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77" r:id="rId3"/>
  </p:sldMasterIdLst>
  <p:notesMasterIdLst>
    <p:notesMasterId r:id="rId19"/>
  </p:notesMasterIdLst>
  <p:sldIdLst>
    <p:sldId id="418" r:id="rId4"/>
    <p:sldId id="398" r:id="rId5"/>
    <p:sldId id="338" r:id="rId6"/>
    <p:sldId id="377" r:id="rId7"/>
    <p:sldId id="404" r:id="rId8"/>
    <p:sldId id="405" r:id="rId9"/>
    <p:sldId id="406" r:id="rId10"/>
    <p:sldId id="407" r:id="rId11"/>
    <p:sldId id="409" r:id="rId12"/>
    <p:sldId id="367" r:id="rId13"/>
    <p:sldId id="419" r:id="rId14"/>
    <p:sldId id="420" r:id="rId15"/>
    <p:sldId id="421" r:id="rId16"/>
    <p:sldId id="422" r:id="rId17"/>
    <p:sldId id="417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03" autoAdjust="0"/>
  </p:normalViewPr>
  <p:slideViewPr>
    <p:cSldViewPr>
      <p:cViewPr varScale="1">
        <p:scale>
          <a:sx n="80" d="100"/>
          <a:sy n="80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4239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4239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4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423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71336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08" y="895405"/>
            <a:ext cx="9144000" cy="528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7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08" y="895405"/>
            <a:ext cx="9144000" cy="528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2866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82" r:id="rId3"/>
    <p:sldLayoutId id="2147483695" r:id="rId4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SEO Future Data Architecture (FDA) Activities: CEOS Data Cube and 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3-Year Work Plan</a:t>
            </a:r>
            <a:endParaRPr sz="28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3478211"/>
            <a:ext cx="5867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 Meeting #2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Los Angeles, CA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July 21, 2016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Center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87595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562600" cy="55399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Country Demonstrations</a:t>
            </a:r>
            <a:endParaRPr lang="pt-BR" sz="3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8915400" cy="5335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lvl="1" indent="-166688">
              <a:spcBef>
                <a:spcPct val="20000"/>
              </a:spcBef>
              <a:buClr>
                <a:srgbClr val="3B812F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Prototype Data Cube projects are under development in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Colombia and Kenya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72000"/>
            <a:ext cx="2066260" cy="1372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286000"/>
            <a:ext cx="2106597" cy="131470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6629400" cy="472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lvl="1" indent="-166688">
              <a:spcBef>
                <a:spcPct val="20000"/>
              </a:spcBef>
              <a:buClr>
                <a:srgbClr val="3B812F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Colombia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team is growing capacity </a:t>
            </a:r>
            <a:r>
              <a:rPr lang="en-US" sz="2000" dirty="0">
                <a:latin typeface="Calibri"/>
                <a:cs typeface="Calibri"/>
              </a:rPr>
              <a:t>... The Colombia project is supported by CSIRO and IDEAM (Institute of Hydrology, Meteorology and Environmental Studies). They have demonstrated use of the software to expand the data in their mini-cube and they have modified the user interface to add mosaics, change detection and NDVI-based forest/non-forest maps. They are interested in more applications such as water resource management.</a:t>
            </a:r>
          </a:p>
          <a:p>
            <a:pPr marL="285750" lvl="1" indent="-166688">
              <a:spcBef>
                <a:spcPct val="20000"/>
              </a:spcBef>
              <a:buClr>
                <a:srgbClr val="3B812F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Kenya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team is getting off to a slow start ... </a:t>
            </a:r>
            <a:r>
              <a:rPr lang="en-US" sz="2000" dirty="0">
                <a:latin typeface="Calibri"/>
                <a:cs typeface="Calibri"/>
              </a:rPr>
              <a:t>The project is supported by the Australian Government and the Clinton Foundation (CCI and SLEEK). Versions of the full-country Data Cube (11TB of data, 7500 scenes) are located locally and on the Amazon cloud. They are currently utilizing scene-based methods to complete historic forest maps for UN reporting and will move to a Data Cube implementation in 2017. </a:t>
            </a:r>
          </a:p>
        </p:txBody>
      </p:sp>
    </p:spTree>
    <p:extLst>
      <p:ext uri="{BB962C8B-B14F-4D97-AF65-F5344CB8AC3E}">
        <p14:creationId xmlns:p14="http://schemas.microsoft.com/office/powerpoint/2010/main" val="3141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8768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19200"/>
            <a:ext cx="6172200" cy="495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Provides a reference for internal and external Data Cube activities as there is great interest in FDAs and Data Cubes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Provides a reference for CEOS agency contributions and discussion by CEOS leadership regarding coordination to ensure outcomes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Informal document that is not meant for formal endorsement by CEOS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 large majority of the work is managed and funded by the SEO.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 SEO works closely with Australia (CSIRO and GA) to utilize elements of the AGDC development and communicates with USGS regarding its plans for LCMAP.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 document captures expected outcomes, task descriptions and target dates of completion.</a:t>
            </a:r>
          </a:p>
          <a:p>
            <a:pPr marL="222250" indent="-2222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99" y="1371601"/>
            <a:ext cx="25798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86400" cy="571524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ts val="3620"/>
              </a:lnSpc>
            </a:pPr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Work Plan Outcomes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95400"/>
            <a:ext cx="8839200" cy="541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There are 5 major categories of Data Cube (DC) outcomes:</a:t>
            </a:r>
          </a:p>
          <a:p>
            <a:pPr marL="508000" lvl="1" indent="-2222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(1) Core Technology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General Software Development – version 2, ingestors, APIs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QGIS interface – Boston Univ., TSTools (CCDC), DC plugin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ArcGIS interface – ESRI, SERVIR hubs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Custom Mosaic Tool – Version-1 demo running, v2 soon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Water Detection Tool – Australian WOFS, adding water quality (TSM), adding Python notebooks ... demand from World Bank for Africa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Data Cube Creation Tool – simple UI and instructions vs. current Python scripting</a:t>
            </a:r>
          </a:p>
          <a:p>
            <a:pPr marL="508000" lvl="1" indent="-222250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(2) Data Preparation and Formatting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ARD definition – LSI-VC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 data ingestors – S1 and S2, but need ARD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ALOS-PALSAR mosaic training manual – GFOI, end of 2016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Ground based climate data – precipitation, temp</a:t>
            </a:r>
          </a:p>
          <a:p>
            <a:pPr marL="995681" lvl="3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SPOT-5 data – processing, ingestors, for Kenya</a:t>
            </a:r>
          </a:p>
          <a:p>
            <a:pPr marL="1068069" lvl="2" indent="-222250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02888"/>
            <a:ext cx="5486400" cy="863912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ts val="2920"/>
              </a:lnSpc>
            </a:pPr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Work Plan Outcomes</a:t>
            </a:r>
            <a:b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Tahoma" charset="0"/>
                <a:ea typeface="ＭＳ Ｐゴシック" charset="0"/>
                <a:cs typeface="ＭＳ Ｐゴシック" charset="0"/>
              </a:rPr>
              <a:t>continued</a:t>
            </a:r>
            <a:endParaRPr lang="en-US" i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19200"/>
            <a:ext cx="8839200" cy="495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(3) User Requirements and Engagement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GFOI and FAO – future country demo (Colombia?), SEPAL integration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GEOGLAM – possible Asia-Rice demo in Asia (Australia working), RAPP fractional cover demo in Caramagua, Colombia 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(4) Prototypes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Local Deployment – upgrading local systems for testing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Amazon Web Services (AWS)  Deployment – testing thru Feb 2017 using grant funds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SERVIR Deployment – possible tests in East-Africa (Kenya) and Mekong (Thailand).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Colombia – moving along VERY well 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Kenya – delayed until early 2017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Asia-Pacific – support for Asia-Rice (TBD)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Canada – possible GEOGLAM test (TBD)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GEONETCast – possible future testing (TBD) for local remote deployments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International Cooperator Ground Station Networks – possible deployment testing as a regional hub (TBD)</a:t>
            </a:r>
          </a:p>
        </p:txBody>
      </p:sp>
    </p:spTree>
    <p:extLst>
      <p:ext uri="{BB962C8B-B14F-4D97-AF65-F5344CB8AC3E}">
        <p14:creationId xmlns:p14="http://schemas.microsoft.com/office/powerpoint/2010/main" val="26416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02888"/>
            <a:ext cx="5486400" cy="863912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ts val="2920"/>
              </a:lnSpc>
            </a:pPr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Work Plan Outcomes</a:t>
            </a:r>
            <a:b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Tahoma" charset="0"/>
                <a:ea typeface="ＭＳ Ｐゴシック" charset="0"/>
                <a:cs typeface="ＭＳ Ｐゴシック" charset="0"/>
              </a:rPr>
              <a:t>continued</a:t>
            </a:r>
            <a:endParaRPr lang="en-US" i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19200"/>
            <a:ext cx="8839200" cy="495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22250" indent="-22225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(5) Capacity Building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Deployment Documentation – major need, early 2017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World Bank – heavy interest after 2 meetings, primary focus on water, possible prototype near Lake Chad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SilvaCarbon – exploring data cube needs for forests at regional workshops ... no specific plans to date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CEOS WGCapD – planning to discuss regional data cube training coordinators at 2017 meeting</a:t>
            </a:r>
          </a:p>
        </p:txBody>
      </p:sp>
    </p:spTree>
    <p:extLst>
      <p:ext uri="{BB962C8B-B14F-4D97-AF65-F5344CB8AC3E}">
        <p14:creationId xmlns:p14="http://schemas.microsoft.com/office/powerpoint/2010/main" val="16226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8768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Closing thoughts ...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447800"/>
            <a:ext cx="5791200" cy="495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22250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What should be the LSI-VC role in the Data Cube activity?</a:t>
            </a:r>
          </a:p>
          <a:p>
            <a:pPr marL="222250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Here are several proposed roles for discussion ...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ARD definition and facilitating the provision of ARD for users and Data Cube creation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Feedback on the Data Cube work plan and priority inputs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Facilitating agency contributions to the Data Cube work plan outcomes</a:t>
            </a:r>
          </a:p>
          <a:p>
            <a:pPr marL="648277" lvl="1" indent="-2222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Facilitating regional data cube training and testing</a:t>
            </a:r>
          </a:p>
          <a:p>
            <a:pPr marL="648277" lvl="1" indent="-222250">
              <a:buFont typeface="Wingdings" charset="2"/>
              <a:buChar char="§"/>
            </a:pPr>
            <a:endParaRPr lang="en-US" sz="22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9" name="Picture 8" descr="CEOS_logo_reconstruc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7800"/>
            <a:ext cx="2692627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743200"/>
            <a:ext cx="2578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495800" cy="861774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latin typeface="Proxima Nova Regular"/>
                <a:ea typeface="Proxima Nova Regular"/>
                <a:cs typeface="Proxima Nova Regular"/>
              </a:rPr>
              <a:t>The latest trends in international satellite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349250" indent="-349250" defTabSz="914400">
              <a:spcBef>
                <a:spcPct val="20000"/>
              </a:spcBef>
              <a:buFont typeface="Arial"/>
              <a:buChar char="•"/>
            </a:pPr>
            <a:r>
              <a:rPr lang="en-US" sz="3400" dirty="0">
                <a:solidFill>
                  <a:srgbClr val="002569"/>
                </a:solidFill>
                <a:latin typeface="Calibri" charset="0"/>
                <a:cs typeface="Calibri" charset="0"/>
              </a:rPr>
              <a:t>Free and open data</a:t>
            </a:r>
          </a:p>
          <a:p>
            <a:pPr marL="349250" indent="-349250" defTabSz="914400">
              <a:spcBef>
                <a:spcPct val="20000"/>
              </a:spcBef>
              <a:buFont typeface="Arial"/>
              <a:buChar char="•"/>
            </a:pPr>
            <a:r>
              <a:rPr lang="en-US" sz="3400" dirty="0">
                <a:solidFill>
                  <a:srgbClr val="002569"/>
                </a:solidFill>
                <a:latin typeface="Calibri" charset="0"/>
                <a:cs typeface="Calibri" charset="0"/>
              </a:rPr>
              <a:t>Growing data volumes</a:t>
            </a:r>
          </a:p>
          <a:p>
            <a:pPr marL="349250" indent="-349250" defTabSz="914400">
              <a:spcBef>
                <a:spcPct val="20000"/>
              </a:spcBef>
              <a:buFont typeface="Arial"/>
              <a:buChar char="•"/>
            </a:pPr>
            <a:r>
              <a:rPr lang="en-US" sz="3400" dirty="0">
                <a:solidFill>
                  <a:srgbClr val="002569"/>
                </a:solidFill>
                <a:latin typeface="Calibri" charset="0"/>
                <a:cs typeface="Calibri" charset="0"/>
              </a:rPr>
              <a:t>Improved computing technologies</a:t>
            </a:r>
          </a:p>
          <a:p>
            <a:pPr marL="349250" indent="-349250" defTabSz="914400">
              <a:spcBef>
                <a:spcPct val="20000"/>
              </a:spcBef>
              <a:buFont typeface="Arial"/>
              <a:buChar char="•"/>
            </a:pPr>
            <a:r>
              <a:rPr lang="en-US" sz="3400" dirty="0">
                <a:solidFill>
                  <a:srgbClr val="002569"/>
                </a:solidFill>
                <a:latin typeface="Calibri" charset="0"/>
                <a:cs typeface="Calibri" charset="0"/>
              </a:rPr>
              <a:t>Open source software</a:t>
            </a:r>
          </a:p>
          <a:p>
            <a:pPr marL="349250" indent="-349250" defTabSz="914400">
              <a:spcBef>
                <a:spcPct val="20000"/>
              </a:spcBef>
              <a:buFont typeface="Arial"/>
              <a:buChar char="•"/>
            </a:pPr>
            <a:r>
              <a:rPr lang="en-US" sz="3400" dirty="0">
                <a:solidFill>
                  <a:srgbClr val="002569"/>
                </a:solidFill>
                <a:latin typeface="Calibri" charset="0"/>
                <a:cs typeface="Calibri" charset="0"/>
              </a:rPr>
              <a:t>Pre-processed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20800"/>
            <a:ext cx="4042986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691683"/>
            <a:ext cx="3886200" cy="19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486400" cy="61555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4000" b="1" dirty="0">
                <a:latin typeface="Proxima Nova Regular"/>
                <a:ea typeface="Proxima Nova Regular"/>
                <a:cs typeface="Proxima Nova Regular"/>
              </a:rPr>
              <a:t>What are Data Cubes?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192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Cube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= Time-series multi-dimensional (space, time, data type) stack of spatially aligned pixels ready for analysis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Proven concept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by Geoscience Australia (GA) and the Australian Space Agency (CSIRO) and planned for the future USGS Landsat archive.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Shift in Paradigm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... Pixels vs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Scenes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 </a:t>
            </a:r>
            <a:endParaRPr lang="en-US" sz="1900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Analysis 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Ready Data (ARD) .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.. Dependent on processed products to reduce processing burden on users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Supports an 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infinite number of applications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, reduces data preparation time, allows time series analyses, increases interoperability of multiple datasets.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Open source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software approach allows free access, promotes expanded capabilities, and increases data usage. 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19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572000"/>
            <a:ext cx="2286000" cy="2286000"/>
          </a:xfrm>
          <a:prstGeom prst="rect">
            <a:avLst/>
          </a:prstGeom>
        </p:spPr>
      </p:pic>
      <p:pic>
        <p:nvPicPr>
          <p:cNvPr id="3" name="Picture 2" descr="Cube_Lay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7" y="2438399"/>
            <a:ext cx="2280693" cy="32040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6019800" y="3429000"/>
            <a:ext cx="0" cy="2667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6096000"/>
            <a:ext cx="6437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TIME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257800" y="1295400"/>
            <a:ext cx="381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Open Source Software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b="1" dirty="0"/>
              <a:t>https://github.com/data-cube</a:t>
            </a:r>
            <a:r>
              <a:rPr lang="en-US" sz="2000" b="1" dirty="0">
                <a:effectLst/>
              </a:rPr>
              <a:t> </a:t>
            </a:r>
            <a:endParaRPr lang="en-US" b="1" dirty="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36926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181600" cy="61555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4000" b="1" dirty="0">
                <a:latin typeface="Proxima Nova Regular"/>
                <a:ea typeface="Proxima Nova Regular"/>
                <a:cs typeface="Proxima Nova Regular"/>
              </a:rPr>
              <a:t>Custom Mosaic Tool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105164"/>
            <a:ext cx="3124200" cy="160043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>
            <a:solidFill>
              <a:schemeClr val="tx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u="sng" dirty="0">
                <a:solidFill>
                  <a:srgbClr val="0000FF"/>
                </a:solidFill>
              </a:rPr>
              <a:t>Filter Selections</a:t>
            </a:r>
            <a:endParaRPr kumimoji="0" lang="en-US" sz="1400" b="1" i="0" u="sng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</a:rPr>
              <a:t>Country: Kenya or Colombia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Data Product: L7 or L8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</a:rPr>
              <a:t>Product Type: 11 options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</a:rPr>
              <a:t>Non-clear pixels: RED flag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</a:rPr>
              <a:t>Dates: Continuous or Multiple Months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FF"/>
                </a:solidFill>
              </a:rPr>
              <a:t>Bounding Box or Lat-Long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126191"/>
            <a:ext cx="2895600" cy="7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51688" y="152400"/>
            <a:ext cx="5163513" cy="5539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Water Detection Demo</a:t>
            </a:r>
            <a:endParaRPr lang="pt-BR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198061" y="1237521"/>
            <a:ext cx="5223425" cy="89607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Kenya</a:t>
            </a:r>
          </a:p>
          <a:p>
            <a:pPr marL="0" indent="0">
              <a:buNone/>
            </a:pPr>
            <a:r>
              <a:rPr lang="en-GB" sz="2400" b="1" dirty="0"/>
              <a:t>Lake Baringo National Park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2132"/>
            <a:ext cx="4491481" cy="4193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371600"/>
            <a:ext cx="3687781" cy="51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44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066800"/>
            <a:ext cx="8686800" cy="5715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Data Preparation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7, January 2005 to April 2016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169 original scenes (202 GB of data)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1x1 degree Data Cube “stack” with annual</a:t>
            </a:r>
            <a:b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storage unit “chunks”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3710 x 3710 x 169 = 2.3 billion pixels total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37 GB NetCDF data volume (~ 5:1 compression)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Data Analysis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3.5 GHz Intel processor (4-core), 64GB RAM, Linux  computer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Modified Australian water detection algorithm uses multiple Landsat bands for 97% accuracy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1-2 minutes for an annual analysis and ~30 minutes for a full time series (11+ years) analysis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51688" y="152400"/>
            <a:ext cx="5163513" cy="49244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Preparation and Analysis </a:t>
            </a:r>
            <a:endParaRPr lang="pt-BR" sz="3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3005438" cy="33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94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9557"/>
            <a:ext cx="5486400" cy="49244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Australian WOFS Algorithm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0" y="1295400"/>
            <a:ext cx="7924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1" dirty="0"/>
              <a:t>WOFS = Water Observations from Space</a:t>
            </a:r>
          </a:p>
          <a:p>
            <a:pPr algn="l" eaLnBrk="1" hangingPunct="1"/>
            <a:r>
              <a:rPr lang="en-US" sz="1800" i="1" dirty="0">
                <a:effectLst/>
              </a:rPr>
              <a:t>Braided river network of Coopers Creek in Queensland, Australia </a:t>
            </a:r>
            <a:endParaRPr lang="en-US" sz="2000" i="1" dirty="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096000" y="2133600"/>
            <a:ext cx="29718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en-US" sz="1800" b="1" dirty="0"/>
              <a:t>Blue</a:t>
            </a:r>
            <a:r>
              <a:rPr lang="en-US" sz="1800" dirty="0"/>
              <a:t> = permanent water</a:t>
            </a:r>
          </a:p>
          <a:p>
            <a:pPr algn="l" rtl="0" eaLnBrk="1" hangingPunct="1"/>
            <a:endParaRPr lang="en-US" sz="1800" dirty="0"/>
          </a:p>
          <a:p>
            <a:pPr algn="l" rtl="0" eaLnBrk="1" hangingPunct="1"/>
            <a:r>
              <a:rPr lang="en-US" sz="1800" b="1" dirty="0"/>
              <a:t>Red/Yellow </a:t>
            </a:r>
            <a:r>
              <a:rPr lang="en-US" sz="1800" dirty="0"/>
              <a:t>= infrequent flood events</a:t>
            </a:r>
          </a:p>
          <a:p>
            <a:pPr algn="l" rtl="0" eaLnBrk="1" hangingPunct="1"/>
            <a:endParaRPr lang="en-US" sz="1800" dirty="0"/>
          </a:p>
          <a:p>
            <a:pPr algn="l" rtl="0" eaLnBrk="1" hangingPunct="1"/>
            <a:r>
              <a:rPr lang="en-US" sz="1800" dirty="0"/>
              <a:t>CEOS has implemented the 23-step WOFS algorithm to produce results similar to those shown here</a:t>
            </a:r>
          </a:p>
          <a:p>
            <a:pPr algn="l" rtl="0" eaLnBrk="1" hangingPunct="1"/>
            <a:endParaRPr lang="en-US" sz="1800" dirty="0">
              <a:solidFill>
                <a:srgbClr val="002569"/>
              </a:solidFill>
            </a:endParaRPr>
          </a:p>
          <a:p>
            <a:pPr algn="l" rtl="0" eaLnBrk="1" hangingPunct="1"/>
            <a:r>
              <a:rPr lang="en-US" sz="1800" dirty="0">
                <a:solidFill>
                  <a:srgbClr val="002569"/>
                </a:solidFill>
              </a:rPr>
              <a:t>Braided river networks and flood extent is very difficult to map with traditional methods</a:t>
            </a:r>
          </a:p>
          <a:p>
            <a:pPr algn="l" eaLnBrk="1" hangingPunct="1"/>
            <a:r>
              <a:rPr lang="en-US" sz="1800" b="1" dirty="0">
                <a:effectLst/>
              </a:rPr>
              <a:t> </a:t>
            </a:r>
            <a:endParaRPr lang="en-US" sz="2000" b="1" dirty="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6" name="Picture 5" descr="https://lh6.googleusercontent.com/0pbCTlvnFzL8_gNW5Z_QM7SEWtlJVqiYIUrWA-OjWZ7SzEklLtWw5-eHaFiBpd6sJmZ9LR5-W6bQDAbKCvyAvByMlumAioiBbmYKQTgmPwTtWeoy1E_VpNaK4wLsaoaMnozNg8k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5486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5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128826"/>
            <a:ext cx="5334000" cy="861774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Lake Baringo, Kenya</a:t>
            </a:r>
            <a:br>
              <a:rPr lang="en-US" sz="28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</a:br>
            <a:r>
              <a:rPr lang="en-US" sz="28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</a:rPr>
              <a:t>Annual Water Extent Analysis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5638800"/>
            <a:ext cx="2362200" cy="1114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600" dirty="0">
                <a:solidFill>
                  <a:srgbClr val="002569"/>
                </a:solidFill>
                <a:latin typeface="Calibri" charset="0"/>
                <a:cs typeface="Calibri" charset="0"/>
              </a:rPr>
              <a:t>Extreme droughts in the Baringo region in 2009 had severe impacts on pastures and farming</a:t>
            </a:r>
          </a:p>
        </p:txBody>
      </p:sp>
      <p:pic>
        <p:nvPicPr>
          <p:cNvPr id="2" name="Picture 1" descr="b2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95400"/>
            <a:ext cx="2348406" cy="4191000"/>
          </a:xfrm>
          <a:prstGeom prst="rect">
            <a:avLst/>
          </a:prstGeom>
          <a:ln w="38100" cmpd="sng">
            <a:solidFill>
              <a:srgbClr val="001335"/>
            </a:solidFill>
          </a:ln>
        </p:spPr>
      </p:pic>
      <p:pic>
        <p:nvPicPr>
          <p:cNvPr id="7" name="Picture 6" descr="b2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2348405" cy="4191000"/>
          </a:xfrm>
          <a:prstGeom prst="rect">
            <a:avLst/>
          </a:prstGeom>
          <a:ln w="38100" cmpd="sng">
            <a:solidFill>
              <a:srgbClr val="001335"/>
            </a:solidFill>
          </a:ln>
        </p:spPr>
      </p:pic>
      <p:pic>
        <p:nvPicPr>
          <p:cNvPr id="9" name="Picture 8" descr="b20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362200" cy="4215618"/>
          </a:xfrm>
          <a:prstGeom prst="rect">
            <a:avLst/>
          </a:prstGeom>
          <a:ln w="38100" cmpd="sng">
            <a:solidFill>
              <a:srgbClr val="001335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505200" y="5638800"/>
            <a:ext cx="2362200" cy="1114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600" dirty="0">
                <a:solidFill>
                  <a:srgbClr val="002569"/>
                </a:solidFill>
                <a:latin typeface="Calibri" charset="0"/>
                <a:cs typeface="Calibri" charset="0"/>
              </a:rPr>
              <a:t>Extreme floods displaced 600 families and swept away livestock near Lake Baringo in 2013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629400" y="5666874"/>
            <a:ext cx="2362200" cy="1114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600" dirty="0">
                <a:solidFill>
                  <a:srgbClr val="002569"/>
                </a:solidFill>
                <a:latin typeface="Calibri" charset="0"/>
                <a:cs typeface="Calibri" charset="0"/>
              </a:rPr>
              <a:t>4 months of dry season data resulted in little water detected outside the lake boundary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38200" y="4953000"/>
            <a:ext cx="6096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343400"/>
            <a:ext cx="10515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Landsat</a:t>
            </a:r>
          </a:p>
          <a:p>
            <a:pPr algn="l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“banding”</a:t>
            </a:r>
          </a:p>
        </p:txBody>
      </p:sp>
    </p:spTree>
    <p:extLst>
      <p:ext uri="{BB962C8B-B14F-4D97-AF65-F5344CB8AC3E}">
        <p14:creationId xmlns:p14="http://schemas.microsoft.com/office/powerpoint/2010/main" val="4240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791200" y="4951273"/>
            <a:ext cx="32004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en-US" sz="1800" dirty="0"/>
              <a:t>Flood risk can be easily inferred from WOFS analysis results. 30-meter Landsat resolution allows detailed assessments that are far better than MODIS (250-m).</a:t>
            </a:r>
            <a:endParaRPr lang="en-US" sz="2000" b="1" dirty="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152400"/>
            <a:ext cx="5334000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>
                <a:latin typeface="Proxima Nova Regular"/>
                <a:ea typeface="Proxima Nova Regular"/>
                <a:cs typeface="Proxima Nova Regular"/>
              </a:rPr>
              <a:t>Lake Baringo, Kenya</a:t>
            </a:r>
            <a:br>
              <a:rPr lang="en-US" sz="2800" b="1" dirty="0">
                <a:latin typeface="Proxima Nova Regular"/>
                <a:ea typeface="Proxima Nova Regular"/>
                <a:cs typeface="Proxima Nova Regular"/>
              </a:rPr>
            </a:br>
            <a:r>
              <a:rPr lang="en-US" sz="2800" b="1" dirty="0">
                <a:latin typeface="Proxima Nova Regular"/>
                <a:ea typeface="Proxima Nova Regular"/>
                <a:cs typeface="Proxima Nova Regular"/>
              </a:rPr>
              <a:t>11-year Time Series Results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048000" y="1295400"/>
            <a:ext cx="2362200" cy="532453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en-US" sz="2000" dirty="0"/>
              <a:t>Percent of observations detecting water from Jan-2005 to Apr-2016.</a:t>
            </a:r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endParaRPr lang="en-US" sz="2000" dirty="0"/>
          </a:p>
          <a:p>
            <a:pPr algn="l" rtl="0" eaLnBrk="1" hangingPunct="1"/>
            <a:r>
              <a:rPr lang="en-US" sz="2000" dirty="0"/>
              <a:t>32 minutes execution time </a:t>
            </a:r>
          </a:p>
        </p:txBody>
      </p:sp>
      <p:pic>
        <p:nvPicPr>
          <p:cNvPr id="5" name="Picture 4" descr="lake_baringo_wofs_2005_2016_smooth_large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2819400" cy="538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048000"/>
            <a:ext cx="1981200" cy="2681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295400"/>
            <a:ext cx="2895600" cy="3518558"/>
          </a:xfrm>
          <a:prstGeom prst="rect">
            <a:avLst/>
          </a:prstGeom>
          <a:ln w="12700" cmpd="sng">
            <a:solidFill>
              <a:srgbClr val="002569"/>
            </a:solidFill>
          </a:ln>
        </p:spPr>
      </p:pic>
    </p:spTree>
    <p:extLst>
      <p:ext uri="{BB962C8B-B14F-4D97-AF65-F5344CB8AC3E}">
        <p14:creationId xmlns:p14="http://schemas.microsoft.com/office/powerpoint/2010/main" val="40883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1144</Words>
  <Application>Microsoft Macintosh PowerPoint</Application>
  <PresentationFormat>On-screen Show (4:3)</PresentationFormat>
  <Paragraphs>135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</vt:lpstr>
      <vt:lpstr>GA White Pages</vt:lpstr>
      <vt:lpstr>2_Default</vt:lpstr>
      <vt:lpstr>SEO Future Data Architecture (FDA) Activities: CEOS Data Cube and  3-Year Work Plan</vt:lpstr>
      <vt:lpstr>The latest trends in international satellite data</vt:lpstr>
      <vt:lpstr>What are Data Cubes?</vt:lpstr>
      <vt:lpstr>Custom Mosaic Tool</vt:lpstr>
      <vt:lpstr>Water Detection Demo</vt:lpstr>
      <vt:lpstr>Preparation and Analysis </vt:lpstr>
      <vt:lpstr>Australian WOFS Algorithm</vt:lpstr>
      <vt:lpstr>Lake Baringo, Kenya Annual Water Extent Analysis</vt:lpstr>
      <vt:lpstr>PowerPoint Presentation</vt:lpstr>
      <vt:lpstr>Country Demonstrations</vt:lpstr>
      <vt:lpstr>3-Year Work Plan</vt:lpstr>
      <vt:lpstr>Work Plan Outcomes</vt:lpstr>
      <vt:lpstr>Work Plan Outcomes continued</vt:lpstr>
      <vt:lpstr>Work Plan Outcomes continued</vt:lpstr>
      <vt:lpstr>Closing thoughts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406</cp:revision>
  <cp:lastPrinted>2015-02-04T17:36:21Z</cp:lastPrinted>
  <dcterms:modified xsi:type="dcterms:W3CDTF">2016-07-21T15:23:12Z</dcterms:modified>
</cp:coreProperties>
</file>