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5" r:id="rId2"/>
  </p:sldMasterIdLst>
  <p:notesMasterIdLst>
    <p:notesMasterId r:id="rId8"/>
  </p:notesMasterIdLst>
  <p:sldIdLst>
    <p:sldId id="256" r:id="rId3"/>
    <p:sldId id="412" r:id="rId4"/>
    <p:sldId id="410" r:id="rId5"/>
    <p:sldId id="413" r:id="rId6"/>
    <p:sldId id="414" r:id="rId7"/>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6666FF"/>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103" autoAdjust="0"/>
  </p:normalViewPr>
  <p:slideViewPr>
    <p:cSldViewPr>
      <p:cViewPr varScale="1">
        <p:scale>
          <a:sx n="80" d="100"/>
          <a:sy n="80" d="100"/>
        </p:scale>
        <p:origin x="-83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notesMaster" Target="notesMasters/notes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AU" dirty="0" smtClean="0">
                <a:solidFill>
                  <a:srgbClr val="FFFFFF"/>
                </a:solidFill>
              </a:rPr>
              <a:t>Datacube Training Workshop</a:t>
            </a:r>
            <a:endParaRPr lang="en-AU" dirty="0">
              <a:solidFill>
                <a:srgbClr val="FFFFFF"/>
              </a:solidFill>
            </a:endParaRPr>
          </a:p>
        </p:txBody>
      </p:sp>
    </p:spTree>
    <p:extLst>
      <p:ext uri="{BB962C8B-B14F-4D97-AF65-F5344CB8AC3E}">
        <p14:creationId xmlns:p14="http://schemas.microsoft.com/office/powerpoint/2010/main" val="1611568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AU"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AU" dirty="0" smtClean="0">
                <a:solidFill>
                  <a:srgbClr val="FFFFFF"/>
                </a:solidFill>
              </a:rPr>
              <a:t>Datacube Project – April 15</a:t>
            </a:r>
            <a:r>
              <a:rPr lang="en-AU" baseline="30000" dirty="0" smtClean="0">
                <a:solidFill>
                  <a:srgbClr val="FFFFFF"/>
                </a:solidFill>
              </a:rPr>
              <a:t>th</a:t>
            </a:r>
            <a:r>
              <a:rPr lang="en-AU" dirty="0" smtClean="0">
                <a:solidFill>
                  <a:srgbClr val="FFFFFF"/>
                </a:solidFill>
              </a:rPr>
              <a:t>, 2013</a:t>
            </a:r>
            <a:endParaRPr lang="en-AU" dirty="0">
              <a:solidFill>
                <a:srgbClr val="FFFFFF"/>
              </a:solidFill>
            </a:endParaRPr>
          </a:p>
        </p:txBody>
      </p:sp>
    </p:spTree>
    <p:extLst>
      <p:ext uri="{BB962C8B-B14F-4D97-AF65-F5344CB8AC3E}">
        <p14:creationId xmlns:p14="http://schemas.microsoft.com/office/powerpoint/2010/main" val="31386205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Footer Placeholder 3"/>
          <p:cNvSpPr>
            <a:spLocks noGrp="1"/>
          </p:cNvSpPr>
          <p:nvPr>
            <p:ph type="ftr" sz="quarter" idx="10"/>
          </p:nvPr>
        </p:nvSpPr>
        <p:spPr/>
        <p:txBody>
          <a:bodyPr/>
          <a:lstStyle>
            <a:lvl1pPr>
              <a:defRPr/>
            </a:lvl1pPr>
          </a:lstStyle>
          <a:p>
            <a:r>
              <a:rPr lang="en-AU" dirty="0" smtClean="0">
                <a:solidFill>
                  <a:srgbClr val="FFFFFF"/>
                </a:solidFill>
              </a:rPr>
              <a:t>Datacube Project – April 15</a:t>
            </a:r>
            <a:r>
              <a:rPr lang="en-AU" baseline="30000" dirty="0" smtClean="0">
                <a:solidFill>
                  <a:srgbClr val="FFFFFF"/>
                </a:solidFill>
              </a:rPr>
              <a:t>th</a:t>
            </a:r>
            <a:r>
              <a:rPr lang="en-AU" dirty="0" smtClean="0">
                <a:solidFill>
                  <a:srgbClr val="FFFFFF"/>
                </a:solidFill>
              </a:rPr>
              <a:t>, 2013</a:t>
            </a:r>
            <a:endParaRPr lang="en-AU" dirty="0">
              <a:solidFill>
                <a:srgbClr val="FFFFFF"/>
              </a:solidFill>
            </a:endParaRPr>
          </a:p>
        </p:txBody>
      </p:sp>
    </p:spTree>
    <p:extLst>
      <p:ext uri="{BB962C8B-B14F-4D97-AF65-F5344CB8AC3E}">
        <p14:creationId xmlns:p14="http://schemas.microsoft.com/office/powerpoint/2010/main" val="3220517160"/>
      </p:ext>
    </p:extLst>
  </p:cSld>
  <p:clrMapOvr>
    <a:masterClrMapping/>
  </p:clrMapOvr>
  <p:timing>
    <p:tnLst>
      <p:par>
        <p:cTn xmlns:p14="http://schemas.microsoft.com/office/powerpoint/2010/mai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15925"/>
            <a:ext cx="2057400" cy="5821363"/>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415925"/>
            <a:ext cx="6019800" cy="5821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Footer Placeholder 3"/>
          <p:cNvSpPr>
            <a:spLocks noGrp="1"/>
          </p:cNvSpPr>
          <p:nvPr>
            <p:ph type="ftr" sz="quarter" idx="10"/>
          </p:nvPr>
        </p:nvSpPr>
        <p:spPr/>
        <p:txBody>
          <a:bodyPr/>
          <a:lstStyle>
            <a:lvl1pPr>
              <a:defRPr/>
            </a:lvl1pPr>
          </a:lstStyle>
          <a:p>
            <a:r>
              <a:rPr lang="en-AU" dirty="0" smtClean="0">
                <a:solidFill>
                  <a:srgbClr val="FFFFFF"/>
                </a:solidFill>
              </a:rPr>
              <a:t>Datacube Project – April 15</a:t>
            </a:r>
            <a:r>
              <a:rPr lang="en-AU" baseline="30000" dirty="0" smtClean="0">
                <a:solidFill>
                  <a:srgbClr val="FFFFFF"/>
                </a:solidFill>
              </a:rPr>
              <a:t>th</a:t>
            </a:r>
            <a:r>
              <a:rPr lang="en-AU" dirty="0" smtClean="0">
                <a:solidFill>
                  <a:srgbClr val="FFFFFF"/>
                </a:solidFill>
              </a:rPr>
              <a:t>, 2013</a:t>
            </a:r>
            <a:endParaRPr lang="en-AU" dirty="0">
              <a:solidFill>
                <a:srgbClr val="FFFFFF"/>
              </a:solidFill>
            </a:endParaRPr>
          </a:p>
        </p:txBody>
      </p:sp>
    </p:spTree>
    <p:extLst>
      <p:ext uri="{BB962C8B-B14F-4D97-AF65-F5344CB8AC3E}">
        <p14:creationId xmlns:p14="http://schemas.microsoft.com/office/powerpoint/2010/main" val="1828202287"/>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15925"/>
            <a:ext cx="8229600" cy="488950"/>
          </a:xfrm>
          <a:prstGeom prst="rect">
            <a:avLst/>
          </a:prstGeom>
        </p:spPr>
        <p:txBody>
          <a:bodyPr/>
          <a:lstStyle/>
          <a:p>
            <a:r>
              <a:rPr lang="en-US" smtClean="0"/>
              <a:t>Click to edit Master title style</a:t>
            </a:r>
            <a:endParaRPr lang="en-AU"/>
          </a:p>
        </p:txBody>
      </p:sp>
      <p:sp>
        <p:nvSpPr>
          <p:cNvPr id="3" name="Content Placeholder 2"/>
          <p:cNvSpPr>
            <a:spLocks noGrp="1"/>
          </p:cNvSpPr>
          <p:nvPr>
            <p:ph idx="1"/>
          </p:nvPr>
        </p:nvSpPr>
        <p:spPr>
          <a:xfrm>
            <a:off x="457200" y="981075"/>
            <a:ext cx="8229600" cy="525621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Footer Placeholder 3"/>
          <p:cNvSpPr>
            <a:spLocks noGrp="1"/>
          </p:cNvSpPr>
          <p:nvPr>
            <p:ph type="ftr" sz="quarter" idx="10"/>
          </p:nvPr>
        </p:nvSpPr>
        <p:spPr>
          <a:xfrm>
            <a:off x="4284663" y="6459538"/>
            <a:ext cx="4751387" cy="414337"/>
          </a:xfrm>
          <a:prstGeom prst="rect">
            <a:avLst/>
          </a:prstGeom>
        </p:spPr>
        <p:txBody>
          <a:bodyPr/>
          <a:lstStyle>
            <a:lvl1pPr>
              <a:defRPr/>
            </a:lvl1pPr>
          </a:lstStyle>
          <a:p>
            <a:r>
              <a:rPr lang="en-AU" dirty="0" smtClean="0"/>
              <a:t>Datacube Training Workshop</a:t>
            </a:r>
            <a:endParaRPr lang="en-AU" dirty="0"/>
          </a:p>
        </p:txBody>
      </p:sp>
    </p:spTree>
    <p:extLst>
      <p:ext uri="{BB962C8B-B14F-4D97-AF65-F5344CB8AC3E}">
        <p14:creationId xmlns:p14="http://schemas.microsoft.com/office/powerpoint/2010/main" val="2694710717"/>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lum/>
          </a:blip>
          <a:srcRect/>
          <a:stretch>
            <a:fillRect/>
          </a:stretch>
        </a:blipFill>
        <a:effectLst/>
      </p:bgPr>
    </p:bg>
    <p:spTree>
      <p:nvGrpSpPr>
        <p:cNvPr id="1" name=""/>
        <p:cNvGrpSpPr/>
        <p:nvPr/>
      </p:nvGrpSpPr>
      <p:grpSpPr>
        <a:xfrm>
          <a:off x="0" y="0"/>
          <a:ext cx="0" cy="0"/>
          <a:chOff x="0" y="0"/>
          <a:chExt cx="0" cy="0"/>
        </a:xfrm>
      </p:grpSpPr>
      <p:sp>
        <p:nvSpPr>
          <p:cNvPr id="386050" name="Rectangle 2"/>
          <p:cNvSpPr>
            <a:spLocks noGrp="1" noChangeArrowheads="1"/>
          </p:cNvSpPr>
          <p:nvPr>
            <p:ph type="ctrTitle"/>
          </p:nvPr>
        </p:nvSpPr>
        <p:spPr>
          <a:xfrm>
            <a:off x="614363" y="1860550"/>
            <a:ext cx="7916862" cy="549275"/>
          </a:xfrm>
        </p:spPr>
        <p:txBody>
          <a:bodyPr lIns="90000" tIns="46800" rIns="90000" bIns="46800"/>
          <a:lstStyle>
            <a:lvl1pPr>
              <a:defRPr sz="3000">
                <a:solidFill>
                  <a:srgbClr val="4D4D4D"/>
                </a:solidFill>
              </a:defRPr>
            </a:lvl1pPr>
          </a:lstStyle>
          <a:p>
            <a:pPr lvl="0"/>
            <a:r>
              <a:rPr lang="en-US" noProof="0" smtClean="0"/>
              <a:t>Click to edit Master title style</a:t>
            </a:r>
            <a:endParaRPr lang="en-AU" noProof="0" smtClean="0"/>
          </a:p>
        </p:txBody>
      </p:sp>
      <p:sp>
        <p:nvSpPr>
          <p:cNvPr id="386051" name="Rectangle 3"/>
          <p:cNvSpPr>
            <a:spLocks noGrp="1" noChangeArrowheads="1"/>
          </p:cNvSpPr>
          <p:nvPr>
            <p:ph type="subTitle" idx="1"/>
          </p:nvPr>
        </p:nvSpPr>
        <p:spPr>
          <a:xfrm>
            <a:off x="611188" y="2482850"/>
            <a:ext cx="7916862" cy="396875"/>
          </a:xfrm>
        </p:spPr>
        <p:txBody>
          <a:bodyPr lIns="90000" tIns="46800" rIns="90000" bIns="46800">
            <a:spAutoFit/>
          </a:bodyPr>
          <a:lstStyle>
            <a:lvl1pPr>
              <a:defRPr sz="2000"/>
            </a:lvl1pPr>
          </a:lstStyle>
          <a:p>
            <a:pPr lvl="0"/>
            <a:r>
              <a:rPr lang="en-US" noProof="0" smtClean="0"/>
              <a:t>Click to edit Master subtitle style</a:t>
            </a:r>
            <a:endParaRPr lang="en-AU" noProof="0" smtClean="0"/>
          </a:p>
        </p:txBody>
      </p:sp>
    </p:spTree>
    <p:extLst>
      <p:ext uri="{BB962C8B-B14F-4D97-AF65-F5344CB8AC3E}">
        <p14:creationId xmlns:p14="http://schemas.microsoft.com/office/powerpoint/2010/main" val="245248091"/>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Footer Placeholder 3"/>
          <p:cNvSpPr>
            <a:spLocks noGrp="1"/>
          </p:cNvSpPr>
          <p:nvPr>
            <p:ph type="ftr" sz="quarter" idx="10"/>
          </p:nvPr>
        </p:nvSpPr>
        <p:spPr/>
        <p:txBody>
          <a:bodyPr/>
          <a:lstStyle>
            <a:lvl1pPr>
              <a:defRPr/>
            </a:lvl1pPr>
          </a:lstStyle>
          <a:p>
            <a:r>
              <a:rPr lang="en-AU" dirty="0" smtClean="0">
                <a:solidFill>
                  <a:srgbClr val="FFFFFF"/>
                </a:solidFill>
              </a:rPr>
              <a:t>Datacube Training Workshop</a:t>
            </a:r>
            <a:endParaRPr lang="en-AU" dirty="0">
              <a:solidFill>
                <a:srgbClr val="FFFFFF"/>
              </a:solidFill>
            </a:endParaRPr>
          </a:p>
        </p:txBody>
      </p:sp>
    </p:spTree>
    <p:extLst>
      <p:ext uri="{BB962C8B-B14F-4D97-AF65-F5344CB8AC3E}">
        <p14:creationId xmlns:p14="http://schemas.microsoft.com/office/powerpoint/2010/main" val="703041239"/>
      </p:ext>
    </p:extLst>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r>
              <a:rPr lang="en-AU" dirty="0" smtClean="0">
                <a:solidFill>
                  <a:srgbClr val="FFFFFF"/>
                </a:solidFill>
              </a:rPr>
              <a:t>Datacube Training Workshop</a:t>
            </a:r>
            <a:endParaRPr lang="en-AU" dirty="0">
              <a:solidFill>
                <a:srgbClr val="FFFFFF"/>
              </a:solidFill>
            </a:endParaRPr>
          </a:p>
        </p:txBody>
      </p:sp>
    </p:spTree>
    <p:extLst>
      <p:ext uri="{BB962C8B-B14F-4D97-AF65-F5344CB8AC3E}">
        <p14:creationId xmlns:p14="http://schemas.microsoft.com/office/powerpoint/2010/main" val="1152278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981075"/>
            <a:ext cx="403860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981075"/>
            <a:ext cx="403860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Footer Placeholder 4"/>
          <p:cNvSpPr>
            <a:spLocks noGrp="1"/>
          </p:cNvSpPr>
          <p:nvPr>
            <p:ph type="ftr" sz="quarter" idx="10"/>
          </p:nvPr>
        </p:nvSpPr>
        <p:spPr/>
        <p:txBody>
          <a:bodyPr/>
          <a:lstStyle>
            <a:lvl1pPr>
              <a:defRPr/>
            </a:lvl1pPr>
          </a:lstStyle>
          <a:p>
            <a:r>
              <a:rPr lang="en-AU" dirty="0" smtClean="0">
                <a:solidFill>
                  <a:srgbClr val="FFFFFF"/>
                </a:solidFill>
              </a:rPr>
              <a:t>Datacube Training Workshop</a:t>
            </a:r>
            <a:endParaRPr lang="en-AU" dirty="0">
              <a:solidFill>
                <a:srgbClr val="FFFFFF"/>
              </a:solidFill>
            </a:endParaRPr>
          </a:p>
        </p:txBody>
      </p:sp>
    </p:spTree>
    <p:extLst>
      <p:ext uri="{BB962C8B-B14F-4D97-AF65-F5344CB8AC3E}">
        <p14:creationId xmlns:p14="http://schemas.microsoft.com/office/powerpoint/2010/main" val="604822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Footer Placeholder 6"/>
          <p:cNvSpPr>
            <a:spLocks noGrp="1"/>
          </p:cNvSpPr>
          <p:nvPr>
            <p:ph type="ftr" sz="quarter" idx="10"/>
          </p:nvPr>
        </p:nvSpPr>
        <p:spPr/>
        <p:txBody>
          <a:bodyPr/>
          <a:lstStyle>
            <a:lvl1pPr>
              <a:defRPr/>
            </a:lvl1pPr>
          </a:lstStyle>
          <a:p>
            <a:r>
              <a:rPr lang="en-AU" dirty="0" smtClean="0">
                <a:solidFill>
                  <a:srgbClr val="FFFFFF"/>
                </a:solidFill>
              </a:rPr>
              <a:t>Datacube Training Workshop</a:t>
            </a:r>
            <a:endParaRPr lang="en-AU" dirty="0">
              <a:solidFill>
                <a:srgbClr val="FFFFFF"/>
              </a:solidFill>
            </a:endParaRPr>
          </a:p>
        </p:txBody>
      </p:sp>
    </p:spTree>
    <p:extLst>
      <p:ext uri="{BB962C8B-B14F-4D97-AF65-F5344CB8AC3E}">
        <p14:creationId xmlns:p14="http://schemas.microsoft.com/office/powerpoint/2010/main" val="389731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Footer Placeholder 2"/>
          <p:cNvSpPr>
            <a:spLocks noGrp="1"/>
          </p:cNvSpPr>
          <p:nvPr>
            <p:ph type="ftr" sz="quarter" idx="10"/>
          </p:nvPr>
        </p:nvSpPr>
        <p:spPr/>
        <p:txBody>
          <a:bodyPr/>
          <a:lstStyle>
            <a:lvl1pPr>
              <a:defRPr/>
            </a:lvl1pPr>
          </a:lstStyle>
          <a:p>
            <a:r>
              <a:rPr lang="en-AU" dirty="0" smtClean="0">
                <a:solidFill>
                  <a:srgbClr val="FFFFFF"/>
                </a:solidFill>
              </a:rPr>
              <a:t>Datacube Training Workshop</a:t>
            </a:r>
            <a:endParaRPr lang="en-AU" dirty="0">
              <a:solidFill>
                <a:srgbClr val="FFFFFF"/>
              </a:solidFill>
            </a:endParaRPr>
          </a:p>
        </p:txBody>
      </p:sp>
    </p:spTree>
    <p:extLst>
      <p:ext uri="{BB962C8B-B14F-4D97-AF65-F5344CB8AC3E}">
        <p14:creationId xmlns:p14="http://schemas.microsoft.com/office/powerpoint/2010/main" val="1731989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AU" dirty="0" smtClean="0">
                <a:solidFill>
                  <a:srgbClr val="FFFFFF"/>
                </a:solidFill>
              </a:rPr>
              <a:t>Datacube Training Workshop</a:t>
            </a:r>
            <a:endParaRPr lang="en-AU" dirty="0">
              <a:solidFill>
                <a:srgbClr val="FFFFFF"/>
              </a:solidFill>
            </a:endParaRPr>
          </a:p>
        </p:txBody>
      </p:sp>
    </p:spTree>
    <p:extLst>
      <p:ext uri="{BB962C8B-B14F-4D97-AF65-F5344CB8AC3E}">
        <p14:creationId xmlns:p14="http://schemas.microsoft.com/office/powerpoint/2010/main" val="4140318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4"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3.xml"/><Relationship Id="rId12" Type="http://schemas.openxmlformats.org/officeDocument/2006/relationships/theme" Target="../theme/theme2.xml"/><Relationship Id="rId13" Type="http://schemas.openxmlformats.org/officeDocument/2006/relationships/image" Target="../media/image3.jpeg"/><Relationship Id="rId1" Type="http://schemas.openxmlformats.org/officeDocument/2006/relationships/slideLayout" Target="../slideLayouts/slideLayout3.xml"/><Relationship Id="rId2" Type="http://schemas.openxmlformats.org/officeDocument/2006/relationships/slideLayout" Target="../slideLayouts/slideLayout4.xml"/><Relationship Id="rId3" Type="http://schemas.openxmlformats.org/officeDocument/2006/relationships/slideLayout" Target="../slideLayouts/slideLayout5.xml"/><Relationship Id="rId4" Type="http://schemas.openxmlformats.org/officeDocument/2006/relationships/slideLayout" Target="../slideLayouts/slideLayout6.xml"/><Relationship Id="rId5" Type="http://schemas.openxmlformats.org/officeDocument/2006/relationships/slideLayout" Target="../slideLayouts/slideLayout7.xml"/><Relationship Id="rId6" Type="http://schemas.openxmlformats.org/officeDocument/2006/relationships/slideLayout" Target="../slideLayouts/slideLayout8.xml"/><Relationship Id="rId7" Type="http://schemas.openxmlformats.org/officeDocument/2006/relationships/slideLayout" Target="../slideLayouts/slideLayout9.xml"/><Relationship Id="rId8" Type="http://schemas.openxmlformats.org/officeDocument/2006/relationships/slideLayout" Target="../slideLayouts/slideLayout10.xml"/><Relationship Id="rId9" Type="http://schemas.openxmlformats.org/officeDocument/2006/relationships/slideLayout" Target="../slideLayouts/slideLayout11.xml"/><Relationship Id="rId10"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6" name="Rectangle 5"/>
          <p:cNvSpPr/>
          <p:nvPr userDrawn="1"/>
        </p:nvSpPr>
        <p:spPr>
          <a:xfrm>
            <a:off x="-5374" y="1188720"/>
            <a:ext cx="9144000" cy="5669280"/>
          </a:xfrm>
          <a:prstGeom prst="rect">
            <a:avLst/>
          </a:prstGeom>
          <a:solidFill>
            <a:srgbClr val="FFFFFF"/>
          </a:solidFill>
          <a:ln w="25400" cap="flat">
            <a:no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2569"/>
              </a:solidFill>
              <a:effectLst/>
              <a:uFillTx/>
            </a:endParaRPr>
          </a:p>
        </p:txBody>
      </p:sp>
    </p:spTree>
  </p:cSld>
  <p:clrMap bg1="lt1" tx1="dk1" bg2="lt2" tx2="dk2" accent1="accent1" accent2="accent2" accent3="accent3" accent4="accent4" accent5="accent5" accent6="accent6" hlink="hlink" folHlink="folHlink"/>
  <p:sldLayoutIdLst>
    <p:sldLayoutId id="2147483649" r:id="rId1"/>
    <p:sldLayoutId id="2147483682" r:id="rId2"/>
  </p:sldLayoutIdLst>
  <p:transition xmlns:p14="http://schemas.microsoft.com/office/powerpoint/2010/main" spd="med"/>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lum/>
          </a:blip>
          <a:srcRect/>
          <a:stretch>
            <a:fillRect/>
          </a:stretch>
        </a:blipFill>
        <a:effectLst/>
      </p:bgPr>
    </p:bg>
    <p:spTree>
      <p:nvGrpSpPr>
        <p:cNvPr id="1" name=""/>
        <p:cNvGrpSpPr/>
        <p:nvPr/>
      </p:nvGrpSpPr>
      <p:grpSpPr>
        <a:xfrm>
          <a:off x="0" y="0"/>
          <a:ext cx="0" cy="0"/>
          <a:chOff x="0" y="0"/>
          <a:chExt cx="0" cy="0"/>
        </a:xfrm>
      </p:grpSpPr>
      <p:sp>
        <p:nvSpPr>
          <p:cNvPr id="385026" name="Rectangle 2"/>
          <p:cNvSpPr>
            <a:spLocks noGrp="1" noChangeArrowheads="1"/>
          </p:cNvSpPr>
          <p:nvPr>
            <p:ph type="title"/>
          </p:nvPr>
        </p:nvSpPr>
        <p:spPr bwMode="auto">
          <a:xfrm>
            <a:off x="457200" y="415925"/>
            <a:ext cx="822960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p>
            <a:pPr lvl="0"/>
            <a:r>
              <a:rPr lang="en-US" smtClean="0"/>
              <a:t>Click to edit Master title style</a:t>
            </a:r>
            <a:endParaRPr lang="en-AU" smtClean="0"/>
          </a:p>
        </p:txBody>
      </p:sp>
      <p:sp>
        <p:nvSpPr>
          <p:cNvPr id="385027" name="Rectangle 3"/>
          <p:cNvSpPr>
            <a:spLocks noGrp="1" noChangeArrowheads="1"/>
          </p:cNvSpPr>
          <p:nvPr>
            <p:ph type="body" idx="1"/>
          </p:nvPr>
        </p:nvSpPr>
        <p:spPr bwMode="auto">
          <a:xfrm>
            <a:off x="457200" y="981075"/>
            <a:ext cx="8229600" cy="5256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smtClean="0"/>
          </a:p>
        </p:txBody>
      </p:sp>
      <p:sp>
        <p:nvSpPr>
          <p:cNvPr id="385028" name="Rectangle 4"/>
          <p:cNvSpPr>
            <a:spLocks noGrp="1" noChangeArrowheads="1"/>
          </p:cNvSpPr>
          <p:nvPr>
            <p:ph type="ftr" sz="quarter" idx="3"/>
          </p:nvPr>
        </p:nvSpPr>
        <p:spPr bwMode="auto">
          <a:xfrm>
            <a:off x="4284663" y="6459538"/>
            <a:ext cx="4751387" cy="414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eaLnBrk="1" hangingPunct="1">
              <a:spcBef>
                <a:spcPct val="50000"/>
              </a:spcBef>
              <a:defRPr sz="1000">
                <a:solidFill>
                  <a:schemeClr val="bg1"/>
                </a:solidFill>
              </a:defRPr>
            </a:lvl1pPr>
          </a:lstStyle>
          <a:p>
            <a:pPr defTabSz="914400" rtl="0" fontAlgn="base">
              <a:spcAft>
                <a:spcPct val="0"/>
              </a:spcAft>
            </a:pPr>
            <a:r>
              <a:rPr lang="en-AU" kern="1200" dirty="0" smtClean="0">
                <a:solidFill>
                  <a:srgbClr val="FFFFFF"/>
                </a:solidFill>
                <a:latin typeface="Arial" charset="0"/>
                <a:ea typeface="+mn-ea"/>
                <a:cs typeface="+mn-cs"/>
              </a:rPr>
              <a:t>Phone: +61 2 6249 9111</a:t>
            </a:r>
          </a:p>
          <a:p>
            <a:pPr defTabSz="914400" rtl="0" fontAlgn="base">
              <a:spcAft>
                <a:spcPct val="0"/>
              </a:spcAft>
            </a:pPr>
            <a:r>
              <a:rPr lang="en-AU" kern="1200" dirty="0" smtClean="0">
                <a:solidFill>
                  <a:srgbClr val="FFFFFF"/>
                </a:solidFill>
                <a:latin typeface="Arial" charset="0"/>
                <a:ea typeface="+mn-ea"/>
                <a:cs typeface="+mn-cs"/>
              </a:rPr>
              <a:t>Web: www.ga.gov.au</a:t>
            </a:r>
          </a:p>
          <a:p>
            <a:pPr defTabSz="914400" rtl="0" fontAlgn="base">
              <a:spcAft>
                <a:spcPct val="0"/>
              </a:spcAft>
            </a:pPr>
            <a:r>
              <a:rPr lang="en-AU" kern="1200" dirty="0" smtClean="0">
                <a:solidFill>
                  <a:srgbClr val="FFFFFF"/>
                </a:solidFill>
                <a:latin typeface="Arial" charset="0"/>
                <a:ea typeface="+mn-ea"/>
                <a:cs typeface="+mn-cs"/>
              </a:rPr>
              <a:t>Email: feedback@ga.gov.au</a:t>
            </a:r>
          </a:p>
          <a:p>
            <a:pPr defTabSz="914400" rtl="0" fontAlgn="base">
              <a:spcAft>
                <a:spcPct val="0"/>
              </a:spcAft>
            </a:pPr>
            <a:r>
              <a:rPr lang="en-AU" kern="1200" dirty="0" smtClean="0">
                <a:solidFill>
                  <a:srgbClr val="FFFFFF"/>
                </a:solidFill>
                <a:latin typeface="Arial" charset="0"/>
                <a:ea typeface="+mn-ea"/>
                <a:cs typeface="+mn-cs"/>
              </a:rPr>
              <a:t>Address: Cnr Jerrabomberra Avenue and Hindmarsh Drive, Symonston ACT 2609</a:t>
            </a:r>
          </a:p>
          <a:p>
            <a:pPr defTabSz="914400" rtl="0" fontAlgn="base">
              <a:spcAft>
                <a:spcPct val="0"/>
              </a:spcAft>
            </a:pPr>
            <a:r>
              <a:rPr lang="en-AU" kern="1200" dirty="0" smtClean="0">
                <a:solidFill>
                  <a:srgbClr val="FFFFFF"/>
                </a:solidFill>
                <a:latin typeface="Arial" charset="0"/>
                <a:ea typeface="+mn-ea"/>
                <a:cs typeface="+mn-cs"/>
              </a:rPr>
              <a:t>Postal Address: GPO Box 378, Canberra ACT 2601</a:t>
            </a:r>
            <a:endParaRPr lang="en-AU" kern="1200" dirty="0">
              <a:solidFill>
                <a:srgbClr val="FFFFFF"/>
              </a:solidFill>
              <a:latin typeface="Arial" charset="0"/>
              <a:ea typeface="+mn-ea"/>
              <a:cs typeface="+mn-cs"/>
            </a:endParaRPr>
          </a:p>
        </p:txBody>
      </p:sp>
    </p:spTree>
    <p:extLst>
      <p:ext uri="{BB962C8B-B14F-4D97-AF65-F5344CB8AC3E}">
        <p14:creationId xmlns:p14="http://schemas.microsoft.com/office/powerpoint/2010/main" val="3268803786"/>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timing>
    <p:tnLst>
      <p:par>
        <p:cTn xmlns:p14="http://schemas.microsoft.com/office/powerpoint/2010/main" id="1" dur="indefinite" restart="never" nodeType="tmRoot"/>
      </p:par>
    </p:tnLst>
  </p:timing>
  <p:hf sldNum="0" hdr="0" dt="0"/>
  <p:txStyles>
    <p:titleStyle>
      <a:lvl1pPr algn="l" rtl="0" eaLnBrk="1" fontAlgn="base" hangingPunct="1">
        <a:spcBef>
          <a:spcPct val="0"/>
        </a:spcBef>
        <a:spcAft>
          <a:spcPct val="0"/>
        </a:spcAft>
        <a:defRPr sz="2600" b="1">
          <a:solidFill>
            <a:schemeClr val="tx2"/>
          </a:solidFill>
          <a:latin typeface="+mj-lt"/>
          <a:ea typeface="+mj-ea"/>
          <a:cs typeface="+mj-cs"/>
        </a:defRPr>
      </a:lvl1pPr>
      <a:lvl2pPr algn="l" rtl="0" eaLnBrk="1" fontAlgn="base" hangingPunct="1">
        <a:spcBef>
          <a:spcPct val="0"/>
        </a:spcBef>
        <a:spcAft>
          <a:spcPct val="0"/>
        </a:spcAft>
        <a:defRPr sz="2600" b="1">
          <a:solidFill>
            <a:schemeClr val="tx2"/>
          </a:solidFill>
          <a:latin typeface="Arial" charset="0"/>
        </a:defRPr>
      </a:lvl2pPr>
      <a:lvl3pPr algn="l" rtl="0" eaLnBrk="1" fontAlgn="base" hangingPunct="1">
        <a:spcBef>
          <a:spcPct val="0"/>
        </a:spcBef>
        <a:spcAft>
          <a:spcPct val="0"/>
        </a:spcAft>
        <a:defRPr sz="2600" b="1">
          <a:solidFill>
            <a:schemeClr val="tx2"/>
          </a:solidFill>
          <a:latin typeface="Arial" charset="0"/>
        </a:defRPr>
      </a:lvl3pPr>
      <a:lvl4pPr algn="l" rtl="0" eaLnBrk="1" fontAlgn="base" hangingPunct="1">
        <a:spcBef>
          <a:spcPct val="0"/>
        </a:spcBef>
        <a:spcAft>
          <a:spcPct val="0"/>
        </a:spcAft>
        <a:defRPr sz="2600" b="1">
          <a:solidFill>
            <a:schemeClr val="tx2"/>
          </a:solidFill>
          <a:latin typeface="Arial" charset="0"/>
        </a:defRPr>
      </a:lvl4pPr>
      <a:lvl5pPr algn="l" rtl="0" eaLnBrk="1" fontAlgn="base" hangingPunct="1">
        <a:spcBef>
          <a:spcPct val="0"/>
        </a:spcBef>
        <a:spcAft>
          <a:spcPct val="0"/>
        </a:spcAft>
        <a:defRPr sz="2600" b="1">
          <a:solidFill>
            <a:schemeClr val="tx2"/>
          </a:solidFill>
          <a:latin typeface="Arial" charset="0"/>
        </a:defRPr>
      </a:lvl5pPr>
      <a:lvl6pPr marL="457200" algn="l" rtl="0" eaLnBrk="1" fontAlgn="base" hangingPunct="1">
        <a:spcBef>
          <a:spcPct val="0"/>
        </a:spcBef>
        <a:spcAft>
          <a:spcPct val="0"/>
        </a:spcAft>
        <a:defRPr sz="2600" b="1">
          <a:solidFill>
            <a:schemeClr val="tx2"/>
          </a:solidFill>
          <a:latin typeface="Arial" charset="0"/>
        </a:defRPr>
      </a:lvl6pPr>
      <a:lvl7pPr marL="914400" algn="l" rtl="0" eaLnBrk="1" fontAlgn="base" hangingPunct="1">
        <a:spcBef>
          <a:spcPct val="0"/>
        </a:spcBef>
        <a:spcAft>
          <a:spcPct val="0"/>
        </a:spcAft>
        <a:defRPr sz="2600" b="1">
          <a:solidFill>
            <a:schemeClr val="tx2"/>
          </a:solidFill>
          <a:latin typeface="Arial" charset="0"/>
        </a:defRPr>
      </a:lvl7pPr>
      <a:lvl8pPr marL="1371600" algn="l" rtl="0" eaLnBrk="1" fontAlgn="base" hangingPunct="1">
        <a:spcBef>
          <a:spcPct val="0"/>
        </a:spcBef>
        <a:spcAft>
          <a:spcPct val="0"/>
        </a:spcAft>
        <a:defRPr sz="2600" b="1">
          <a:solidFill>
            <a:schemeClr val="tx2"/>
          </a:solidFill>
          <a:latin typeface="Arial" charset="0"/>
        </a:defRPr>
      </a:lvl8pPr>
      <a:lvl9pPr marL="1828800" algn="l" rtl="0" eaLnBrk="1" fontAlgn="base" hangingPunct="1">
        <a:spcBef>
          <a:spcPct val="0"/>
        </a:spcBef>
        <a:spcAft>
          <a:spcPct val="0"/>
        </a:spcAft>
        <a:defRPr sz="2600" b="1">
          <a:solidFill>
            <a:schemeClr val="tx2"/>
          </a:solidFill>
          <a:latin typeface="Arial" charset="0"/>
        </a:defRPr>
      </a:lvl9pPr>
    </p:titleStyle>
    <p:bodyStyle>
      <a:lvl1pPr algn="l" rtl="0" eaLnBrk="1" fontAlgn="base" hangingPunct="1">
        <a:spcBef>
          <a:spcPct val="50000"/>
        </a:spcBef>
        <a:spcAft>
          <a:spcPct val="0"/>
        </a:spcAft>
        <a:defRPr sz="2200">
          <a:solidFill>
            <a:srgbClr val="4D4D4D"/>
          </a:solidFill>
          <a:latin typeface="+mn-lt"/>
          <a:ea typeface="+mn-ea"/>
          <a:cs typeface="+mn-cs"/>
        </a:defRPr>
      </a:lvl1pPr>
      <a:lvl2pPr marL="447675" indent="-268288" algn="l" rtl="0" eaLnBrk="1" fontAlgn="base" hangingPunct="1">
        <a:spcBef>
          <a:spcPct val="50000"/>
        </a:spcBef>
        <a:spcAft>
          <a:spcPct val="0"/>
        </a:spcAft>
        <a:buChar char="•"/>
        <a:defRPr sz="2200">
          <a:solidFill>
            <a:srgbClr val="4D4D4D"/>
          </a:solidFill>
          <a:latin typeface="+mn-lt"/>
        </a:defRPr>
      </a:lvl2pPr>
      <a:lvl3pPr marL="895350" indent="-268288" algn="l" rtl="0" eaLnBrk="1" fontAlgn="base" hangingPunct="1">
        <a:spcBef>
          <a:spcPct val="25000"/>
        </a:spcBef>
        <a:spcAft>
          <a:spcPct val="0"/>
        </a:spcAft>
        <a:buFont typeface="Arial" charset="0"/>
        <a:buChar char="–"/>
        <a:defRPr sz="2000">
          <a:solidFill>
            <a:srgbClr val="4D4D4D"/>
          </a:solidFill>
          <a:latin typeface="+mn-lt"/>
        </a:defRPr>
      </a:lvl3pPr>
      <a:lvl4pPr marL="1350963" indent="-271463" algn="l" rtl="0" eaLnBrk="1" fontAlgn="base" hangingPunct="1">
        <a:spcBef>
          <a:spcPct val="25000"/>
        </a:spcBef>
        <a:spcAft>
          <a:spcPct val="0"/>
        </a:spcAft>
        <a:buChar char="•"/>
        <a:defRPr sz="2000">
          <a:solidFill>
            <a:srgbClr val="4D4D4D"/>
          </a:solidFill>
          <a:latin typeface="+mn-lt"/>
        </a:defRPr>
      </a:lvl4pPr>
      <a:lvl5pPr marL="1792288" indent="-261938" algn="l" rtl="0" eaLnBrk="1" fontAlgn="base" hangingPunct="1">
        <a:spcBef>
          <a:spcPct val="25000"/>
        </a:spcBef>
        <a:spcAft>
          <a:spcPct val="0"/>
        </a:spcAft>
        <a:buFont typeface="Arial" charset="0"/>
        <a:buChar char="–"/>
        <a:defRPr sz="2000">
          <a:solidFill>
            <a:srgbClr val="4D4D4D"/>
          </a:solidFill>
          <a:latin typeface="+mn-lt"/>
        </a:defRPr>
      </a:lvl5pPr>
      <a:lvl6pPr marL="2249488" indent="-261938" algn="l" rtl="0" eaLnBrk="1" fontAlgn="base" hangingPunct="1">
        <a:spcBef>
          <a:spcPct val="25000"/>
        </a:spcBef>
        <a:spcAft>
          <a:spcPct val="0"/>
        </a:spcAft>
        <a:buFont typeface="Arial" charset="0"/>
        <a:buChar char="–"/>
        <a:defRPr sz="2000">
          <a:solidFill>
            <a:srgbClr val="4D4D4D"/>
          </a:solidFill>
          <a:latin typeface="+mn-lt"/>
        </a:defRPr>
      </a:lvl6pPr>
      <a:lvl7pPr marL="2706688" indent="-261938" algn="l" rtl="0" eaLnBrk="1" fontAlgn="base" hangingPunct="1">
        <a:spcBef>
          <a:spcPct val="25000"/>
        </a:spcBef>
        <a:spcAft>
          <a:spcPct val="0"/>
        </a:spcAft>
        <a:buFont typeface="Arial" charset="0"/>
        <a:buChar char="–"/>
        <a:defRPr sz="2000">
          <a:solidFill>
            <a:srgbClr val="4D4D4D"/>
          </a:solidFill>
          <a:latin typeface="+mn-lt"/>
        </a:defRPr>
      </a:lvl7pPr>
      <a:lvl8pPr marL="3163888" indent="-261938" algn="l" rtl="0" eaLnBrk="1" fontAlgn="base" hangingPunct="1">
        <a:spcBef>
          <a:spcPct val="25000"/>
        </a:spcBef>
        <a:spcAft>
          <a:spcPct val="0"/>
        </a:spcAft>
        <a:buFont typeface="Arial" charset="0"/>
        <a:buChar char="–"/>
        <a:defRPr sz="2000">
          <a:solidFill>
            <a:srgbClr val="4D4D4D"/>
          </a:solidFill>
          <a:latin typeface="+mn-lt"/>
        </a:defRPr>
      </a:lvl8pPr>
      <a:lvl9pPr marL="3621088" indent="-261938" algn="l" rtl="0" eaLnBrk="1" fontAlgn="base" hangingPunct="1">
        <a:spcBef>
          <a:spcPct val="25000"/>
        </a:spcBef>
        <a:spcAft>
          <a:spcPct val="0"/>
        </a:spcAft>
        <a:buFont typeface="Arial" charset="0"/>
        <a:buChar char="–"/>
        <a:defRPr sz="2000">
          <a:solidFill>
            <a:srgbClr val="4D4D4D"/>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533400" y="1524000"/>
            <a:ext cx="8305800" cy="1600200"/>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US" sz="3600" b="1" dirty="0" smtClean="0">
                <a:solidFill>
                  <a:srgbClr val="FFFFFF"/>
                </a:solidFill>
              </a:rPr>
              <a:t>SEO inputs for the CEOS Carbon Actions (CARB-08)</a:t>
            </a:r>
            <a:endParaRPr sz="2800" b="0" i="1" dirty="0">
              <a:solidFill>
                <a:srgbClr val="FFFFFF"/>
              </a:solidFill>
            </a:endParaRPr>
          </a:p>
        </p:txBody>
      </p:sp>
      <p:sp>
        <p:nvSpPr>
          <p:cNvPr id="11" name="Shape 11"/>
          <p:cNvSpPr/>
          <p:nvPr/>
        </p:nvSpPr>
        <p:spPr>
          <a:xfrm>
            <a:off x="533400" y="3478211"/>
            <a:ext cx="5867400" cy="2541589"/>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p>
            <a:pPr lvl="0" defTabSz="914400">
              <a:defRPr>
                <a:solidFill>
                  <a:srgbClr val="000000"/>
                </a:solidFill>
              </a:defRPr>
            </a:pPr>
            <a:r>
              <a:rPr lang="en-US" sz="2000" dirty="0">
                <a:solidFill>
                  <a:srgbClr val="FFFFFF"/>
                </a:solidFill>
                <a:latin typeface="Arial Bold"/>
                <a:ea typeface="Arial Bold"/>
                <a:cs typeface="Arial Bold"/>
                <a:sym typeface="Arial Bold"/>
              </a:rPr>
              <a:t>LSI-VC Meeting #2</a:t>
            </a:r>
          </a:p>
          <a:p>
            <a:pPr lvl="0" defTabSz="914400">
              <a:defRPr>
                <a:solidFill>
                  <a:srgbClr val="000000"/>
                </a:solidFill>
              </a:defRPr>
            </a:pPr>
            <a:r>
              <a:rPr lang="en-US" sz="2000" dirty="0">
                <a:solidFill>
                  <a:srgbClr val="FFFFFF"/>
                </a:solidFill>
                <a:latin typeface="Arial Bold"/>
                <a:ea typeface="Arial Bold"/>
                <a:cs typeface="Arial Bold"/>
                <a:sym typeface="Arial Bold"/>
              </a:rPr>
              <a:t>Session #6 – Carbon Strategy</a:t>
            </a:r>
          </a:p>
          <a:p>
            <a:pPr lvl="0" defTabSz="914400">
              <a:defRPr>
                <a:solidFill>
                  <a:srgbClr val="000000"/>
                </a:solidFill>
              </a:defRPr>
            </a:pPr>
            <a:r>
              <a:rPr lang="en-US" sz="2000" dirty="0">
                <a:solidFill>
                  <a:srgbClr val="FFFFFF"/>
                </a:solidFill>
                <a:latin typeface="Arial Bold"/>
                <a:ea typeface="Arial Bold"/>
                <a:cs typeface="Arial Bold"/>
                <a:sym typeface="Arial Bold"/>
              </a:rPr>
              <a:t>Los Angeles, CA</a:t>
            </a:r>
          </a:p>
          <a:p>
            <a:pPr lvl="0" defTabSz="914400">
              <a:defRPr>
                <a:solidFill>
                  <a:srgbClr val="000000"/>
                </a:solidFill>
              </a:defRPr>
            </a:pPr>
            <a:r>
              <a:rPr lang="en-US" sz="2000" dirty="0">
                <a:solidFill>
                  <a:srgbClr val="FFFFFF"/>
                </a:solidFill>
                <a:latin typeface="Arial Bold"/>
                <a:ea typeface="Arial Bold"/>
                <a:cs typeface="Arial Bold"/>
                <a:sym typeface="Arial Bold"/>
              </a:rPr>
              <a:t>July 21, 2016</a:t>
            </a:r>
          </a:p>
          <a:p>
            <a:pPr lvl="0" defTabSz="914400">
              <a:defRPr>
                <a:solidFill>
                  <a:srgbClr val="000000"/>
                </a:solidFill>
              </a:defRPr>
            </a:pPr>
            <a:endParaRPr lang="en-US" sz="2000" dirty="0">
              <a:solidFill>
                <a:srgbClr val="FFFFFF"/>
              </a:solidFill>
              <a:latin typeface="Arial Bold"/>
              <a:ea typeface="Arial Bold"/>
              <a:cs typeface="Arial Bold"/>
              <a:sym typeface="Arial Bold"/>
            </a:endParaRPr>
          </a:p>
          <a:p>
            <a:pPr lvl="0" defTabSz="914400">
              <a:defRPr>
                <a:solidFill>
                  <a:srgbClr val="000000"/>
                </a:solidFill>
              </a:defRPr>
            </a:pPr>
            <a:r>
              <a:rPr lang="en-US" sz="2000" dirty="0">
                <a:solidFill>
                  <a:srgbClr val="FFFFFF"/>
                </a:solidFill>
                <a:latin typeface="Arial Bold"/>
                <a:ea typeface="Arial Bold"/>
                <a:cs typeface="Arial Bold"/>
                <a:sym typeface="Arial Bold"/>
              </a:rPr>
              <a:t>Brian Killough</a:t>
            </a:r>
          </a:p>
          <a:p>
            <a:pPr lvl="0" defTabSz="914400">
              <a:defRPr>
                <a:solidFill>
                  <a:srgbClr val="000000"/>
                </a:solidFill>
              </a:defRPr>
            </a:pPr>
            <a:r>
              <a:rPr lang="en-US" sz="2000" dirty="0">
                <a:solidFill>
                  <a:srgbClr val="FFFFFF"/>
                </a:solidFill>
                <a:latin typeface="Arial Bold"/>
                <a:ea typeface="Arial Bold"/>
                <a:cs typeface="Arial Bold"/>
                <a:sym typeface="Arial Bold"/>
              </a:rPr>
              <a:t>CEOS Systems Engineering Office</a:t>
            </a:r>
          </a:p>
          <a:p>
            <a:pPr lvl="0" defTabSz="914400">
              <a:defRPr>
                <a:solidFill>
                  <a:srgbClr val="000000"/>
                </a:solidFill>
              </a:defRPr>
            </a:pPr>
            <a:r>
              <a:rPr lang="en-US" sz="2000" dirty="0">
                <a:solidFill>
                  <a:srgbClr val="FFFFFF"/>
                </a:solidFill>
                <a:latin typeface="Arial Bold"/>
                <a:ea typeface="Arial Bold"/>
                <a:cs typeface="Arial Bold"/>
                <a:sym typeface="Arial Bold"/>
              </a:rPr>
              <a:t>NASA Langley Research Center</a:t>
            </a:r>
          </a:p>
        </p:txBody>
      </p:sp>
      <p:pic>
        <p:nvPicPr>
          <p:cNvPr id="12" name="ceos_logo.png"/>
          <p:cNvPicPr/>
          <p:nvPr/>
        </p:nvPicPr>
        <p:blipFill>
          <a:blip r:embed="rId2">
            <a:extLst/>
          </a:blip>
          <a:stretch>
            <a:fillRect/>
          </a:stretch>
        </p:blipFill>
        <p:spPr>
          <a:xfrm>
            <a:off x="533400" y="304800"/>
            <a:ext cx="2507906" cy="993132"/>
          </a:xfrm>
          <a:prstGeom prst="rect">
            <a:avLst/>
          </a:prstGeom>
          <a:ln w="12700">
            <a:miter lim="400000"/>
          </a:ln>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304800"/>
            <a:ext cx="5562600" cy="584776"/>
          </a:xfrm>
        </p:spPr>
        <p:txBody>
          <a:bodyPr wrap="square">
            <a:spAutoFit/>
          </a:bodyPr>
          <a:lstStyle/>
          <a:p>
            <a:pPr algn="l"/>
            <a:r>
              <a:rPr lang="en-US" b="1" dirty="0">
                <a:latin typeface="Tahoma" charset="0"/>
                <a:ea typeface="ＭＳ Ｐゴシック" charset="0"/>
                <a:cs typeface="ＭＳ Ｐゴシック" charset="0"/>
              </a:rPr>
              <a:t>CARB-08-03/04 Actions</a:t>
            </a:r>
          </a:p>
        </p:txBody>
      </p:sp>
      <p:sp>
        <p:nvSpPr>
          <p:cNvPr id="5" name="Content Placeholder 2"/>
          <p:cNvSpPr txBox="1">
            <a:spLocks/>
          </p:cNvSpPr>
          <p:nvPr/>
        </p:nvSpPr>
        <p:spPr>
          <a:xfrm>
            <a:off x="152400" y="1371600"/>
            <a:ext cx="8839200" cy="5257800"/>
          </a:xfrm>
          <a:prstGeom prst="rect">
            <a:avLst/>
          </a:prstGeom>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349250" indent="-349250">
              <a:buFont typeface="Wingdings" charset="2"/>
              <a:buChar char="§"/>
            </a:pPr>
            <a:r>
              <a:rPr lang="en-US" sz="2200" dirty="0">
                <a:solidFill>
                  <a:schemeClr val="tx1"/>
                </a:solidFill>
                <a:latin typeface="Calibri" charset="0"/>
                <a:ea typeface="ＭＳ Ｐゴシック" charset="0"/>
                <a:cs typeface="Calibri" charset="0"/>
              </a:rPr>
              <a:t>CARB-08-03 and CARB-08-04 = Public availability of historical satellite data records. Both actions are due in Q4-2017.</a:t>
            </a:r>
          </a:p>
          <a:p>
            <a:pPr marL="349250" indent="-349250">
              <a:buFont typeface="Wingdings" charset="2"/>
              <a:buChar char="§"/>
            </a:pPr>
            <a:r>
              <a:rPr lang="en-US" sz="2200" dirty="0">
                <a:solidFill>
                  <a:schemeClr val="tx1"/>
                </a:solidFill>
                <a:latin typeface="Calibri" charset="0"/>
                <a:ea typeface="ＭＳ Ｐゴシック" charset="0"/>
                <a:cs typeface="Calibri" charset="0"/>
              </a:rPr>
              <a:t>Does “publicly available” mean “free and open”, or just unrestricted, but could have a fee?</a:t>
            </a:r>
          </a:p>
          <a:p>
            <a:pPr marL="349250" indent="-349250">
              <a:buFont typeface="Wingdings" charset="2"/>
              <a:buChar char="§"/>
            </a:pPr>
            <a:r>
              <a:rPr lang="en-US" sz="2200" dirty="0">
                <a:solidFill>
                  <a:schemeClr val="tx1"/>
                </a:solidFill>
                <a:latin typeface="Calibri" charset="0"/>
                <a:ea typeface="ＭＳ Ｐゴシック" charset="0"/>
                <a:cs typeface="Calibri" charset="0"/>
              </a:rPr>
              <a:t>Action 03 is moderate resolution missions (250m to 1km) and Action 04 is medium resolution missions (30m to 100m).</a:t>
            </a:r>
          </a:p>
          <a:p>
            <a:pPr marL="349250" indent="-349250">
              <a:buFont typeface="Wingdings" charset="2"/>
              <a:buChar char="§"/>
            </a:pPr>
            <a:r>
              <a:rPr lang="en-US" sz="2200" dirty="0">
                <a:solidFill>
                  <a:schemeClr val="tx1"/>
                </a:solidFill>
                <a:latin typeface="Calibri" charset="0"/>
                <a:ea typeface="ＭＳ Ｐゴシック" charset="0"/>
                <a:cs typeface="Calibri" charset="0"/>
              </a:rPr>
              <a:t>The SEO has developed a list of moderate and medium resolution satellite data records measuring land properties relevant to carbon science and described their data policies, measurement type, domain, time of record, resolution and other relevant product details. </a:t>
            </a:r>
          </a:p>
          <a:p>
            <a:pPr marL="349250" indent="-349250">
              <a:buFont typeface="Wingdings" charset="2"/>
              <a:buChar char="§"/>
            </a:pPr>
            <a:r>
              <a:rPr lang="en-US" sz="2200" dirty="0">
                <a:solidFill>
                  <a:schemeClr val="tx1"/>
                </a:solidFill>
                <a:latin typeface="Calibri" charset="0"/>
                <a:ea typeface="ＭＳ Ｐゴシック" charset="0"/>
                <a:cs typeface="Calibri" charset="0"/>
              </a:rPr>
              <a:t>The results can be reviewed by LSI-VC (see next few charts).</a:t>
            </a:r>
          </a:p>
          <a:p>
            <a:pPr marL="349250" indent="-349250">
              <a:buFont typeface="Wingdings" charset="2"/>
              <a:buChar char="§"/>
            </a:pPr>
            <a:r>
              <a:rPr lang="en-US" sz="2200" dirty="0">
                <a:solidFill>
                  <a:schemeClr val="tx1"/>
                </a:solidFill>
                <a:latin typeface="Calibri" charset="0"/>
                <a:ea typeface="ＭＳ Ｐゴシック" charset="0"/>
                <a:cs typeface="Calibri" charset="0"/>
              </a:rPr>
              <a:t>Since this data is publicly available and readily accessible, I do not think there is anything more needed to answer this action.</a:t>
            </a:r>
          </a:p>
          <a:p>
            <a:pPr marL="349250" indent="-349250">
              <a:buFont typeface="Wingdings" charset="2"/>
              <a:buChar char="§"/>
            </a:pPr>
            <a:endParaRPr lang="en-US" sz="2200" dirty="0">
              <a:solidFill>
                <a:schemeClr val="tx1"/>
              </a:solidFill>
              <a:latin typeface="Calibri" charset="0"/>
              <a:ea typeface="ＭＳ Ｐゴシック" charset="0"/>
              <a:cs typeface="Calibri" charset="0"/>
            </a:endParaRPr>
          </a:p>
        </p:txBody>
      </p:sp>
    </p:spTree>
    <p:extLst>
      <p:ext uri="{BB962C8B-B14F-4D97-AF65-F5344CB8AC3E}">
        <p14:creationId xmlns:p14="http://schemas.microsoft.com/office/powerpoint/2010/main" val="1965417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152400"/>
            <a:ext cx="5562600" cy="830997"/>
          </a:xfrm>
        </p:spPr>
        <p:txBody>
          <a:bodyPr wrap="square">
            <a:spAutoFit/>
          </a:bodyPr>
          <a:lstStyle/>
          <a:p>
            <a:pPr algn="l"/>
            <a:r>
              <a:rPr lang="en-US" sz="2400" b="1" dirty="0">
                <a:latin typeface="Tahoma" charset="0"/>
                <a:ea typeface="ＭＳ Ｐゴシック" charset="0"/>
                <a:cs typeface="ＭＳ Ｐゴシック" charset="0"/>
              </a:rPr>
              <a:t>CARB-08-03 Moderate Resolution Mission Summary</a:t>
            </a:r>
          </a:p>
        </p:txBody>
      </p:sp>
      <p:pic>
        <p:nvPicPr>
          <p:cNvPr id="4" name="Picture 3"/>
          <p:cNvPicPr>
            <a:picLocks noChangeAspect="1"/>
          </p:cNvPicPr>
          <p:nvPr/>
        </p:nvPicPr>
        <p:blipFill>
          <a:blip r:embed="rId2"/>
          <a:stretch>
            <a:fillRect/>
          </a:stretch>
        </p:blipFill>
        <p:spPr>
          <a:xfrm>
            <a:off x="139700" y="1447800"/>
            <a:ext cx="8864600" cy="3073400"/>
          </a:xfrm>
          <a:prstGeom prst="rect">
            <a:avLst/>
          </a:prstGeom>
        </p:spPr>
      </p:pic>
    </p:spTree>
    <p:extLst>
      <p:ext uri="{BB962C8B-B14F-4D97-AF65-F5344CB8AC3E}">
        <p14:creationId xmlns:p14="http://schemas.microsoft.com/office/powerpoint/2010/main" val="2173938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152400"/>
            <a:ext cx="5562600" cy="830997"/>
          </a:xfrm>
        </p:spPr>
        <p:txBody>
          <a:bodyPr wrap="square">
            <a:spAutoFit/>
          </a:bodyPr>
          <a:lstStyle/>
          <a:p>
            <a:pPr algn="l"/>
            <a:r>
              <a:rPr lang="en-US" sz="2400" b="1" dirty="0">
                <a:latin typeface="Tahoma" charset="0"/>
                <a:ea typeface="ＭＳ Ｐゴシック" charset="0"/>
                <a:cs typeface="ＭＳ Ｐゴシック" charset="0"/>
              </a:rPr>
              <a:t>CARB-08-03 Medium Resolution Mission Summary</a:t>
            </a:r>
          </a:p>
        </p:txBody>
      </p:sp>
      <p:pic>
        <p:nvPicPr>
          <p:cNvPr id="4" name="Picture 3"/>
          <p:cNvPicPr>
            <a:picLocks noChangeAspect="1"/>
          </p:cNvPicPr>
          <p:nvPr/>
        </p:nvPicPr>
        <p:blipFill>
          <a:blip r:embed="rId2"/>
          <a:stretch>
            <a:fillRect/>
          </a:stretch>
        </p:blipFill>
        <p:spPr>
          <a:xfrm>
            <a:off x="139700" y="1447800"/>
            <a:ext cx="8864600" cy="3568700"/>
          </a:xfrm>
          <a:prstGeom prst="rect">
            <a:avLst/>
          </a:prstGeom>
        </p:spPr>
      </p:pic>
    </p:spTree>
    <p:extLst>
      <p:ext uri="{BB962C8B-B14F-4D97-AF65-F5344CB8AC3E}">
        <p14:creationId xmlns:p14="http://schemas.microsoft.com/office/powerpoint/2010/main" val="507557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304800"/>
            <a:ext cx="5562600" cy="584776"/>
          </a:xfrm>
        </p:spPr>
        <p:txBody>
          <a:bodyPr wrap="square">
            <a:spAutoFit/>
          </a:bodyPr>
          <a:lstStyle/>
          <a:p>
            <a:pPr algn="l"/>
            <a:r>
              <a:rPr lang="en-US" b="1" dirty="0">
                <a:latin typeface="Tahoma" charset="0"/>
                <a:ea typeface="ＭＳ Ｐゴシック" charset="0"/>
                <a:cs typeface="ＭＳ Ｐゴシック" charset="0"/>
              </a:rPr>
              <a:t>CARB-08-06 Action</a:t>
            </a:r>
          </a:p>
        </p:txBody>
      </p:sp>
      <p:sp>
        <p:nvSpPr>
          <p:cNvPr id="5" name="Content Placeholder 2"/>
          <p:cNvSpPr txBox="1">
            <a:spLocks/>
          </p:cNvSpPr>
          <p:nvPr/>
        </p:nvSpPr>
        <p:spPr>
          <a:xfrm>
            <a:off x="152400" y="1371600"/>
            <a:ext cx="8839200" cy="5257800"/>
          </a:xfrm>
          <a:prstGeom prst="rect">
            <a:avLst/>
          </a:prstGeom>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349250" indent="-349250">
              <a:buFont typeface="Wingdings" charset="2"/>
              <a:buChar char="§"/>
            </a:pPr>
            <a:r>
              <a:rPr lang="en-US" dirty="0">
                <a:solidFill>
                  <a:schemeClr val="tx1"/>
                </a:solidFill>
                <a:latin typeface="Calibri" charset="0"/>
                <a:ea typeface="ＭＳ Ｐゴシック" charset="0"/>
                <a:cs typeface="Calibri" charset="0"/>
              </a:rPr>
              <a:t>CARB-08-06 = Coordination of efforts to develop satellites to observe </a:t>
            </a:r>
            <a:r>
              <a:rPr lang="en-US" b="1" dirty="0">
                <a:solidFill>
                  <a:schemeClr val="tx1"/>
                </a:solidFill>
                <a:latin typeface="Calibri" charset="0"/>
                <a:ea typeface="ＭＳ Ｐゴシック" charset="0"/>
                <a:cs typeface="Calibri" charset="0"/>
              </a:rPr>
              <a:t>wetlands/inland waters </a:t>
            </a:r>
            <a:r>
              <a:rPr lang="en-US" dirty="0">
                <a:solidFill>
                  <a:schemeClr val="tx1"/>
                </a:solidFill>
                <a:latin typeface="Calibri" charset="0"/>
                <a:ea typeface="ＭＳ Ｐゴシック" charset="0"/>
                <a:cs typeface="Calibri" charset="0"/>
              </a:rPr>
              <a:t>and produce derived products. This action is due in Q2 2016 ... Now!</a:t>
            </a:r>
          </a:p>
          <a:p>
            <a:pPr marL="349250" indent="-349250">
              <a:buFont typeface="Wingdings" charset="2"/>
              <a:buChar char="§"/>
            </a:pPr>
            <a:r>
              <a:rPr lang="en-US" dirty="0">
                <a:solidFill>
                  <a:schemeClr val="tx1"/>
                </a:solidFill>
                <a:latin typeface="Calibri" charset="0"/>
                <a:ea typeface="ＭＳ Ｐゴシック" charset="0"/>
                <a:cs typeface="Calibri" charset="0"/>
              </a:rPr>
              <a:t>The SEO has not started any work on this action, as it likely requires more expertise from water experts in the CEOS or GEO community</a:t>
            </a:r>
          </a:p>
          <a:p>
            <a:pPr marL="349250" indent="-349250">
              <a:buFont typeface="Wingdings" charset="2"/>
              <a:buChar char="§"/>
            </a:pPr>
            <a:r>
              <a:rPr lang="en-US" dirty="0">
                <a:solidFill>
                  <a:schemeClr val="tx1"/>
                </a:solidFill>
                <a:latin typeface="Calibri" charset="0"/>
                <a:ea typeface="ＭＳ Ｐゴシック" charset="0"/>
                <a:cs typeface="Calibri" charset="0"/>
              </a:rPr>
              <a:t>How should we proceed? Perhaps support from the CEOS Water Strategy Implementation Team is needed?</a:t>
            </a:r>
          </a:p>
        </p:txBody>
      </p:sp>
    </p:spTree>
    <p:extLst>
      <p:ext uri="{BB962C8B-B14F-4D97-AF65-F5344CB8AC3E}">
        <p14:creationId xmlns:p14="http://schemas.microsoft.com/office/powerpoint/2010/main" val="3372010151"/>
      </p:ext>
    </p:extLst>
  </p:cSld>
  <p:clrMapOvr>
    <a:masterClrMapping/>
  </p:clrMapOvr>
</p:sld>
</file>

<file path=ppt/theme/theme1.xml><?xml version="1.0" encoding="utf-8"?>
<a:theme xmlns:a="http://schemas.openxmlformats.org/drawingml/2006/main" name="Default">
  <a:themeElements>
    <a:clrScheme name="Default">
      <a:dk1>
        <a:srgbClr val="002569"/>
      </a:dk1>
      <a:lt1>
        <a:srgbClr val="696969"/>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GA White Pages">
  <a:themeElements>
    <a:clrScheme name="GA White Pages 13">
      <a:dk1>
        <a:srgbClr val="4D4D4F"/>
      </a:dk1>
      <a:lt1>
        <a:srgbClr val="FFFFFF"/>
      </a:lt1>
      <a:dk2>
        <a:srgbClr val="267485"/>
      </a:dk2>
      <a:lt2>
        <a:srgbClr val="808080"/>
      </a:lt2>
      <a:accent1>
        <a:srgbClr val="A0D7E4"/>
      </a:accent1>
      <a:accent2>
        <a:srgbClr val="333399"/>
      </a:accent2>
      <a:accent3>
        <a:srgbClr val="FFFFFF"/>
      </a:accent3>
      <a:accent4>
        <a:srgbClr val="404042"/>
      </a:accent4>
      <a:accent5>
        <a:srgbClr val="CDE8EF"/>
      </a:accent5>
      <a:accent6>
        <a:srgbClr val="2D2D8A"/>
      </a:accent6>
      <a:hlink>
        <a:srgbClr val="0000FF"/>
      </a:hlink>
      <a:folHlink>
        <a:srgbClr val="99CC00"/>
      </a:folHlink>
    </a:clrScheme>
    <a:fontScheme name="GA White Pag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1800" b="0" i="0" u="none" strike="noStrike" cap="none" normalizeH="0" baseline="0" smtClean="0">
            <a:ln>
              <a:noFill/>
            </a:ln>
            <a:solidFill>
              <a:schemeClr val="tx1"/>
            </a:solidFill>
            <a:effectLst/>
            <a:latin typeface="Arial" charset="0"/>
          </a:defRPr>
        </a:defPPr>
      </a:lstStyle>
    </a:lnDef>
  </a:objectDefaults>
  <a:extraClrSchemeLst>
    <a:extraClrScheme>
      <a:clrScheme name="GA White Pag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A White Pag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A White Pag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A White Pag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A White Pag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A White Pag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A White Pag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A White Pag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A White Pag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A White Pag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A White Pag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A White Pag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A White Pages 13">
        <a:dk1>
          <a:srgbClr val="4D4D4F"/>
        </a:dk1>
        <a:lt1>
          <a:srgbClr val="FFFFFF"/>
        </a:lt1>
        <a:dk2>
          <a:srgbClr val="267485"/>
        </a:dk2>
        <a:lt2>
          <a:srgbClr val="808080"/>
        </a:lt2>
        <a:accent1>
          <a:srgbClr val="A0D7E4"/>
        </a:accent1>
        <a:accent2>
          <a:srgbClr val="333399"/>
        </a:accent2>
        <a:accent3>
          <a:srgbClr val="FFFFFF"/>
        </a:accent3>
        <a:accent4>
          <a:srgbClr val="404042"/>
        </a:accent4>
        <a:accent5>
          <a:srgbClr val="CDE8EF"/>
        </a:accent5>
        <a:accent6>
          <a:srgbClr val="2D2D8A"/>
        </a:accent6>
        <a:hlink>
          <a:srgbClr val="0000FF"/>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6389</TotalTime>
  <Words>310</Words>
  <Application>Microsoft Macintosh PowerPoint</Application>
  <PresentationFormat>On-screen Show (4:3)</PresentationFormat>
  <Paragraphs>22</Paragraphs>
  <Slides>5</Slides>
  <Notes>0</Notes>
  <HiddenSlides>0</HiddenSlides>
  <MMClips>0</MMClips>
  <ScaleCrop>false</ScaleCrop>
  <HeadingPairs>
    <vt:vector size="4" baseType="variant">
      <vt:variant>
        <vt:lpstr>Theme</vt:lpstr>
      </vt:variant>
      <vt:variant>
        <vt:i4>2</vt:i4>
      </vt:variant>
      <vt:variant>
        <vt:lpstr>Slide Titles</vt:lpstr>
      </vt:variant>
      <vt:variant>
        <vt:i4>5</vt:i4>
      </vt:variant>
    </vt:vector>
  </HeadingPairs>
  <TitlesOfParts>
    <vt:vector size="7" baseType="lpstr">
      <vt:lpstr>Default</vt:lpstr>
      <vt:lpstr>GA White Pages</vt:lpstr>
      <vt:lpstr>SEO inputs for the CEOS Carbon Actions (CARB-08)</vt:lpstr>
      <vt:lpstr>CARB-08-03/04 Actions</vt:lpstr>
      <vt:lpstr>CARB-08-03 Moderate Resolution Mission Summary</vt:lpstr>
      <vt:lpstr>CARB-08-03 Medium Resolution Mission Summary</vt:lpstr>
      <vt:lpstr>CARB-08-06 Action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Brian Killough</cp:lastModifiedBy>
  <cp:revision>404</cp:revision>
  <cp:lastPrinted>2015-02-04T17:36:21Z</cp:lastPrinted>
  <dcterms:modified xsi:type="dcterms:W3CDTF">2016-07-18T23:48:30Z</dcterms:modified>
</cp:coreProperties>
</file>