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handoutMasterIdLst>
    <p:handoutMasterId r:id="rId14"/>
  </p:handoutMasterIdLst>
  <p:sldIdLst>
    <p:sldId id="358" r:id="rId2"/>
    <p:sldId id="359" r:id="rId3"/>
    <p:sldId id="360" r:id="rId4"/>
    <p:sldId id="361" r:id="rId5"/>
    <p:sldId id="362" r:id="rId6"/>
    <p:sldId id="364" r:id="rId7"/>
    <p:sldId id="365" r:id="rId8"/>
    <p:sldId id="366" r:id="rId9"/>
    <p:sldId id="367" r:id="rId10"/>
    <p:sldId id="368" r:id="rId11"/>
    <p:sldId id="369" r:id="rId12"/>
  </p:sldIdLst>
  <p:sldSz cx="9144000" cy="6858000" type="screen4x3"/>
  <p:notesSz cx="6985000" cy="9271000"/>
  <p:custShowLst>
    <p:custShow name="Custom Show 1" id="0">
      <p:sldLst/>
    </p:custShow>
  </p:custShow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4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4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4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4000" kern="1200">
        <a:solidFill>
          <a:schemeClr val="tx1"/>
        </a:solidFill>
        <a:latin typeface="Arial" pitchFamily="34" charset="0"/>
        <a:ea typeface="ＭＳ Ｐゴシック" pitchFamily="34" charset="-128"/>
        <a:cs typeface="+mn-cs"/>
      </a:defRPr>
    </a:lvl9pPr>
  </p:defaultTextStyle>
  <p:extLst>
    <p:ext uri="{521415D9-36F7-43E2-AB2F-B90AF26B5E84}">
      <p14:sectionLst xmlns:p14="http://schemas.microsoft.com/office/powerpoint/2010/main">
        <p14:section name="Default Section" id="{9C47D697-3612-40BE-AEDD-6C132D3B8D05}">
          <p14:sldIdLst>
            <p14:sldId id="358"/>
            <p14:sldId id="359"/>
            <p14:sldId id="360"/>
            <p14:sldId id="361"/>
            <p14:sldId id="362"/>
            <p14:sldId id="364"/>
            <p14:sldId id="365"/>
            <p14:sldId id="366"/>
            <p14:sldId id="367"/>
            <p14:sldId id="368"/>
            <p14:sldId id="369"/>
          </p14:sldIdLst>
        </p14:section>
        <p14:section name="Backup" id="{9DF21B3C-372D-4373-85CB-297C46AC54D4}">
          <p14:sldIdLst/>
        </p14:section>
      </p14:sectionLst>
    </p:ex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5D153"/>
    <a:srgbClr val="FFE33D"/>
    <a:srgbClr val="EDC074"/>
    <a:srgbClr val="180F9B"/>
    <a:srgbClr val="007B71"/>
    <a:srgbClr val="FFFF99"/>
    <a:srgbClr val="006F41"/>
    <a:srgbClr val="66A48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30" autoAdjust="0"/>
    <p:restoredTop sz="94764" autoAdjust="0"/>
  </p:normalViewPr>
  <p:slideViewPr>
    <p:cSldViewPr snapToGrid="0" snapToObjects="1">
      <p:cViewPr varScale="1">
        <p:scale>
          <a:sx n="70" d="100"/>
          <a:sy n="70" d="100"/>
        </p:scale>
        <p:origin x="1278" y="54"/>
      </p:cViewPr>
      <p:guideLst>
        <p:guide orient="horz"/>
        <p:guide/>
      </p:guideLst>
    </p:cSldViewPr>
  </p:slideViewPr>
  <p:notesTextViewPr>
    <p:cViewPr>
      <p:scale>
        <a:sx n="100" d="100"/>
        <a:sy n="100" d="100"/>
      </p:scale>
      <p:origin x="0" y="0"/>
    </p:cViewPr>
  </p:notesTextViewPr>
  <p:sorterViewPr>
    <p:cViewPr>
      <p:scale>
        <a:sx n="124" d="100"/>
        <a:sy n="124" d="100"/>
      </p:scale>
      <p:origin x="0" y="-33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629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0164" y="4404443"/>
            <a:ext cx="5124674" cy="4171791"/>
          </a:xfrm>
          <a:prstGeom prst="rect">
            <a:avLst/>
          </a:prstGeom>
          <a:noFill/>
          <a:ln w="12700">
            <a:noFill/>
            <a:miter lim="800000"/>
            <a:headEnd/>
            <a:tailEnd/>
          </a:ln>
          <a:effectLst/>
        </p:spPr>
        <p:txBody>
          <a:bodyPr vert="horz" wrap="square" lIns="92130" tIns="45257" rIns="92130" bIns="452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9" name="Rectangle 3"/>
          <p:cNvSpPr>
            <a:spLocks noGrp="1" noRot="1" noChangeAspect="1" noChangeArrowheads="1" noTextEdit="1"/>
          </p:cNvSpPr>
          <p:nvPr>
            <p:ph type="sldImg" idx="2"/>
          </p:nvPr>
        </p:nvSpPr>
        <p:spPr bwMode="auto">
          <a:xfrm>
            <a:off x="1174750" y="695325"/>
            <a:ext cx="4637088" cy="347662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890737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3346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An unprecedented record.</a:t>
            </a:r>
          </a:p>
        </p:txBody>
      </p:sp>
    </p:spTree>
    <p:extLst>
      <p:ext uri="{BB962C8B-B14F-4D97-AF65-F5344CB8AC3E}">
        <p14:creationId xmlns:p14="http://schemas.microsoft.com/office/powerpoint/2010/main" val="2968426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a:t>
            </a:r>
            <a:endParaRPr lang="en-US" dirty="0"/>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69C72FF6-AEDB-4DCC-ACA0-288ECFC7BEF6}" type="slidenum">
              <a:rPr lang="en-US" smtClean="0"/>
              <a:pPr>
                <a:defRPr/>
              </a:pPr>
              <a:t>3</a:t>
            </a:fld>
            <a:endParaRPr lang="en-US" dirty="0"/>
          </a:p>
        </p:txBody>
      </p:sp>
    </p:spTree>
    <p:extLst>
      <p:ext uri="{BB962C8B-B14F-4D97-AF65-F5344CB8AC3E}">
        <p14:creationId xmlns:p14="http://schemas.microsoft.com/office/powerpoint/2010/main" val="2368807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92150"/>
            <a:ext cx="4616450" cy="3462338"/>
          </a:xfrm>
        </p:spPr>
      </p:sp>
      <p:sp>
        <p:nvSpPr>
          <p:cNvPr id="3" name="Notes Placeholder 2"/>
          <p:cNvSpPr>
            <a:spLocks noGrp="1"/>
          </p:cNvSpPr>
          <p:nvPr>
            <p:ph type="body" idx="1"/>
          </p:nvPr>
        </p:nvSpPr>
        <p:spPr/>
        <p:txBody>
          <a:bodyPr>
            <a:normAutofit/>
          </a:bodyPr>
          <a:lstStyle/>
          <a:p>
            <a:pPr defTabSz="906536">
              <a:defRPr/>
            </a:pPr>
            <a:endParaRPr lang="en-US" dirty="0"/>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fld id="{C58D76E4-CCF0-4814-93FE-BA0A7508E4C4}" type="slidenum">
              <a:rPr lang="en-US" smtClean="0"/>
              <a:pPr/>
              <a:t>4</a:t>
            </a:fld>
            <a:endParaRPr lang="en-US"/>
          </a:p>
        </p:txBody>
      </p:sp>
    </p:spTree>
    <p:extLst>
      <p:ext uri="{BB962C8B-B14F-4D97-AF65-F5344CB8AC3E}">
        <p14:creationId xmlns:p14="http://schemas.microsoft.com/office/powerpoint/2010/main" val="316804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based on PDB</a:t>
            </a:r>
            <a:endParaRPr lang="en-US" dirty="0"/>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69C72FF6-AEDB-4DCC-ACA0-288ECFC7BEF6}" type="slidenum">
              <a:rPr lang="en-US" smtClean="0"/>
              <a:pPr>
                <a:defRPr/>
              </a:pPr>
              <a:t>5</a:t>
            </a:fld>
            <a:endParaRPr lang="en-US" dirty="0"/>
          </a:p>
        </p:txBody>
      </p:sp>
    </p:spTree>
    <p:extLst>
      <p:ext uri="{BB962C8B-B14F-4D97-AF65-F5344CB8AC3E}">
        <p14:creationId xmlns:p14="http://schemas.microsoft.com/office/powerpoint/2010/main" val="1827145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xfrm>
            <a:off x="4143375" y="9120188"/>
            <a:ext cx="3170238" cy="479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a:solidFill>
                  <a:schemeClr val="tx1"/>
                </a:solidFill>
                <a:latin typeface="Arial" charset="0"/>
              </a:defRPr>
            </a:lvl1pPr>
            <a:lvl2pPr marL="742950" indent="-285750" defTabSz="965200" eaLnBrk="0" hangingPunct="0">
              <a:defRPr>
                <a:solidFill>
                  <a:schemeClr val="tx1"/>
                </a:solidFill>
                <a:latin typeface="Arial" charset="0"/>
              </a:defRPr>
            </a:lvl2pPr>
            <a:lvl3pPr marL="1143000" indent="-228600" defTabSz="965200" eaLnBrk="0" hangingPunct="0">
              <a:defRPr>
                <a:solidFill>
                  <a:schemeClr val="tx1"/>
                </a:solidFill>
                <a:latin typeface="Arial" charset="0"/>
              </a:defRPr>
            </a:lvl3pPr>
            <a:lvl4pPr marL="1600200" indent="-228600" defTabSz="965200" eaLnBrk="0" hangingPunct="0">
              <a:defRPr>
                <a:solidFill>
                  <a:schemeClr val="tx1"/>
                </a:solidFill>
                <a:latin typeface="Arial" charset="0"/>
              </a:defRPr>
            </a:lvl4pPr>
            <a:lvl5pPr marL="2057400" indent="-228600" defTabSz="965200" eaLnBrk="0" hangingPunct="0">
              <a:defRPr>
                <a:solidFill>
                  <a:schemeClr val="tx1"/>
                </a:solidFill>
                <a:latin typeface="Arial" charset="0"/>
              </a:defRPr>
            </a:lvl5pPr>
            <a:lvl6pPr marL="2514600" indent="-228600" defTabSz="965200" eaLnBrk="0" fontAlgn="base" hangingPunct="0">
              <a:spcBef>
                <a:spcPct val="0"/>
              </a:spcBef>
              <a:spcAft>
                <a:spcPct val="0"/>
              </a:spcAft>
              <a:defRPr>
                <a:solidFill>
                  <a:schemeClr val="tx1"/>
                </a:solidFill>
                <a:latin typeface="Arial" charset="0"/>
              </a:defRPr>
            </a:lvl6pPr>
            <a:lvl7pPr marL="2971800" indent="-228600" defTabSz="965200" eaLnBrk="0" fontAlgn="base" hangingPunct="0">
              <a:spcBef>
                <a:spcPct val="0"/>
              </a:spcBef>
              <a:spcAft>
                <a:spcPct val="0"/>
              </a:spcAft>
              <a:defRPr>
                <a:solidFill>
                  <a:schemeClr val="tx1"/>
                </a:solidFill>
                <a:latin typeface="Arial" charset="0"/>
              </a:defRPr>
            </a:lvl7pPr>
            <a:lvl8pPr marL="3429000" indent="-228600" defTabSz="965200" eaLnBrk="0" fontAlgn="base" hangingPunct="0">
              <a:spcBef>
                <a:spcPct val="0"/>
              </a:spcBef>
              <a:spcAft>
                <a:spcPct val="0"/>
              </a:spcAft>
              <a:defRPr>
                <a:solidFill>
                  <a:schemeClr val="tx1"/>
                </a:solidFill>
                <a:latin typeface="Arial" charset="0"/>
              </a:defRPr>
            </a:lvl8pPr>
            <a:lvl9pPr marL="3886200" indent="-228600" defTabSz="965200" eaLnBrk="0" fontAlgn="base" hangingPunct="0">
              <a:spcBef>
                <a:spcPct val="0"/>
              </a:spcBef>
              <a:spcAft>
                <a:spcPct val="0"/>
              </a:spcAft>
              <a:defRPr>
                <a:solidFill>
                  <a:schemeClr val="tx1"/>
                </a:solidFill>
                <a:latin typeface="Arial" charset="0"/>
              </a:defRPr>
            </a:lvl9pPr>
          </a:lstStyle>
          <a:p>
            <a:pPr eaLnBrk="1" hangingPunct="1"/>
            <a:fld id="{AA981323-11A6-4F61-9FE0-77C1FF17CCAA}" type="slidenum">
              <a:rPr lang="en-US" smtClean="0"/>
              <a:pPr eaLnBrk="1" hangingPunct="1"/>
              <a:t>6</a:t>
            </a:fld>
            <a:endParaRPr lang="en-US" dirty="0" smtClean="0"/>
          </a:p>
        </p:txBody>
      </p:sp>
      <p:sp>
        <p:nvSpPr>
          <p:cNvPr id="7171" name="Rectangle 2"/>
          <p:cNvSpPr>
            <a:spLocks noGrp="1" noRot="1" noChangeAspect="1" noChangeArrowheads="1" noTextEdit="1"/>
          </p:cNvSpPr>
          <p:nvPr>
            <p:ph type="sldImg"/>
          </p:nvPr>
        </p:nvSpPr>
        <p:spPr>
          <a:xfrm>
            <a:off x="1260475" y="722313"/>
            <a:ext cx="4799013" cy="3598862"/>
          </a:xfrm>
          <a:ln/>
        </p:spPr>
      </p:sp>
      <p:sp>
        <p:nvSpPr>
          <p:cNvPr id="7172" name="Rectangle 3"/>
          <p:cNvSpPr>
            <a:spLocks noGrp="1" noChangeArrowheads="1"/>
          </p:cNvSpPr>
          <p:nvPr>
            <p:ph type="body" idx="1"/>
          </p:nvPr>
        </p:nvSpPr>
        <p:spPr>
          <a:xfrm>
            <a:off x="976313" y="4562475"/>
            <a:ext cx="536257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lstStyle/>
          <a:p>
            <a:pPr eaLnBrk="1" hangingPunct="1"/>
            <a:endParaRPr lang="en-US" dirty="0" smtClean="0"/>
          </a:p>
        </p:txBody>
      </p:sp>
    </p:spTree>
    <p:extLst>
      <p:ext uri="{BB962C8B-B14F-4D97-AF65-F5344CB8AC3E}">
        <p14:creationId xmlns:p14="http://schemas.microsoft.com/office/powerpoint/2010/main" val="1347910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4450" name="Rectangle 1026"/>
          <p:cNvSpPr>
            <a:spLocks noGrp="1" noChangeArrowheads="1"/>
          </p:cNvSpPr>
          <p:nvPr>
            <p:ph type="ctrTitle"/>
          </p:nvPr>
        </p:nvSpPr>
        <p:spPr>
          <a:xfrm>
            <a:off x="381000" y="2286000"/>
            <a:ext cx="8305800" cy="1143000"/>
          </a:xfrm>
        </p:spPr>
        <p:txBody>
          <a:bodyPr/>
          <a:lstStyle>
            <a:lvl1pPr>
              <a:defRPr sz="4400"/>
            </a:lvl1pPr>
          </a:lstStyle>
          <a:p>
            <a:r>
              <a:rPr lang="en-US"/>
              <a:t>Click to edit Master title style</a:t>
            </a:r>
          </a:p>
        </p:txBody>
      </p:sp>
      <p:sp>
        <p:nvSpPr>
          <p:cNvPr id="104451" name="Rectangle 1027"/>
          <p:cNvSpPr>
            <a:spLocks noGrp="1" noChangeArrowheads="1"/>
          </p:cNvSpPr>
          <p:nvPr>
            <p:ph type="subTitle" idx="1"/>
          </p:nvPr>
        </p:nvSpPr>
        <p:spPr>
          <a:xfrm>
            <a:off x="381000" y="3886200"/>
            <a:ext cx="8305800" cy="1752600"/>
          </a:xfrm>
        </p:spPr>
        <p:txBody>
          <a:bodyPr/>
          <a:lstStyle>
            <a:lvl1pPr marL="0" indent="0">
              <a:buFont typeface="Wingdings" charset="2"/>
              <a:buNone/>
              <a:defRPr/>
            </a:lvl1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7032395" y="6264548"/>
            <a:ext cx="1253765" cy="307777"/>
          </a:xfrm>
          <a:prstGeom prst="rect">
            <a:avLst/>
          </a:prstGeom>
          <a:noFill/>
        </p:spPr>
        <p:txBody>
          <a:bodyPr wrap="square" rtlCol="0">
            <a:spAutoFit/>
          </a:bodyPr>
          <a:lstStyle/>
          <a:p>
            <a:pPr algn="r"/>
            <a:fld id="{842F3D52-1FF7-47AE-A59F-2777ED19F8CB}" type="slidenum">
              <a:rPr lang="en-US" sz="1400" smtClean="0">
                <a:solidFill>
                  <a:schemeClr val="bg1"/>
                </a:solidFill>
              </a:rPr>
              <a:pPr algn="r"/>
              <a:t>‹#›</a:t>
            </a:fld>
            <a:endParaRPr lang="en-US" dirty="0">
              <a:solidFill>
                <a:schemeClr val="bg1"/>
              </a:solidFill>
            </a:endParaRP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7032395" y="6264548"/>
            <a:ext cx="1253765" cy="307777"/>
          </a:xfrm>
          <a:prstGeom prst="rect">
            <a:avLst/>
          </a:prstGeom>
          <a:noFill/>
        </p:spPr>
        <p:txBody>
          <a:bodyPr wrap="square" rtlCol="0">
            <a:spAutoFit/>
          </a:bodyPr>
          <a:lstStyle/>
          <a:p>
            <a:pPr algn="r"/>
            <a:fld id="{842F3D52-1FF7-47AE-A59F-2777ED19F8CB}" type="slidenum">
              <a:rPr lang="en-US" sz="1400" smtClean="0">
                <a:solidFill>
                  <a:schemeClr val="bg1"/>
                </a:solidFill>
              </a:rPr>
              <a:pPr algn="r"/>
              <a:t>‹#›</a:t>
            </a:fld>
            <a:endParaRPr lang="en-US" dirty="0">
              <a:solidFill>
                <a:schemeClr val="bg1"/>
              </a:solidFill>
            </a:endParaRP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39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7032395" y="6264548"/>
            <a:ext cx="1253765" cy="307777"/>
          </a:xfrm>
          <a:prstGeom prst="rect">
            <a:avLst/>
          </a:prstGeom>
          <a:noFill/>
        </p:spPr>
        <p:txBody>
          <a:bodyPr wrap="square" rtlCol="0">
            <a:spAutoFit/>
          </a:bodyPr>
          <a:lstStyle/>
          <a:p>
            <a:pPr algn="r"/>
            <a:fld id="{842F3D52-1FF7-47AE-A59F-2777ED19F8CB}" type="slidenum">
              <a:rPr lang="en-US" sz="1400" b="0" smtClean="0">
                <a:solidFill>
                  <a:schemeClr val="bg1"/>
                </a:solidFill>
              </a:rPr>
              <a:pPr algn="r"/>
              <a:t>‹#›</a:t>
            </a:fld>
            <a:endParaRPr lang="en-US" b="0" dirty="0">
              <a:solidFill>
                <a:schemeClr val="bg1"/>
              </a:solidFill>
            </a:endParaRP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7032395" y="6264548"/>
            <a:ext cx="1253765" cy="307777"/>
          </a:xfrm>
          <a:prstGeom prst="rect">
            <a:avLst/>
          </a:prstGeom>
          <a:noFill/>
        </p:spPr>
        <p:txBody>
          <a:bodyPr wrap="square" rtlCol="0">
            <a:spAutoFit/>
          </a:bodyPr>
          <a:lstStyle/>
          <a:p>
            <a:pPr algn="r"/>
            <a:fld id="{842F3D52-1FF7-47AE-A59F-2777ED19F8CB}" type="slidenum">
              <a:rPr lang="en-US" sz="1400" b="0" smtClean="0">
                <a:solidFill>
                  <a:schemeClr val="bg1"/>
                </a:solidFill>
              </a:rPr>
              <a:pPr algn="r"/>
              <a:t>‹#›</a:t>
            </a:fld>
            <a:endParaRPr lang="en-US" b="0" dirty="0">
              <a:solidFill>
                <a:schemeClr val="bg1"/>
              </a:solidFill>
            </a:endParaRP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Box 4"/>
          <p:cNvSpPr txBox="1"/>
          <p:nvPr userDrawn="1"/>
        </p:nvSpPr>
        <p:spPr>
          <a:xfrm>
            <a:off x="7032395" y="6279296"/>
            <a:ext cx="1253765" cy="307777"/>
          </a:xfrm>
          <a:prstGeom prst="rect">
            <a:avLst/>
          </a:prstGeom>
          <a:noFill/>
        </p:spPr>
        <p:txBody>
          <a:bodyPr wrap="square" rtlCol="0">
            <a:spAutoFit/>
          </a:bodyPr>
          <a:lstStyle/>
          <a:p>
            <a:pPr algn="r"/>
            <a:fld id="{842F3D52-1FF7-47AE-A59F-2777ED19F8CB}" type="slidenum">
              <a:rPr lang="en-US" sz="1400" smtClean="0">
                <a:solidFill>
                  <a:schemeClr val="bg1"/>
                </a:solidFill>
              </a:rPr>
              <a:pPr algn="r"/>
              <a:t>‹#›</a:t>
            </a:fld>
            <a:endParaRPr lang="en-US" dirty="0">
              <a:solidFill>
                <a:schemeClr val="bg1"/>
              </a:solidFill>
            </a:endParaRP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Box 4"/>
          <p:cNvSpPr txBox="1"/>
          <p:nvPr userDrawn="1"/>
        </p:nvSpPr>
        <p:spPr>
          <a:xfrm>
            <a:off x="7032395" y="6279296"/>
            <a:ext cx="1253765" cy="307777"/>
          </a:xfrm>
          <a:prstGeom prst="rect">
            <a:avLst/>
          </a:prstGeom>
          <a:noFill/>
        </p:spPr>
        <p:txBody>
          <a:bodyPr wrap="square" rtlCol="0">
            <a:spAutoFit/>
          </a:bodyPr>
          <a:lstStyle/>
          <a:p>
            <a:pPr algn="r"/>
            <a:fld id="{842F3D52-1FF7-47AE-A59F-2777ED19F8CB}" type="slidenum">
              <a:rPr lang="en-US" sz="1400" smtClean="0">
                <a:solidFill>
                  <a:schemeClr val="bg1"/>
                </a:solidFill>
              </a:rPr>
              <a:pPr algn="r"/>
              <a:t>‹#›</a:t>
            </a:fld>
            <a:endParaRPr lang="en-US" dirty="0">
              <a:solidFill>
                <a:schemeClr val="bg1"/>
              </a:solidFill>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dirty="0"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11" descr="D:\Vugraph Info\Vugraph Templates\Templates-NEW-NMP and Bureau\ident-small_4_onscreen_png.png"/>
          <p:cNvPicPr>
            <a:picLocks noChangeAspect="1" noChangeArrowheads="1"/>
          </p:cNvPicPr>
          <p:nvPr/>
        </p:nvPicPr>
        <p:blipFill>
          <a:blip r:embed="rId14" cstate="screen">
            <a:lum bright="100000"/>
            <a:extLst>
              <a:ext uri="{28A0092B-C50C-407E-A947-70E740481C1C}">
                <a14:useLocalDpi xmlns:a14="http://schemas.microsoft.com/office/drawing/2010/main"/>
              </a:ext>
            </a:extLst>
          </a:blip>
          <a:srcRect/>
          <a:stretch>
            <a:fillRect/>
          </a:stretch>
        </p:blipFill>
        <p:spPr bwMode="black">
          <a:xfrm>
            <a:off x="457200" y="6094413"/>
            <a:ext cx="1143000" cy="420687"/>
          </a:xfrm>
          <a:prstGeom prst="rect">
            <a:avLst/>
          </a:prstGeom>
          <a:noFill/>
          <a:ln w="9525">
            <a:noFill/>
            <a:miter lim="800000"/>
            <a:headEnd/>
            <a:tailEnd/>
          </a:ln>
        </p:spPr>
      </p:pic>
      <p:sp>
        <p:nvSpPr>
          <p:cNvPr id="5" name="TextBox 4"/>
          <p:cNvSpPr txBox="1"/>
          <p:nvPr userDrawn="1"/>
        </p:nvSpPr>
        <p:spPr>
          <a:xfrm>
            <a:off x="7032395" y="6279296"/>
            <a:ext cx="1253765" cy="307777"/>
          </a:xfrm>
          <a:prstGeom prst="rect">
            <a:avLst/>
          </a:prstGeom>
          <a:noFill/>
        </p:spPr>
        <p:txBody>
          <a:bodyPr wrap="square" rtlCol="0">
            <a:spAutoFit/>
          </a:bodyPr>
          <a:lstStyle/>
          <a:p>
            <a:pPr algn="r"/>
            <a:fld id="{842F3D52-1FF7-47AE-A59F-2777ED19F8CB}" type="slidenum">
              <a:rPr lang="en-US" sz="1400" smtClean="0">
                <a:solidFill>
                  <a:schemeClr val="bg1"/>
                </a:solidFill>
              </a:rPr>
              <a:pPr algn="r"/>
              <a:t>‹#›</a:t>
            </a:fld>
            <a:endParaRPr lang="en-US"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967"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8" r:id="rId12"/>
  </p:sldLayoutIdLst>
  <p:transition spd="slow"/>
  <p:hf sldNum="0" hdr="0" dt="0"/>
  <p:txStyles>
    <p:titleStyle>
      <a:lvl1pPr algn="l" rtl="0" eaLnBrk="0" fontAlgn="base" hangingPunct="0">
        <a:spcBef>
          <a:spcPct val="0"/>
        </a:spcBef>
        <a:spcAft>
          <a:spcPct val="0"/>
        </a:spcAft>
        <a:defRPr sz="3600" b="1">
          <a:solidFill>
            <a:srgbClr val="FFC000"/>
          </a:solidFill>
          <a:effectLst>
            <a:outerShdw blurRad="50800" dist="38100" dir="2700000" algn="tl" rotWithShape="0">
              <a:srgbClr val="000000">
                <a:alpha val="40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p:titleStyle>
    <p:bodyStyle>
      <a:lvl1pPr marL="457200" indent="-457200" algn="l" rtl="0" eaLnBrk="0" fontAlgn="base" hangingPunct="0">
        <a:spcBef>
          <a:spcPct val="20000"/>
        </a:spcBef>
        <a:spcAft>
          <a:spcPct val="0"/>
        </a:spcAft>
        <a:buClr>
          <a:srgbClr val="FFC000"/>
        </a:buClr>
        <a:buSzPct val="125000"/>
        <a:buFont typeface="Arial"/>
        <a:buChar char="•"/>
        <a:defRPr sz="2800" b="1">
          <a:solidFill>
            <a:schemeClr val="bg1"/>
          </a:solidFill>
          <a:latin typeface="+mn-lt"/>
          <a:ea typeface="ＭＳ Ｐゴシック" charset="-128"/>
          <a:cs typeface="ＭＳ Ｐゴシック" charset="-128"/>
        </a:defRPr>
      </a:lvl1pPr>
      <a:lvl2pPr marL="800100" indent="-342900" algn="l" rtl="0" eaLnBrk="0" fontAlgn="base" hangingPunct="0">
        <a:spcBef>
          <a:spcPct val="20000"/>
        </a:spcBef>
        <a:spcAft>
          <a:spcPct val="0"/>
        </a:spcAft>
        <a:buClr>
          <a:srgbClr val="FFC000"/>
        </a:buClr>
        <a:buSzPct val="125000"/>
        <a:buFont typeface="Arial"/>
        <a:buChar char="•"/>
        <a:defRPr sz="2400" b="1">
          <a:solidFill>
            <a:schemeClr val="bg1"/>
          </a:solidFill>
          <a:latin typeface="+mn-lt"/>
          <a:ea typeface="ＭＳ Ｐゴシック" charset="-128"/>
        </a:defRPr>
      </a:lvl2pPr>
      <a:lvl3pPr marL="1257300" indent="-342900" algn="l" rtl="0" eaLnBrk="0" fontAlgn="base" hangingPunct="0">
        <a:spcBef>
          <a:spcPct val="20000"/>
        </a:spcBef>
        <a:spcAft>
          <a:spcPct val="0"/>
        </a:spcAft>
        <a:buClr>
          <a:srgbClr val="FFC000"/>
        </a:buClr>
        <a:buSzPct val="125000"/>
        <a:buFont typeface="Arial"/>
        <a:buChar char="•"/>
        <a:defRPr sz="2000" b="1">
          <a:solidFill>
            <a:schemeClr val="bg1"/>
          </a:solidFill>
          <a:latin typeface="+mn-lt"/>
          <a:ea typeface="ＭＳ Ｐゴシック" charset="-128"/>
        </a:defRPr>
      </a:lvl3pPr>
      <a:lvl4pPr marL="1657350" indent="-285750" algn="l" rtl="0" eaLnBrk="0" fontAlgn="base" hangingPunct="0">
        <a:spcBef>
          <a:spcPct val="20000"/>
        </a:spcBef>
        <a:spcAft>
          <a:spcPct val="0"/>
        </a:spcAft>
        <a:buClr>
          <a:srgbClr val="FFC000"/>
        </a:buClr>
        <a:buSzPct val="125000"/>
        <a:buFont typeface="Arial"/>
        <a:buChar char="•"/>
        <a:defRPr b="1">
          <a:solidFill>
            <a:schemeClr val="bg1"/>
          </a:solidFill>
          <a:latin typeface="+mn-lt"/>
          <a:ea typeface="ＭＳ Ｐゴシック" charset="-128"/>
        </a:defRPr>
      </a:lvl4pPr>
      <a:lvl5pPr marL="2114550" indent="-285750" algn="l" rtl="0" eaLnBrk="0" fontAlgn="base" hangingPunct="0">
        <a:spcBef>
          <a:spcPct val="20000"/>
        </a:spcBef>
        <a:spcAft>
          <a:spcPct val="0"/>
        </a:spcAft>
        <a:buClr>
          <a:srgbClr val="FFC000"/>
        </a:buClr>
        <a:buSzPct val="125000"/>
        <a:buFont typeface="Arial"/>
        <a:buChar char="•"/>
        <a:defRPr b="1">
          <a:solidFill>
            <a:schemeClr val="bg1"/>
          </a:solidFill>
          <a:latin typeface="+mn-lt"/>
          <a:ea typeface="ＭＳ Ｐゴシック" charset="-128"/>
        </a:defRPr>
      </a:lvl5pPr>
      <a:lvl6pPr marL="25146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6pPr>
      <a:lvl7pPr marL="29718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7pPr>
      <a:lvl8pPr marL="34290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8pPr>
      <a:lvl9pPr marL="38862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422" y="2475599"/>
            <a:ext cx="8305800" cy="778457"/>
          </a:xfrm>
        </p:spPr>
        <p:txBody>
          <a:bodyPr/>
          <a:lstStyle/>
          <a:p>
            <a:r>
              <a:rPr lang="en-US" sz="3200" dirty="0" smtClean="0">
                <a:solidFill>
                  <a:schemeClr val="bg1"/>
                </a:solidFill>
                <a:effectLst>
                  <a:outerShdw blurRad="38100" dist="38100" dir="2700000" algn="tl">
                    <a:srgbClr val="000000">
                      <a:alpha val="43137"/>
                    </a:srgbClr>
                  </a:outerShdw>
                </a:effectLst>
              </a:rPr>
              <a:t>Landsat Operations</a:t>
            </a:r>
            <a:endParaRPr lang="en-US" sz="3200" dirty="0">
              <a:solidFill>
                <a:schemeClr val="bg1"/>
              </a:solidFill>
              <a:effectLst>
                <a:outerShdw blurRad="38100" dist="38100" dir="2700000" algn="tl">
                  <a:srgbClr val="000000">
                    <a:alpha val="43137"/>
                  </a:srgbClr>
                </a:outerShdw>
              </a:effectLst>
            </a:endParaRPr>
          </a:p>
        </p:txBody>
      </p:sp>
      <p:sp>
        <p:nvSpPr>
          <p:cNvPr id="4" name="Rectangle 1031"/>
          <p:cNvSpPr>
            <a:spLocks noChangeArrowheads="1"/>
          </p:cNvSpPr>
          <p:nvPr/>
        </p:nvSpPr>
        <p:spPr bwMode="auto">
          <a:xfrm>
            <a:off x="404813" y="6083300"/>
            <a:ext cx="2016125" cy="393700"/>
          </a:xfrm>
          <a:prstGeom prst="rect">
            <a:avLst/>
          </a:prstGeom>
          <a:noFill/>
          <a:ln w="12700">
            <a:noFill/>
            <a:miter lim="800000"/>
            <a:headEnd/>
            <a:tailEnd/>
          </a:ln>
        </p:spPr>
        <p:txBody>
          <a:bodyPr wrap="none" lIns="88900" tIns="44450" rIns="88900" bIns="44450">
            <a:spAutoFit/>
          </a:bodyPr>
          <a:lstStyle/>
          <a:p>
            <a:pPr defTabSz="885825"/>
            <a:r>
              <a:rPr lang="en-US" sz="1000" b="1" dirty="0">
                <a:solidFill>
                  <a:schemeClr val="bg1"/>
                </a:solidFill>
              </a:rPr>
              <a:t>U.S. Department of the Interior</a:t>
            </a:r>
          </a:p>
          <a:p>
            <a:pPr defTabSz="885825"/>
            <a:r>
              <a:rPr lang="en-US" sz="1000" b="1" dirty="0">
                <a:solidFill>
                  <a:schemeClr val="bg1"/>
                </a:solidFill>
              </a:rPr>
              <a:t>U.S. Geological Survey</a:t>
            </a:r>
          </a:p>
        </p:txBody>
      </p:sp>
      <p:pic>
        <p:nvPicPr>
          <p:cNvPr id="5" name="Picture 1033" descr="D:\Vugraph Info\Vugraph Templates\Templates-NEW-NMP and Bureau\ident_4_onscreen_png.png"/>
          <p:cNvPicPr>
            <a:picLocks noChangeAspect="1" noChangeArrowheads="1"/>
          </p:cNvPicPr>
          <p:nvPr/>
        </p:nvPicPr>
        <p:blipFill>
          <a:blip r:embed="rId3" cstate="screen">
            <a:lum bright="100000"/>
            <a:extLst>
              <a:ext uri="{28A0092B-C50C-407E-A947-70E740481C1C}">
                <a14:useLocalDpi xmlns:a14="http://schemas.microsoft.com/office/drawing/2010/main"/>
              </a:ext>
            </a:extLst>
          </a:blip>
          <a:srcRect/>
          <a:stretch>
            <a:fillRect/>
          </a:stretch>
        </p:blipFill>
        <p:spPr bwMode="black">
          <a:xfrm>
            <a:off x="457200" y="461963"/>
            <a:ext cx="2057400" cy="757237"/>
          </a:xfrm>
          <a:prstGeom prst="rect">
            <a:avLst/>
          </a:prstGeom>
          <a:noFill/>
          <a:ln w="9525">
            <a:noFill/>
            <a:miter lim="800000"/>
            <a:headEnd/>
            <a:tailEnd/>
          </a:ln>
        </p:spPr>
      </p:pic>
      <p:sp>
        <p:nvSpPr>
          <p:cNvPr id="6" name="Rectangle 1031"/>
          <p:cNvSpPr>
            <a:spLocks noChangeArrowheads="1"/>
          </p:cNvSpPr>
          <p:nvPr/>
        </p:nvSpPr>
        <p:spPr bwMode="auto">
          <a:xfrm>
            <a:off x="6266100" y="5889126"/>
            <a:ext cx="1689565" cy="705321"/>
          </a:xfrm>
          <a:prstGeom prst="rect">
            <a:avLst/>
          </a:prstGeom>
          <a:noFill/>
          <a:ln w="12700">
            <a:noFill/>
            <a:miter lim="800000"/>
            <a:headEnd/>
            <a:tailEnd/>
          </a:ln>
        </p:spPr>
        <p:txBody>
          <a:bodyPr wrap="none" lIns="88900" tIns="44450" rIns="88900" bIns="44450">
            <a:spAutoFit/>
          </a:bodyPr>
          <a:lstStyle/>
          <a:p>
            <a:pPr defTabSz="885825"/>
            <a:r>
              <a:rPr lang="en-US" sz="2000" b="1" dirty="0" smtClean="0">
                <a:solidFill>
                  <a:schemeClr val="bg1"/>
                </a:solidFill>
              </a:rPr>
              <a:t>Jenn Lacey</a:t>
            </a:r>
          </a:p>
          <a:p>
            <a:pPr defTabSz="885825"/>
            <a:r>
              <a:rPr lang="en-US" sz="2000" b="1" dirty="0" smtClean="0">
                <a:solidFill>
                  <a:schemeClr val="bg1"/>
                </a:solidFill>
              </a:rPr>
              <a:t>21 July 2016</a:t>
            </a:r>
            <a:endParaRPr lang="en-US" sz="2000" b="1" dirty="0">
              <a:solidFill>
                <a:schemeClr val="bg1"/>
              </a:solidFill>
            </a:endParaRPr>
          </a:p>
        </p:txBody>
      </p:sp>
      <p:sp>
        <p:nvSpPr>
          <p:cNvPr id="7" name="TextBox 5"/>
          <p:cNvSpPr txBox="1">
            <a:spLocks noChangeArrowheads="1"/>
          </p:cNvSpPr>
          <p:nvPr/>
        </p:nvSpPr>
        <p:spPr bwMode="auto">
          <a:xfrm>
            <a:off x="418924" y="2056166"/>
            <a:ext cx="8800518" cy="615553"/>
          </a:xfrm>
          <a:prstGeom prst="rect">
            <a:avLst/>
          </a:prstGeom>
          <a:noFill/>
          <a:ln w="9525">
            <a:noFill/>
            <a:miter lim="800000"/>
            <a:headEnd/>
            <a:tailEnd/>
          </a:ln>
        </p:spPr>
        <p:txBody>
          <a:bodyPr wrap="square" tIns="0" bIns="0">
            <a:spAutoFit/>
          </a:bodyPr>
          <a:lstStyle/>
          <a:p>
            <a:r>
              <a:rPr lang="en-US" b="1" dirty="0" smtClean="0">
                <a:solidFill>
                  <a:srgbClr val="FFC000"/>
                </a:solidFill>
                <a:effectLst>
                  <a:outerShdw blurRad="50800" dist="38100" dir="2700000" algn="tl" rotWithShape="0">
                    <a:srgbClr val="000000">
                      <a:alpha val="43000"/>
                    </a:srgbClr>
                  </a:outerShdw>
                </a:effectLst>
              </a:rPr>
              <a:t>USGS Agency Status</a:t>
            </a:r>
            <a:endParaRPr lang="en-US" sz="3200" b="1" dirty="0">
              <a:solidFill>
                <a:srgbClr val="FFC000"/>
              </a:solidFill>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399956564"/>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304800" y="138448"/>
            <a:ext cx="8188816" cy="724436"/>
          </a:xfrm>
          <a:prstGeom prst="rect">
            <a:avLst/>
          </a:prstGeom>
        </p:spPr>
        <p:txBody>
          <a:bodyPr anchor="ctr" anchorCtr="0"/>
          <a:lstStyle>
            <a:lvl1pPr algn="l" rtl="0" eaLnBrk="0" fontAlgn="base" hangingPunct="0">
              <a:spcBef>
                <a:spcPct val="0"/>
              </a:spcBef>
              <a:spcAft>
                <a:spcPct val="0"/>
              </a:spcAft>
              <a:defRPr sz="27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700" b="1">
                <a:solidFill>
                  <a:schemeClr val="tx1"/>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700" b="1">
                <a:solidFill>
                  <a:schemeClr val="tx1"/>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700" b="1">
                <a:solidFill>
                  <a:schemeClr val="tx1"/>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700" b="1">
                <a:solidFill>
                  <a:schemeClr val="tx1"/>
                </a:solidFill>
                <a:effectLst>
                  <a:outerShdw blurRad="38100" dist="38100" dir="2700000" algn="tl">
                    <a:srgbClr val="C0C0C0"/>
                  </a:outerShdw>
                </a:effectLst>
                <a:latin typeface="Arial" charset="0"/>
              </a:defRPr>
            </a:lvl5pPr>
            <a:lvl6pPr marL="342900" algn="l" rtl="0" eaLnBrk="1" fontAlgn="base" hangingPunct="1">
              <a:spcBef>
                <a:spcPct val="0"/>
              </a:spcBef>
              <a:spcAft>
                <a:spcPct val="0"/>
              </a:spcAft>
              <a:defRPr sz="2550">
                <a:solidFill>
                  <a:schemeClr val="tx1"/>
                </a:solidFill>
                <a:effectLst>
                  <a:outerShdw blurRad="38100" dist="38100" dir="2700000" algn="tl">
                    <a:srgbClr val="C0C0C0"/>
                  </a:outerShdw>
                </a:effectLst>
                <a:latin typeface="Arial" charset="0"/>
              </a:defRPr>
            </a:lvl6pPr>
            <a:lvl7pPr marL="685800" algn="l" rtl="0" eaLnBrk="1" fontAlgn="base" hangingPunct="1">
              <a:spcBef>
                <a:spcPct val="0"/>
              </a:spcBef>
              <a:spcAft>
                <a:spcPct val="0"/>
              </a:spcAft>
              <a:defRPr sz="2550">
                <a:solidFill>
                  <a:schemeClr val="tx1"/>
                </a:solidFill>
                <a:effectLst>
                  <a:outerShdw blurRad="38100" dist="38100" dir="2700000" algn="tl">
                    <a:srgbClr val="C0C0C0"/>
                  </a:outerShdw>
                </a:effectLst>
                <a:latin typeface="Arial" charset="0"/>
              </a:defRPr>
            </a:lvl7pPr>
            <a:lvl8pPr marL="1028700" algn="l" rtl="0" eaLnBrk="1" fontAlgn="base" hangingPunct="1">
              <a:spcBef>
                <a:spcPct val="0"/>
              </a:spcBef>
              <a:spcAft>
                <a:spcPct val="0"/>
              </a:spcAft>
              <a:defRPr sz="2550">
                <a:solidFill>
                  <a:schemeClr val="tx1"/>
                </a:solidFill>
                <a:effectLst>
                  <a:outerShdw blurRad="38100" dist="38100" dir="2700000" algn="tl">
                    <a:srgbClr val="C0C0C0"/>
                  </a:outerShdw>
                </a:effectLst>
                <a:latin typeface="Arial" charset="0"/>
              </a:defRPr>
            </a:lvl8pPr>
            <a:lvl9pPr marL="1371600" algn="l" rtl="0" eaLnBrk="1" fontAlgn="base" hangingPunct="1">
              <a:spcBef>
                <a:spcPct val="0"/>
              </a:spcBef>
              <a:spcAft>
                <a:spcPct val="0"/>
              </a:spcAft>
              <a:defRPr sz="2550">
                <a:solidFill>
                  <a:schemeClr val="tx1"/>
                </a:solidFill>
                <a:effectLst>
                  <a:outerShdw blurRad="38100" dist="38100" dir="2700000" algn="tl">
                    <a:srgbClr val="C0C0C0"/>
                  </a:outerShdw>
                </a:effectLst>
                <a:latin typeface="Arial" charset="0"/>
              </a:defRPr>
            </a:lvl9pPr>
          </a:lstStyle>
          <a:p>
            <a:pPr>
              <a:defRPr/>
            </a:pPr>
            <a:r>
              <a:rPr lang="en-US" sz="3600" kern="0" dirty="0">
                <a:solidFill>
                  <a:srgbClr val="FFC000"/>
                </a:solidFill>
              </a:rPr>
              <a:t>L8 Day 1-year Coverage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8280"/>
            <a:ext cx="9144000" cy="4469120"/>
          </a:xfrm>
          <a:prstGeom prst="rect">
            <a:avLst/>
          </a:prstGeom>
        </p:spPr>
      </p:pic>
    </p:spTree>
    <p:extLst>
      <p:ext uri="{BB962C8B-B14F-4D97-AF65-F5344CB8AC3E}">
        <p14:creationId xmlns:p14="http://schemas.microsoft.com/office/powerpoint/2010/main" val="256803538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304800" y="138448"/>
            <a:ext cx="8188816" cy="724436"/>
          </a:xfrm>
          <a:prstGeom prst="rect">
            <a:avLst/>
          </a:prstGeom>
        </p:spPr>
        <p:txBody>
          <a:bodyPr anchor="ctr" anchorCtr="0"/>
          <a:lstStyle>
            <a:lvl1pPr algn="l" rtl="0" eaLnBrk="0" fontAlgn="base" hangingPunct="0">
              <a:spcBef>
                <a:spcPct val="0"/>
              </a:spcBef>
              <a:spcAft>
                <a:spcPct val="0"/>
              </a:spcAft>
              <a:defRPr sz="27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700" b="1">
                <a:solidFill>
                  <a:schemeClr val="tx1"/>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700" b="1">
                <a:solidFill>
                  <a:schemeClr val="tx1"/>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700" b="1">
                <a:solidFill>
                  <a:schemeClr val="tx1"/>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700" b="1">
                <a:solidFill>
                  <a:schemeClr val="tx1"/>
                </a:solidFill>
                <a:effectLst>
                  <a:outerShdw blurRad="38100" dist="38100" dir="2700000" algn="tl">
                    <a:srgbClr val="C0C0C0"/>
                  </a:outerShdw>
                </a:effectLst>
                <a:latin typeface="Arial" charset="0"/>
              </a:defRPr>
            </a:lvl5pPr>
            <a:lvl6pPr marL="342900" algn="l" rtl="0" eaLnBrk="1" fontAlgn="base" hangingPunct="1">
              <a:spcBef>
                <a:spcPct val="0"/>
              </a:spcBef>
              <a:spcAft>
                <a:spcPct val="0"/>
              </a:spcAft>
              <a:defRPr sz="2550">
                <a:solidFill>
                  <a:schemeClr val="tx1"/>
                </a:solidFill>
                <a:effectLst>
                  <a:outerShdw blurRad="38100" dist="38100" dir="2700000" algn="tl">
                    <a:srgbClr val="C0C0C0"/>
                  </a:outerShdw>
                </a:effectLst>
                <a:latin typeface="Arial" charset="0"/>
              </a:defRPr>
            </a:lvl6pPr>
            <a:lvl7pPr marL="685800" algn="l" rtl="0" eaLnBrk="1" fontAlgn="base" hangingPunct="1">
              <a:spcBef>
                <a:spcPct val="0"/>
              </a:spcBef>
              <a:spcAft>
                <a:spcPct val="0"/>
              </a:spcAft>
              <a:defRPr sz="2550">
                <a:solidFill>
                  <a:schemeClr val="tx1"/>
                </a:solidFill>
                <a:effectLst>
                  <a:outerShdw blurRad="38100" dist="38100" dir="2700000" algn="tl">
                    <a:srgbClr val="C0C0C0"/>
                  </a:outerShdw>
                </a:effectLst>
                <a:latin typeface="Arial" charset="0"/>
              </a:defRPr>
            </a:lvl7pPr>
            <a:lvl8pPr marL="1028700" algn="l" rtl="0" eaLnBrk="1" fontAlgn="base" hangingPunct="1">
              <a:spcBef>
                <a:spcPct val="0"/>
              </a:spcBef>
              <a:spcAft>
                <a:spcPct val="0"/>
              </a:spcAft>
              <a:defRPr sz="2550">
                <a:solidFill>
                  <a:schemeClr val="tx1"/>
                </a:solidFill>
                <a:effectLst>
                  <a:outerShdw blurRad="38100" dist="38100" dir="2700000" algn="tl">
                    <a:srgbClr val="C0C0C0"/>
                  </a:outerShdw>
                </a:effectLst>
                <a:latin typeface="Arial" charset="0"/>
              </a:defRPr>
            </a:lvl8pPr>
            <a:lvl9pPr marL="1371600" algn="l" rtl="0" eaLnBrk="1" fontAlgn="base" hangingPunct="1">
              <a:spcBef>
                <a:spcPct val="0"/>
              </a:spcBef>
              <a:spcAft>
                <a:spcPct val="0"/>
              </a:spcAft>
              <a:defRPr sz="2550">
                <a:solidFill>
                  <a:schemeClr val="tx1"/>
                </a:solidFill>
                <a:effectLst>
                  <a:outerShdw blurRad="38100" dist="38100" dir="2700000" algn="tl">
                    <a:srgbClr val="C0C0C0"/>
                  </a:outerShdw>
                </a:effectLst>
                <a:latin typeface="Arial" charset="0"/>
              </a:defRPr>
            </a:lvl9pPr>
          </a:lstStyle>
          <a:p>
            <a:pPr>
              <a:defRPr/>
            </a:pPr>
            <a:r>
              <a:rPr lang="en-US" sz="3600" kern="0" dirty="0">
                <a:solidFill>
                  <a:srgbClr val="FFC000"/>
                </a:solidFill>
              </a:rPr>
              <a:t>L8 Night 1-year Coverage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2685"/>
            <a:ext cx="9144000" cy="4464715"/>
          </a:xfrm>
          <a:prstGeom prst="rect">
            <a:avLst/>
          </a:prstGeom>
        </p:spPr>
      </p:pic>
    </p:spTree>
    <p:extLst>
      <p:ext uri="{BB962C8B-B14F-4D97-AF65-F5344CB8AC3E}">
        <p14:creationId xmlns:p14="http://schemas.microsoft.com/office/powerpoint/2010/main" val="400807142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370762" y="121883"/>
            <a:ext cx="8520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lnSpc>
                <a:spcPct val="80000"/>
              </a:lnSpc>
            </a:pPr>
            <a:r>
              <a:rPr lang="en-US" sz="2800" b="1" dirty="0" smtClean="0">
                <a:solidFill>
                  <a:srgbClr val="FFC000"/>
                </a:solidFill>
                <a:effectLst>
                  <a:outerShdw blurRad="50800" dist="38100" dir="2700000" algn="tl" rotWithShape="0">
                    <a:srgbClr val="000000">
                      <a:alpha val="43000"/>
                    </a:srgbClr>
                  </a:outerShdw>
                </a:effectLst>
              </a:rPr>
              <a:t>Landsat – the </a:t>
            </a:r>
            <a:r>
              <a:rPr lang="en-US" sz="2800" b="1" dirty="0">
                <a:solidFill>
                  <a:srgbClr val="FFC000"/>
                </a:solidFill>
                <a:effectLst>
                  <a:outerShdw blurRad="50800" dist="38100" dir="2700000" algn="tl" rotWithShape="0">
                    <a:srgbClr val="000000">
                      <a:alpha val="43000"/>
                    </a:srgbClr>
                  </a:outerShdw>
                </a:effectLst>
              </a:rPr>
              <a:t>longest and most comprehensive record of the Earth’s condition ever </a:t>
            </a:r>
            <a:r>
              <a:rPr lang="en-US" sz="2800" b="1" dirty="0" smtClean="0">
                <a:solidFill>
                  <a:srgbClr val="FFC000"/>
                </a:solidFill>
                <a:effectLst>
                  <a:outerShdw blurRad="50800" dist="38100" dir="2700000" algn="tl" rotWithShape="0">
                    <a:srgbClr val="000000">
                      <a:alpha val="43000"/>
                    </a:srgbClr>
                  </a:outerShdw>
                </a:effectLst>
              </a:rPr>
              <a:t>assembled</a:t>
            </a:r>
            <a:r>
              <a:rPr lang="en-US" sz="3200" b="1" dirty="0" smtClean="0">
                <a:solidFill>
                  <a:srgbClr val="FFC000"/>
                </a:solidFill>
                <a:effectLst>
                  <a:outerShdw blurRad="50800" dist="38100" dir="2700000" algn="tl" rotWithShape="0">
                    <a:srgbClr val="000000">
                      <a:alpha val="43000"/>
                    </a:srgbClr>
                  </a:outerShdw>
                </a:effectLst>
              </a:rPr>
              <a:t>  </a:t>
            </a:r>
            <a:endParaRPr lang="en-US" sz="3200" b="1" dirty="0">
              <a:solidFill>
                <a:srgbClr val="FFC000"/>
              </a:solidFill>
              <a:effectLst>
                <a:outerShdw blurRad="50800" dist="38100" dir="2700000" algn="tl" rotWithShape="0">
                  <a:srgbClr val="000000">
                    <a:alpha val="43000"/>
                  </a:srgbClr>
                </a:outerShdw>
              </a:effectLst>
            </a:endParaRPr>
          </a:p>
        </p:txBody>
      </p:sp>
      <p:sp>
        <p:nvSpPr>
          <p:cNvPr id="2" name="Rectangle 1"/>
          <p:cNvSpPr/>
          <p:nvPr/>
        </p:nvSpPr>
        <p:spPr>
          <a:xfrm>
            <a:off x="457690" y="4343817"/>
            <a:ext cx="8407703" cy="1631216"/>
          </a:xfrm>
          <a:prstGeom prst="rect">
            <a:avLst/>
          </a:prstGeom>
        </p:spPr>
        <p:txBody>
          <a:bodyPr wrap="square">
            <a:spAutoFit/>
          </a:bodyPr>
          <a:lstStyle/>
          <a:p>
            <a:pPr marL="285750" indent="-285750">
              <a:spcBef>
                <a:spcPts val="0"/>
              </a:spcBef>
              <a:spcAft>
                <a:spcPts val="600"/>
              </a:spcAft>
              <a:buClr>
                <a:srgbClr val="FFC000"/>
              </a:buClr>
              <a:buSzPct val="125000"/>
              <a:buFont typeface="Arial" charset="0"/>
              <a:buChar char="•"/>
              <a:defRPr/>
            </a:pPr>
            <a:r>
              <a:rPr lang="en-US" altLang="ja-JP" sz="1800" dirty="0">
                <a:solidFill>
                  <a:schemeClr val="bg1"/>
                </a:solidFill>
                <a:latin typeface="Arial" charset="0"/>
                <a:ea typeface="ＭＳ Ｐゴシック" charset="-128"/>
                <a:cs typeface="ＭＳ Ｐゴシック" charset="0"/>
              </a:rPr>
              <a:t>The EROS Landsat </a:t>
            </a:r>
            <a:r>
              <a:rPr lang="en-US" altLang="ja-JP" sz="1800" dirty="0" smtClean="0">
                <a:solidFill>
                  <a:schemeClr val="bg1"/>
                </a:solidFill>
                <a:latin typeface="Arial" charset="0"/>
                <a:ea typeface="ＭＳ Ｐゴシック" charset="-128"/>
                <a:cs typeface="ＭＳ Ｐゴシック" charset="0"/>
              </a:rPr>
              <a:t>archive: more </a:t>
            </a:r>
            <a:r>
              <a:rPr lang="en-US" altLang="ja-JP" sz="1800" dirty="0">
                <a:solidFill>
                  <a:schemeClr val="bg1"/>
                </a:solidFill>
                <a:latin typeface="Arial" charset="0"/>
                <a:ea typeface="ＭＳ Ｐゴシック" charset="-128"/>
                <a:cs typeface="ＭＳ Ｐゴシック" charset="0"/>
              </a:rPr>
              <a:t>than </a:t>
            </a:r>
            <a:r>
              <a:rPr lang="en-US" altLang="ja-JP" sz="1800" b="1" dirty="0" smtClean="0">
                <a:solidFill>
                  <a:schemeClr val="bg1"/>
                </a:solidFill>
                <a:latin typeface="Arial" charset="0"/>
                <a:ea typeface="ＭＳ Ｐゴシック" charset="-128"/>
                <a:cs typeface="ＭＳ Ｐゴシック" charset="0"/>
              </a:rPr>
              <a:t>6+ million </a:t>
            </a:r>
            <a:r>
              <a:rPr lang="en-US" altLang="ja-JP" sz="1800" b="1" dirty="0">
                <a:solidFill>
                  <a:schemeClr val="bg1"/>
                </a:solidFill>
                <a:latin typeface="Arial" charset="0"/>
                <a:ea typeface="ＭＳ Ｐゴシック" charset="-128"/>
                <a:cs typeface="ＭＳ Ｐゴシック" charset="0"/>
              </a:rPr>
              <a:t>images </a:t>
            </a:r>
            <a:r>
              <a:rPr lang="en-US" altLang="ja-JP" sz="1800" b="1" dirty="0" smtClean="0">
                <a:solidFill>
                  <a:schemeClr val="bg1"/>
                </a:solidFill>
                <a:latin typeface="Arial" charset="0"/>
                <a:ea typeface="ＭＳ Ｐゴシック" charset="-128"/>
                <a:cs typeface="ＭＳ Ｐゴシック" charset="0"/>
              </a:rPr>
              <a:t>(205 billion sq. km) from </a:t>
            </a:r>
            <a:r>
              <a:rPr lang="en-US" altLang="ja-JP" sz="1800" b="1" dirty="0">
                <a:solidFill>
                  <a:schemeClr val="bg1"/>
                </a:solidFill>
                <a:latin typeface="Arial" charset="0"/>
                <a:ea typeface="ＭＳ Ｐゴシック" charset="-128"/>
                <a:cs typeface="ＭＳ Ｐゴシック" charset="0"/>
              </a:rPr>
              <a:t>1972 to the present </a:t>
            </a:r>
            <a:r>
              <a:rPr lang="en-US" altLang="ja-JP" sz="1800" dirty="0">
                <a:solidFill>
                  <a:schemeClr val="bg1"/>
                </a:solidFill>
                <a:latin typeface="Arial" charset="0"/>
                <a:ea typeface="ＭＳ Ｐゴシック" charset="-128"/>
                <a:cs typeface="ＭＳ Ｐゴシック" charset="0"/>
              </a:rPr>
              <a:t>– and spanning the </a:t>
            </a:r>
            <a:r>
              <a:rPr lang="en-US" altLang="ja-JP" sz="1800" dirty="0" smtClean="0">
                <a:solidFill>
                  <a:schemeClr val="bg1"/>
                </a:solidFill>
                <a:latin typeface="Arial" charset="0"/>
                <a:ea typeface="ＭＳ Ｐゴシック" charset="-128"/>
                <a:cs typeface="ＭＳ Ｐゴシック" charset="0"/>
              </a:rPr>
              <a:t>globe</a:t>
            </a:r>
            <a:endParaRPr lang="en-US" altLang="ja-JP" sz="1800" dirty="0">
              <a:solidFill>
                <a:schemeClr val="bg1"/>
              </a:solidFill>
              <a:latin typeface="Arial" charset="0"/>
              <a:ea typeface="ＭＳ Ｐゴシック" charset="-128"/>
              <a:cs typeface="ＭＳ Ｐゴシック" charset="0"/>
            </a:endParaRPr>
          </a:p>
          <a:p>
            <a:pPr marL="285750" indent="-285750">
              <a:spcBef>
                <a:spcPts val="0"/>
              </a:spcBef>
              <a:spcAft>
                <a:spcPts val="600"/>
              </a:spcAft>
              <a:buClr>
                <a:srgbClr val="FFC000"/>
              </a:buClr>
              <a:buSzPct val="125000"/>
              <a:buFont typeface="Arial" charset="0"/>
              <a:buChar char="•"/>
              <a:defRPr/>
            </a:pPr>
            <a:r>
              <a:rPr lang="en-US" altLang="ja-JP" sz="1800" dirty="0">
                <a:solidFill>
                  <a:schemeClr val="bg1"/>
                </a:solidFill>
                <a:latin typeface="Arial" charset="0"/>
                <a:ea typeface="ＭＳ Ｐゴシック" charset="-128"/>
                <a:cs typeface="ＭＳ Ｐゴシック" charset="0"/>
              </a:rPr>
              <a:t>All Landsat images are </a:t>
            </a:r>
            <a:r>
              <a:rPr lang="en-US" altLang="ja-JP" sz="1800" b="1" dirty="0">
                <a:solidFill>
                  <a:schemeClr val="bg1"/>
                </a:solidFill>
                <a:latin typeface="Arial" charset="0"/>
                <a:ea typeface="ＭＳ Ｐゴシック" charset="-128"/>
                <a:cs typeface="ＭＳ Ｐゴシック" charset="0"/>
              </a:rPr>
              <a:t>available to anyone at no </a:t>
            </a:r>
            <a:r>
              <a:rPr lang="en-US" altLang="ja-JP" sz="1800" b="1" dirty="0" smtClean="0">
                <a:solidFill>
                  <a:schemeClr val="bg1"/>
                </a:solidFill>
                <a:latin typeface="Arial" charset="0"/>
                <a:ea typeface="ＭＳ Ｐゴシック" charset="-128"/>
                <a:cs typeface="ＭＳ Ｐゴシック" charset="0"/>
              </a:rPr>
              <a:t>cost</a:t>
            </a:r>
            <a:endParaRPr lang="en-US" altLang="ja-JP" sz="1800" b="1" dirty="0">
              <a:solidFill>
                <a:schemeClr val="bg1"/>
              </a:solidFill>
              <a:latin typeface="Arial" charset="0"/>
              <a:ea typeface="ＭＳ Ｐゴシック" charset="-128"/>
              <a:cs typeface="ＭＳ Ｐゴシック" charset="0"/>
            </a:endParaRPr>
          </a:p>
          <a:p>
            <a:pPr marL="285750" lvl="1" indent="-285750">
              <a:spcBef>
                <a:spcPts val="0"/>
              </a:spcBef>
              <a:spcAft>
                <a:spcPts val="600"/>
              </a:spcAft>
              <a:buClr>
                <a:srgbClr val="FFC000"/>
              </a:buClr>
              <a:buSzPct val="125000"/>
              <a:buFont typeface="Arial" charset="0"/>
              <a:buChar char="•"/>
              <a:defRPr/>
            </a:pPr>
            <a:r>
              <a:rPr lang="en-US" sz="1800" b="1" dirty="0">
                <a:solidFill>
                  <a:schemeClr val="bg1"/>
                </a:solidFill>
                <a:latin typeface="Arial" charset="0"/>
                <a:ea typeface="ＭＳ Ｐゴシック" charset="-128"/>
                <a:cs typeface="ＭＳ Ｐゴシック" charset="0"/>
              </a:rPr>
              <a:t>Each year nearly </a:t>
            </a:r>
            <a:r>
              <a:rPr lang="en-US" sz="1800" b="1" dirty="0" smtClean="0">
                <a:solidFill>
                  <a:schemeClr val="bg1"/>
                </a:solidFill>
                <a:latin typeface="Arial" charset="0"/>
                <a:ea typeface="ＭＳ Ｐゴシック" charset="-128"/>
                <a:cs typeface="ＭＳ Ｐゴシック" charset="0"/>
              </a:rPr>
              <a:t>5 </a:t>
            </a:r>
            <a:r>
              <a:rPr lang="en-US" sz="1800" b="1" dirty="0">
                <a:solidFill>
                  <a:schemeClr val="bg1"/>
                </a:solidFill>
                <a:latin typeface="Arial" charset="0"/>
                <a:ea typeface="ＭＳ Ｐゴシック" charset="-128"/>
                <a:cs typeface="ＭＳ Ｐゴシック" charset="0"/>
              </a:rPr>
              <a:t>million images are distributed </a:t>
            </a:r>
            <a:r>
              <a:rPr lang="en-US" sz="1800" dirty="0">
                <a:solidFill>
                  <a:schemeClr val="bg1"/>
                </a:solidFill>
                <a:latin typeface="Arial" charset="0"/>
                <a:ea typeface="ＭＳ Ｐゴシック" charset="-128"/>
                <a:cs typeface="ＭＳ Ｐゴシック" charset="0"/>
              </a:rPr>
              <a:t>to users in over 180 nations and </a:t>
            </a:r>
            <a:r>
              <a:rPr lang="en-US" sz="1800" dirty="0" smtClean="0">
                <a:solidFill>
                  <a:schemeClr val="bg1"/>
                </a:solidFill>
                <a:latin typeface="Arial" charset="0"/>
                <a:ea typeface="ＭＳ Ｐゴシック" charset="-128"/>
                <a:cs typeface="ＭＳ Ｐゴシック" charset="0"/>
              </a:rPr>
              <a:t>territories</a:t>
            </a:r>
            <a:endParaRPr lang="en-US" altLang="ja-JP" sz="1800" dirty="0">
              <a:solidFill>
                <a:schemeClr val="bg1"/>
              </a:solidFill>
              <a:latin typeface="Arial" charset="0"/>
              <a:ea typeface="ＭＳ Ｐゴシック" charset="-128"/>
              <a:cs typeface="ＭＳ Ｐゴシック" charset="0"/>
            </a:endParaRPr>
          </a:p>
        </p:txBody>
      </p:sp>
      <p:pic>
        <p:nvPicPr>
          <p:cNvPr id="5" name="Picture 1" descr="Landsat_40_Nelson_Page_3.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520827" y="1157764"/>
            <a:ext cx="8164512" cy="3128378"/>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1569394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024"/>
            <a:ext cx="8305800" cy="1143000"/>
          </a:xfrm>
        </p:spPr>
        <p:txBody>
          <a:bodyPr/>
          <a:lstStyle/>
          <a:p>
            <a:r>
              <a:rPr lang="en-US" dirty="0" smtClean="0"/>
              <a:t>Mission Status</a:t>
            </a:r>
            <a:endParaRPr lang="en-US" dirty="0"/>
          </a:p>
        </p:txBody>
      </p:sp>
      <p:sp>
        <p:nvSpPr>
          <p:cNvPr id="3" name="Content Placeholder 2"/>
          <p:cNvSpPr>
            <a:spLocks noGrp="1"/>
          </p:cNvSpPr>
          <p:nvPr>
            <p:ph idx="1"/>
          </p:nvPr>
        </p:nvSpPr>
        <p:spPr>
          <a:xfrm>
            <a:off x="2729132" y="965576"/>
            <a:ext cx="6288260" cy="4953000"/>
          </a:xfrm>
        </p:spPr>
        <p:txBody>
          <a:bodyPr/>
          <a:lstStyle/>
          <a:p>
            <a:r>
              <a:rPr lang="en-US" sz="1600" dirty="0" smtClean="0"/>
              <a:t>Landsat 7 </a:t>
            </a:r>
          </a:p>
          <a:p>
            <a:pPr lvl="1"/>
            <a:r>
              <a:rPr lang="en-US" sz="1400" dirty="0" smtClean="0"/>
              <a:t>Acquiring at a rate of ~470 scenes/day with continental acquisition strategy</a:t>
            </a:r>
          </a:p>
          <a:p>
            <a:pPr lvl="2"/>
            <a:r>
              <a:rPr lang="en-US" sz="1200" dirty="0" smtClean="0"/>
              <a:t>Implemented 105% duty cycle for ETM+ in order to increase data acquisition in support of Northern Hemisphere growing season imaging, along with increased acquisitions over the African Continent and Central America</a:t>
            </a:r>
          </a:p>
          <a:p>
            <a:pPr lvl="2"/>
            <a:r>
              <a:rPr lang="en-US" sz="1200" dirty="0" smtClean="0"/>
              <a:t>No spacecraft anomalies since LGSOWG #43</a:t>
            </a:r>
          </a:p>
          <a:p>
            <a:pPr lvl="1"/>
            <a:r>
              <a:rPr lang="en-US" sz="1400" dirty="0" smtClean="0"/>
              <a:t>Conducting end of mission planning – targeting overlap with Landsat 9 launch readiness</a:t>
            </a:r>
          </a:p>
          <a:p>
            <a:pPr lvl="2"/>
            <a:r>
              <a:rPr lang="en-US" sz="1200" dirty="0" smtClean="0"/>
              <a:t>Considering extended mission life potential (July 2021)</a:t>
            </a:r>
          </a:p>
          <a:p>
            <a:endParaRPr lang="en-US" sz="1050" dirty="0" smtClean="0"/>
          </a:p>
          <a:p>
            <a:r>
              <a:rPr lang="en-US" sz="1600" dirty="0" smtClean="0"/>
              <a:t>Landsat 8 </a:t>
            </a:r>
          </a:p>
          <a:p>
            <a:pPr lvl="1"/>
            <a:r>
              <a:rPr lang="en-US" sz="1400" dirty="0" smtClean="0"/>
              <a:t>On-orbit performance of Landsat 8 observatory continues to be outstanding; acquiring up to 740 plus scenes per day</a:t>
            </a:r>
          </a:p>
          <a:p>
            <a:pPr lvl="2"/>
            <a:r>
              <a:rPr lang="en-US" sz="1200" dirty="0" smtClean="0"/>
              <a:t>Mission data management effective - on-board recorder averaging 70% margin</a:t>
            </a:r>
          </a:p>
          <a:p>
            <a:pPr lvl="1"/>
            <a:r>
              <a:rPr lang="en-US" sz="1400" dirty="0" smtClean="0"/>
              <a:t>Currently 3 LGN stations and 15 certified stations</a:t>
            </a:r>
          </a:p>
          <a:p>
            <a:pPr lvl="2"/>
            <a:r>
              <a:rPr lang="en-US" sz="1200" dirty="0" smtClean="0"/>
              <a:t>Testing expanded ground network operations concept for NSN and ASN</a:t>
            </a:r>
          </a:p>
          <a:p>
            <a:pPr lvl="1"/>
            <a:r>
              <a:rPr lang="en-US" sz="1400" dirty="0" smtClean="0"/>
              <a:t>TIRS Scene Select Mirror (SSM) Encoder Circuit B-side alternative operations concept performing well</a:t>
            </a:r>
          </a:p>
          <a:p>
            <a:pPr lvl="2"/>
            <a:r>
              <a:rPr lang="en-US" sz="1200" dirty="0" smtClean="0"/>
              <a:t>Science data processing updates in support of TIRS processing complete</a:t>
            </a:r>
          </a:p>
          <a:p>
            <a:pPr lvl="1"/>
            <a:r>
              <a:rPr lang="en-US" sz="1400" dirty="0" smtClean="0"/>
              <a:t>MOC march to steady state operations on-going</a:t>
            </a:r>
          </a:p>
          <a:p>
            <a:endParaRPr lang="en-US" sz="1400"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1422"/>
          <a:stretch/>
        </p:blipFill>
        <p:spPr>
          <a:xfrm>
            <a:off x="0" y="914400"/>
            <a:ext cx="3063015" cy="29235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15" y="4221804"/>
            <a:ext cx="3114474" cy="1427882"/>
          </a:xfrm>
          <a:prstGeom prst="rect">
            <a:avLst/>
          </a:prstGeom>
        </p:spPr>
      </p:pic>
    </p:spTree>
    <p:extLst>
      <p:ext uri="{BB962C8B-B14F-4D97-AF65-F5344CB8AC3E}">
        <p14:creationId xmlns:p14="http://schemas.microsoft.com/office/powerpoint/2010/main" val="1066331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Landsat 7 End of Mission Planning</a:t>
            </a:r>
            <a:endParaRPr lang="en-US" dirty="0"/>
          </a:p>
        </p:txBody>
      </p:sp>
      <p:sp>
        <p:nvSpPr>
          <p:cNvPr id="3" name="Content Placeholder 2"/>
          <p:cNvSpPr>
            <a:spLocks noGrp="1"/>
          </p:cNvSpPr>
          <p:nvPr>
            <p:ph idx="1"/>
          </p:nvPr>
        </p:nvSpPr>
        <p:spPr/>
        <p:txBody>
          <a:bodyPr/>
          <a:lstStyle/>
          <a:p>
            <a:pPr>
              <a:lnSpc>
                <a:spcPct val="80000"/>
              </a:lnSpc>
            </a:pPr>
            <a:r>
              <a:rPr lang="en-US" sz="1800" dirty="0" smtClean="0"/>
              <a:t>Landsat 7 End of Mission planning is in-progress</a:t>
            </a:r>
          </a:p>
          <a:p>
            <a:pPr lvl="1">
              <a:lnSpc>
                <a:spcPct val="80000"/>
              </a:lnSpc>
            </a:pPr>
            <a:r>
              <a:rPr lang="en-US" altLang="en-US" sz="1800" dirty="0" smtClean="0"/>
              <a:t>Ideally end of mission </a:t>
            </a:r>
            <a:r>
              <a:rPr lang="en-US" sz="1800" dirty="0" smtClean="0"/>
              <a:t>is driven by fuel availability and disposal orbit requirement</a:t>
            </a:r>
            <a:endParaRPr lang="en-US" altLang="en-US" sz="1800" dirty="0" smtClean="0"/>
          </a:p>
          <a:p>
            <a:pPr lvl="1">
              <a:lnSpc>
                <a:spcPct val="80000"/>
              </a:lnSpc>
            </a:pPr>
            <a:r>
              <a:rPr lang="en-US" sz="1800" dirty="0" smtClean="0"/>
              <a:t>Spacecraft or instrument anomalies may also result in premature end of science mission</a:t>
            </a:r>
          </a:p>
          <a:p>
            <a:pPr lvl="1">
              <a:lnSpc>
                <a:spcPct val="80000"/>
              </a:lnSpc>
            </a:pPr>
            <a:r>
              <a:rPr lang="en-US" sz="1800" dirty="0" smtClean="0"/>
              <a:t>Approval of disposal orbit critical to completing next steps of end of mission planning</a:t>
            </a:r>
          </a:p>
          <a:p>
            <a:pPr>
              <a:lnSpc>
                <a:spcPct val="80000"/>
              </a:lnSpc>
            </a:pPr>
            <a:r>
              <a:rPr lang="en-US" sz="1800" dirty="0" smtClean="0"/>
              <a:t>Assuming spacecraft and instrument health and safety are not factors, project has developed an optimized approach to maximize 8-day repeat coverage </a:t>
            </a:r>
          </a:p>
          <a:p>
            <a:pPr lvl="1">
              <a:lnSpc>
                <a:spcPct val="80000"/>
              </a:lnSpc>
            </a:pPr>
            <a:r>
              <a:rPr lang="en-US" sz="1800" dirty="0" smtClean="0"/>
              <a:t>Orbit lowering target of 8km to disposal orbit of 697km in order to ensure stewardship of orbit</a:t>
            </a:r>
          </a:p>
          <a:p>
            <a:pPr lvl="1">
              <a:lnSpc>
                <a:spcPct val="80000"/>
              </a:lnSpc>
            </a:pPr>
            <a:r>
              <a:rPr lang="en-US" sz="1800" dirty="0" smtClean="0"/>
              <a:t>Maximizes </a:t>
            </a:r>
            <a:r>
              <a:rPr lang="en-US" sz="1800" dirty="0" smtClean="0"/>
              <a:t>potential to overlap with Landsat 9 LRD &amp; commissioning</a:t>
            </a:r>
          </a:p>
          <a:p>
            <a:pPr lvl="2">
              <a:lnSpc>
                <a:spcPct val="80000"/>
              </a:lnSpc>
            </a:pPr>
            <a:r>
              <a:rPr lang="en-US" sz="1600" dirty="0" smtClean="0"/>
              <a:t>Extends science mission potential to July 2021 based on acceptance of 9:15 MLT crossing</a:t>
            </a:r>
            <a:endParaRPr lang="en-US" altLang="en-US" sz="1600" dirty="0" smtClean="0"/>
          </a:p>
          <a:p>
            <a:pPr lvl="2">
              <a:lnSpc>
                <a:spcPct val="80000"/>
              </a:lnSpc>
            </a:pPr>
            <a:r>
              <a:rPr lang="en-US" sz="1600" dirty="0" smtClean="0"/>
              <a:t>Will lower at Landsat 9 LRD minus two months assuming launch is prior to July 2021</a:t>
            </a:r>
          </a:p>
          <a:p>
            <a:pPr lvl="3">
              <a:lnSpc>
                <a:spcPct val="80000"/>
              </a:lnSpc>
            </a:pPr>
            <a:r>
              <a:rPr lang="en-US" sz="1400" dirty="0" smtClean="0"/>
              <a:t>Unless Landsat 9 under-fly desired for cross calibration</a:t>
            </a:r>
          </a:p>
        </p:txBody>
      </p:sp>
    </p:spTree>
    <p:extLst>
      <p:ext uri="{BB962C8B-B14F-4D97-AF65-F5344CB8AC3E}">
        <p14:creationId xmlns:p14="http://schemas.microsoft.com/office/powerpoint/2010/main" val="103063551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Activities</a:t>
            </a:r>
            <a:endParaRPr lang="en-US" dirty="0"/>
          </a:p>
        </p:txBody>
      </p:sp>
      <p:sp>
        <p:nvSpPr>
          <p:cNvPr id="3" name="Content Placeholder 2"/>
          <p:cNvSpPr>
            <a:spLocks noGrp="1"/>
          </p:cNvSpPr>
          <p:nvPr>
            <p:ph idx="1"/>
          </p:nvPr>
        </p:nvSpPr>
        <p:spPr>
          <a:xfrm>
            <a:off x="381000" y="1180533"/>
            <a:ext cx="8305800" cy="4495800"/>
          </a:xfrm>
        </p:spPr>
        <p:txBody>
          <a:bodyPr/>
          <a:lstStyle/>
          <a:p>
            <a:r>
              <a:rPr lang="en-US" sz="2000" dirty="0" smtClean="0"/>
              <a:t>Landsat </a:t>
            </a:r>
            <a:r>
              <a:rPr lang="en-US" sz="2000" dirty="0" smtClean="0"/>
              <a:t>8 TIRS B-side encoder current anomaly recovery complete</a:t>
            </a:r>
          </a:p>
          <a:p>
            <a:endParaRPr lang="en-US" sz="2000" dirty="0" smtClean="0"/>
          </a:p>
          <a:p>
            <a:r>
              <a:rPr lang="en-US" sz="2000" dirty="0" smtClean="0"/>
              <a:t>Testing </a:t>
            </a:r>
            <a:r>
              <a:rPr lang="en-US" sz="2000" dirty="0" smtClean="0"/>
              <a:t>integration of international ground stations to augment the Landsat Ground Network (LGN)</a:t>
            </a:r>
          </a:p>
          <a:p>
            <a:endParaRPr lang="en-US" sz="2000" dirty="0" smtClean="0"/>
          </a:p>
          <a:p>
            <a:r>
              <a:rPr lang="en-US" sz="2000" dirty="0" smtClean="0"/>
              <a:t>Implementing </a:t>
            </a:r>
            <a:r>
              <a:rPr lang="en-US" sz="2000" dirty="0"/>
              <a:t>Landsat </a:t>
            </a:r>
            <a:r>
              <a:rPr lang="en-US" sz="2000" dirty="0"/>
              <a:t>Collection Management &amp; Versioning</a:t>
            </a:r>
          </a:p>
          <a:p>
            <a:endParaRPr lang="en-US" sz="2000" dirty="0" smtClean="0"/>
          </a:p>
          <a:p>
            <a:r>
              <a:rPr lang="en-US" sz="2000" dirty="0" smtClean="0"/>
              <a:t>Products </a:t>
            </a:r>
            <a:r>
              <a:rPr lang="en-US" sz="2000" dirty="0"/>
              <a:t>enhancements </a:t>
            </a:r>
            <a:r>
              <a:rPr lang="en-US" sz="2000" dirty="0" smtClean="0"/>
              <a:t>underway:  </a:t>
            </a:r>
            <a:r>
              <a:rPr lang="en-US" sz="2000" dirty="0" smtClean="0">
                <a:cs typeface="ＭＳ Ｐゴシック" charset="-128"/>
              </a:rPr>
              <a:t>Landsat Product Roadmap, Architectures enabling Analysis Ready Data (ARD)</a:t>
            </a:r>
          </a:p>
          <a:p>
            <a:endParaRPr lang="en-US" sz="2000" dirty="0" smtClean="0"/>
          </a:p>
          <a:p>
            <a:r>
              <a:rPr lang="en-US" sz="2000" dirty="0" smtClean="0"/>
              <a:t>Supporting </a:t>
            </a:r>
            <a:r>
              <a:rPr lang="en-US" sz="2000" dirty="0" smtClean="0"/>
              <a:t>a USGS initiative to support Land Change Monitoring, Assessments, and Projections (LCMAP)</a:t>
            </a:r>
          </a:p>
        </p:txBody>
      </p:sp>
    </p:spTree>
    <p:extLst>
      <p:ext uri="{BB962C8B-B14F-4D97-AF65-F5344CB8AC3E}">
        <p14:creationId xmlns:p14="http://schemas.microsoft.com/office/powerpoint/2010/main" val="631237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7800"/>
            <a:ext cx="8763000" cy="663575"/>
          </a:xfrm>
        </p:spPr>
        <p:txBody>
          <a:bodyPr/>
          <a:lstStyle/>
          <a:p>
            <a:r>
              <a:rPr lang="en-US" dirty="0"/>
              <a:t>Active Landsat </a:t>
            </a:r>
            <a:r>
              <a:rPr lang="en-US" dirty="0" smtClean="0"/>
              <a:t>Ground Stations</a:t>
            </a:r>
            <a:endParaRPr lang="en-US" dirty="0">
              <a:solidFill>
                <a:srgbClr val="FF0000"/>
              </a:solidFill>
            </a:endParaRPr>
          </a:p>
        </p:txBody>
      </p:sp>
      <p:sp>
        <p:nvSpPr>
          <p:cNvPr id="4" name="Content Placeholder 6"/>
          <p:cNvSpPr txBox="1">
            <a:spLocks/>
          </p:cNvSpPr>
          <p:nvPr/>
        </p:nvSpPr>
        <p:spPr bwMode="auto">
          <a:xfrm>
            <a:off x="0" y="1074250"/>
            <a:ext cx="9144000" cy="23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30000"/>
              </a:spcBef>
              <a:spcAft>
                <a:spcPct val="0"/>
              </a:spcAft>
              <a:buClr>
                <a:schemeClr val="tx1"/>
              </a:buClr>
              <a:buSzPct val="75000"/>
              <a:buFont typeface="Wingdings" pitchFamily="2" charset="2"/>
              <a:buChar char="l"/>
              <a:defRPr sz="2400" b="1">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rgbClr val="678090"/>
              </a:buClr>
              <a:buSzPct val="70000"/>
              <a:buFont typeface="Wingdings" pitchFamily="2" charset="2"/>
              <a:buChar char="u"/>
              <a:defRPr sz="2200">
                <a:solidFill>
                  <a:schemeClr val="tx1"/>
                </a:solidFill>
                <a:latin typeface="+mn-lt"/>
              </a:defRPr>
            </a:lvl2pPr>
            <a:lvl3pPr marL="1143000" indent="-228600" algn="l" rtl="0" eaLnBrk="0" fontAlgn="base" hangingPunct="0">
              <a:lnSpc>
                <a:spcPct val="85000"/>
              </a:lnSpc>
              <a:spcBef>
                <a:spcPct val="30000"/>
              </a:spcBef>
              <a:spcAft>
                <a:spcPct val="0"/>
              </a:spcAft>
              <a:buClr>
                <a:schemeClr val="tx1"/>
              </a:buClr>
              <a:buSzPct val="70000"/>
              <a:buFont typeface="Wingdings" pitchFamily="2" charset="2"/>
              <a:buChar char="l"/>
              <a:defRPr sz="2000">
                <a:solidFill>
                  <a:schemeClr val="tx1"/>
                </a:solidFill>
                <a:latin typeface="+mn-lt"/>
              </a:defRPr>
            </a:lvl3pPr>
            <a:lvl4pPr marL="1600200" indent="-228600" algn="l" rtl="0" eaLnBrk="0" fontAlgn="base" hangingPunct="0">
              <a:lnSpc>
                <a:spcPct val="85000"/>
              </a:lnSpc>
              <a:spcBef>
                <a:spcPct val="30000"/>
              </a:spcBef>
              <a:spcAft>
                <a:spcPct val="0"/>
              </a:spcAft>
              <a:buClr>
                <a:srgbClr val="678090"/>
              </a:buClr>
              <a:buSzPct val="70000"/>
              <a:buFont typeface="Wingdings" pitchFamily="2" charset="2"/>
              <a:buChar char="u"/>
              <a:defRPr>
                <a:solidFill>
                  <a:schemeClr val="tx1"/>
                </a:solidFill>
                <a:latin typeface="+mn-lt"/>
              </a:defRPr>
            </a:lvl4pPr>
            <a:lvl5pPr marL="2057400" indent="-228600" algn="l" rtl="0" eaLnBrk="0" fontAlgn="base" hangingPunct="0">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5pPr>
            <a:lvl6pPr marL="25146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6pPr>
            <a:lvl7pPr marL="29718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7pPr>
            <a:lvl8pPr marL="34290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8pPr>
            <a:lvl9pPr marL="38862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9pPr>
          </a:lstStyle>
          <a:p>
            <a:pPr marL="0" indent="0" algn="ctr">
              <a:buFont typeface="Wingdings" pitchFamily="2" charset="2"/>
              <a:buNone/>
            </a:pPr>
            <a:r>
              <a:rPr lang="en-US" sz="1600" dirty="0" smtClean="0">
                <a:solidFill>
                  <a:schemeClr val="accent2"/>
                </a:solidFill>
              </a:rPr>
              <a:t>10</a:t>
            </a:r>
            <a:r>
              <a:rPr lang="en-US" sz="1600" dirty="0" smtClean="0"/>
              <a:t> Active L7 Stations		</a:t>
            </a:r>
            <a:r>
              <a:rPr lang="en-US" sz="1600" dirty="0" smtClean="0">
                <a:solidFill>
                  <a:schemeClr val="accent2"/>
                </a:solidFill>
              </a:rPr>
              <a:t>18 </a:t>
            </a:r>
            <a:r>
              <a:rPr lang="en-US" sz="1600" dirty="0" smtClean="0"/>
              <a:t>Active L8 Stations</a:t>
            </a:r>
            <a:endParaRPr lang="en-US" sz="1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0430"/>
            <a:ext cx="9144000" cy="4579582"/>
          </a:xfrm>
          <a:prstGeom prst="rect">
            <a:avLst/>
          </a:prstGeom>
        </p:spPr>
      </p:pic>
    </p:spTree>
    <p:extLst>
      <p:ext uri="{BB962C8B-B14F-4D97-AF65-F5344CB8AC3E}">
        <p14:creationId xmlns:p14="http://schemas.microsoft.com/office/powerpoint/2010/main" val="3458375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3134"/>
            <a:ext cx="9144000" cy="4587173"/>
          </a:xfrm>
          <a:prstGeom prst="rect">
            <a:avLst/>
          </a:prstGeom>
        </p:spPr>
      </p:pic>
      <p:sp>
        <p:nvSpPr>
          <p:cNvPr id="2" name="Title 1"/>
          <p:cNvSpPr>
            <a:spLocks noGrp="1"/>
          </p:cNvSpPr>
          <p:nvPr>
            <p:ph type="title"/>
          </p:nvPr>
        </p:nvSpPr>
        <p:spPr>
          <a:xfrm>
            <a:off x="381000" y="177800"/>
            <a:ext cx="8763000" cy="663575"/>
          </a:xfrm>
        </p:spPr>
        <p:txBody>
          <a:bodyPr/>
          <a:lstStyle/>
          <a:p>
            <a:r>
              <a:rPr lang="en-US" sz="2800" dirty="0" smtClean="0"/>
              <a:t>Potential Landsat 8 International Ground Stations</a:t>
            </a:r>
            <a:endParaRPr lang="en-US" sz="2800" dirty="0">
              <a:solidFill>
                <a:srgbClr val="FF0000"/>
              </a:solidFill>
            </a:endParaRPr>
          </a:p>
        </p:txBody>
      </p:sp>
      <p:sp>
        <p:nvSpPr>
          <p:cNvPr id="7" name="Content Placeholder 6"/>
          <p:cNvSpPr>
            <a:spLocks noGrp="1"/>
          </p:cNvSpPr>
          <p:nvPr>
            <p:ph idx="1"/>
          </p:nvPr>
        </p:nvSpPr>
        <p:spPr>
          <a:xfrm>
            <a:off x="0" y="1045222"/>
            <a:ext cx="9144000" cy="238906"/>
          </a:xfrm>
        </p:spPr>
        <p:txBody>
          <a:bodyPr/>
          <a:lstStyle/>
          <a:p>
            <a:pPr marL="0" indent="0" algn="ctr">
              <a:buNone/>
            </a:pPr>
            <a:r>
              <a:rPr lang="en-US" sz="1600" dirty="0" smtClean="0">
                <a:solidFill>
                  <a:srgbClr val="0070C0"/>
                </a:solidFill>
              </a:rPr>
              <a:t>22</a:t>
            </a:r>
            <a:r>
              <a:rPr lang="en-US" sz="1600" dirty="0" smtClean="0"/>
              <a:t> Countries	</a:t>
            </a:r>
            <a:r>
              <a:rPr lang="en-US" sz="1600" dirty="0" smtClean="0">
                <a:solidFill>
                  <a:srgbClr val="0070C0"/>
                </a:solidFill>
              </a:rPr>
              <a:t>24</a:t>
            </a:r>
            <a:r>
              <a:rPr lang="en-US" sz="1600" dirty="0" smtClean="0">
                <a:solidFill>
                  <a:schemeClr val="accent2"/>
                </a:solidFill>
              </a:rPr>
              <a:t> </a:t>
            </a:r>
            <a:r>
              <a:rPr lang="en-US" sz="1600" dirty="0" smtClean="0"/>
              <a:t>Organizations	       </a:t>
            </a:r>
            <a:r>
              <a:rPr lang="en-US" sz="1600" dirty="0" smtClean="0">
                <a:solidFill>
                  <a:srgbClr val="0070C0"/>
                </a:solidFill>
              </a:rPr>
              <a:t>29 </a:t>
            </a:r>
            <a:r>
              <a:rPr lang="en-US" sz="1600" dirty="0" smtClean="0"/>
              <a:t>Ground Stations</a:t>
            </a:r>
            <a:endParaRPr lang="en-US" sz="1600" dirty="0"/>
          </a:p>
        </p:txBody>
      </p:sp>
    </p:spTree>
    <p:extLst>
      <p:ext uri="{BB962C8B-B14F-4D97-AF65-F5344CB8AC3E}">
        <p14:creationId xmlns:p14="http://schemas.microsoft.com/office/powerpoint/2010/main" val="256968414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Antarctic and Arctic Off-Nadir Requests</a:t>
            </a:r>
            <a:endParaRPr lang="en-US" dirty="0"/>
          </a:p>
        </p:txBody>
      </p:sp>
      <p:sp>
        <p:nvSpPr>
          <p:cNvPr id="3" name="Content Placeholder 2"/>
          <p:cNvSpPr>
            <a:spLocks noGrp="1"/>
          </p:cNvSpPr>
          <p:nvPr>
            <p:ph sz="half" idx="1"/>
          </p:nvPr>
        </p:nvSpPr>
        <p:spPr>
          <a:xfrm>
            <a:off x="381000" y="1143000"/>
            <a:ext cx="3755571" cy="4953000"/>
          </a:xfrm>
        </p:spPr>
        <p:txBody>
          <a:bodyPr/>
          <a:lstStyle/>
          <a:p>
            <a:r>
              <a:rPr lang="en-US" sz="1600" dirty="0" smtClean="0"/>
              <a:t>Antarctica (Complete Feb 2016)</a:t>
            </a:r>
          </a:p>
          <a:p>
            <a:pPr lvl="1"/>
            <a:r>
              <a:rPr lang="en-US" sz="1600" dirty="0" smtClean="0"/>
              <a:t>6 off-nadir paths 60 degree steps</a:t>
            </a:r>
          </a:p>
          <a:p>
            <a:pPr lvl="1"/>
            <a:r>
              <a:rPr lang="en-US" sz="1600" dirty="0" smtClean="0"/>
              <a:t>2 off-nadir paths to cover ends of Transantarctic Mountains</a:t>
            </a:r>
          </a:p>
          <a:p>
            <a:pPr lvl="1"/>
            <a:r>
              <a:rPr lang="en-US" sz="1600" dirty="0" smtClean="0"/>
              <a:t>Expect to repeat variation annually</a:t>
            </a:r>
          </a:p>
          <a:p>
            <a:pPr lvl="1"/>
            <a:r>
              <a:rPr lang="en-US" sz="1600" i="1" dirty="0" smtClean="0"/>
              <a:t>No impact to routine image acquisition </a:t>
            </a:r>
          </a:p>
          <a:p>
            <a:endParaRPr lang="en-US" sz="1600" dirty="0" smtClean="0"/>
          </a:p>
          <a:p>
            <a:r>
              <a:rPr lang="en-US" sz="1600" dirty="0" smtClean="0"/>
              <a:t>Arctic (Jul-Aug 2016)</a:t>
            </a:r>
          </a:p>
          <a:p>
            <a:pPr lvl="1"/>
            <a:r>
              <a:rPr lang="en-US" sz="1600" dirty="0" smtClean="0"/>
              <a:t>1 off-nadir path </a:t>
            </a:r>
          </a:p>
          <a:p>
            <a:pPr lvl="1"/>
            <a:r>
              <a:rPr lang="en-US" sz="1600" dirty="0" smtClean="0"/>
              <a:t>Impacts Canada and Scandinavia, but with 8 day ascent &amp; descent revisit time</a:t>
            </a:r>
          </a:p>
          <a:p>
            <a:pPr lvl="1"/>
            <a:r>
              <a:rPr lang="en-US" sz="1600" i="1" dirty="0" smtClean="0"/>
              <a:t>No impact to routine image acquisition anticipated</a:t>
            </a:r>
          </a:p>
          <a:p>
            <a:pPr marL="0" indent="0">
              <a:buNone/>
            </a:pPr>
            <a:endParaRPr lang="en-US" sz="1600" dirty="0"/>
          </a:p>
        </p:txBody>
      </p:sp>
      <p:pic>
        <p:nvPicPr>
          <p:cNvPr id="5" name="Picture 4"/>
          <p:cNvPicPr>
            <a:picLocks noChangeAspect="1"/>
          </p:cNvPicPr>
          <p:nvPr/>
        </p:nvPicPr>
        <p:blipFill>
          <a:blip r:embed="rId2"/>
          <a:stretch>
            <a:fillRect/>
          </a:stretch>
        </p:blipFill>
        <p:spPr>
          <a:xfrm>
            <a:off x="4366826" y="1416881"/>
            <a:ext cx="2770872" cy="1769517"/>
          </a:xfrm>
          <a:prstGeom prst="rect">
            <a:avLst/>
          </a:prstGeom>
        </p:spPr>
      </p:pic>
      <p:pic>
        <p:nvPicPr>
          <p:cNvPr id="8" name="Picture 7"/>
          <p:cNvPicPr>
            <a:picLocks noChangeAspect="1"/>
          </p:cNvPicPr>
          <p:nvPr/>
        </p:nvPicPr>
        <p:blipFill>
          <a:blip r:embed="rId3"/>
          <a:stretch>
            <a:fillRect/>
          </a:stretch>
        </p:blipFill>
        <p:spPr>
          <a:xfrm>
            <a:off x="4334819" y="3761904"/>
            <a:ext cx="2834886" cy="1550042"/>
          </a:xfrm>
          <a:prstGeom prst="rect">
            <a:avLst/>
          </a:prstGeom>
        </p:spPr>
      </p:pic>
      <p:pic>
        <p:nvPicPr>
          <p:cNvPr id="9" name="Picture 8"/>
          <p:cNvPicPr>
            <a:picLocks noChangeAspect="1"/>
          </p:cNvPicPr>
          <p:nvPr/>
        </p:nvPicPr>
        <p:blipFill>
          <a:blip r:embed="rId4"/>
          <a:stretch>
            <a:fillRect/>
          </a:stretch>
        </p:blipFill>
        <p:spPr>
          <a:xfrm>
            <a:off x="7520975" y="3615151"/>
            <a:ext cx="1428750" cy="1843548"/>
          </a:xfrm>
          <a:prstGeom prst="rect">
            <a:avLst/>
          </a:prstGeom>
        </p:spPr>
      </p:pic>
      <p:pic>
        <p:nvPicPr>
          <p:cNvPr id="10" name="Picture 9"/>
          <p:cNvPicPr>
            <a:picLocks noChangeAspect="1"/>
          </p:cNvPicPr>
          <p:nvPr/>
        </p:nvPicPr>
        <p:blipFill>
          <a:blip r:embed="rId5"/>
          <a:stretch>
            <a:fillRect/>
          </a:stretch>
        </p:blipFill>
        <p:spPr>
          <a:xfrm>
            <a:off x="7520975" y="1416881"/>
            <a:ext cx="1428750" cy="1613173"/>
          </a:xfrm>
          <a:prstGeom prst="rect">
            <a:avLst/>
          </a:prstGeom>
        </p:spPr>
      </p:pic>
    </p:spTree>
    <p:extLst>
      <p:ext uri="{BB962C8B-B14F-4D97-AF65-F5344CB8AC3E}">
        <p14:creationId xmlns:p14="http://schemas.microsoft.com/office/powerpoint/2010/main" val="194928524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702" y="1168759"/>
            <a:ext cx="7823914" cy="469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txBox="1">
            <a:spLocks/>
          </p:cNvSpPr>
          <p:nvPr/>
        </p:nvSpPr>
        <p:spPr>
          <a:xfrm>
            <a:off x="304800" y="138448"/>
            <a:ext cx="8188816" cy="724436"/>
          </a:xfrm>
          <a:prstGeom prst="rect">
            <a:avLst/>
          </a:prstGeom>
        </p:spPr>
        <p:txBody>
          <a:bodyPr anchor="ctr" anchorCtr="0"/>
          <a:lstStyle>
            <a:lvl1pPr algn="l" rtl="0" eaLnBrk="0" fontAlgn="base" hangingPunct="0">
              <a:spcBef>
                <a:spcPct val="0"/>
              </a:spcBef>
              <a:spcAft>
                <a:spcPct val="0"/>
              </a:spcAft>
              <a:defRPr sz="27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700" b="1">
                <a:solidFill>
                  <a:schemeClr val="tx1"/>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700" b="1">
                <a:solidFill>
                  <a:schemeClr val="tx1"/>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700" b="1">
                <a:solidFill>
                  <a:schemeClr val="tx1"/>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700" b="1">
                <a:solidFill>
                  <a:schemeClr val="tx1"/>
                </a:solidFill>
                <a:effectLst>
                  <a:outerShdw blurRad="38100" dist="38100" dir="2700000" algn="tl">
                    <a:srgbClr val="C0C0C0"/>
                  </a:outerShdw>
                </a:effectLst>
                <a:latin typeface="Arial" charset="0"/>
              </a:defRPr>
            </a:lvl5pPr>
            <a:lvl6pPr marL="342900" algn="l" rtl="0" eaLnBrk="1" fontAlgn="base" hangingPunct="1">
              <a:spcBef>
                <a:spcPct val="0"/>
              </a:spcBef>
              <a:spcAft>
                <a:spcPct val="0"/>
              </a:spcAft>
              <a:defRPr sz="2550">
                <a:solidFill>
                  <a:schemeClr val="tx1"/>
                </a:solidFill>
                <a:effectLst>
                  <a:outerShdw blurRad="38100" dist="38100" dir="2700000" algn="tl">
                    <a:srgbClr val="C0C0C0"/>
                  </a:outerShdw>
                </a:effectLst>
                <a:latin typeface="Arial" charset="0"/>
              </a:defRPr>
            </a:lvl6pPr>
            <a:lvl7pPr marL="685800" algn="l" rtl="0" eaLnBrk="1" fontAlgn="base" hangingPunct="1">
              <a:spcBef>
                <a:spcPct val="0"/>
              </a:spcBef>
              <a:spcAft>
                <a:spcPct val="0"/>
              </a:spcAft>
              <a:defRPr sz="2550">
                <a:solidFill>
                  <a:schemeClr val="tx1"/>
                </a:solidFill>
                <a:effectLst>
                  <a:outerShdw blurRad="38100" dist="38100" dir="2700000" algn="tl">
                    <a:srgbClr val="C0C0C0"/>
                  </a:outerShdw>
                </a:effectLst>
                <a:latin typeface="Arial" charset="0"/>
              </a:defRPr>
            </a:lvl7pPr>
            <a:lvl8pPr marL="1028700" algn="l" rtl="0" eaLnBrk="1" fontAlgn="base" hangingPunct="1">
              <a:spcBef>
                <a:spcPct val="0"/>
              </a:spcBef>
              <a:spcAft>
                <a:spcPct val="0"/>
              </a:spcAft>
              <a:defRPr sz="2550">
                <a:solidFill>
                  <a:schemeClr val="tx1"/>
                </a:solidFill>
                <a:effectLst>
                  <a:outerShdw blurRad="38100" dist="38100" dir="2700000" algn="tl">
                    <a:srgbClr val="C0C0C0"/>
                  </a:outerShdw>
                </a:effectLst>
                <a:latin typeface="Arial" charset="0"/>
              </a:defRPr>
            </a:lvl8pPr>
            <a:lvl9pPr marL="1371600" algn="l" rtl="0" eaLnBrk="1" fontAlgn="base" hangingPunct="1">
              <a:spcBef>
                <a:spcPct val="0"/>
              </a:spcBef>
              <a:spcAft>
                <a:spcPct val="0"/>
              </a:spcAft>
              <a:defRPr sz="2550">
                <a:solidFill>
                  <a:schemeClr val="tx1"/>
                </a:solidFill>
                <a:effectLst>
                  <a:outerShdw blurRad="38100" dist="38100" dir="2700000" algn="tl">
                    <a:srgbClr val="C0C0C0"/>
                  </a:outerShdw>
                </a:effectLst>
                <a:latin typeface="Arial" charset="0"/>
              </a:defRPr>
            </a:lvl9pPr>
          </a:lstStyle>
          <a:p>
            <a:pPr>
              <a:defRPr/>
            </a:pPr>
            <a:r>
              <a:rPr lang="en-US" sz="3600" kern="0" dirty="0" smtClean="0">
                <a:solidFill>
                  <a:srgbClr val="FFC000"/>
                </a:solidFill>
              </a:rPr>
              <a:t>Daily Image Acquisitions Example</a:t>
            </a:r>
            <a:endParaRPr lang="en-US" sz="3600" kern="0" dirty="0">
              <a:solidFill>
                <a:srgbClr val="FFC000"/>
              </a:solidFill>
            </a:endParaRPr>
          </a:p>
        </p:txBody>
      </p:sp>
    </p:spTree>
    <p:extLst>
      <p:ext uri="{BB962C8B-B14F-4D97-AF65-F5344CB8AC3E}">
        <p14:creationId xmlns:p14="http://schemas.microsoft.com/office/powerpoint/2010/main" val="310563857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71007</TotalTime>
  <Pages>4</Pages>
  <Words>562</Words>
  <Application>Microsoft Office PowerPoint</Application>
  <PresentationFormat>On-screen Show (4:3)</PresentationFormat>
  <Paragraphs>72</Paragraphs>
  <Slides>11</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11</vt:i4>
      </vt:variant>
      <vt:variant>
        <vt:lpstr>Custom Shows</vt:lpstr>
      </vt:variant>
      <vt:variant>
        <vt:i4>1</vt:i4>
      </vt:variant>
    </vt:vector>
  </HeadingPairs>
  <TitlesOfParts>
    <vt:vector size="17" baseType="lpstr">
      <vt:lpstr>ＭＳ Ｐゴシック</vt:lpstr>
      <vt:lpstr>Arial</vt:lpstr>
      <vt:lpstr>Times New Roman</vt:lpstr>
      <vt:lpstr>Wingdings</vt:lpstr>
      <vt:lpstr>Office Theme</vt:lpstr>
      <vt:lpstr>Landsat Operations</vt:lpstr>
      <vt:lpstr>PowerPoint Presentation</vt:lpstr>
      <vt:lpstr>Mission Status</vt:lpstr>
      <vt:lpstr>Landsat 7 End of Mission Planning</vt:lpstr>
      <vt:lpstr>Recent Activities</vt:lpstr>
      <vt:lpstr>Active Landsat Ground Stations</vt:lpstr>
      <vt:lpstr>Potential Landsat 8 International Ground Stations</vt:lpstr>
      <vt:lpstr>Antarctic and Arctic Off-Nadir Requests</vt:lpstr>
      <vt:lpstr>PowerPoint Presentation</vt:lpstr>
      <vt:lpstr>PowerPoint Presentation</vt:lpstr>
      <vt:lpstr>PowerPoint Presentation</vt:lpstr>
      <vt:lpstr>Custom Show 1</vt:lpstr>
    </vt:vector>
  </TitlesOfParts>
  <Company>USGS</Company>
  <LinksUpToDate>false</LinksUpToDate>
  <SharedDoc>false</SharedDoc>
  <HyperlinkBase>http://www.usgs.gov/visual-id/specs/slides/slide.html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Design Template for Slide Presentations</dc:title>
  <dc:subject>Presentation format with USGS Visual Identity</dc:subject>
  <dc:creator>VIScom</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Lacey, Jennifer A.</cp:lastModifiedBy>
  <cp:revision>563</cp:revision>
  <cp:lastPrinted>2015-04-28T14:49:12Z</cp:lastPrinted>
  <dcterms:created xsi:type="dcterms:W3CDTF">2011-02-08T14:39:04Z</dcterms:created>
  <dcterms:modified xsi:type="dcterms:W3CDTF">2016-07-14T18:55:39Z</dcterms:modified>
</cp:coreProperties>
</file>