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3" r:id="rId1"/>
  </p:sldMasterIdLst>
  <p:notesMasterIdLst>
    <p:notesMasterId r:id="rId11"/>
  </p:notesMasterIdLst>
  <p:handoutMasterIdLst>
    <p:handoutMasterId r:id="rId12"/>
  </p:handoutMasterIdLst>
  <p:sldIdLst>
    <p:sldId id="381" r:id="rId2"/>
    <p:sldId id="481" r:id="rId3"/>
    <p:sldId id="455" r:id="rId4"/>
    <p:sldId id="460" r:id="rId5"/>
    <p:sldId id="458" r:id="rId6"/>
    <p:sldId id="459" r:id="rId7"/>
    <p:sldId id="483" r:id="rId8"/>
    <p:sldId id="495" r:id="rId9"/>
    <p:sldId id="496" r:id="rId10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y McGuire" initials="AMc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699"/>
    <a:srgbClr val="D5D5DB"/>
    <a:srgbClr val="575968"/>
    <a:srgbClr val="FFFFFF"/>
    <a:srgbClr val="A8006E"/>
    <a:srgbClr val="00A589"/>
    <a:srgbClr val="174A7C"/>
    <a:srgbClr val="00ADEE"/>
    <a:srgbClr val="6D5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61" autoAdjust="0"/>
    <p:restoredTop sz="87698" autoAdjust="0"/>
  </p:normalViewPr>
  <p:slideViewPr>
    <p:cSldViewPr snapToGrid="0" snapToObjects="1">
      <p:cViewPr>
        <p:scale>
          <a:sx n="87" d="100"/>
          <a:sy n="87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464185"/>
          </a:xfrm>
          <a:prstGeom prst="rect">
            <a:avLst/>
          </a:prstGeom>
        </p:spPr>
        <p:txBody>
          <a:bodyPr vert="horz" lIns="92943" tIns="46472" rIns="92943" bIns="464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2" y="1"/>
            <a:ext cx="3026833" cy="464185"/>
          </a:xfrm>
          <a:prstGeom prst="rect">
            <a:avLst/>
          </a:prstGeom>
        </p:spPr>
        <p:txBody>
          <a:bodyPr vert="horz" lIns="92943" tIns="46472" rIns="92943" bIns="46472" rtlCol="0"/>
          <a:lstStyle>
            <a:lvl1pPr algn="r">
              <a:defRPr sz="1200"/>
            </a:lvl1pPr>
          </a:lstStyle>
          <a:p>
            <a:fld id="{14453C3E-6502-5E4A-B6AF-C418203F3D8F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43" tIns="46472" rIns="92943" bIns="464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2" y="8817904"/>
            <a:ext cx="3026833" cy="464185"/>
          </a:xfrm>
          <a:prstGeom prst="rect">
            <a:avLst/>
          </a:prstGeom>
        </p:spPr>
        <p:txBody>
          <a:bodyPr vert="horz" lIns="92943" tIns="46472" rIns="92943" bIns="46472" rtlCol="0" anchor="b"/>
          <a:lstStyle>
            <a:lvl1pPr algn="r">
              <a:defRPr sz="1200"/>
            </a:lvl1pPr>
          </a:lstStyle>
          <a:p>
            <a:fld id="{5166EA6D-3561-7042-95C6-F9E1370BF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7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464185"/>
          </a:xfrm>
          <a:prstGeom prst="rect">
            <a:avLst/>
          </a:prstGeom>
        </p:spPr>
        <p:txBody>
          <a:bodyPr vert="horz" lIns="92943" tIns="46472" rIns="92943" bIns="464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2" y="1"/>
            <a:ext cx="3026833" cy="464185"/>
          </a:xfrm>
          <a:prstGeom prst="rect">
            <a:avLst/>
          </a:prstGeom>
        </p:spPr>
        <p:txBody>
          <a:bodyPr vert="horz" lIns="92943" tIns="46472" rIns="92943" bIns="46472" rtlCol="0"/>
          <a:lstStyle>
            <a:lvl1pPr algn="r">
              <a:defRPr sz="1200"/>
            </a:lvl1pPr>
          </a:lstStyle>
          <a:p>
            <a:fld id="{106B0859-B20A-434A-9719-D7A4B3294205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43" tIns="46472" rIns="92943" bIns="464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43" tIns="46472" rIns="92943" bIns="46472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43" tIns="46472" rIns="92943" bIns="464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2" y="8817904"/>
            <a:ext cx="3026833" cy="464185"/>
          </a:xfrm>
          <a:prstGeom prst="rect">
            <a:avLst/>
          </a:prstGeom>
        </p:spPr>
        <p:txBody>
          <a:bodyPr vert="horz" lIns="92943" tIns="46472" rIns="92943" bIns="46472" rtlCol="0" anchor="b"/>
          <a:lstStyle>
            <a:lvl1pPr algn="r">
              <a:defRPr sz="1200"/>
            </a:lvl1pPr>
          </a:lstStyle>
          <a:p>
            <a:fld id="{DB846ECC-77B3-5044-BE0A-4E718B2AE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43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46ECC-77B3-5044-BE0A-4E718B2AEBB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82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46ECC-77B3-5044-BE0A-4E718B2AEBB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38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46ECC-77B3-5044-BE0A-4E718B2AEBB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53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46ECC-77B3-5044-BE0A-4E718B2AEBB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42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46ECC-77B3-5044-BE0A-4E718B2AEBB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70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46ECC-77B3-5044-BE0A-4E718B2AEBB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01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46ECC-77B3-5044-BE0A-4E718B2AEBB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90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46ECC-77B3-5044-BE0A-4E718B2AEBB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5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1575" y="695325"/>
            <a:ext cx="4641850" cy="34813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en-US" sz="1100">
              <a:ea typeface="ＭＳ Ｐゴシック" pitchFamily="34" charset="-128"/>
            </a:endParaRPr>
          </a:p>
        </p:txBody>
      </p:sp>
      <p:sp>
        <p:nvSpPr>
          <p:cNvPr id="11267" name="Slide Number Placeholder 3"/>
          <p:cNvSpPr txBox="1">
            <a:spLocks noGrp="1"/>
          </p:cNvSpPr>
          <p:nvPr/>
        </p:nvSpPr>
        <p:spPr bwMode="auto">
          <a:xfrm>
            <a:off x="3955775" y="8817511"/>
            <a:ext cx="3027595" cy="4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3" tIns="46477" rIns="92953" bIns="46477" anchor="b"/>
          <a:lstStyle/>
          <a:p>
            <a:pPr algn="r"/>
            <a:fld id="{4BECE14A-F60A-4D75-A77E-A83524B4D9A7}" type="slidenum">
              <a:rPr lang="en-US" altLang="en-US" sz="1200">
                <a:latin typeface="Calibri" pitchFamily="34" charset="0"/>
                <a:cs typeface="Arial" charset="0"/>
              </a:rPr>
              <a:pPr algn="r"/>
              <a:t>9</a:t>
            </a:fld>
            <a:endParaRPr lang="en-US" altLang="en-US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xec F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28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ec Title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6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 /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228600" y="1485898"/>
            <a:ext cx="8686800" cy="5029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spcAft>
                <a:spcPts val="1200"/>
              </a:spcAft>
              <a:defRPr>
                <a:latin typeface="+mj-lt"/>
              </a:defRPr>
            </a:lvl1pPr>
            <a:lvl2pPr marL="571500" indent="-228600">
              <a:spcBef>
                <a:spcPts val="0"/>
              </a:spcBef>
              <a:spcAft>
                <a:spcPts val="1200"/>
              </a:spcAft>
              <a:defRPr>
                <a:latin typeface="+mj-lt"/>
              </a:defRPr>
            </a:lvl2pPr>
            <a:lvl3pPr marL="857250" indent="-228600">
              <a:spcBef>
                <a:spcPts val="0"/>
              </a:spcBef>
              <a:spcAft>
                <a:spcPts val="1200"/>
              </a:spcAft>
              <a:defRPr>
                <a:latin typeface="+mj-lt"/>
              </a:defRPr>
            </a:lvl3pPr>
            <a:lvl4pPr marL="1200150" indent="-228600">
              <a:spcBef>
                <a:spcPts val="0"/>
              </a:spcBef>
              <a:spcAft>
                <a:spcPts val="1200"/>
              </a:spcAft>
              <a:defRPr>
                <a:latin typeface="+mj-lt"/>
              </a:defRPr>
            </a:lvl4pPr>
            <a:lvl5pPr marL="1485900" indent="-228600">
              <a:spcBef>
                <a:spcPts val="0"/>
              </a:spcBef>
              <a:spcAft>
                <a:spcPts val="1200"/>
              </a:spcAft>
              <a:defRPr sz="16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0" y="6577583"/>
            <a:ext cx="530352" cy="265176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1353CB71-703C-495B-86EC-238C102AF19B}" type="slidenum">
              <a:rPr lang="en-US" smtClean="0"/>
              <a:pPr/>
              <a:t>‹#›</a:t>
            </a:fld>
            <a:r>
              <a:rPr lang="en-US" dirty="0" smtClean="0"/>
              <a:t>   |</a:t>
            </a:r>
            <a:endParaRPr lang="en-US" dirty="0"/>
          </a:p>
        </p:txBody>
      </p:sp>
      <p:sp>
        <p:nvSpPr>
          <p:cNvPr id="21" name="Slide Number Placeholder 3"/>
          <p:cNvSpPr txBox="1">
            <a:spLocks/>
          </p:cNvSpPr>
          <p:nvPr userDrawn="1"/>
        </p:nvSpPr>
        <p:spPr>
          <a:xfrm>
            <a:off x="548834" y="6577583"/>
            <a:ext cx="1097280" cy="265176"/>
          </a:xfrm>
          <a:prstGeom prst="rect">
            <a:avLst/>
          </a:prstGeom>
          <a:solidFill>
            <a:schemeClr val="bg1"/>
          </a:solidFill>
        </p:spPr>
        <p:txBody>
          <a:bodyPr lIns="0" tIns="91440" bIns="9144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26/02/2016</a:t>
            </a:r>
            <a:endParaRPr lang="en-US" dirty="0"/>
          </a:p>
        </p:txBody>
      </p:sp>
      <p:sp>
        <p:nvSpPr>
          <p:cNvPr id="22" name="Slide Number Placeholder 3"/>
          <p:cNvSpPr txBox="1">
            <a:spLocks/>
          </p:cNvSpPr>
          <p:nvPr userDrawn="1"/>
        </p:nvSpPr>
        <p:spPr>
          <a:xfrm>
            <a:off x="0" y="6577583"/>
            <a:ext cx="527474" cy="265176"/>
          </a:xfrm>
          <a:prstGeom prst="rect">
            <a:avLst/>
          </a:prstGeom>
          <a:solidFill>
            <a:schemeClr val="bg1"/>
          </a:solidFill>
        </p:spPr>
        <p:txBody>
          <a:bodyPr tIns="91440" bIns="91440" anchor="t"/>
          <a:lstStyle>
            <a:defPPr>
              <a:defRPr lang="en-US"/>
            </a:defPPr>
            <a:lvl1pPr marL="0" algn="r" defTabSz="457200" rtl="0" eaLnBrk="1" latinLnBrk="0" hangingPunct="1">
              <a:lnSpc>
                <a:spcPct val="100000"/>
              </a:lnSpc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53CB71-703C-495B-86EC-238C102AF19B}" type="slidenum">
              <a:rPr lang="en-US" smtClean="0"/>
              <a:pPr/>
              <a:t>‹#›</a:t>
            </a:fld>
            <a:r>
              <a:rPr lang="en-US" smtClean="0"/>
              <a:t>   |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948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 /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538" y="0"/>
            <a:ext cx="7618461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2"/>
          </p:nvPr>
        </p:nvSpPr>
        <p:spPr>
          <a:xfrm>
            <a:off x="1524000" y="1295400"/>
            <a:ext cx="7467600" cy="52197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spcAft>
                <a:spcPts val="1200"/>
              </a:spcAft>
              <a:defRPr>
                <a:latin typeface="+mj-lt"/>
              </a:defRPr>
            </a:lvl1pPr>
            <a:lvl2pPr marL="628650" indent="-285750">
              <a:spcBef>
                <a:spcPts val="0"/>
              </a:spcBef>
              <a:spcAft>
                <a:spcPts val="1200"/>
              </a:spcAft>
              <a:defRPr>
                <a:latin typeface="+mj-lt"/>
              </a:defRPr>
            </a:lvl2pPr>
            <a:lvl3pPr marL="971550" indent="-228600">
              <a:spcBef>
                <a:spcPts val="0"/>
              </a:spcBef>
              <a:spcAft>
                <a:spcPts val="1200"/>
              </a:spcAft>
              <a:defRPr>
                <a:latin typeface="+mj-lt"/>
              </a:defRPr>
            </a:lvl3pPr>
            <a:lvl4pPr marL="1314450" indent="-228600">
              <a:spcBef>
                <a:spcPts val="0"/>
              </a:spcBef>
              <a:spcAft>
                <a:spcPts val="1200"/>
              </a:spcAft>
              <a:defRPr>
                <a:latin typeface="+mj-lt"/>
              </a:defRPr>
            </a:lvl4pPr>
            <a:lvl5pPr marL="1600200" indent="-228600">
              <a:spcBef>
                <a:spcPts val="0"/>
              </a:spcBef>
              <a:spcAft>
                <a:spcPts val="1200"/>
              </a:spcAft>
              <a:defRPr sz="16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1097281"/>
            <a:ext cx="77724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2000">
                <a:schemeClr val="tx1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2075882" y="6577583"/>
            <a:ext cx="1097280" cy="265176"/>
          </a:xfrm>
          <a:prstGeom prst="rect">
            <a:avLst/>
          </a:prstGeom>
        </p:spPr>
        <p:txBody>
          <a:bodyPr lIns="0" tIns="91440" bIns="9144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228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099_Powerpoint_page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76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2500" y="6577583"/>
            <a:ext cx="7239000" cy="265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834F-6DDC-4A5C-8186-DF88AF0E6D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7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75698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6391_ASC_PPT-INT-Horiz_3.jp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16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577583"/>
            <a:ext cx="527474" cy="26517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tIns="91440" bIns="91440" anchor="t"/>
          <a:lstStyle>
            <a:lvl1pPr algn="r">
              <a:lnSpc>
                <a:spcPct val="100000"/>
              </a:lnSpc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353CB71-703C-495B-86EC-238C102AF19B}" type="slidenum">
              <a:rPr lang="en-US" smtClean="0"/>
              <a:pPr/>
              <a:t>‹#›</a:t>
            </a:fld>
            <a:r>
              <a:rPr lang="en-US" dirty="0" smtClean="0"/>
              <a:t>   |</a:t>
            </a:r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>
          <a:xfrm>
            <a:off x="548834" y="6577583"/>
            <a:ext cx="1097280" cy="26517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lIns="0" tIns="91440" bIns="9144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0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714" r:id="rId3"/>
    <p:sldLayoutId id="2147483707" r:id="rId4"/>
    <p:sldLayoutId id="2147483713" r:id="rId5"/>
    <p:sldLayoutId id="2147483734" r:id="rId6"/>
    <p:sldLayoutId id="2147483735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2800" b="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NeueLT Std Med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7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HelveticaNeueLT Std Med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70000"/>
        <a:buFontTx/>
        <a:buChar char="–"/>
        <a:defRPr sz="2400" kern="1200">
          <a:solidFill>
            <a:schemeClr val="tx1"/>
          </a:solidFill>
          <a:latin typeface="HelveticaNeueLT Std Med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NeueLT Std Med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NeueLT Std Med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ul.briand@canada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Yves.crevier@canada.c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74190" y="1293962"/>
            <a:ext cx="6307886" cy="3968151"/>
          </a:xfrm>
          <a:prstGeom prst="rect">
            <a:avLst/>
          </a:prstGeom>
          <a:noFill/>
        </p:spPr>
        <p:txBody>
          <a:bodyPr wrap="square" rtlCol="0" anchor="ctr"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endParaRPr lang="en-CA" sz="1600" dirty="0" smtClean="0"/>
          </a:p>
          <a:p>
            <a:pPr>
              <a:lnSpc>
                <a:spcPct val="110000"/>
              </a:lnSpc>
            </a:pPr>
            <a:endParaRPr lang="en-CA" sz="1600" dirty="0" smtClean="0"/>
          </a:p>
          <a:p>
            <a:pPr>
              <a:lnSpc>
                <a:spcPct val="110000"/>
              </a:lnSpc>
            </a:pPr>
            <a:endParaRPr lang="en-CA" sz="1600" dirty="0"/>
          </a:p>
          <a:p>
            <a:pPr>
              <a:lnSpc>
                <a:spcPct val="110000"/>
              </a:lnSpc>
            </a:pPr>
            <a:endParaRPr lang="en-CA" sz="1600" dirty="0" smtClean="0"/>
          </a:p>
          <a:p>
            <a:pPr>
              <a:lnSpc>
                <a:spcPct val="110000"/>
              </a:lnSpc>
            </a:pPr>
            <a:endParaRPr lang="en-CA" sz="1600" dirty="0"/>
          </a:p>
          <a:p>
            <a:pPr>
              <a:lnSpc>
                <a:spcPct val="110000"/>
              </a:lnSpc>
            </a:pPr>
            <a:r>
              <a:rPr lang="en-CA" sz="3200" dirty="0" smtClean="0"/>
              <a:t>Canadian Space Agency </a:t>
            </a:r>
          </a:p>
          <a:p>
            <a:pPr>
              <a:lnSpc>
                <a:spcPct val="110000"/>
              </a:lnSpc>
            </a:pPr>
            <a:r>
              <a:rPr lang="en-CA" sz="3200" dirty="0" smtClean="0"/>
              <a:t>LSI-Related Activities</a:t>
            </a:r>
          </a:p>
          <a:p>
            <a:pPr>
              <a:lnSpc>
                <a:spcPct val="110000"/>
              </a:lnSpc>
            </a:pPr>
            <a:endParaRPr lang="en-CA" sz="1600" dirty="0"/>
          </a:p>
          <a:p>
            <a:pPr>
              <a:lnSpc>
                <a:spcPct val="110000"/>
              </a:lnSpc>
            </a:pPr>
            <a:r>
              <a:rPr lang="en-CA" sz="1600" dirty="0" smtClean="0"/>
              <a:t>Paul Briand, </a:t>
            </a:r>
            <a:r>
              <a:rPr lang="en-CA" sz="1600" u="sng" dirty="0" smtClean="0"/>
              <a:t>Yves </a:t>
            </a:r>
            <a:r>
              <a:rPr lang="en-CA" sz="1600" u="sng" dirty="0"/>
              <a:t>Crevier</a:t>
            </a:r>
            <a:endParaRPr lang="en-CA" sz="1600" u="sng" dirty="0" smtClean="0"/>
          </a:p>
          <a:p>
            <a:pPr>
              <a:lnSpc>
                <a:spcPct val="110000"/>
              </a:lnSpc>
            </a:pPr>
            <a:r>
              <a:rPr lang="en-CA" sz="1600" dirty="0" smtClean="0"/>
              <a:t>LSI VC 2 meeting</a:t>
            </a:r>
          </a:p>
          <a:p>
            <a:pPr>
              <a:lnSpc>
                <a:spcPct val="110000"/>
              </a:lnSpc>
            </a:pPr>
            <a:r>
              <a:rPr lang="en-CA" sz="1600" dirty="0" smtClean="0"/>
              <a:t>July 20-22, 2016</a:t>
            </a:r>
          </a:p>
          <a:p>
            <a:pPr>
              <a:lnSpc>
                <a:spcPct val="110000"/>
              </a:lnSpc>
            </a:pPr>
            <a:endParaRPr lang="en-CA" sz="1600" dirty="0"/>
          </a:p>
          <a:p>
            <a:pPr>
              <a:lnSpc>
                <a:spcPct val="110000"/>
              </a:lnSpc>
            </a:pPr>
            <a:r>
              <a:rPr lang="en-CA" sz="1600" dirty="0" smtClean="0">
                <a:hlinkClick r:id="rId3"/>
              </a:rPr>
              <a:t>Paul.briand@canada.ca</a:t>
            </a:r>
            <a:endParaRPr lang="en-CA" sz="1600" dirty="0" smtClean="0"/>
          </a:p>
          <a:p>
            <a:pPr>
              <a:lnSpc>
                <a:spcPct val="110000"/>
              </a:lnSpc>
            </a:pPr>
            <a:r>
              <a:rPr lang="en-CA" sz="1600" dirty="0" smtClean="0">
                <a:hlinkClick r:id="rId4"/>
              </a:rPr>
              <a:t>Yves.crevier@canada.ca</a:t>
            </a:r>
            <a:endParaRPr lang="en-CA" sz="1600" dirty="0" smtClean="0"/>
          </a:p>
          <a:p>
            <a:pPr>
              <a:lnSpc>
                <a:spcPct val="110000"/>
              </a:lnSpc>
            </a:pPr>
            <a:endParaRPr lang="en-CA" sz="1600" dirty="0" smtClean="0"/>
          </a:p>
        </p:txBody>
      </p:sp>
    </p:spTree>
    <p:extLst>
      <p:ext uri="{BB962C8B-B14F-4D97-AF65-F5344CB8AC3E}">
        <p14:creationId xmlns:p14="http://schemas.microsoft.com/office/powerpoint/2010/main" val="34202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Presentation Content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CA" dirty="0" smtClean="0"/>
              <a:t>Canadian Context</a:t>
            </a:r>
          </a:p>
          <a:p>
            <a:r>
              <a:rPr lang="en-CA" dirty="0" smtClean="0"/>
              <a:t>Priorities and focused areas of interest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3CB71-703C-495B-86EC-238C102AF19B}" type="slidenum">
              <a:rPr lang="en-US" smtClean="0"/>
              <a:pPr/>
              <a:t>2</a:t>
            </a:fld>
            <a:r>
              <a:rPr lang="en-US" smtClean="0"/>
              <a:t>   |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1514" y="6577583"/>
            <a:ext cx="1306286" cy="265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260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EO-Based Terrestrial Monitoring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239280" y="1522137"/>
            <a:ext cx="8686800" cy="2351313"/>
          </a:xfrm>
        </p:spPr>
        <p:txBody>
          <a:bodyPr>
            <a:noAutofit/>
          </a:bodyPr>
          <a:lstStyle/>
          <a:p>
            <a:r>
              <a:rPr lang="en-CA" sz="1700" dirty="0"/>
              <a:t>Provides geographical information on land cover and on variables related to the vegetation state, the water cycle, energy budget, etc. It supports applications in a variety of domains such as spatial planning, forest management, water management, agriculture and food security, etc.</a:t>
            </a:r>
          </a:p>
          <a:p>
            <a:r>
              <a:rPr lang="en-CA" sz="1700" dirty="0"/>
              <a:t>Recurrent, systematic and coherent observation of Canada’s land mass over time (from coast to coast to coast)</a:t>
            </a:r>
          </a:p>
          <a:p>
            <a:r>
              <a:rPr lang="en-CA" sz="1700" dirty="0"/>
              <a:t>Long term repeatable observation strategy in support of a broad spectrum of information needs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3CB71-703C-495B-86EC-238C102AF19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0" y="4115385"/>
            <a:ext cx="2939347" cy="195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897" y="4115385"/>
            <a:ext cx="2874045" cy="195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676" y="4115384"/>
            <a:ext cx="2640467" cy="152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41514" y="6577583"/>
            <a:ext cx="1306286" cy="265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154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5" y="115419"/>
            <a:ext cx="6584754" cy="650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600199" y="6584550"/>
            <a:ext cx="1306286" cy="265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265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Issues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CA" sz="1700" dirty="0"/>
              <a:t>Despite the availability of data (from dozens of radar, multi- and hyper-spectral sensors), Canada has yet to exploit the full potential of </a:t>
            </a:r>
            <a:r>
              <a:rPr lang="en-CA" sz="1700" dirty="0" smtClean="0"/>
              <a:t>satellite-based EO to </a:t>
            </a:r>
            <a:r>
              <a:rPr lang="en-CA" sz="1700" dirty="0"/>
              <a:t>detect and monitor environmental pressures in </a:t>
            </a:r>
            <a:r>
              <a:rPr lang="en-CA" sz="1700" dirty="0" smtClean="0"/>
              <a:t>an integrated, </a:t>
            </a:r>
            <a:r>
              <a:rPr lang="en-CA" sz="1700" dirty="0"/>
              <a:t>repeatable, </a:t>
            </a:r>
            <a:r>
              <a:rPr lang="en-CA" sz="1700" dirty="0" smtClean="0"/>
              <a:t>and standardized </a:t>
            </a:r>
            <a:r>
              <a:rPr lang="en-CA" sz="1700" dirty="0"/>
              <a:t>manner. </a:t>
            </a:r>
          </a:p>
          <a:p>
            <a:r>
              <a:rPr lang="en-US" sz="1700" dirty="0"/>
              <a:t>While Canada is recognized as </a:t>
            </a:r>
            <a:r>
              <a:rPr lang="en-US" sz="1700" dirty="0" smtClean="0"/>
              <a:t>a leader </a:t>
            </a:r>
            <a:r>
              <a:rPr lang="en-US" sz="1700" dirty="0"/>
              <a:t>in the global remote </a:t>
            </a:r>
            <a:r>
              <a:rPr lang="en-US" sz="1700" dirty="0" smtClean="0"/>
              <a:t>sensing for </a:t>
            </a:r>
            <a:r>
              <a:rPr lang="en-US" sz="1700" dirty="0"/>
              <a:t>landscape characterization and ecosystem research, large gaps in monitoring and mapping still exist and are not being addressed at a national scale in order to better meet departmental mandates. </a:t>
            </a:r>
          </a:p>
          <a:p>
            <a:r>
              <a:rPr lang="en-US" sz="1700" dirty="0"/>
              <a:t>Large number of players, diversified list of requirements, </a:t>
            </a:r>
            <a:r>
              <a:rPr lang="en-US" sz="1700" dirty="0" smtClean="0"/>
              <a:t>scale, </a:t>
            </a:r>
            <a:r>
              <a:rPr lang="en-US" sz="1700" dirty="0"/>
              <a:t>policy, mandates, etc.</a:t>
            </a:r>
          </a:p>
          <a:p>
            <a:pPr lvl="1"/>
            <a:endParaRPr lang="en-CA" sz="1400" dirty="0">
              <a:solidFill>
                <a:srgbClr val="000000"/>
              </a:solidFill>
            </a:endParaRPr>
          </a:p>
          <a:p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3CB71-703C-495B-86EC-238C102AF19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1514" y="6577583"/>
            <a:ext cx="1306286" cy="265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943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58682"/>
            <a:ext cx="8400197" cy="5018964"/>
          </a:xfrm>
        </p:spPr>
        <p:txBody>
          <a:bodyPr>
            <a:noAutofit/>
          </a:bodyPr>
          <a:lstStyle/>
          <a:p>
            <a:pPr marL="228600" indent="-228600">
              <a:spcBef>
                <a:spcPts val="0"/>
              </a:spcBef>
              <a:spcAft>
                <a:spcPts val="1200"/>
              </a:spcAft>
            </a:pPr>
            <a:r>
              <a:rPr lang="en-CA" sz="1700" dirty="0">
                <a:latin typeface="+mj-lt"/>
              </a:rPr>
              <a:t>R</a:t>
            </a:r>
            <a:r>
              <a:rPr lang="en-CA" sz="1700" dirty="0" smtClean="0">
                <a:latin typeface="+mj-lt"/>
              </a:rPr>
              <a:t>equested for national scale, </a:t>
            </a:r>
            <a:r>
              <a:rPr lang="en-CA" sz="1700" dirty="0">
                <a:latin typeface="+mj-lt"/>
              </a:rPr>
              <a:t>long-term, standardized, and spatially complete information for effective monitoring and management (NRCAN, AAFC, ECCC, PC, PKC, Stats Can, TC, PHC, etc.). 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</a:pPr>
            <a:r>
              <a:rPr lang="en-US" sz="1700" dirty="0">
                <a:latin typeface="+mj-lt"/>
              </a:rPr>
              <a:t>Monitoring, reporting, and science‐based policy support are core activities of several federal agencies in Canada.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</a:pPr>
            <a:r>
              <a:rPr lang="en-US" sz="1700" dirty="0">
                <a:latin typeface="+mj-lt"/>
              </a:rPr>
              <a:t>Sector‐specific objectives associated with terrestrial monitoring can often be met using the same or similar </a:t>
            </a:r>
            <a:r>
              <a:rPr lang="en-US" sz="1700" dirty="0" smtClean="0">
                <a:latin typeface="+mj-lt"/>
              </a:rPr>
              <a:t>datasets. </a:t>
            </a:r>
            <a:endParaRPr lang="en-US" sz="1700" dirty="0">
              <a:latin typeface="+mj-lt"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</a:pPr>
            <a:r>
              <a:rPr lang="en-US" sz="1700" dirty="0">
                <a:latin typeface="+mj-lt"/>
              </a:rPr>
              <a:t>Earth Observation (EO) data enables large‐area characterization of terrestrial ecosystems in a systematic, repeatable, and spatially exhaustive manner.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</a:pPr>
            <a:r>
              <a:rPr lang="en-CA" sz="1700" dirty="0">
                <a:latin typeface="+mj-lt"/>
              </a:rPr>
              <a:t>Still need to understand </a:t>
            </a:r>
          </a:p>
          <a:p>
            <a:pPr marL="628650" lvl="1" indent="-228600">
              <a:spcBef>
                <a:spcPts val="0"/>
              </a:spcBef>
              <a:spcAft>
                <a:spcPts val="600"/>
              </a:spcAft>
            </a:pPr>
            <a:r>
              <a:rPr lang="en-CA" sz="1500" dirty="0">
                <a:latin typeface="+mj-lt"/>
              </a:rPr>
              <a:t>Contribution of the C-Band radar for Terrestrial Monitoring</a:t>
            </a:r>
          </a:p>
          <a:p>
            <a:pPr marL="628650" lvl="1" indent="-228600">
              <a:spcBef>
                <a:spcPts val="0"/>
              </a:spcBef>
              <a:spcAft>
                <a:spcPts val="600"/>
              </a:spcAft>
            </a:pPr>
            <a:r>
              <a:rPr lang="en-CA" sz="1500" dirty="0">
                <a:latin typeface="+mj-lt"/>
              </a:rPr>
              <a:t>Interoperability and complementarity</a:t>
            </a:r>
          </a:p>
          <a:p>
            <a:pPr marL="628650" lvl="1" indent="-228600">
              <a:spcBef>
                <a:spcPts val="0"/>
              </a:spcBef>
              <a:spcAft>
                <a:spcPts val="600"/>
              </a:spcAft>
            </a:pPr>
            <a:r>
              <a:rPr lang="en-CA" sz="1500" dirty="0">
                <a:latin typeface="+mj-lt"/>
              </a:rPr>
              <a:t>Need for a coherent imaging strategy for understanding status and trends</a:t>
            </a:r>
          </a:p>
          <a:p>
            <a:pPr marL="628650" lvl="1" indent="-228600">
              <a:spcBef>
                <a:spcPts val="0"/>
              </a:spcBef>
              <a:spcAft>
                <a:spcPts val="600"/>
              </a:spcAft>
            </a:pPr>
            <a:r>
              <a:rPr lang="en-CA" sz="1500" dirty="0">
                <a:latin typeface="+mj-lt"/>
              </a:rPr>
              <a:t>Need analysis ready products and services to support user requirements</a:t>
            </a:r>
          </a:p>
          <a:p>
            <a:pPr marL="628650" lvl="1" indent="-228600">
              <a:spcBef>
                <a:spcPts val="0"/>
              </a:spcBef>
              <a:spcAft>
                <a:spcPts val="600"/>
              </a:spcAft>
            </a:pPr>
            <a:r>
              <a:rPr lang="en-CA" sz="1500" dirty="0">
                <a:latin typeface="+mj-lt"/>
              </a:rPr>
              <a:t>Availability and accessibility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</a:pPr>
            <a:endParaRPr lang="en-US" sz="17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834F-6DDC-4A5C-8186-DF88AF0E6DE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1514" y="6577583"/>
            <a:ext cx="1306286" cy="265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653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114" y="359229"/>
            <a:ext cx="4523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Land Surface / Terrestrial Monitoring </a:t>
            </a:r>
          </a:p>
          <a:p>
            <a:r>
              <a:rPr lang="en-CA" dirty="0" smtClean="0"/>
              <a:t>Ecosystem in Canada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4414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15686" y="1466850"/>
            <a:ext cx="8574314" cy="4970463"/>
          </a:xfr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700" dirty="0">
                <a:latin typeface="+mj-lt"/>
              </a:rPr>
              <a:t>To support science and R&amp;D activities demonstrating unambiguously the contribution of C-Band data in an individual, interoperable and complementary basis.</a:t>
            </a:r>
          </a:p>
          <a:p>
            <a:pPr marL="228600" indent="-2286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700" dirty="0">
                <a:latin typeface="+mj-lt"/>
              </a:rPr>
              <a:t>To enable end-users to exploit the large amount of SAR data that is now or will soon be available in support of their programs for </a:t>
            </a:r>
            <a:r>
              <a:rPr lang="en-US" sz="1700" dirty="0" smtClean="0">
                <a:latin typeface="+mj-lt"/>
              </a:rPr>
              <a:t>land surface monitoring</a:t>
            </a:r>
            <a:endParaRPr lang="en-US" sz="1700" dirty="0">
              <a:latin typeface="+mj-lt"/>
            </a:endParaRPr>
          </a:p>
          <a:p>
            <a:pPr marL="228600" indent="-2286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700" dirty="0">
                <a:latin typeface="+mj-lt"/>
              </a:rPr>
              <a:t>To </a:t>
            </a:r>
            <a:r>
              <a:rPr lang="en-US" sz="1700" dirty="0" smtClean="0">
                <a:latin typeface="+mj-lt"/>
              </a:rPr>
              <a:t>support the </a:t>
            </a:r>
            <a:r>
              <a:rPr lang="en-US" sz="1700" dirty="0">
                <a:latin typeface="+mj-lt"/>
              </a:rPr>
              <a:t>development of documented, validated and repeatable algorithms directed to the development of products on </a:t>
            </a:r>
            <a:r>
              <a:rPr lang="en-US" sz="1700" dirty="0" smtClean="0">
                <a:latin typeface="+mj-lt"/>
              </a:rPr>
              <a:t>terrestrial attributes</a:t>
            </a:r>
          </a:p>
          <a:p>
            <a:pPr marL="628650" lvl="2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 smtClean="0">
                <a:latin typeface="+mj-lt"/>
              </a:rPr>
              <a:t>This </a:t>
            </a:r>
            <a:r>
              <a:rPr lang="en-US" sz="1700" dirty="0">
                <a:latin typeface="+mj-lt"/>
              </a:rPr>
              <a:t>should avoid the constraints related to restricted data policy</a:t>
            </a:r>
          </a:p>
          <a:p>
            <a:pPr marL="628650" lvl="2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latin typeface="+mj-lt"/>
              </a:rPr>
              <a:t>In line with the concept of ARD (various levels) </a:t>
            </a:r>
            <a:endParaRPr lang="en-US" sz="1700" dirty="0" smtClean="0">
              <a:latin typeface="+mj-lt"/>
            </a:endParaRPr>
          </a:p>
          <a:p>
            <a:pPr marL="285750" lvl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700" dirty="0" smtClean="0">
                <a:latin typeface="+mj-lt"/>
              </a:rPr>
              <a:t>To support the development of a Geospatial Data Cube including virtual front-end toolboxes </a:t>
            </a:r>
            <a:endParaRPr lang="en-US" sz="1700" dirty="0">
              <a:latin typeface="+mj-lt"/>
            </a:endParaRPr>
          </a:p>
          <a:p>
            <a:pPr marL="0" indent="-400050">
              <a:spcBef>
                <a:spcPts val="0"/>
              </a:spcBef>
              <a:spcAft>
                <a:spcPts val="1200"/>
              </a:spcAft>
              <a:defRPr/>
            </a:pPr>
            <a:endParaRPr lang="en-US" sz="1700" dirty="0">
              <a:latin typeface="+mj-lt"/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193220"/>
            <a:ext cx="8229600" cy="927100"/>
          </a:xfrm>
        </p:spPr>
        <p:txBody>
          <a:bodyPr>
            <a:normAutofit fontScale="90000"/>
          </a:bodyPr>
          <a:lstStyle/>
          <a:p>
            <a:pPr algn="ctr"/>
            <a:r>
              <a:rPr lang="en-CA" altLang="en-US" sz="3100" dirty="0" smtClean="0"/>
              <a:t/>
            </a:r>
            <a:br>
              <a:rPr lang="en-CA" altLang="en-US" sz="3100" dirty="0" smtClean="0"/>
            </a:br>
            <a:r>
              <a:rPr lang="en-CA" altLang="en-US" sz="3100" dirty="0" smtClean="0"/>
              <a:t>Canadian </a:t>
            </a:r>
            <a:r>
              <a:rPr lang="en-CA" altLang="en-US" sz="3100" dirty="0"/>
              <a:t>Space </a:t>
            </a:r>
            <a:r>
              <a:rPr lang="en-CA" altLang="en-US" sz="3100" dirty="0" smtClean="0"/>
              <a:t>Agency</a:t>
            </a:r>
            <a:br>
              <a:rPr lang="en-CA" altLang="en-US" sz="3100" dirty="0" smtClean="0"/>
            </a:br>
            <a:r>
              <a:rPr lang="en-CA" altLang="en-US" sz="3100" dirty="0" smtClean="0"/>
              <a:t>Priorities</a:t>
            </a:r>
            <a:r>
              <a:rPr lang="en-CA" altLang="en-US" sz="3600" dirty="0" smtClean="0">
                <a:solidFill>
                  <a:srgbClr val="C0504D"/>
                </a:solidFill>
                <a:ea typeface="ＭＳ Ｐゴシック" pitchFamily="34" charset="-128"/>
              </a:rPr>
              <a:t/>
            </a:r>
            <a:br>
              <a:rPr lang="en-CA" altLang="en-US" sz="3600" dirty="0" smtClean="0">
                <a:solidFill>
                  <a:srgbClr val="C0504D"/>
                </a:solidFill>
                <a:ea typeface="ＭＳ Ｐゴシック" pitchFamily="34" charset="-128"/>
              </a:rPr>
            </a:br>
            <a:endParaRPr lang="en-US" altLang="en-US" sz="3600" dirty="0" smtClean="0">
              <a:solidFill>
                <a:srgbClr val="C0504D"/>
              </a:solidFill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834F-6DDC-4A5C-8186-DF88AF0E6DE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1514" y="6577583"/>
            <a:ext cx="1306286" cy="265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619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 idx="4294967295"/>
          </p:nvPr>
        </p:nvSpPr>
        <p:spPr>
          <a:xfrm>
            <a:off x="204788" y="11248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en-US" dirty="0" smtClean="0"/>
              <a:t>CSA Focused </a:t>
            </a:r>
            <a:r>
              <a:rPr lang="en-US" altLang="en-US" dirty="0" smtClean="0"/>
              <a:t>Areas of </a:t>
            </a:r>
            <a:r>
              <a:rPr lang="en-US" altLang="en-US" dirty="0" smtClean="0"/>
              <a:t>Interest </a:t>
            </a:r>
            <a:br>
              <a:rPr lang="en-US" altLang="en-US" dirty="0" smtClean="0"/>
            </a:br>
            <a:r>
              <a:rPr lang="en-US" altLang="en-US" dirty="0" smtClean="0"/>
              <a:t>in Support of Land Surface Imaging</a:t>
            </a:r>
            <a:endParaRPr lang="en-US" altLang="en-US" dirty="0"/>
          </a:p>
        </p:txBody>
      </p:sp>
      <p:sp>
        <p:nvSpPr>
          <p:cNvPr id="10246" name="Slide Number Placeholder 3"/>
          <p:cNvSpPr txBox="1">
            <a:spLocks noGrp="1"/>
          </p:cNvSpPr>
          <p:nvPr/>
        </p:nvSpPr>
        <p:spPr bwMode="auto">
          <a:xfrm>
            <a:off x="6972300" y="759301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E2F7BCF-206F-47D6-B6A8-2C16332A5FD5}" type="slidenum">
              <a:rPr lang="en-US" altLang="en-US" sz="1000">
                <a:solidFill>
                  <a:schemeClr val="bg1"/>
                </a:solidFill>
                <a:latin typeface="Calibri" pitchFamily="34" charset="0"/>
                <a:cs typeface="Arial" charset="0"/>
              </a:rPr>
              <a:pPr algn="r"/>
              <a:t>9</a:t>
            </a:fld>
            <a:endParaRPr lang="en-US" altLang="en-US" sz="100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1266" y="1366958"/>
            <a:ext cx="8280400" cy="49704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700" dirty="0">
                <a:latin typeface="+mj-lt"/>
              </a:rPr>
              <a:t>Use C-Band:</a:t>
            </a:r>
          </a:p>
          <a:p>
            <a:pPr>
              <a:defRPr/>
            </a:pPr>
            <a:r>
              <a:rPr lang="en-US" sz="1700" dirty="0">
                <a:latin typeface="+mj-lt"/>
              </a:rPr>
              <a:t>As an individual / repeatable source of data (individual data collection)</a:t>
            </a:r>
          </a:p>
          <a:p>
            <a:pPr>
              <a:defRPr/>
            </a:pPr>
            <a:r>
              <a:rPr lang="en-US" sz="1700" dirty="0">
                <a:latin typeface="+mj-lt"/>
              </a:rPr>
              <a:t>Under a sensor interoperability framework - </a:t>
            </a:r>
            <a:r>
              <a:rPr lang="en-CA" sz="1700" dirty="0">
                <a:latin typeface="+mj-lt"/>
              </a:rPr>
              <a:t>obtaining the same thematic results from different sensor (required coordination)</a:t>
            </a:r>
            <a:endParaRPr lang="en-US" sz="1700" dirty="0">
              <a:latin typeface="+mj-lt"/>
            </a:endParaRPr>
          </a:p>
          <a:p>
            <a:pPr lvl="1">
              <a:defRPr/>
            </a:pPr>
            <a:r>
              <a:rPr lang="en-CA" sz="1700" dirty="0">
                <a:latin typeface="+mj-lt"/>
              </a:rPr>
              <a:t>Full interoperability: Same thematic results (i.e. </a:t>
            </a:r>
            <a:r>
              <a:rPr lang="en-CA" sz="1700" dirty="0" smtClean="0">
                <a:latin typeface="+mj-lt"/>
              </a:rPr>
              <a:t>RADARSAT 1 and 2, Sentinel 1 A and B)</a:t>
            </a:r>
            <a:endParaRPr lang="en-CA" sz="1700" dirty="0">
              <a:latin typeface="+mj-lt"/>
            </a:endParaRPr>
          </a:p>
          <a:p>
            <a:pPr lvl="1">
              <a:defRPr/>
            </a:pPr>
            <a:r>
              <a:rPr lang="en-CA" sz="1700" dirty="0">
                <a:latin typeface="+mj-lt"/>
              </a:rPr>
              <a:t>Partial interoperability: Varying range of similarity  (i.e. </a:t>
            </a:r>
            <a:r>
              <a:rPr lang="en-CA" sz="1700" dirty="0" smtClean="0">
                <a:latin typeface="+mj-lt"/>
              </a:rPr>
              <a:t>RADARSAT 2 and Sentinel 1)</a:t>
            </a:r>
            <a:endParaRPr lang="en-CA" sz="1700" dirty="0">
              <a:latin typeface="+mj-lt"/>
            </a:endParaRPr>
          </a:p>
          <a:p>
            <a:pPr>
              <a:defRPr/>
            </a:pPr>
            <a:r>
              <a:rPr lang="en-US" sz="1700" dirty="0" smtClean="0">
                <a:latin typeface="+mj-lt"/>
              </a:rPr>
              <a:t>Under </a:t>
            </a:r>
            <a:r>
              <a:rPr lang="en-US" sz="1700" dirty="0">
                <a:latin typeface="+mj-lt"/>
              </a:rPr>
              <a:t>a sensor complementarity framework -</a:t>
            </a:r>
            <a:r>
              <a:rPr lang="en-CA" sz="1700" dirty="0">
                <a:latin typeface="+mj-lt"/>
              </a:rPr>
              <a:t>obtaining additional thematic information through the (synergistic) use of two or more different sensors (required coordination)</a:t>
            </a:r>
          </a:p>
          <a:p>
            <a:pPr lvl="1">
              <a:defRPr/>
            </a:pPr>
            <a:r>
              <a:rPr lang="en-CA" sz="1700" dirty="0">
                <a:latin typeface="+mj-lt"/>
              </a:rPr>
              <a:t>SAR / Optical missions</a:t>
            </a:r>
          </a:p>
          <a:p>
            <a:pPr lvl="1">
              <a:defRPr/>
            </a:pPr>
            <a:r>
              <a:rPr lang="en-US" sz="1700" dirty="0">
                <a:latin typeface="+mj-lt"/>
              </a:rPr>
              <a:t>SAR / SAR  missions – multi-frequency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834F-6DDC-4A5C-8186-DF88AF0E6DE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1514" y="6577583"/>
            <a:ext cx="1306286" cy="265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833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C / CSA">
  <a:themeElements>
    <a:clrScheme name="CSA Template">
      <a:dk1>
        <a:srgbClr val="575968"/>
      </a:dk1>
      <a:lt1>
        <a:srgbClr val="FFFFFF"/>
      </a:lt1>
      <a:dk2>
        <a:srgbClr val="071C31"/>
      </a:dk2>
      <a:lt2>
        <a:srgbClr val="D5D5DB"/>
      </a:lt2>
      <a:accent1>
        <a:srgbClr val="1A8096"/>
      </a:accent1>
      <a:accent2>
        <a:srgbClr val="FF9900"/>
      </a:accent2>
      <a:accent3>
        <a:srgbClr val="00A589"/>
      </a:accent3>
      <a:accent4>
        <a:srgbClr val="7027B4"/>
      </a:accent4>
      <a:accent5>
        <a:srgbClr val="155494"/>
      </a:accent5>
      <a:accent6>
        <a:srgbClr val="A50021"/>
      </a:accent6>
      <a:hlink>
        <a:srgbClr val="1D8AA2"/>
      </a:hlink>
      <a:folHlink>
        <a:srgbClr val="1D8AA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15985</TotalTime>
  <Words>599</Words>
  <Application>Microsoft Office PowerPoint</Application>
  <PresentationFormat>On-screen Show (4:3)</PresentationFormat>
  <Paragraphs>70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ASC / CSA</vt:lpstr>
      <vt:lpstr>PowerPoint Presentation</vt:lpstr>
      <vt:lpstr>Presentation Content</vt:lpstr>
      <vt:lpstr>EO-Based Terrestrial Monitoring</vt:lpstr>
      <vt:lpstr>PowerPoint Presentation</vt:lpstr>
      <vt:lpstr>Issues</vt:lpstr>
      <vt:lpstr>Opportunities</vt:lpstr>
      <vt:lpstr>PowerPoint Presentation</vt:lpstr>
      <vt:lpstr> Canadian Space Agency Priorities </vt:lpstr>
      <vt:lpstr>CSA Focused Areas of Interest  in Support of Land Surface Imaging</vt:lpstr>
    </vt:vector>
  </TitlesOfParts>
  <Company>Have a swell day!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</dc:creator>
  <cp:lastModifiedBy>Crevier, Yves</cp:lastModifiedBy>
  <cp:revision>1043</cp:revision>
  <cp:lastPrinted>2016-07-12T15:23:55Z</cp:lastPrinted>
  <dcterms:created xsi:type="dcterms:W3CDTF">2015-09-22T12:26:16Z</dcterms:created>
  <dcterms:modified xsi:type="dcterms:W3CDTF">2016-07-13T18:06:24Z</dcterms:modified>
</cp:coreProperties>
</file>