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handoutMasterIdLst>
    <p:handoutMasterId r:id="rId46"/>
  </p:handoutMasterIdLst>
  <p:sldIdLst>
    <p:sldId id="510" r:id="rId2"/>
    <p:sldId id="528" r:id="rId3"/>
    <p:sldId id="583" r:id="rId4"/>
    <p:sldId id="552" r:id="rId5"/>
    <p:sldId id="534" r:id="rId6"/>
    <p:sldId id="551" r:id="rId7"/>
    <p:sldId id="536" r:id="rId8"/>
    <p:sldId id="437" r:id="rId9"/>
    <p:sldId id="411" r:id="rId10"/>
    <p:sldId id="438" r:id="rId11"/>
    <p:sldId id="492" r:id="rId12"/>
    <p:sldId id="618" r:id="rId13"/>
    <p:sldId id="410" r:id="rId14"/>
    <p:sldId id="458" r:id="rId15"/>
    <p:sldId id="644" r:id="rId16"/>
    <p:sldId id="665" r:id="rId17"/>
    <p:sldId id="520" r:id="rId18"/>
    <p:sldId id="591" r:id="rId19"/>
    <p:sldId id="651" r:id="rId20"/>
    <p:sldId id="658" r:id="rId21"/>
    <p:sldId id="656" r:id="rId22"/>
    <p:sldId id="668" r:id="rId23"/>
    <p:sldId id="659" r:id="rId24"/>
    <p:sldId id="664" r:id="rId25"/>
    <p:sldId id="660" r:id="rId26"/>
    <p:sldId id="661" r:id="rId27"/>
    <p:sldId id="662" r:id="rId28"/>
    <p:sldId id="663" r:id="rId29"/>
    <p:sldId id="608" r:id="rId30"/>
    <p:sldId id="609" r:id="rId31"/>
    <p:sldId id="667" r:id="rId32"/>
    <p:sldId id="596" r:id="rId33"/>
    <p:sldId id="611" r:id="rId34"/>
    <p:sldId id="598" r:id="rId35"/>
    <p:sldId id="397" r:id="rId36"/>
    <p:sldId id="553" r:id="rId37"/>
    <p:sldId id="607" r:id="rId38"/>
    <p:sldId id="652" r:id="rId39"/>
    <p:sldId id="655" r:id="rId40"/>
    <p:sldId id="616" r:id="rId41"/>
    <p:sldId id="617" r:id="rId42"/>
    <p:sldId id="619" r:id="rId43"/>
    <p:sldId id="620" r:id="rId4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190">
          <p15:clr>
            <a:srgbClr val="A4A3A4"/>
          </p15:clr>
        </p15:guide>
        <p15:guide id="4" orient="horz" pos="2">
          <p15:clr>
            <a:srgbClr val="A4A3A4"/>
          </p15:clr>
        </p15:guide>
        <p15:guide id="5" orient="horz" pos="4319">
          <p15:clr>
            <a:srgbClr val="A4A3A4"/>
          </p15:clr>
        </p15:guide>
        <p15:guide id="6">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nyder, Gregory I." initials="SGI"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D685"/>
    <a:srgbClr val="0066FF"/>
    <a:srgbClr val="008000"/>
    <a:srgbClr val="008080"/>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21" autoAdjust="0"/>
    <p:restoredTop sz="89494" autoAdjust="0"/>
  </p:normalViewPr>
  <p:slideViewPr>
    <p:cSldViewPr snapToGrid="0">
      <p:cViewPr varScale="1">
        <p:scale>
          <a:sx n="74" d="100"/>
          <a:sy n="74" d="100"/>
        </p:scale>
        <p:origin x="230" y="72"/>
      </p:cViewPr>
      <p:guideLst>
        <p:guide orient="horz" pos="2160"/>
        <p:guide pos="2880"/>
        <p:guide orient="horz" pos="4190"/>
        <p:guide orient="horz" pos="2"/>
        <p:guide orient="horz" pos="4319"/>
        <p:guide/>
      </p:guideLst>
    </p:cSldViewPr>
  </p:slideViewPr>
  <p:notesTextViewPr>
    <p:cViewPr>
      <p:scale>
        <a:sx n="1" d="1"/>
        <a:sy n="1" d="1"/>
      </p:scale>
      <p:origin x="0" y="0"/>
    </p:cViewPr>
  </p:notesTextViewPr>
  <p:sorterViewPr>
    <p:cViewPr>
      <p:scale>
        <a:sx n="58" d="100"/>
        <a:sy n="58" d="100"/>
      </p:scale>
      <p:origin x="0" y="-187"/>
    </p:cViewPr>
  </p:sorterViewPr>
  <p:notesViewPr>
    <p:cSldViewPr snapToGrid="0" showGuides="1">
      <p:cViewPr>
        <p:scale>
          <a:sx n="90" d="100"/>
          <a:sy n="90" d="100"/>
        </p:scale>
        <p:origin x="1037" y="53"/>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Lbls>
            <c:dLbl>
              <c:idx val="4"/>
              <c:layout>
                <c:manualLayout>
                  <c:x val="-0.13461562728109336"/>
                  <c:y val="3.0634588621508783E-2"/>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16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Sheet1!$C$27:$I$27</c:f>
              <c:strCache>
                <c:ptCount val="7"/>
                <c:pt idx="0">
                  <c:v>DOI</c:v>
                </c:pt>
                <c:pt idx="1">
                  <c:v>USDA</c:v>
                </c:pt>
                <c:pt idx="2">
                  <c:v>Academia</c:v>
                </c:pt>
                <c:pt idx="3">
                  <c:v>NASA</c:v>
                </c:pt>
                <c:pt idx="4">
                  <c:v>DOC</c:v>
                </c:pt>
                <c:pt idx="5">
                  <c:v>Smithsonian</c:v>
                </c:pt>
                <c:pt idx="6">
                  <c:v>Other (EPA, DOE, NFS)</c:v>
                </c:pt>
              </c:strCache>
            </c:strRef>
          </c:cat>
          <c:val>
            <c:numRef>
              <c:f>Sheet1!$C$28:$I$28</c:f>
              <c:numCache>
                <c:formatCode>General</c:formatCode>
                <c:ptCount val="7"/>
                <c:pt idx="0">
                  <c:v>178</c:v>
                </c:pt>
                <c:pt idx="1">
                  <c:v>51</c:v>
                </c:pt>
                <c:pt idx="2">
                  <c:v>41</c:v>
                </c:pt>
                <c:pt idx="3">
                  <c:v>23</c:v>
                </c:pt>
                <c:pt idx="4">
                  <c:v>7</c:v>
                </c:pt>
                <c:pt idx="5">
                  <c:v>7</c:v>
                </c:pt>
                <c:pt idx="6">
                  <c:v>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Data Sources Impacts </a:t>
            </a:r>
            <a:r>
              <a:rPr lang="en-US" dirty="0"/>
              <a:t>on CRMS</a:t>
            </a:r>
          </a:p>
        </c:rich>
      </c:tx>
      <c:overlay val="0"/>
    </c:title>
    <c:autoTitleDeleted val="0"/>
    <c:plotArea>
      <c:layout/>
      <c:barChart>
        <c:barDir val="col"/>
        <c:grouping val="clustered"/>
        <c:varyColors val="0"/>
        <c:ser>
          <c:idx val="0"/>
          <c:order val="0"/>
          <c:tx>
            <c:v>Impact on CRMS</c:v>
          </c:tx>
          <c:spPr>
            <a:solidFill>
              <a:schemeClr val="accent5">
                <a:lumMod val="75000"/>
              </a:schemeClr>
            </a:solidFill>
          </c:spPr>
          <c:invertIfNegative val="0"/>
          <c:cat>
            <c:strRef>
              <c:f>Sheet1!$D$62:$D$65</c:f>
              <c:strCache>
                <c:ptCount val="4"/>
                <c:pt idx="0">
                  <c:v>Landsat</c:v>
                </c:pt>
                <c:pt idx="1">
                  <c:v>CRMS 1 m Aerial Imagery</c:v>
                </c:pt>
                <c:pt idx="2">
                  <c:v>MODIS</c:v>
                </c:pt>
                <c:pt idx="3">
                  <c:v>Surface Observations</c:v>
                </c:pt>
              </c:strCache>
            </c:strRef>
          </c:cat>
          <c:val>
            <c:numRef>
              <c:f>Sheet1!$E$62:$E$65</c:f>
              <c:numCache>
                <c:formatCode>General</c:formatCode>
                <c:ptCount val="4"/>
                <c:pt idx="0">
                  <c:v>66</c:v>
                </c:pt>
                <c:pt idx="1">
                  <c:v>38</c:v>
                </c:pt>
                <c:pt idx="2">
                  <c:v>3</c:v>
                </c:pt>
                <c:pt idx="3">
                  <c:v>73</c:v>
                </c:pt>
              </c:numCache>
            </c:numRef>
          </c:val>
        </c:ser>
        <c:dLbls>
          <c:showLegendKey val="0"/>
          <c:showVal val="0"/>
          <c:showCatName val="0"/>
          <c:showSerName val="0"/>
          <c:showPercent val="0"/>
          <c:showBubbleSize val="0"/>
        </c:dLbls>
        <c:gapWidth val="150"/>
        <c:axId val="216200096"/>
        <c:axId val="216200488"/>
      </c:barChart>
      <c:catAx>
        <c:axId val="216200096"/>
        <c:scaling>
          <c:orientation val="minMax"/>
        </c:scaling>
        <c:delete val="0"/>
        <c:axPos val="b"/>
        <c:numFmt formatCode="General" sourceLinked="0"/>
        <c:majorTickMark val="out"/>
        <c:minorTickMark val="none"/>
        <c:tickLblPos val="nextTo"/>
        <c:crossAx val="216200488"/>
        <c:crosses val="autoZero"/>
        <c:auto val="1"/>
        <c:lblAlgn val="ctr"/>
        <c:lblOffset val="100"/>
        <c:noMultiLvlLbl val="0"/>
      </c:catAx>
      <c:valAx>
        <c:axId val="216200488"/>
        <c:scaling>
          <c:orientation val="minMax"/>
        </c:scaling>
        <c:delete val="0"/>
        <c:axPos val="l"/>
        <c:majorGridlines/>
        <c:numFmt formatCode="General" sourceLinked="1"/>
        <c:majorTickMark val="out"/>
        <c:minorTickMark val="none"/>
        <c:tickLblPos val="nextTo"/>
        <c:crossAx val="216200096"/>
        <c:crosses val="autoZero"/>
        <c:crossBetween val="between"/>
      </c:valAx>
    </c:plotArea>
    <c:plotVisOnly val="1"/>
    <c:dispBlanksAs val="gap"/>
    <c:showDLblsOverMax val="0"/>
  </c:chart>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0.10793</cdr:x>
      <cdr:y>0.88937</cdr:y>
    </cdr:from>
    <cdr:to>
      <cdr:x>0.55136</cdr:x>
      <cdr:y>1</cdr:y>
    </cdr:to>
    <cdr:sp macro="" textlink="">
      <cdr:nvSpPr>
        <cdr:cNvPr id="2" name="TextBox 2"/>
        <cdr:cNvSpPr txBox="1"/>
      </cdr:nvSpPr>
      <cdr:spPr>
        <a:xfrm xmlns:a="http://schemas.openxmlformats.org/drawingml/2006/main">
          <a:off x="726998" y="4700917"/>
          <a:ext cx="2987040"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smtClean="0"/>
            <a:t>~174 of 1750 Applications Use Landsat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62" tIns="46581" rIns="93162" bIns="46581" rtlCol="0"/>
          <a:lstStyle>
            <a:lvl1pPr algn="r">
              <a:defRPr sz="1200"/>
            </a:lvl1pPr>
          </a:lstStyle>
          <a:p>
            <a:fld id="{056B4907-F7D1-479E-B820-F1470F268A6B}" type="datetimeFigureOut">
              <a:rPr lang="en-US" smtClean="0"/>
              <a:t>7/20/2016</a:t>
            </a:fld>
            <a:endParaRPr lang="en-US" dirty="0"/>
          </a:p>
        </p:txBody>
      </p:sp>
      <p:sp>
        <p:nvSpPr>
          <p:cNvPr id="4" name="Footer Placeholder 3"/>
          <p:cNvSpPr>
            <a:spLocks noGrp="1"/>
          </p:cNvSpPr>
          <p:nvPr>
            <p:ph type="ftr" sz="quarter" idx="2"/>
          </p:nvPr>
        </p:nvSpPr>
        <p:spPr>
          <a:xfrm>
            <a:off x="1" y="8829967"/>
            <a:ext cx="3037840" cy="464820"/>
          </a:xfrm>
          <a:prstGeom prst="rect">
            <a:avLst/>
          </a:prstGeom>
        </p:spPr>
        <p:txBody>
          <a:bodyPr vert="horz" lIns="93162" tIns="46581" rIns="93162" bIns="4658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2" tIns="46581" rIns="93162" bIns="46581" rtlCol="0" anchor="b"/>
          <a:lstStyle>
            <a:lvl1pPr algn="r">
              <a:defRPr sz="1200"/>
            </a:lvl1pPr>
          </a:lstStyle>
          <a:p>
            <a:fld id="{BFB414D5-620A-45DF-93F8-5AF307312D24}" type="slidenum">
              <a:rPr lang="en-US" smtClean="0"/>
              <a:t>‹#›</a:t>
            </a:fld>
            <a:endParaRPr lang="en-US" dirty="0"/>
          </a:p>
        </p:txBody>
      </p:sp>
    </p:spTree>
    <p:extLst>
      <p:ext uri="{BB962C8B-B14F-4D97-AF65-F5344CB8AC3E}">
        <p14:creationId xmlns:p14="http://schemas.microsoft.com/office/powerpoint/2010/main" val="1438098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62" tIns="46581" rIns="93162" bIns="46581" rtlCol="0"/>
          <a:lstStyle>
            <a:lvl1pPr algn="r">
              <a:defRPr sz="1200"/>
            </a:lvl1pPr>
          </a:lstStyle>
          <a:p>
            <a:fld id="{352F198F-7CE2-4790-9577-DC8EFB614BE1}" type="datetimeFigureOut">
              <a:rPr lang="en-US" smtClean="0"/>
              <a:t>7/20/2016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2" tIns="46581" rIns="93162" bIns="46581"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2" tIns="46581" rIns="93162" bIns="4658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3162" tIns="46581" rIns="93162"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2" tIns="46581" rIns="93162" bIns="46581" rtlCol="0" anchor="b"/>
          <a:lstStyle>
            <a:lvl1pPr algn="r">
              <a:defRPr sz="1200"/>
            </a:lvl1pPr>
          </a:lstStyle>
          <a:p>
            <a:fld id="{72103248-AAB1-4457-B6FB-5FC5BE9E1A73}" type="slidenum">
              <a:rPr lang="en-US" smtClean="0"/>
              <a:t>‹#›</a:t>
            </a:fld>
            <a:endParaRPr lang="en-US" dirty="0"/>
          </a:p>
        </p:txBody>
      </p:sp>
    </p:spTree>
    <p:extLst>
      <p:ext uri="{BB962C8B-B14F-4D97-AF65-F5344CB8AC3E}">
        <p14:creationId xmlns:p14="http://schemas.microsoft.com/office/powerpoint/2010/main" val="2187885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61E0C-9666-4727-9C48-502683C8B61A}" type="slidenum">
              <a:rPr lang="en-US" smtClean="0"/>
              <a:pPr/>
              <a:t>1</a:t>
            </a:fld>
            <a:endParaRPr lang="en-US" dirty="0"/>
          </a:p>
        </p:txBody>
      </p:sp>
    </p:spTree>
    <p:extLst>
      <p:ext uri="{BB962C8B-B14F-4D97-AF65-F5344CB8AC3E}">
        <p14:creationId xmlns:p14="http://schemas.microsoft.com/office/powerpoint/2010/main" val="3889565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It’ll help us to understand your needs by getting questions from you. </a:t>
            </a:r>
          </a:p>
          <a:p>
            <a:pPr lvl="1"/>
            <a:r>
              <a:rPr lang="en-US" b="1" dirty="0" smtClean="0"/>
              <a:t>Threshold</a:t>
            </a:r>
          </a:p>
          <a:p>
            <a:pPr lvl="2"/>
            <a:r>
              <a:rPr lang="en-US" dirty="0" smtClean="0"/>
              <a:t>The minimum specification to be met to ensure that an Earth observation (EO) dataset or service is useful. Below this minimum level, the data either provides no value or the benefit derived does not compensate for the additional cost involved in using the dataset or service.</a:t>
            </a:r>
            <a:endParaRPr lang="en-US" b="1" dirty="0" smtClean="0"/>
          </a:p>
          <a:p>
            <a:pPr lvl="1"/>
            <a:r>
              <a:rPr lang="en-US" b="1" dirty="0" smtClean="0"/>
              <a:t>Breakthrough</a:t>
            </a:r>
          </a:p>
          <a:p>
            <a:pPr lvl="2"/>
            <a:r>
              <a:rPr lang="en-US" dirty="0" smtClean="0"/>
              <a:t>An intermediate requirement level which, if achieved, would result in a significant improvement in capability against the targeted application. The Breakthrough level may be considered to be optimum from a cost-benefit point of view when planning, designing, or creating an EO dataset or service.</a:t>
            </a:r>
          </a:p>
          <a:p>
            <a:pPr lvl="1"/>
            <a:r>
              <a:rPr lang="en-US" b="1" dirty="0" smtClean="0"/>
              <a:t>Target</a:t>
            </a:r>
          </a:p>
          <a:p>
            <a:pPr lvl="2"/>
            <a:r>
              <a:rPr lang="en-US" dirty="0" smtClean="0"/>
              <a:t>The value above which further improvement of the EO dataset or service would provide only limited improvement in performance for the application in question. The cost of improving the dataset or service beyond the target requirement would not be matched by a corresponding benefit.</a:t>
            </a:r>
          </a:p>
          <a:p>
            <a:endParaRPr lang="en-US" dirty="0"/>
          </a:p>
        </p:txBody>
      </p:sp>
      <p:sp>
        <p:nvSpPr>
          <p:cNvPr id="4" name="Slide Number Placeholder 3"/>
          <p:cNvSpPr>
            <a:spLocks noGrp="1"/>
          </p:cNvSpPr>
          <p:nvPr>
            <p:ph type="sldNum" sz="quarter" idx="10"/>
          </p:nvPr>
        </p:nvSpPr>
        <p:spPr/>
        <p:txBody>
          <a:bodyPr/>
          <a:lstStyle/>
          <a:p>
            <a:fld id="{72103248-AAB1-4457-B6FB-5FC5BE9E1A73}" type="slidenum">
              <a:rPr lang="en-US" smtClean="0"/>
              <a:t>18</a:t>
            </a:fld>
            <a:endParaRPr lang="en-US" dirty="0"/>
          </a:p>
        </p:txBody>
      </p:sp>
    </p:spTree>
    <p:extLst>
      <p:ext uri="{BB962C8B-B14F-4D97-AF65-F5344CB8AC3E}">
        <p14:creationId xmlns:p14="http://schemas.microsoft.com/office/powerpoint/2010/main" val="1166975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Note this contains data only on a representative selection of satellites.</a:t>
            </a:r>
          </a:p>
          <a:p>
            <a:pPr marL="171450" indent="-171450">
              <a:buFont typeface="Arial" panose="020B0604020202020204" pitchFamily="34" charset="0"/>
              <a:buChar char="•"/>
            </a:pPr>
            <a:r>
              <a:rPr lang="en-US" dirty="0" smtClean="0"/>
              <a:t>The white numbers within a timeline indicates</a:t>
            </a:r>
            <a:r>
              <a:rPr lang="en-US" baseline="0" dirty="0" smtClean="0"/>
              <a:t> the number of satellites in a multi-satellite “constellation”</a:t>
            </a:r>
            <a:endParaRPr lang="en-US" dirty="0" smtClean="0"/>
          </a:p>
          <a:p>
            <a:pPr marL="171450" indent="-171450">
              <a:buFont typeface="Arial" panose="020B0604020202020204" pitchFamily="34" charset="0"/>
              <a:buChar char="•"/>
            </a:pPr>
            <a:r>
              <a:rPr lang="en-US" dirty="0" smtClean="0"/>
              <a:t>Points worth</a:t>
            </a:r>
            <a:r>
              <a:rPr lang="en-US" baseline="0" dirty="0" smtClean="0"/>
              <a:t> noting:  “Free and open” data policies are tied to government satellites only, and also with more spectral capability whole-earth-survey systems. </a:t>
            </a:r>
          </a:p>
          <a:p>
            <a:pPr marL="171450" indent="-171450">
              <a:buFont typeface="Arial" panose="020B0604020202020204" pitchFamily="34" charset="0"/>
              <a:buChar char="•"/>
            </a:pPr>
            <a:r>
              <a:rPr lang="en-US" baseline="0" dirty="0" smtClean="0"/>
              <a:t>Whole-earth-survey systems tend to be lower-res.  Planet Labs is the exception. </a:t>
            </a:r>
          </a:p>
          <a:p>
            <a:pPr marL="171450" indent="-171450">
              <a:buFont typeface="Arial" panose="020B0604020202020204" pitchFamily="34" charset="0"/>
              <a:buChar char="•"/>
            </a:pPr>
            <a:r>
              <a:rPr lang="en-US" baseline="0" dirty="0" smtClean="0"/>
              <a:t>Only two launches of PlanetLabs Dones are to Sun-synchronous orbit: Flock 1c and the future Flock 2 (name unsure, but ~150 Doves!) that is to be launched in 2016</a:t>
            </a:r>
            <a:endParaRPr lang="en-US" dirty="0" smtClean="0"/>
          </a:p>
          <a:p>
            <a:pPr marL="171450" indent="-171450">
              <a:buFont typeface="Arial" panose="020B0604020202020204" pitchFamily="34" charset="0"/>
              <a:buChar char="•"/>
            </a:pPr>
            <a:r>
              <a:rPr lang="en-US" dirty="0" smtClean="0"/>
              <a:t>It is hard to find any current information regarding ResourceSat-3.</a:t>
            </a:r>
            <a:r>
              <a:rPr lang="en-US" baseline="0" dirty="0" smtClean="0"/>
              <a:t>  It seems ISRO has pulled back from their initially ambitious goals for Earth Observation.</a:t>
            </a:r>
            <a:endParaRPr lang="en-US" dirty="0" smtClean="0"/>
          </a:p>
          <a:p>
            <a:pPr marL="171450" indent="-171450">
              <a:buFont typeface="Arial" panose="020B0604020202020204" pitchFamily="34" charset="0"/>
              <a:buChar char="•"/>
            </a:pPr>
            <a:r>
              <a:rPr lang="en-US" dirty="0" smtClean="0"/>
              <a:t>Final data prices and policy for the German EnMap mission have not yet been announced but, based on</a:t>
            </a:r>
            <a:r>
              <a:rPr lang="en-US" baseline="0" dirty="0" smtClean="0"/>
              <a:t> previous satellites, we expect it to be somewhat limited (this is a research mission).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51E324A-4B60-460F-9196-7E813A1E9B9F}" type="slidenum">
              <a:rPr lang="en-US" smtClean="0"/>
              <a:t>30</a:t>
            </a:fld>
            <a:endParaRPr lang="en-US" dirty="0"/>
          </a:p>
        </p:txBody>
      </p:sp>
    </p:spTree>
    <p:extLst>
      <p:ext uri="{BB962C8B-B14F-4D97-AF65-F5344CB8AC3E}">
        <p14:creationId xmlns:p14="http://schemas.microsoft.com/office/powerpoint/2010/main" val="136494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9C72FF6-AEDB-4DCC-ACA0-288ECFC7BEF6}" type="slidenum">
              <a:rPr lang="en-US" smtClean="0"/>
              <a:pPr>
                <a:defRPr/>
              </a:pPr>
              <a:t>31</a:t>
            </a:fld>
            <a:endParaRPr lang="en-US" dirty="0"/>
          </a:p>
        </p:txBody>
      </p:sp>
    </p:spTree>
    <p:extLst>
      <p:ext uri="{BB962C8B-B14F-4D97-AF65-F5344CB8AC3E}">
        <p14:creationId xmlns:p14="http://schemas.microsoft.com/office/powerpoint/2010/main" val="259587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It’ll help us to understand your needs by getting questions from you.</a:t>
            </a:r>
            <a:endParaRPr lang="en-US" dirty="0"/>
          </a:p>
        </p:txBody>
      </p:sp>
      <p:sp>
        <p:nvSpPr>
          <p:cNvPr id="4" name="Slide Number Placeholder 3"/>
          <p:cNvSpPr>
            <a:spLocks noGrp="1"/>
          </p:cNvSpPr>
          <p:nvPr>
            <p:ph type="sldNum" sz="quarter" idx="10"/>
          </p:nvPr>
        </p:nvSpPr>
        <p:spPr/>
        <p:txBody>
          <a:bodyPr/>
          <a:lstStyle/>
          <a:p>
            <a:fld id="{72103248-AAB1-4457-B6FB-5FC5BE9E1A73}" type="slidenum">
              <a:rPr lang="en-US" smtClean="0"/>
              <a:t>34</a:t>
            </a:fld>
            <a:endParaRPr lang="en-US" dirty="0"/>
          </a:p>
        </p:txBody>
      </p:sp>
    </p:spTree>
    <p:extLst>
      <p:ext uri="{BB962C8B-B14F-4D97-AF65-F5344CB8AC3E}">
        <p14:creationId xmlns:p14="http://schemas.microsoft.com/office/powerpoint/2010/main" val="2437488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03248-AAB1-4457-B6FB-5FC5BE9E1A73}" type="slidenum">
              <a:rPr lang="en-US" smtClean="0"/>
              <a:t>36</a:t>
            </a:fld>
            <a:endParaRPr lang="en-US" dirty="0"/>
          </a:p>
        </p:txBody>
      </p:sp>
    </p:spTree>
    <p:extLst>
      <p:ext uri="{BB962C8B-B14F-4D97-AF65-F5344CB8AC3E}">
        <p14:creationId xmlns:p14="http://schemas.microsoft.com/office/powerpoint/2010/main" val="648679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 name="Shape 168"/>
          <p:cNvSpPr txBox="1">
            <a:spLocks noGrp="1"/>
          </p:cNvSpPr>
          <p:nvPr>
            <p:ph type="body" idx="1"/>
          </p:nvPr>
        </p:nvSpPr>
        <p:spPr>
          <a:xfrm>
            <a:off x="933450" y="4416425"/>
            <a:ext cx="5143499" cy="4181475"/>
          </a:xfrm>
          <a:prstGeom prst="rect">
            <a:avLst/>
          </a:prstGeom>
          <a:noFill/>
          <a:ln>
            <a:noFill/>
          </a:ln>
        </p:spPr>
        <p:txBody>
          <a:bodyPr lIns="92400" tIns="45400" rIns="92400" bIns="454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15929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ask tom how to lighten this slide…</a:t>
            </a:r>
            <a:endParaRPr lang="en-US" dirty="0"/>
          </a:p>
        </p:txBody>
      </p:sp>
      <p:sp>
        <p:nvSpPr>
          <p:cNvPr id="4" name="Slide Number Placeholder 3"/>
          <p:cNvSpPr>
            <a:spLocks noGrp="1"/>
          </p:cNvSpPr>
          <p:nvPr>
            <p:ph type="sldNum" sz="quarter" idx="10"/>
          </p:nvPr>
        </p:nvSpPr>
        <p:spPr/>
        <p:txBody>
          <a:bodyPr/>
          <a:lstStyle/>
          <a:p>
            <a:fld id="{72103248-AAB1-4457-B6FB-5FC5BE9E1A73}" type="slidenum">
              <a:rPr lang="en-US" smtClean="0"/>
              <a:t>38</a:t>
            </a:fld>
            <a:endParaRPr lang="en-US" dirty="0"/>
          </a:p>
        </p:txBody>
      </p:sp>
    </p:spTree>
    <p:extLst>
      <p:ext uri="{BB962C8B-B14F-4D97-AF65-F5344CB8AC3E}">
        <p14:creationId xmlns:p14="http://schemas.microsoft.com/office/powerpoint/2010/main" val="3558623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1200"/>
              </a:spcBef>
            </a:pPr>
            <a:r>
              <a:rPr lang="en-US" dirty="0" smtClean="0"/>
              <a:t>Hyperspectral applications</a:t>
            </a:r>
          </a:p>
          <a:p>
            <a:pPr lvl="1">
              <a:spcBef>
                <a:spcPts val="1200"/>
              </a:spcBef>
            </a:pPr>
            <a:r>
              <a:rPr lang="en-US" dirty="0" smtClean="0"/>
              <a:t>Additional thermal applications</a:t>
            </a:r>
          </a:p>
          <a:p>
            <a:pPr lvl="1">
              <a:spcBef>
                <a:spcPts val="1200"/>
              </a:spcBef>
            </a:pPr>
            <a:r>
              <a:rPr lang="en-US" dirty="0" smtClean="0"/>
              <a:t>Higher resolution applications (~5-30 m range)</a:t>
            </a:r>
          </a:p>
          <a:p>
            <a:pPr lvl="1">
              <a:spcBef>
                <a:spcPts val="1200"/>
              </a:spcBef>
            </a:pPr>
            <a:r>
              <a:rPr lang="en-US" dirty="0" smtClean="0"/>
              <a:t>Higher revisit applications</a:t>
            </a:r>
          </a:p>
          <a:p>
            <a:endParaRPr lang="en-US" dirty="0"/>
          </a:p>
        </p:txBody>
      </p:sp>
      <p:sp>
        <p:nvSpPr>
          <p:cNvPr id="4" name="Slide Number Placeholder 3"/>
          <p:cNvSpPr>
            <a:spLocks noGrp="1"/>
          </p:cNvSpPr>
          <p:nvPr>
            <p:ph type="sldNum" sz="quarter" idx="10"/>
          </p:nvPr>
        </p:nvSpPr>
        <p:spPr/>
        <p:txBody>
          <a:bodyPr/>
          <a:lstStyle/>
          <a:p>
            <a:fld id="{72103248-AAB1-4457-B6FB-5FC5BE9E1A73}" type="slidenum">
              <a:rPr lang="en-US" smtClean="0"/>
              <a:t>39</a:t>
            </a:fld>
            <a:endParaRPr lang="en-US" dirty="0"/>
          </a:p>
        </p:txBody>
      </p:sp>
    </p:spTree>
    <p:extLst>
      <p:ext uri="{BB962C8B-B14F-4D97-AF65-F5344CB8AC3E}">
        <p14:creationId xmlns:p14="http://schemas.microsoft.com/office/powerpoint/2010/main" val="1806192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06889">
              <a:defRPr/>
            </a:pPr>
            <a:r>
              <a:rPr lang="en-US" sz="1400" b="1" dirty="0"/>
              <a:t>Landsat optical is the primary remote sensing tool</a:t>
            </a:r>
            <a:r>
              <a:rPr lang="en-US" sz="1400" dirty="0"/>
              <a:t> along with triennial collection of 1 meter  airborne imagery</a:t>
            </a:r>
          </a:p>
          <a:p>
            <a:pPr marL="0" lvl="1" defTabSz="906889">
              <a:defRPr/>
            </a:pPr>
            <a:endParaRPr lang="en-US" sz="1400" dirty="0"/>
          </a:p>
          <a:p>
            <a:pPr marL="0" lvl="1" defTabSz="906889">
              <a:defRPr/>
            </a:pPr>
            <a:r>
              <a:rPr lang="en-US" sz="1400" dirty="0"/>
              <a:t>Increased temporal resolution would facilitate assessment of wetland change at finer time scales </a:t>
            </a:r>
          </a:p>
          <a:p>
            <a:r>
              <a:rPr lang="en-US" sz="1400" b="1" dirty="0"/>
              <a:t>Landsat Impact = 66%</a:t>
            </a:r>
            <a:endParaRPr lang="en-US" sz="1400" dirty="0"/>
          </a:p>
          <a:p>
            <a:endParaRPr lang="en-US" dirty="0" smtClean="0"/>
          </a:p>
          <a:p>
            <a:r>
              <a:rPr lang="en-US" dirty="0"/>
              <a:t>For </a:t>
            </a:r>
            <a:r>
              <a:rPr lang="en-US" b="1" dirty="0"/>
              <a:t>CRMS</a:t>
            </a:r>
            <a:r>
              <a:rPr lang="en-US" dirty="0"/>
              <a:t>, the surface observations category has: weather station data and data from the CRMS Monitoring Network.  The CRMS network has various components that measure/monitor everything from hydrologic properties (water levels, chemistry, temperature, etc.) to vegetation (% cover, species, etc) plots to soil/sediment sampling.</a:t>
            </a:r>
          </a:p>
        </p:txBody>
      </p:sp>
      <p:sp>
        <p:nvSpPr>
          <p:cNvPr id="4" name="Slide Number Placeholder 3"/>
          <p:cNvSpPr>
            <a:spLocks noGrp="1"/>
          </p:cNvSpPr>
          <p:nvPr>
            <p:ph type="sldNum" sz="quarter" idx="10"/>
          </p:nvPr>
        </p:nvSpPr>
        <p:spPr/>
        <p:txBody>
          <a:bodyPr/>
          <a:lstStyle/>
          <a:p>
            <a:fld id="{C004A60B-DCF7-4893-A200-3BC56F2E5850}" type="slidenum">
              <a:rPr lang="en-US" smtClean="0"/>
              <a:t>41</a:t>
            </a:fld>
            <a:endParaRPr lang="en-US" dirty="0"/>
          </a:p>
        </p:txBody>
      </p:sp>
    </p:spTree>
    <p:extLst>
      <p:ext uri="{BB962C8B-B14F-4D97-AF65-F5344CB8AC3E}">
        <p14:creationId xmlns:p14="http://schemas.microsoft.com/office/powerpoint/2010/main" val="127797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76" y="4417040"/>
            <a:ext cx="2593675" cy="4488835"/>
          </a:xfrm>
        </p:spPr>
        <p:txBody>
          <a:bodyPr/>
          <a:lstStyle/>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400" dirty="0" smtClean="0"/>
              <a:t>Overall remote sensing impact: </a:t>
            </a:r>
            <a:r>
              <a:rPr lang="en-US" sz="1400" b="1" dirty="0" smtClean="0"/>
              <a:t> MODERATE </a:t>
            </a:r>
            <a:r>
              <a:rPr lang="en-US" sz="1400" b="1" dirty="0" smtClean="0">
                <a:solidFill>
                  <a:srgbClr val="FF0000"/>
                </a:solidFill>
              </a:rPr>
              <a:t>(35%)</a:t>
            </a:r>
            <a:endParaRPr lang="en-US" sz="1400" b="1" dirty="0" smtClean="0"/>
          </a:p>
          <a:p>
            <a:pPr lvl="1"/>
            <a:r>
              <a:rPr lang="en-US" sz="1400" b="1" dirty="0" smtClean="0"/>
              <a:t>Landslide </a:t>
            </a:r>
            <a:r>
              <a:rPr lang="en-US" sz="1400" b="1" dirty="0"/>
              <a:t>Susceptibility Maps for Post Wildfire Debris Flows (98% Landsat impact)</a:t>
            </a:r>
          </a:p>
          <a:p>
            <a:pPr lvl="1"/>
            <a:r>
              <a:rPr lang="en-US" sz="1400" b="1" dirty="0"/>
              <a:t>Landslide Susceptibility and Local Warning Research (25% Landsat impact)</a:t>
            </a:r>
          </a:p>
          <a:p>
            <a:r>
              <a:rPr lang="en-US" b="1" dirty="0"/>
              <a:t>Landslide Hazards:</a:t>
            </a:r>
            <a:r>
              <a:rPr lang="en-US" dirty="0"/>
              <a:t>  Some other main data sources for this are field work, weather/precipitation data, and seismic data.</a:t>
            </a:r>
            <a:endParaRPr lang="en-US" sz="700" b="1" u="sng" dirty="0"/>
          </a:p>
          <a:p>
            <a:endParaRPr lang="en-US" sz="700" b="1" u="sng" dirty="0"/>
          </a:p>
          <a:p>
            <a:r>
              <a:rPr lang="en-US" sz="900" b="1" dirty="0"/>
              <a:t>Other details:</a:t>
            </a:r>
            <a:endParaRPr lang="en-US" sz="800" b="1" dirty="0"/>
          </a:p>
          <a:p>
            <a:pPr marL="283407" indent="-283407">
              <a:buFont typeface="Arial" panose="020B0604020202020204" pitchFamily="34" charset="0"/>
              <a:buChar char="•"/>
            </a:pPr>
            <a:r>
              <a:rPr lang="en-US" sz="800" dirty="0"/>
              <a:t>Use both satellite and airborne SAR data </a:t>
            </a:r>
          </a:p>
          <a:p>
            <a:pPr marL="283407" indent="-283407">
              <a:buFont typeface="Arial" panose="020B0604020202020204" pitchFamily="34" charset="0"/>
              <a:buChar char="•"/>
            </a:pPr>
            <a:r>
              <a:rPr lang="en-US" sz="800" dirty="0"/>
              <a:t>Use airborne imagery from FEMA and the NAIP program</a:t>
            </a:r>
          </a:p>
          <a:p>
            <a:pPr marL="283407" indent="-283407">
              <a:buFont typeface="Arial" panose="020B0604020202020204" pitchFamily="34" charset="0"/>
              <a:buChar char="•"/>
            </a:pPr>
            <a:r>
              <a:rPr lang="en-US" sz="800" dirty="0"/>
              <a:t>Would like to have greater access to UAS’ to support their activities</a:t>
            </a:r>
          </a:p>
          <a:p>
            <a:endParaRPr lang="en-US" sz="700" b="1" u="sng" dirty="0"/>
          </a:p>
          <a:p>
            <a:r>
              <a:rPr lang="en-US" sz="700" b="1" u="sng" dirty="0"/>
              <a:t>Groupings</a:t>
            </a:r>
            <a:endParaRPr lang="en-US" sz="700" dirty="0"/>
          </a:p>
          <a:p>
            <a:r>
              <a:rPr lang="en-US" sz="700" dirty="0"/>
              <a:t> </a:t>
            </a:r>
          </a:p>
          <a:p>
            <a:r>
              <a:rPr lang="en-US" sz="700" b="1" u="sng" dirty="0"/>
              <a:t>Landsat</a:t>
            </a:r>
            <a:endParaRPr lang="en-US" sz="700" dirty="0"/>
          </a:p>
          <a:p>
            <a:r>
              <a:rPr lang="en-US" sz="700" dirty="0"/>
              <a:t>Landsat(Optical)</a:t>
            </a:r>
          </a:p>
          <a:p>
            <a:r>
              <a:rPr lang="en-US" sz="700" dirty="0"/>
              <a:t>Landsat(Pan)</a:t>
            </a:r>
          </a:p>
          <a:p>
            <a:r>
              <a:rPr lang="en-US" sz="700" dirty="0"/>
              <a:t>Landsat(Thermal)</a:t>
            </a:r>
          </a:p>
          <a:p>
            <a:r>
              <a:rPr lang="en-US" sz="700" dirty="0"/>
              <a:t> </a:t>
            </a:r>
            <a:r>
              <a:rPr lang="en-US" sz="700" b="1" u="sng" dirty="0"/>
              <a:t>Commercial High Res Satellite Imagery</a:t>
            </a:r>
            <a:endParaRPr lang="en-US" sz="700" dirty="0"/>
          </a:p>
          <a:p>
            <a:r>
              <a:rPr lang="en-US" sz="700" dirty="0"/>
              <a:t>Comm_HiRes_Sat_Imagery_GeoEye1</a:t>
            </a:r>
          </a:p>
          <a:p>
            <a:r>
              <a:rPr lang="en-US" sz="700" dirty="0"/>
              <a:t>Comm_HiRes_Sat_Imagery_IKONOS</a:t>
            </a:r>
          </a:p>
          <a:p>
            <a:r>
              <a:rPr lang="en-US" sz="700" dirty="0"/>
              <a:t>Comm_HiRes_Sat_Imagery_Pleiades</a:t>
            </a:r>
          </a:p>
          <a:p>
            <a:r>
              <a:rPr lang="en-US" sz="700" dirty="0"/>
              <a:t>Comm_HiRes_Sat_Imagery_Quickbird</a:t>
            </a:r>
          </a:p>
          <a:p>
            <a:r>
              <a:rPr lang="en-US" sz="700" dirty="0"/>
              <a:t>Comm_HiRes_Sat_Imagery_Rapideye</a:t>
            </a:r>
          </a:p>
          <a:p>
            <a:r>
              <a:rPr lang="en-US" sz="700" dirty="0"/>
              <a:t>Comm_HiRes_Sat_Imagery_Worldview1/2/3</a:t>
            </a:r>
          </a:p>
          <a:p>
            <a:r>
              <a:rPr lang="en-US" sz="700" dirty="0"/>
              <a:t> </a:t>
            </a:r>
            <a:r>
              <a:rPr lang="en-US" sz="700" b="1" u="sng" dirty="0"/>
              <a:t>Low-Mod Resolution Imagery</a:t>
            </a:r>
            <a:endParaRPr lang="en-US" sz="700" dirty="0"/>
          </a:p>
          <a:p>
            <a:r>
              <a:rPr lang="en-US" sz="700" dirty="0"/>
              <a:t>METOP(AVHRR)</a:t>
            </a:r>
          </a:p>
          <a:p>
            <a:r>
              <a:rPr lang="en-US" sz="700" dirty="0"/>
              <a:t>POES(AVHRR)</a:t>
            </a:r>
          </a:p>
          <a:p>
            <a:r>
              <a:rPr lang="en-US" sz="700" dirty="0"/>
              <a:t>TERRA(MODIS)</a:t>
            </a:r>
          </a:p>
          <a:p>
            <a:r>
              <a:rPr lang="en-US" sz="700" dirty="0"/>
              <a:t>AQUA(MODIS)</a:t>
            </a:r>
          </a:p>
          <a:p>
            <a:r>
              <a:rPr lang="en-US" sz="700" dirty="0"/>
              <a:t>NPP(VIIRS)</a:t>
            </a:r>
          </a:p>
          <a:p>
            <a:r>
              <a:rPr lang="en-US" sz="700" dirty="0"/>
              <a:t> </a:t>
            </a:r>
            <a:r>
              <a:rPr lang="en-US" sz="700" b="1" u="sng" dirty="0"/>
              <a:t>All other Satellite Data</a:t>
            </a:r>
            <a:endParaRPr lang="en-US" sz="700" dirty="0"/>
          </a:p>
          <a:p>
            <a:r>
              <a:rPr lang="en-US" sz="700" dirty="0"/>
              <a:t>RADARSAT</a:t>
            </a:r>
          </a:p>
          <a:p>
            <a:r>
              <a:rPr lang="en-US" sz="700" dirty="0"/>
              <a:t>TerraSAR-X(SAR)</a:t>
            </a:r>
          </a:p>
          <a:p>
            <a:r>
              <a:rPr lang="en-US" sz="700" dirty="0"/>
              <a:t>COSMO-SkyMed(SAR)</a:t>
            </a:r>
          </a:p>
          <a:p>
            <a:r>
              <a:rPr lang="en-US" sz="700" dirty="0"/>
              <a:t>SPOT</a:t>
            </a:r>
          </a:p>
          <a:p>
            <a:r>
              <a:rPr lang="en-US" sz="700" dirty="0"/>
              <a:t>SPOT 5</a:t>
            </a:r>
          </a:p>
          <a:p>
            <a:r>
              <a:rPr lang="en-US" sz="700" dirty="0"/>
              <a:t>SPOT 6</a:t>
            </a:r>
          </a:p>
          <a:p>
            <a:r>
              <a:rPr lang="en-US" sz="700" dirty="0"/>
              <a:t>TERRA(ASTER)</a:t>
            </a:r>
          </a:p>
          <a:p>
            <a:r>
              <a:rPr lang="en-US" sz="700" dirty="0"/>
              <a:t>EO-1(HYPERION)</a:t>
            </a:r>
          </a:p>
          <a:p>
            <a:r>
              <a:rPr lang="en-US" sz="700" dirty="0"/>
              <a:t>EO-1(ALI)</a:t>
            </a:r>
          </a:p>
          <a:p>
            <a:r>
              <a:rPr lang="en-US" sz="700" dirty="0"/>
              <a:t>Nat_Tech_Means</a:t>
            </a:r>
          </a:p>
          <a:p>
            <a:endParaRPr lang="en-US" sz="700" dirty="0"/>
          </a:p>
        </p:txBody>
      </p:sp>
      <p:sp>
        <p:nvSpPr>
          <p:cNvPr id="4" name="Slide Number Placeholder 3"/>
          <p:cNvSpPr>
            <a:spLocks noGrp="1"/>
          </p:cNvSpPr>
          <p:nvPr>
            <p:ph type="sldNum" sz="quarter" idx="10"/>
          </p:nvPr>
        </p:nvSpPr>
        <p:spPr/>
        <p:txBody>
          <a:bodyPr/>
          <a:lstStyle/>
          <a:p>
            <a:fld id="{EF761E0C-9666-4727-9C48-502683C8B61A}" type="slidenum">
              <a:rPr lang="en-US" smtClean="0"/>
              <a:pPr/>
              <a:t>42</a:t>
            </a:fld>
            <a:endParaRPr lang="en-US" dirty="0"/>
          </a:p>
        </p:txBody>
      </p:sp>
      <p:sp>
        <p:nvSpPr>
          <p:cNvPr id="5" name="Notes Placeholder 2"/>
          <p:cNvSpPr txBox="1">
            <a:spLocks/>
          </p:cNvSpPr>
          <p:nvPr/>
        </p:nvSpPr>
        <p:spPr bwMode="auto">
          <a:xfrm>
            <a:off x="3740451" y="4569440"/>
            <a:ext cx="2593675" cy="4488835"/>
          </a:xfrm>
          <a:prstGeom prst="rect">
            <a:avLst/>
          </a:prstGeom>
          <a:noFill/>
          <a:ln w="9525">
            <a:noFill/>
            <a:miter lim="800000"/>
            <a:headEnd/>
            <a:tailEnd/>
          </a:ln>
          <a:effectLst/>
        </p:spPr>
        <p:txBody>
          <a:bodyPr vert="horz" wrap="square" lIns="91990" tIns="45995" rIns="91990" bIns="45995" numCol="1" anchor="t" anchorCtr="0" compatLnSpc="1">
            <a:prstTxWarp prst="textNoShape">
              <a:avLst/>
            </a:prstTxWarp>
          </a:bodyPr>
          <a:lst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600" dirty="0"/>
              <a:t> </a:t>
            </a:r>
            <a:r>
              <a:rPr lang="en-US" sz="700" b="1" u="sng" dirty="0"/>
              <a:t>Airborne Geophysical Data</a:t>
            </a:r>
            <a:endParaRPr lang="en-US" sz="700" dirty="0"/>
          </a:p>
          <a:p>
            <a:r>
              <a:rPr lang="en-US" sz="700" dirty="0"/>
              <a:t>Airborne_Electromag_Field_Surveys</a:t>
            </a:r>
          </a:p>
          <a:p>
            <a:r>
              <a:rPr lang="en-US" sz="700" dirty="0"/>
              <a:t>Airborne_Gamma_Ray_Surveys(soil/rock)</a:t>
            </a:r>
          </a:p>
          <a:p>
            <a:r>
              <a:rPr lang="en-US" sz="700" dirty="0"/>
              <a:t>Airborne_Geophysical</a:t>
            </a:r>
          </a:p>
          <a:p>
            <a:r>
              <a:rPr lang="en-US" sz="700" dirty="0"/>
              <a:t>Airborne_Grav_Field_Surveys</a:t>
            </a:r>
          </a:p>
          <a:p>
            <a:r>
              <a:rPr lang="en-US" sz="700" dirty="0"/>
              <a:t>Airborne_Mag_Field_Surveys</a:t>
            </a:r>
          </a:p>
          <a:p>
            <a:r>
              <a:rPr lang="en-US" sz="700" dirty="0"/>
              <a:t> </a:t>
            </a:r>
          </a:p>
          <a:p>
            <a:r>
              <a:rPr lang="en-US" sz="700" b="1" u="sng" dirty="0"/>
              <a:t>Airborne Lidar</a:t>
            </a:r>
            <a:endParaRPr lang="en-US" sz="700" dirty="0"/>
          </a:p>
          <a:p>
            <a:r>
              <a:rPr lang="en-US" sz="700" dirty="0"/>
              <a:t>Airborne_LiDAR(Comm)</a:t>
            </a:r>
          </a:p>
          <a:p>
            <a:r>
              <a:rPr lang="en-US" sz="700" dirty="0"/>
              <a:t>USGS_EAARL_Airborne_LiDAR</a:t>
            </a:r>
          </a:p>
          <a:p>
            <a:r>
              <a:rPr lang="en-US" sz="700" dirty="0"/>
              <a:t> </a:t>
            </a:r>
          </a:p>
          <a:p>
            <a:r>
              <a:rPr lang="en-US" sz="700" b="1" u="sng" dirty="0"/>
              <a:t>Other Airborne Data (Imagery, Hyperspectral, SAR, IfSAR, Wildlife Surveys UAS)</a:t>
            </a:r>
            <a:endParaRPr lang="en-US" sz="700" dirty="0"/>
          </a:p>
          <a:p>
            <a:r>
              <a:rPr lang="en-US" sz="700" dirty="0"/>
              <a:t>Airborne_Contract_Commercial_IR</a:t>
            </a:r>
          </a:p>
          <a:p>
            <a:r>
              <a:rPr lang="en-US" sz="700" dirty="0"/>
              <a:t>Airborne_HiRes_Imagery</a:t>
            </a:r>
          </a:p>
          <a:p>
            <a:r>
              <a:rPr lang="en-US" sz="700" dirty="0"/>
              <a:t>Airborne_HiRes_Oblique_Photo</a:t>
            </a:r>
          </a:p>
          <a:p>
            <a:r>
              <a:rPr lang="en-US" sz="700" dirty="0"/>
              <a:t>Airborne_HiRes_Oblique_Photo_Pictometry</a:t>
            </a:r>
          </a:p>
          <a:p>
            <a:r>
              <a:rPr lang="en-US" sz="700" dirty="0"/>
              <a:t>Airborne_HiRes_Stereo_Imagery</a:t>
            </a:r>
          </a:p>
          <a:p>
            <a:r>
              <a:rPr lang="en-US" sz="700" dirty="0"/>
              <a:t>Airborne_Hyperspectral</a:t>
            </a:r>
          </a:p>
          <a:p>
            <a:r>
              <a:rPr lang="en-US" sz="700" dirty="0"/>
              <a:t>Airborne_NOAA_Post-storm_Imagery</a:t>
            </a:r>
          </a:p>
          <a:p>
            <a:r>
              <a:rPr lang="en-US" sz="700" dirty="0"/>
              <a:t>Airborne_Protected_Species/Wildlife_Surveys</a:t>
            </a:r>
          </a:p>
          <a:p>
            <a:r>
              <a:rPr lang="en-US" sz="700" dirty="0"/>
              <a:t>Airborne_SAR/IfSAR</a:t>
            </a:r>
          </a:p>
          <a:p>
            <a:r>
              <a:rPr lang="en-US" sz="700" dirty="0"/>
              <a:t>SEBASS_HS/TIR</a:t>
            </a:r>
          </a:p>
          <a:p>
            <a:r>
              <a:rPr lang="en-US" sz="700" dirty="0"/>
              <a:t>UAS_HiRes_Imagery</a:t>
            </a:r>
          </a:p>
          <a:p>
            <a:r>
              <a:rPr lang="en-US" sz="700" dirty="0"/>
              <a:t>UAS_Surveys/Surveillance</a:t>
            </a:r>
          </a:p>
          <a:p>
            <a:r>
              <a:rPr lang="en-US" sz="700" dirty="0"/>
              <a:t>USGS_Raven_UAS</a:t>
            </a:r>
          </a:p>
          <a:p>
            <a:endParaRPr lang="en-US" sz="700" dirty="0"/>
          </a:p>
        </p:txBody>
      </p:sp>
    </p:spTree>
    <p:extLst>
      <p:ext uri="{BB962C8B-B14F-4D97-AF65-F5344CB8AC3E}">
        <p14:creationId xmlns:p14="http://schemas.microsoft.com/office/powerpoint/2010/main" val="56049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Earth Observation </a:t>
            </a:r>
            <a:r>
              <a:rPr lang="en-US" sz="1200" b="0" i="0" kern="1200" dirty="0" smtClean="0">
                <a:solidFill>
                  <a:schemeClr val="tx1"/>
                </a:solidFill>
                <a:effectLst/>
                <a:latin typeface="+mn-lt"/>
                <a:ea typeface="+mn-ea"/>
                <a:cs typeface="+mn-cs"/>
              </a:rPr>
              <a:t>– generally refers to gathering information about planet </a:t>
            </a:r>
            <a:r>
              <a:rPr lang="en-US" sz="1200" b="1" i="0" kern="1200" dirty="0" smtClean="0">
                <a:solidFill>
                  <a:schemeClr val="tx1"/>
                </a:solidFill>
                <a:effectLst/>
                <a:latin typeface="+mn-lt"/>
                <a:ea typeface="+mn-ea"/>
                <a:cs typeface="+mn-cs"/>
              </a:rPr>
              <a:t>Earth</a:t>
            </a:r>
            <a:r>
              <a:rPr lang="en-US" sz="1200" b="0" i="0" kern="1200" dirty="0" smtClean="0">
                <a:solidFill>
                  <a:schemeClr val="tx1"/>
                </a:solidFill>
                <a:effectLst/>
                <a:latin typeface="+mn-lt"/>
                <a:ea typeface="+mn-ea"/>
                <a:cs typeface="+mn-cs"/>
              </a:rPr>
              <a:t>'s physical, chemical and biological systems via remote sensing and terrestrial technologies </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F792DB-F509-4A21-A73A-CE9D540ECEA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080581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76" y="4417040"/>
            <a:ext cx="2593675" cy="4488835"/>
          </a:xfrm>
        </p:spPr>
        <p:txBody>
          <a:bodyPr/>
          <a:lstStyle/>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400" dirty="0" smtClean="0"/>
              <a:t>Overall remote sensing impact: </a:t>
            </a:r>
            <a:r>
              <a:rPr lang="en-US" sz="1400" b="1" dirty="0" smtClean="0"/>
              <a:t> MODERATE </a:t>
            </a:r>
            <a:r>
              <a:rPr lang="en-US" sz="1400" b="1" dirty="0" smtClean="0">
                <a:solidFill>
                  <a:srgbClr val="FF0000"/>
                </a:solidFill>
              </a:rPr>
              <a:t>(35%)</a:t>
            </a:r>
            <a:endParaRPr lang="en-US" sz="1400" b="1" dirty="0" smtClean="0"/>
          </a:p>
          <a:p>
            <a:pPr lvl="1"/>
            <a:r>
              <a:rPr lang="en-US" sz="1400" b="1" dirty="0" smtClean="0"/>
              <a:t>Landslide </a:t>
            </a:r>
            <a:r>
              <a:rPr lang="en-US" sz="1400" b="1" dirty="0"/>
              <a:t>Susceptibility Maps for Post Wildfire Debris Flows (98% Landsat impact)</a:t>
            </a:r>
          </a:p>
          <a:p>
            <a:pPr lvl="1"/>
            <a:r>
              <a:rPr lang="en-US" sz="1400" b="1" dirty="0"/>
              <a:t>Landslide Susceptibility and Local Warning Research (25% Landsat impact)</a:t>
            </a:r>
          </a:p>
          <a:p>
            <a:r>
              <a:rPr lang="en-US" b="1" dirty="0"/>
              <a:t>Landslide Hazards:</a:t>
            </a:r>
            <a:r>
              <a:rPr lang="en-US" dirty="0"/>
              <a:t>  Some other main data sources for this are field work, weather/precipitation data, and seismic data.</a:t>
            </a:r>
            <a:endParaRPr lang="en-US" sz="700" b="1" u="sng" dirty="0"/>
          </a:p>
          <a:p>
            <a:endParaRPr lang="en-US" sz="700" b="1" u="sng" dirty="0"/>
          </a:p>
          <a:p>
            <a:r>
              <a:rPr lang="en-US" sz="900" b="1" dirty="0"/>
              <a:t>Other details:</a:t>
            </a:r>
            <a:endParaRPr lang="en-US" sz="800" b="1" dirty="0"/>
          </a:p>
          <a:p>
            <a:pPr marL="283407" indent="-283407">
              <a:buFont typeface="Arial" panose="020B0604020202020204" pitchFamily="34" charset="0"/>
              <a:buChar char="•"/>
            </a:pPr>
            <a:r>
              <a:rPr lang="en-US" sz="800" dirty="0"/>
              <a:t>Use both satellite and airborne SAR data </a:t>
            </a:r>
          </a:p>
          <a:p>
            <a:pPr marL="283407" indent="-283407">
              <a:buFont typeface="Arial" panose="020B0604020202020204" pitchFamily="34" charset="0"/>
              <a:buChar char="•"/>
            </a:pPr>
            <a:r>
              <a:rPr lang="en-US" sz="800" dirty="0"/>
              <a:t>Use airborne imagery from FEMA and the NAIP program</a:t>
            </a:r>
          </a:p>
          <a:p>
            <a:pPr marL="283407" indent="-283407">
              <a:buFont typeface="Arial" panose="020B0604020202020204" pitchFamily="34" charset="0"/>
              <a:buChar char="•"/>
            </a:pPr>
            <a:r>
              <a:rPr lang="en-US" sz="800" dirty="0"/>
              <a:t>Would like to have greater access to UAS’ to support their activities</a:t>
            </a:r>
          </a:p>
          <a:p>
            <a:endParaRPr lang="en-US" sz="700" b="1" u="sng" dirty="0"/>
          </a:p>
          <a:p>
            <a:r>
              <a:rPr lang="en-US" sz="700" b="1" u="sng" dirty="0"/>
              <a:t>Groupings</a:t>
            </a:r>
            <a:endParaRPr lang="en-US" sz="700" dirty="0"/>
          </a:p>
          <a:p>
            <a:r>
              <a:rPr lang="en-US" sz="700" dirty="0"/>
              <a:t> </a:t>
            </a:r>
          </a:p>
          <a:p>
            <a:r>
              <a:rPr lang="en-US" sz="700" b="1" u="sng" dirty="0"/>
              <a:t>Landsat</a:t>
            </a:r>
            <a:endParaRPr lang="en-US" sz="700" dirty="0"/>
          </a:p>
          <a:p>
            <a:r>
              <a:rPr lang="en-US" sz="700" dirty="0"/>
              <a:t>Landsat(Optical)</a:t>
            </a:r>
          </a:p>
          <a:p>
            <a:r>
              <a:rPr lang="en-US" sz="700" dirty="0"/>
              <a:t>Landsat(Pan)</a:t>
            </a:r>
          </a:p>
          <a:p>
            <a:r>
              <a:rPr lang="en-US" sz="700" dirty="0"/>
              <a:t>Landsat(Thermal)</a:t>
            </a:r>
          </a:p>
          <a:p>
            <a:r>
              <a:rPr lang="en-US" sz="700" dirty="0"/>
              <a:t> </a:t>
            </a:r>
            <a:r>
              <a:rPr lang="en-US" sz="700" b="1" u="sng" dirty="0"/>
              <a:t>Commercial High Res Satellite Imagery</a:t>
            </a:r>
            <a:endParaRPr lang="en-US" sz="700" dirty="0"/>
          </a:p>
          <a:p>
            <a:r>
              <a:rPr lang="en-US" sz="700" dirty="0"/>
              <a:t>Comm_HiRes_Sat_Imagery_GeoEye1</a:t>
            </a:r>
          </a:p>
          <a:p>
            <a:r>
              <a:rPr lang="en-US" sz="700" dirty="0"/>
              <a:t>Comm_HiRes_Sat_Imagery_IKONOS</a:t>
            </a:r>
          </a:p>
          <a:p>
            <a:r>
              <a:rPr lang="en-US" sz="700" dirty="0"/>
              <a:t>Comm_HiRes_Sat_Imagery_Pleiades</a:t>
            </a:r>
          </a:p>
          <a:p>
            <a:r>
              <a:rPr lang="en-US" sz="700" dirty="0"/>
              <a:t>Comm_HiRes_Sat_Imagery_Quickbird</a:t>
            </a:r>
          </a:p>
          <a:p>
            <a:r>
              <a:rPr lang="en-US" sz="700" dirty="0"/>
              <a:t>Comm_HiRes_Sat_Imagery_Rapideye</a:t>
            </a:r>
          </a:p>
          <a:p>
            <a:r>
              <a:rPr lang="en-US" sz="700" dirty="0"/>
              <a:t>Comm_HiRes_Sat_Imagery_Worldview1/2/3</a:t>
            </a:r>
          </a:p>
          <a:p>
            <a:r>
              <a:rPr lang="en-US" sz="700" dirty="0"/>
              <a:t> </a:t>
            </a:r>
            <a:r>
              <a:rPr lang="en-US" sz="700" b="1" u="sng" dirty="0"/>
              <a:t>Low-Mod Resolution Imagery</a:t>
            </a:r>
            <a:endParaRPr lang="en-US" sz="700" dirty="0"/>
          </a:p>
          <a:p>
            <a:r>
              <a:rPr lang="en-US" sz="700" dirty="0"/>
              <a:t>METOP(AVHRR)</a:t>
            </a:r>
          </a:p>
          <a:p>
            <a:r>
              <a:rPr lang="en-US" sz="700" dirty="0"/>
              <a:t>POES(AVHRR)</a:t>
            </a:r>
          </a:p>
          <a:p>
            <a:r>
              <a:rPr lang="en-US" sz="700" dirty="0"/>
              <a:t>TERRA(MODIS)</a:t>
            </a:r>
          </a:p>
          <a:p>
            <a:r>
              <a:rPr lang="en-US" sz="700" dirty="0"/>
              <a:t>AQUA(MODIS)</a:t>
            </a:r>
          </a:p>
          <a:p>
            <a:r>
              <a:rPr lang="en-US" sz="700" dirty="0"/>
              <a:t>NPP(VIIRS)</a:t>
            </a:r>
          </a:p>
          <a:p>
            <a:r>
              <a:rPr lang="en-US" sz="700" dirty="0"/>
              <a:t> </a:t>
            </a:r>
            <a:r>
              <a:rPr lang="en-US" sz="700" b="1" u="sng" dirty="0"/>
              <a:t>All other Satellite Data</a:t>
            </a:r>
            <a:endParaRPr lang="en-US" sz="700" dirty="0"/>
          </a:p>
          <a:p>
            <a:r>
              <a:rPr lang="en-US" sz="700" dirty="0"/>
              <a:t>RADARSAT</a:t>
            </a:r>
          </a:p>
          <a:p>
            <a:r>
              <a:rPr lang="en-US" sz="700" dirty="0"/>
              <a:t>TerraSAR-X(SAR)</a:t>
            </a:r>
          </a:p>
          <a:p>
            <a:r>
              <a:rPr lang="en-US" sz="700" dirty="0"/>
              <a:t>COSMO-SkyMed(SAR)</a:t>
            </a:r>
          </a:p>
          <a:p>
            <a:r>
              <a:rPr lang="en-US" sz="700" dirty="0"/>
              <a:t>SPOT</a:t>
            </a:r>
          </a:p>
          <a:p>
            <a:r>
              <a:rPr lang="en-US" sz="700" dirty="0"/>
              <a:t>SPOT 5</a:t>
            </a:r>
          </a:p>
          <a:p>
            <a:r>
              <a:rPr lang="en-US" sz="700" dirty="0"/>
              <a:t>SPOT 6</a:t>
            </a:r>
          </a:p>
          <a:p>
            <a:r>
              <a:rPr lang="en-US" sz="700" dirty="0"/>
              <a:t>TERRA(ASTER)</a:t>
            </a:r>
          </a:p>
          <a:p>
            <a:r>
              <a:rPr lang="en-US" sz="700" dirty="0"/>
              <a:t>EO-1(HYPERION)</a:t>
            </a:r>
          </a:p>
          <a:p>
            <a:r>
              <a:rPr lang="en-US" sz="700" dirty="0"/>
              <a:t>EO-1(ALI)</a:t>
            </a:r>
          </a:p>
          <a:p>
            <a:r>
              <a:rPr lang="en-US" sz="700" dirty="0"/>
              <a:t>Nat_Tech_Means</a:t>
            </a:r>
          </a:p>
          <a:p>
            <a:endParaRPr lang="en-US" sz="700" dirty="0"/>
          </a:p>
        </p:txBody>
      </p:sp>
      <p:sp>
        <p:nvSpPr>
          <p:cNvPr id="4" name="Slide Number Placeholder 3"/>
          <p:cNvSpPr>
            <a:spLocks noGrp="1"/>
          </p:cNvSpPr>
          <p:nvPr>
            <p:ph type="sldNum" sz="quarter" idx="10"/>
          </p:nvPr>
        </p:nvSpPr>
        <p:spPr/>
        <p:txBody>
          <a:bodyPr/>
          <a:lstStyle/>
          <a:p>
            <a:fld id="{EF761E0C-9666-4727-9C48-502683C8B61A}" type="slidenum">
              <a:rPr lang="en-US" smtClean="0"/>
              <a:pPr/>
              <a:t>43</a:t>
            </a:fld>
            <a:endParaRPr lang="en-US" dirty="0"/>
          </a:p>
        </p:txBody>
      </p:sp>
      <p:sp>
        <p:nvSpPr>
          <p:cNvPr id="5" name="Notes Placeholder 2"/>
          <p:cNvSpPr txBox="1">
            <a:spLocks/>
          </p:cNvSpPr>
          <p:nvPr/>
        </p:nvSpPr>
        <p:spPr bwMode="auto">
          <a:xfrm>
            <a:off x="3740451" y="4569440"/>
            <a:ext cx="2593675" cy="4488835"/>
          </a:xfrm>
          <a:prstGeom prst="rect">
            <a:avLst/>
          </a:prstGeom>
          <a:noFill/>
          <a:ln w="9525">
            <a:noFill/>
            <a:miter lim="800000"/>
            <a:headEnd/>
            <a:tailEnd/>
          </a:ln>
          <a:effectLst/>
        </p:spPr>
        <p:txBody>
          <a:bodyPr vert="horz" wrap="square" lIns="91990" tIns="45995" rIns="91990" bIns="45995" numCol="1" anchor="t" anchorCtr="0" compatLnSpc="1">
            <a:prstTxWarp prst="textNoShape">
              <a:avLst/>
            </a:prstTxWarp>
          </a:bodyPr>
          <a:lst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600" dirty="0"/>
              <a:t> </a:t>
            </a:r>
            <a:r>
              <a:rPr lang="en-US" sz="700" b="1" u="sng" dirty="0"/>
              <a:t>Airborne Geophysical Data</a:t>
            </a:r>
            <a:endParaRPr lang="en-US" sz="700" dirty="0"/>
          </a:p>
          <a:p>
            <a:r>
              <a:rPr lang="en-US" sz="700" dirty="0"/>
              <a:t>Airborne_Electromag_Field_Surveys</a:t>
            </a:r>
          </a:p>
          <a:p>
            <a:r>
              <a:rPr lang="en-US" sz="700" dirty="0"/>
              <a:t>Airborne_Gamma_Ray_Surveys(soil/rock)</a:t>
            </a:r>
          </a:p>
          <a:p>
            <a:r>
              <a:rPr lang="en-US" sz="700" dirty="0"/>
              <a:t>Airborne_Geophysical</a:t>
            </a:r>
          </a:p>
          <a:p>
            <a:r>
              <a:rPr lang="en-US" sz="700" dirty="0"/>
              <a:t>Airborne_Grav_Field_Surveys</a:t>
            </a:r>
          </a:p>
          <a:p>
            <a:r>
              <a:rPr lang="en-US" sz="700" dirty="0"/>
              <a:t>Airborne_Mag_Field_Surveys</a:t>
            </a:r>
          </a:p>
          <a:p>
            <a:r>
              <a:rPr lang="en-US" sz="700" dirty="0"/>
              <a:t> </a:t>
            </a:r>
          </a:p>
          <a:p>
            <a:r>
              <a:rPr lang="en-US" sz="700" b="1" u="sng" dirty="0"/>
              <a:t>Airborne Lidar</a:t>
            </a:r>
            <a:endParaRPr lang="en-US" sz="700" dirty="0"/>
          </a:p>
          <a:p>
            <a:r>
              <a:rPr lang="en-US" sz="700" dirty="0"/>
              <a:t>Airborne_LiDAR(Comm)</a:t>
            </a:r>
          </a:p>
          <a:p>
            <a:r>
              <a:rPr lang="en-US" sz="700" dirty="0"/>
              <a:t>USGS_EAARL_Airborne_LiDAR</a:t>
            </a:r>
          </a:p>
          <a:p>
            <a:r>
              <a:rPr lang="en-US" sz="700" dirty="0"/>
              <a:t> </a:t>
            </a:r>
          </a:p>
          <a:p>
            <a:r>
              <a:rPr lang="en-US" sz="700" b="1" u="sng" dirty="0"/>
              <a:t>Other Airborne Data (Imagery, Hyperspectral, SAR, IfSAR, Wildlife Surveys UAS)</a:t>
            </a:r>
            <a:endParaRPr lang="en-US" sz="700" dirty="0"/>
          </a:p>
          <a:p>
            <a:r>
              <a:rPr lang="en-US" sz="700" dirty="0"/>
              <a:t>Airborne_Contract_Commercial_IR</a:t>
            </a:r>
          </a:p>
          <a:p>
            <a:r>
              <a:rPr lang="en-US" sz="700" dirty="0"/>
              <a:t>Airborne_HiRes_Imagery</a:t>
            </a:r>
          </a:p>
          <a:p>
            <a:r>
              <a:rPr lang="en-US" sz="700" dirty="0"/>
              <a:t>Airborne_HiRes_Oblique_Photo</a:t>
            </a:r>
          </a:p>
          <a:p>
            <a:r>
              <a:rPr lang="en-US" sz="700" dirty="0"/>
              <a:t>Airborne_HiRes_Oblique_Photo_Pictometry</a:t>
            </a:r>
          </a:p>
          <a:p>
            <a:r>
              <a:rPr lang="en-US" sz="700" dirty="0"/>
              <a:t>Airborne_HiRes_Stereo_Imagery</a:t>
            </a:r>
          </a:p>
          <a:p>
            <a:r>
              <a:rPr lang="en-US" sz="700" dirty="0"/>
              <a:t>Airborne_Hyperspectral</a:t>
            </a:r>
          </a:p>
          <a:p>
            <a:r>
              <a:rPr lang="en-US" sz="700" dirty="0"/>
              <a:t>Airborne_NOAA_Post-storm_Imagery</a:t>
            </a:r>
          </a:p>
          <a:p>
            <a:r>
              <a:rPr lang="en-US" sz="700" dirty="0" err="1"/>
              <a:t>Airborne_Protected_Species</a:t>
            </a:r>
            <a:r>
              <a:rPr lang="en-US" sz="700" dirty="0"/>
              <a:t>/</a:t>
            </a:r>
            <a:r>
              <a:rPr lang="en-US" sz="700" dirty="0" err="1"/>
              <a:t>Wildlife_Surveys</a:t>
            </a:r>
            <a:endParaRPr lang="en-US" sz="700" dirty="0"/>
          </a:p>
          <a:p>
            <a:r>
              <a:rPr lang="en-US" sz="700" dirty="0" err="1"/>
              <a:t>Airborne_SAR</a:t>
            </a:r>
            <a:r>
              <a:rPr lang="en-US" sz="700" dirty="0"/>
              <a:t>/</a:t>
            </a:r>
            <a:r>
              <a:rPr lang="en-US" sz="700" dirty="0" err="1"/>
              <a:t>IfSAR</a:t>
            </a:r>
            <a:endParaRPr lang="en-US" sz="700" dirty="0"/>
          </a:p>
          <a:p>
            <a:r>
              <a:rPr lang="en-US" sz="700" dirty="0"/>
              <a:t>SEBASS_HS/TIR</a:t>
            </a:r>
          </a:p>
          <a:p>
            <a:r>
              <a:rPr lang="en-US" sz="700" dirty="0" err="1"/>
              <a:t>UAS_HiRes_Imagery</a:t>
            </a:r>
            <a:endParaRPr lang="en-US" sz="700" dirty="0"/>
          </a:p>
          <a:p>
            <a:r>
              <a:rPr lang="en-US" sz="700" dirty="0" err="1"/>
              <a:t>UAS_Surveys</a:t>
            </a:r>
            <a:r>
              <a:rPr lang="en-US" sz="700" dirty="0"/>
              <a:t>/Surveillance</a:t>
            </a:r>
          </a:p>
          <a:p>
            <a:r>
              <a:rPr lang="en-US" sz="700" dirty="0" err="1"/>
              <a:t>USGS_Raven_UAS</a:t>
            </a:r>
            <a:endParaRPr lang="en-US" sz="700" dirty="0"/>
          </a:p>
          <a:p>
            <a:endParaRPr lang="en-US" sz="700" dirty="0"/>
          </a:p>
        </p:txBody>
      </p:sp>
    </p:spTree>
    <p:extLst>
      <p:ext uri="{BB962C8B-B14F-4D97-AF65-F5344CB8AC3E}">
        <p14:creationId xmlns:p14="http://schemas.microsoft.com/office/powerpoint/2010/main" val="417204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03248-AAB1-4457-B6FB-5FC5BE9E1A73}" type="slidenum">
              <a:rPr lang="en-US" smtClean="0"/>
              <a:t>5</a:t>
            </a:fld>
            <a:endParaRPr lang="en-US" dirty="0"/>
          </a:p>
        </p:txBody>
      </p:sp>
    </p:spTree>
    <p:extLst>
      <p:ext uri="{BB962C8B-B14F-4D97-AF65-F5344CB8AC3E}">
        <p14:creationId xmlns:p14="http://schemas.microsoft.com/office/powerpoint/2010/main" val="324623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is an</a:t>
            </a:r>
            <a:r>
              <a:rPr lang="en-US" b="1" baseline="0" dirty="0" smtClean="0"/>
              <a:t> EORES </a:t>
            </a:r>
            <a:r>
              <a:rPr lang="en-US" b="1" dirty="0" smtClean="0"/>
              <a:t>Project overview with some</a:t>
            </a:r>
            <a:r>
              <a:rPr lang="en-US" b="1" baseline="0" dirty="0" smtClean="0"/>
              <a:t> very NOAA legacy system references.  </a:t>
            </a:r>
          </a:p>
          <a:p>
            <a:endParaRPr lang="en-US" b="1" baseline="0" dirty="0" smtClean="0"/>
          </a:p>
          <a:p>
            <a:r>
              <a:rPr lang="en-US" b="1" dirty="0"/>
              <a:t>1</a:t>
            </a:r>
            <a:r>
              <a:rPr lang="en-US" b="1" baseline="30000" dirty="0"/>
              <a:t>st</a:t>
            </a:r>
            <a:r>
              <a:rPr lang="en-US" b="1" dirty="0"/>
              <a:t> Production </a:t>
            </a:r>
            <a:r>
              <a:rPr lang="en-US" b="1" dirty="0">
                <a:latin typeface="Arial" pitchFamily="34" charset="0"/>
                <a:ea typeface="ＭＳ Ｐゴシック" charset="-128"/>
                <a:cs typeface="Arial" pitchFamily="34" charset="0"/>
              </a:rPr>
              <a:t>Earth Observation Requirements Evaluation System (EORES) </a:t>
            </a:r>
            <a:r>
              <a:rPr lang="en-US" b="1" dirty="0"/>
              <a:t>release completed in July</a:t>
            </a:r>
          </a:p>
          <a:p>
            <a:endParaRPr lang="en-US" b="1" dirty="0"/>
          </a:p>
          <a:p>
            <a:r>
              <a:rPr lang="en-US" b="1" dirty="0"/>
              <a:t>NOAA has moved their Observing Systems databases and tools into the EORES baseline, and will be turning off the old systems</a:t>
            </a:r>
          </a:p>
          <a:p>
            <a:pPr indent="-274296">
              <a:lnSpc>
                <a:spcPct val="120000"/>
              </a:lnSpc>
              <a:spcBef>
                <a:spcPts val="0"/>
              </a:spcBef>
              <a:spcAft>
                <a:spcPts val="0"/>
              </a:spcAft>
              <a:buFont typeface="Arial"/>
              <a:buChar char="•"/>
              <a:defRPr/>
            </a:pPr>
            <a:endParaRPr lang="en-US" b="1" dirty="0">
              <a:latin typeface="Arial" pitchFamily="34" charset="0"/>
              <a:ea typeface="ＭＳ Ｐゴシック" charset="-128"/>
              <a:cs typeface="Arial" pitchFamily="34" charset="0"/>
            </a:endParaRPr>
          </a:p>
          <a:p>
            <a:pPr indent="-274296">
              <a:lnSpc>
                <a:spcPct val="120000"/>
              </a:lnSpc>
              <a:spcBef>
                <a:spcPts val="0"/>
              </a:spcBef>
              <a:spcAft>
                <a:spcPts val="0"/>
              </a:spcAft>
              <a:buFont typeface="Arial"/>
              <a:buChar char="•"/>
              <a:defRPr/>
            </a:pPr>
            <a:r>
              <a:rPr lang="en-US" b="1" dirty="0">
                <a:latin typeface="Arial" pitchFamily="34" charset="0"/>
                <a:ea typeface="ＭＳ Ｐゴシック" charset="-128"/>
                <a:cs typeface="Arial" pitchFamily="34" charset="0"/>
              </a:rPr>
              <a:t>Elicitation of user requirements from the EO community, including a plan for supporting EOA II in conjunction with USGEO and OSTP</a:t>
            </a:r>
          </a:p>
          <a:p>
            <a:pPr indent="-274296">
              <a:lnSpc>
                <a:spcPct val="120000"/>
              </a:lnSpc>
              <a:spcBef>
                <a:spcPts val="0"/>
              </a:spcBef>
              <a:spcAft>
                <a:spcPts val="0"/>
              </a:spcAft>
              <a:buFont typeface="Arial"/>
              <a:buChar char="•"/>
              <a:defRPr/>
            </a:pPr>
            <a:endParaRPr lang="en-US" b="1" dirty="0">
              <a:latin typeface="Arial" pitchFamily="34" charset="0"/>
              <a:ea typeface="ＭＳ Ｐゴシック" charset="-128"/>
              <a:cs typeface="Arial" pitchFamily="34" charset="0"/>
            </a:endParaRPr>
          </a:p>
          <a:p>
            <a:pPr indent="-274296">
              <a:lnSpc>
                <a:spcPct val="120000"/>
              </a:lnSpc>
              <a:spcBef>
                <a:spcPts val="0"/>
              </a:spcBef>
              <a:spcAft>
                <a:spcPts val="0"/>
              </a:spcAft>
              <a:buFont typeface="Arial"/>
              <a:buChar char="•"/>
              <a:defRPr/>
            </a:pPr>
            <a:r>
              <a:rPr lang="en-US" b="1" dirty="0">
                <a:latin typeface="Arial" pitchFamily="34" charset="0"/>
                <a:ea typeface="ＭＳ Ｐゴシック" charset="-128"/>
                <a:cs typeface="Arial" pitchFamily="34" charset="0"/>
              </a:rPr>
              <a:t>Continued development and use of next generation analytical tool suite to provide EO Requirements and Capabilities Analyses and Reporting</a:t>
            </a:r>
          </a:p>
          <a:p>
            <a:endParaRPr lang="en-US" dirty="0"/>
          </a:p>
        </p:txBody>
      </p:sp>
    </p:spTree>
    <p:extLst>
      <p:ext uri="{BB962C8B-B14F-4D97-AF65-F5344CB8AC3E}">
        <p14:creationId xmlns:p14="http://schemas.microsoft.com/office/powerpoint/2010/main" val="4094559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Value Tree to User Requirements and Analysis. This summarizes the whole picture of RCA-EO: how an agency is mapped in a tree structure, how requirements are generated from KPS, how capabilities are matched with the requirements, and how analysis can support current EO capabilities assessment and future capabilities planning.</a:t>
            </a:r>
            <a:endParaRPr lang="en-US" dirty="0"/>
          </a:p>
        </p:txBody>
      </p:sp>
      <p:sp>
        <p:nvSpPr>
          <p:cNvPr id="4" name="Slide Number Placeholder 3"/>
          <p:cNvSpPr>
            <a:spLocks noGrp="1"/>
          </p:cNvSpPr>
          <p:nvPr>
            <p:ph type="sldNum" sz="quarter" idx="10"/>
          </p:nvPr>
        </p:nvSpPr>
        <p:spPr/>
        <p:txBody>
          <a:bodyPr/>
          <a:lstStyle/>
          <a:p>
            <a:fld id="{EF761E0C-9666-4727-9C48-502683C8B61A}"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733836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sz="1400" b="1" kern="0" dirty="0" smtClean="0"/>
              <a:t>VTI Plan:</a:t>
            </a:r>
          </a:p>
          <a:p>
            <a:pPr lvl="1"/>
            <a:r>
              <a:rPr lang="en-US" sz="1400" kern="0" dirty="0" smtClean="0"/>
              <a:t>Goal to be as complete/ comprehensive as possible</a:t>
            </a:r>
          </a:p>
          <a:p>
            <a:pPr marL="914400" lvl="2"/>
            <a:r>
              <a:rPr lang="en-US" sz="1400" kern="0" dirty="0" smtClean="0"/>
              <a:t>Ensure USGS represented across all relevant SBAs in EOA 2016</a:t>
            </a:r>
          </a:p>
          <a:p>
            <a:pPr marL="914400" lvl="2"/>
            <a:r>
              <a:rPr lang="en-US" sz="1400" kern="0" dirty="0" smtClean="0"/>
              <a:t>Relative impact of EO sensors and products need to be assessed in the context of everything else</a:t>
            </a:r>
          </a:p>
          <a:p>
            <a:pPr marL="914400" lvl="2"/>
            <a:endParaRPr lang="en-US" sz="1400" kern="0" dirty="0" smtClean="0"/>
          </a:p>
          <a:p>
            <a:pPr marL="457200" lvl="1" indent="0">
              <a:buNone/>
            </a:pPr>
            <a:r>
              <a:rPr lang="en-US" sz="1400" b="1" kern="0" dirty="0" smtClean="0"/>
              <a:t>Req Plan:</a:t>
            </a:r>
            <a:r>
              <a:rPr lang="en-US" sz="1400" kern="0" dirty="0" smtClean="0"/>
              <a:t> </a:t>
            </a:r>
          </a:p>
          <a:p>
            <a:pPr lvl="2"/>
            <a:r>
              <a:rPr lang="en-US" sz="1300" kern="0" dirty="0" smtClean="0"/>
              <a:t>Conduct selective data collection based on established priorities</a:t>
            </a:r>
          </a:p>
          <a:p>
            <a:pPr marL="1371600" lvl="3"/>
            <a:r>
              <a:rPr lang="en-US" sz="1300" kern="0" dirty="0" smtClean="0"/>
              <a:t>cover breadth of Land imaging </a:t>
            </a:r>
          </a:p>
          <a:p>
            <a:pPr lvl="2"/>
            <a:r>
              <a:rPr lang="en-US" sz="1300" kern="0" dirty="0" smtClean="0"/>
              <a:t>Expand elicitation over time (complete partial requirements sets, continue to build across range of applications)</a:t>
            </a:r>
          </a:p>
          <a:p>
            <a:pPr marL="914400" lvl="2"/>
            <a:endParaRPr lang="en-US" sz="1400" kern="0" dirty="0" smtClean="0"/>
          </a:p>
          <a:p>
            <a:endParaRPr lang="en-US" dirty="0"/>
          </a:p>
        </p:txBody>
      </p:sp>
      <p:sp>
        <p:nvSpPr>
          <p:cNvPr id="4" name="Slide Number Placeholder 3"/>
          <p:cNvSpPr>
            <a:spLocks noGrp="1"/>
          </p:cNvSpPr>
          <p:nvPr>
            <p:ph type="sldNum" sz="quarter" idx="10"/>
          </p:nvPr>
        </p:nvSpPr>
        <p:spPr/>
        <p:txBody>
          <a:bodyPr/>
          <a:lstStyle/>
          <a:p>
            <a:fld id="{72103248-AAB1-4457-B6FB-5FC5BE9E1A73}" type="slidenum">
              <a:rPr lang="en-US" smtClean="0"/>
              <a:t>11</a:t>
            </a:fld>
            <a:endParaRPr lang="en-US" dirty="0"/>
          </a:p>
        </p:txBody>
      </p:sp>
    </p:spTree>
    <p:extLst>
      <p:ext uri="{BB962C8B-B14F-4D97-AF65-F5344CB8AC3E}">
        <p14:creationId xmlns:p14="http://schemas.microsoft.com/office/powerpoint/2010/main" val="12894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20725"/>
            <a:ext cx="4648200" cy="34861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USGS programs rely on a range of data sources including remote sensing data of various types</a:t>
            </a:r>
            <a:endParaRPr lang="en-US" dirty="0" smtClean="0"/>
          </a:p>
          <a:p>
            <a:pPr rtl="0"/>
            <a:r>
              <a:rPr lang="en-US" sz="1200" kern="1200" dirty="0" smtClean="0">
                <a:solidFill>
                  <a:schemeClr val="tx1"/>
                </a:solidFill>
                <a:effectLst/>
                <a:latin typeface="+mn-lt"/>
                <a:ea typeface="+mn-ea"/>
                <a:cs typeface="+mn-cs"/>
              </a:rPr>
              <a:t>•Impact scores represent the relative utility of Landsat versus all other remote sensing sources </a:t>
            </a:r>
            <a:endParaRPr lang="en-US" dirty="0" smtClean="0">
              <a:effectLst/>
            </a:endParaRPr>
          </a:p>
          <a:p>
            <a:pPr rtl="0"/>
            <a:r>
              <a:rPr lang="en-US" sz="1200" kern="1200" dirty="0" smtClean="0">
                <a:solidFill>
                  <a:schemeClr val="tx1"/>
                </a:solidFill>
                <a:effectLst/>
                <a:latin typeface="+mn-lt"/>
                <a:ea typeface="+mn-ea"/>
                <a:cs typeface="+mn-cs"/>
              </a:rPr>
              <a:t>•Subject matter experts across USGS provided an evaluation of the expected impact should a an individual data source become unavailable</a:t>
            </a:r>
          </a:p>
          <a:p>
            <a:pPr rtl="0"/>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Inform and facilitate collaboration</a:t>
            </a:r>
            <a:r>
              <a:rPr lang="en-US" sz="1200" kern="1200" baseline="0" dirty="0" smtClean="0">
                <a:solidFill>
                  <a:schemeClr val="tx1"/>
                </a:solidFill>
                <a:effectLst/>
                <a:latin typeface="+mn-lt"/>
                <a:ea typeface="+mn-ea"/>
                <a:cs typeface="+mn-cs"/>
              </a:rPr>
              <a:t> among programs</a:t>
            </a:r>
            <a:endParaRPr lang="en-US" dirty="0" smtClean="0">
              <a:effectLst/>
            </a:endParaRPr>
          </a:p>
          <a:p>
            <a:pPr defTabSz="906902">
              <a:defRPr/>
            </a:pPr>
            <a:endParaRPr lang="en-US" dirty="0" smtClean="0"/>
          </a:p>
          <a:p>
            <a:pPr defTabSz="906902">
              <a:defRPr/>
            </a:pPr>
            <a:r>
              <a:rPr lang="en-US" dirty="0" smtClean="0"/>
              <a:t>Expected drop in performance if a system is lost. </a:t>
            </a:r>
            <a:r>
              <a:rPr lang="en-US" baseline="0" dirty="0" smtClean="0"/>
              <a:t>Current usage of data, and doesn’t reflect needs. Doesn’t mean that a high impact system is critical – could be replaced by other systems (but it’s used right now and it has great impacts).</a:t>
            </a:r>
          </a:p>
          <a:p>
            <a:pPr defTabSz="906902">
              <a:defRPr/>
            </a:pPr>
            <a:endParaRPr lang="en-US" baseline="0" dirty="0" smtClean="0"/>
          </a:p>
          <a:p>
            <a:pPr defTabSz="906902">
              <a:defRPr/>
            </a:pPr>
            <a:r>
              <a:rPr lang="en-US" baseline="0" dirty="0" smtClean="0"/>
              <a:t>Update: Decompose intermediate products, include all KPSs. The following slides show the type of analysis that we can do using USGS VTI, but results are not final yet.</a:t>
            </a:r>
          </a:p>
          <a:p>
            <a:endParaRPr lang="en-US" dirty="0"/>
          </a:p>
        </p:txBody>
      </p:sp>
      <p:sp>
        <p:nvSpPr>
          <p:cNvPr id="4" name="Slide Number Placeholder 3"/>
          <p:cNvSpPr>
            <a:spLocks noGrp="1"/>
          </p:cNvSpPr>
          <p:nvPr>
            <p:ph type="sldNum" sz="quarter" idx="10"/>
          </p:nvPr>
        </p:nvSpPr>
        <p:spPr/>
        <p:txBody>
          <a:bodyPr/>
          <a:lstStyle/>
          <a:p>
            <a:fld id="{EF761E0C-9666-4727-9C48-502683C8B61A}" type="slidenum">
              <a:rPr lang="en-US" smtClean="0"/>
              <a:pPr/>
              <a:t>12</a:t>
            </a:fld>
            <a:endParaRPr lang="en-US" dirty="0"/>
          </a:p>
        </p:txBody>
      </p:sp>
    </p:spTree>
    <p:extLst>
      <p:ext uri="{BB962C8B-B14F-4D97-AF65-F5344CB8AC3E}">
        <p14:creationId xmlns:p14="http://schemas.microsoft.com/office/powerpoint/2010/main" val="4254327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61E0C-9666-4727-9C48-502683C8B61A}" type="slidenum">
              <a:rPr lang="en-US" smtClean="0"/>
              <a:pPr/>
              <a:t>13</a:t>
            </a:fld>
            <a:endParaRPr lang="en-US" dirty="0"/>
          </a:p>
        </p:txBody>
      </p:sp>
    </p:spTree>
    <p:extLst>
      <p:ext uri="{BB962C8B-B14F-4D97-AF65-F5344CB8AC3E}">
        <p14:creationId xmlns:p14="http://schemas.microsoft.com/office/powerpoint/2010/main" val="254649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EOA 2012</a:t>
            </a:r>
          </a:p>
          <a:p>
            <a:r>
              <a:rPr lang="en-US" dirty="0" smtClean="0"/>
              <a:t>No KPSOs,</a:t>
            </a:r>
            <a:r>
              <a:rPr lang="en-US" baseline="0" dirty="0" smtClean="0"/>
              <a:t> workshops of HQs intermediate products…</a:t>
            </a:r>
          </a:p>
          <a:p>
            <a:r>
              <a:rPr lang="en-US" baseline="0" dirty="0" smtClean="0"/>
              <a:t>EOA 2016, identify KPSOs, engage individual scientists</a:t>
            </a:r>
            <a:endParaRPr lang="en-US" dirty="0" smtClean="0"/>
          </a:p>
          <a:p>
            <a:endParaRPr lang="en-US" dirty="0" smtClean="0"/>
          </a:p>
          <a:p>
            <a:r>
              <a:rPr lang="en-US" dirty="0" smtClean="0"/>
              <a:t>To be completed Jun 2016</a:t>
            </a:r>
          </a:p>
          <a:p>
            <a:r>
              <a:rPr lang="en-US" dirty="0" smtClean="0"/>
              <a:t>2000 KPSOs, NOAA/USGS</a:t>
            </a:r>
            <a:r>
              <a:rPr lang="en-US" baseline="0" dirty="0" smtClean="0"/>
              <a:t> covers about ½ (1000 KPSOs)</a:t>
            </a:r>
            <a:br>
              <a:rPr lang="en-US" baseline="0" dirty="0" smtClean="0"/>
            </a:br>
            <a:endParaRPr lang="en-US" dirty="0" smtClean="0"/>
          </a:p>
          <a:p>
            <a:r>
              <a:rPr lang="en-US" dirty="0" smtClean="0"/>
              <a:t>KPSOs under key objectives</a:t>
            </a:r>
            <a:endParaRPr lang="en-US" dirty="0"/>
          </a:p>
        </p:txBody>
      </p:sp>
      <p:sp>
        <p:nvSpPr>
          <p:cNvPr id="4" name="Slide Number Placeholder 3"/>
          <p:cNvSpPr>
            <a:spLocks noGrp="1"/>
          </p:cNvSpPr>
          <p:nvPr>
            <p:ph type="sldNum" sz="quarter" idx="10"/>
          </p:nvPr>
        </p:nvSpPr>
        <p:spPr/>
        <p:txBody>
          <a:bodyPr/>
          <a:lstStyle/>
          <a:p>
            <a:fld id="{EF761E0C-9666-4727-9C48-502683C8B61A}" type="slidenum">
              <a:rPr lang="en-US" smtClean="0"/>
              <a:pPr/>
              <a:t>14</a:t>
            </a:fld>
            <a:endParaRPr lang="en-US" dirty="0"/>
          </a:p>
        </p:txBody>
      </p:sp>
    </p:spTree>
    <p:extLst>
      <p:ext uri="{BB962C8B-B14F-4D97-AF65-F5344CB8AC3E}">
        <p14:creationId xmlns:p14="http://schemas.microsoft.com/office/powerpoint/2010/main" val="3092579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pPr>
            <a:endParaRPr lang="en-US" dirty="0">
              <a:solidFill>
                <a:srgbClr val="000000"/>
              </a:solidFill>
            </a:endParaRPr>
          </a:p>
        </p:txBody>
      </p:sp>
      <p:sp>
        <p:nvSpPr>
          <p:cNvPr id="6" name="Slide Number Placeholder 1"/>
          <p:cNvSpPr>
            <a:spLocks noGrp="1"/>
          </p:cNvSpPr>
          <p:nvPr>
            <p:ph type="sldNum" sz="quarter" idx="4"/>
          </p:nvPr>
        </p:nvSpPr>
        <p:spPr>
          <a:xfrm>
            <a:off x="76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4D74F-7627-4242-8C45-B1C2C388085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0541842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pPr>
            <a:endParaRPr lang="en-US" dirty="0">
              <a:solidFill>
                <a:srgbClr val="000000"/>
              </a:solidFill>
            </a:endParaRPr>
          </a:p>
        </p:txBody>
      </p:sp>
      <p:sp>
        <p:nvSpPr>
          <p:cNvPr id="6" name="Slide Number Placeholder 1"/>
          <p:cNvSpPr>
            <a:spLocks noGrp="1"/>
          </p:cNvSpPr>
          <p:nvPr>
            <p:ph type="sldNum" sz="quarter" idx="4"/>
          </p:nvPr>
        </p:nvSpPr>
        <p:spPr>
          <a:xfrm>
            <a:off x="76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4D74F-7627-4242-8C45-B1C2C388085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64422684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pPr>
            <a:endParaRPr lang="en-US" dirty="0">
              <a:solidFill>
                <a:srgbClr val="000000"/>
              </a:solidFill>
            </a:endParaRPr>
          </a:p>
        </p:txBody>
      </p:sp>
      <p:sp>
        <p:nvSpPr>
          <p:cNvPr id="7" name="Slide Number Placeholder 1"/>
          <p:cNvSpPr>
            <a:spLocks noGrp="1"/>
          </p:cNvSpPr>
          <p:nvPr>
            <p:ph type="sldNum" sz="quarter" idx="4"/>
          </p:nvPr>
        </p:nvSpPr>
        <p:spPr>
          <a:xfrm>
            <a:off x="76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4D74F-7627-4242-8C45-B1C2C388085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3597963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82" y="-3465"/>
            <a:ext cx="9144000" cy="1066800"/>
          </a:xfrm>
          <a:prstGeom prst="rect">
            <a:avLst/>
          </a:prstGeom>
          <a:noFill/>
        </p:spPr>
      </p:pic>
      <p:sp>
        <p:nvSpPr>
          <p:cNvPr id="2" name="Title 1"/>
          <p:cNvSpPr>
            <a:spLocks noGrp="1"/>
          </p:cNvSpPr>
          <p:nvPr>
            <p:ph type="title"/>
          </p:nvPr>
        </p:nvSpPr>
        <p:spPr>
          <a:xfrm>
            <a:off x="467476" y="29123"/>
            <a:ext cx="6048471" cy="1023938"/>
          </a:xfrm>
        </p:spPr>
        <p:txBody>
          <a:bodyPr/>
          <a:lstStyle>
            <a:lvl1pPr>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2" descr="D:\My Documents\EDC\NLIR\logo and renaming\RCAV9.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6567593" y="83344"/>
            <a:ext cx="2576407" cy="823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USGSlogo_green_HQ"/>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2600" y="6322165"/>
            <a:ext cx="1143000" cy="320675"/>
          </a:xfrm>
          <a:prstGeom prst="rect">
            <a:avLst/>
          </a:prstGeom>
          <a:noFill/>
          <a:ln w="9525">
            <a:noFill/>
            <a:miter lim="800000"/>
            <a:headEnd/>
            <a:tailEnd/>
          </a:ln>
        </p:spPr>
      </p:pic>
      <p:sp>
        <p:nvSpPr>
          <p:cNvPr id="9" name="TextBox 8"/>
          <p:cNvSpPr txBox="1"/>
          <p:nvPr userDrawn="1"/>
        </p:nvSpPr>
        <p:spPr>
          <a:xfrm>
            <a:off x="6285390" y="6210149"/>
            <a:ext cx="2401410" cy="430887"/>
          </a:xfrm>
          <a:prstGeom prst="rect">
            <a:avLst/>
          </a:prstGeom>
          <a:noFill/>
        </p:spPr>
        <p:txBody>
          <a:bodyPr wrap="square" rtlCol="0">
            <a:spAutoFit/>
          </a:bodyPr>
          <a:lstStyle/>
          <a:p>
            <a:pPr algn="r"/>
            <a:r>
              <a:rPr lang="en-US" sz="1100" dirty="0" smtClean="0"/>
              <a:t>U.S. Department of the Interior</a:t>
            </a:r>
          </a:p>
          <a:p>
            <a:pPr algn="r"/>
            <a:r>
              <a:rPr lang="en-US" sz="1100" dirty="0" smtClean="0"/>
              <a:t>U.S. Geological Survey</a:t>
            </a:r>
            <a:endParaRPr lang="en-US" sz="1100" dirty="0"/>
          </a:p>
        </p:txBody>
      </p:sp>
    </p:spTree>
    <p:extLst>
      <p:ext uri="{BB962C8B-B14F-4D97-AF65-F5344CB8AC3E}">
        <p14:creationId xmlns:p14="http://schemas.microsoft.com/office/powerpoint/2010/main" val="944224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pPr>
            <a:endParaRPr lang="en-US" dirty="0">
              <a:solidFill>
                <a:srgbClr val="000000"/>
              </a:solidFill>
            </a:endParaRPr>
          </a:p>
        </p:txBody>
      </p:sp>
      <p:sp>
        <p:nvSpPr>
          <p:cNvPr id="6" name="Slide Number Placeholder 1"/>
          <p:cNvSpPr>
            <a:spLocks noGrp="1"/>
          </p:cNvSpPr>
          <p:nvPr>
            <p:ph type="sldNum" sz="quarter" idx="4"/>
          </p:nvPr>
        </p:nvSpPr>
        <p:spPr>
          <a:xfrm>
            <a:off x="76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4D74F-7627-4242-8C45-B1C2C388085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0699631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pPr>
            <a:endParaRPr lang="en-US" dirty="0">
              <a:solidFill>
                <a:srgbClr val="000000"/>
              </a:solidFill>
            </a:endParaRPr>
          </a:p>
        </p:txBody>
      </p:sp>
      <p:sp>
        <p:nvSpPr>
          <p:cNvPr id="7" name="Slide Number Placeholder 1"/>
          <p:cNvSpPr>
            <a:spLocks noGrp="1"/>
          </p:cNvSpPr>
          <p:nvPr>
            <p:ph type="sldNum" sz="quarter" idx="4"/>
          </p:nvPr>
        </p:nvSpPr>
        <p:spPr>
          <a:xfrm>
            <a:off x="76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4D74F-7627-4242-8C45-B1C2C388085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119099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pPr>
            <a:endParaRPr lang="en-US" dirty="0">
              <a:solidFill>
                <a:srgbClr val="000000"/>
              </a:solidFill>
            </a:endParaRPr>
          </a:p>
        </p:txBody>
      </p:sp>
      <p:sp>
        <p:nvSpPr>
          <p:cNvPr id="9" name="Slide Number Placeholder 1"/>
          <p:cNvSpPr>
            <a:spLocks noGrp="1"/>
          </p:cNvSpPr>
          <p:nvPr>
            <p:ph type="sldNum" sz="quarter" idx="12"/>
          </p:nvPr>
        </p:nvSpPr>
        <p:spPr>
          <a:xfrm>
            <a:off x="76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4D74F-7627-4242-8C45-B1C2C388085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5988069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pPr>
            <a:endParaRPr lang="en-US" dirty="0">
              <a:solidFill>
                <a:srgbClr val="000000"/>
              </a:solidFill>
            </a:endParaRPr>
          </a:p>
        </p:txBody>
      </p:sp>
      <p:sp>
        <p:nvSpPr>
          <p:cNvPr id="5" name="Slide Number Placeholder 1"/>
          <p:cNvSpPr>
            <a:spLocks noGrp="1"/>
          </p:cNvSpPr>
          <p:nvPr>
            <p:ph type="sldNum" sz="quarter" idx="4"/>
          </p:nvPr>
        </p:nvSpPr>
        <p:spPr>
          <a:xfrm>
            <a:off x="76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4D74F-7627-4242-8C45-B1C2C388085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5436010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ident-small_4_onscreen_png"/>
          <p:cNvPicPr>
            <a:picLocks noChangeAspect="1" noChangeArrowheads="1"/>
          </p:cNvPicPr>
          <p:nvPr userDrawn="1"/>
        </p:nvPicPr>
        <p:blipFill>
          <a:blip r:embed="rId2" cstate="print">
            <a:lum bright="100000"/>
            <a:extLst>
              <a:ext uri="{28A0092B-C50C-407E-A947-70E740481C1C}">
                <a14:useLocalDpi xmlns:a14="http://schemas.microsoft.com/office/drawing/2010/main" val="0"/>
              </a:ext>
            </a:extLst>
          </a:blip>
          <a:srcRect/>
          <a:stretch>
            <a:fillRect/>
          </a:stretch>
        </p:blipFill>
        <p:spPr bwMode="black">
          <a:xfrm>
            <a:off x="457200" y="6107113"/>
            <a:ext cx="1143000" cy="420687"/>
          </a:xfrm>
          <a:prstGeom prst="rect">
            <a:avLst/>
          </a:prstGeom>
          <a:noFill/>
          <a:ln>
            <a:solidFill>
              <a:schemeClr val="accent1"/>
            </a:solidFill>
          </a:ln>
          <a:extLst/>
        </p:spPr>
      </p:pic>
    </p:spTree>
    <p:extLst>
      <p:ext uri="{BB962C8B-B14F-4D97-AF65-F5344CB8AC3E}">
        <p14:creationId xmlns:p14="http://schemas.microsoft.com/office/powerpoint/2010/main" val="36893676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pPr>
            <a:endParaRPr lang="en-US" dirty="0">
              <a:solidFill>
                <a:srgbClr val="000000"/>
              </a:solidFill>
            </a:endParaRPr>
          </a:p>
        </p:txBody>
      </p:sp>
      <p:sp>
        <p:nvSpPr>
          <p:cNvPr id="7" name="Slide Number Placeholder 1"/>
          <p:cNvSpPr>
            <a:spLocks noGrp="1"/>
          </p:cNvSpPr>
          <p:nvPr>
            <p:ph type="sldNum" sz="quarter" idx="4"/>
          </p:nvPr>
        </p:nvSpPr>
        <p:spPr>
          <a:xfrm>
            <a:off x="76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4D74F-7627-4242-8C45-B1C2C388085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3014135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fontAlgn="base">
              <a:spcBef>
                <a:spcPct val="0"/>
              </a:spcBef>
              <a:spcAft>
                <a:spcPct val="0"/>
              </a:spcAft>
            </a:pPr>
            <a:endParaRPr lang="en-US" dirty="0">
              <a:solidFill>
                <a:srgbClr val="000000"/>
              </a:solidFill>
            </a:endParaRPr>
          </a:p>
        </p:txBody>
      </p:sp>
      <p:sp>
        <p:nvSpPr>
          <p:cNvPr id="8" name="Slide Number Placeholder 1"/>
          <p:cNvSpPr>
            <a:spLocks noGrp="1"/>
          </p:cNvSpPr>
          <p:nvPr>
            <p:ph type="sldNum" sz="quarter" idx="4"/>
          </p:nvPr>
        </p:nvSpPr>
        <p:spPr>
          <a:xfrm>
            <a:off x="76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4D74F-7627-4242-8C45-B1C2C388085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46627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Slide Number Placeholder 1"/>
          <p:cNvSpPr>
            <a:spLocks noGrp="1"/>
          </p:cNvSpPr>
          <p:nvPr>
            <p:ph type="sldNum" sz="quarter" idx="4"/>
          </p:nvPr>
        </p:nvSpPr>
        <p:spPr>
          <a:xfrm>
            <a:off x="76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4F64D74F-7627-4242-8C45-B1C2C3880853}" type="slidenum">
              <a:rPr lang="en-US" smtClean="0">
                <a:solidFill>
                  <a:srgbClr val="000000">
                    <a:tint val="75000"/>
                  </a:srgbClr>
                </a:solidFill>
              </a:rPr>
              <a:pPr fontAlgn="base">
                <a:spcBef>
                  <a:spcPct val="0"/>
                </a:spcBef>
                <a:spcAft>
                  <a:spcPct val="0"/>
                </a:spcAft>
              </a:pPr>
              <a:t>‹#›</a:t>
            </a:fld>
            <a:endParaRPr lang="en-US" dirty="0">
              <a:solidFill>
                <a:srgbClr val="000000">
                  <a:tint val="75000"/>
                </a:srgbClr>
              </a:solidFill>
            </a:endParaRPr>
          </a:p>
        </p:txBody>
      </p:sp>
    </p:spTree>
    <p:extLst>
      <p:ext uri="{BB962C8B-B14F-4D97-AF65-F5344CB8AC3E}">
        <p14:creationId xmlns:p14="http://schemas.microsoft.com/office/powerpoint/2010/main" val="11899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whitehouse.gov/sites/default/files/microsites/ostp/NSTC/national_plan_for_civil_earth_observations_-_july_2014.pdf"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technology.typeform.com/to/jGtmco"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rzcP1Bv45ik" TargetMode="External"/><Relationship Id="rId3" Type="http://schemas.openxmlformats.org/officeDocument/2006/relationships/image" Target="../media/image7.png"/><Relationship Id="rId7" Type="http://schemas.openxmlformats.org/officeDocument/2006/relationships/hyperlink" Target="https://www.youtube.com/watch?v=3S6mXWhZcBY" TargetMode="External"/><Relationship Id="rId2" Type="http://schemas.openxmlformats.org/officeDocument/2006/relationships/hyperlink" Target="http://remotesensing.usgs.gov/rca-eo/" TargetMode="External"/><Relationship Id="rId1" Type="http://schemas.openxmlformats.org/officeDocument/2006/relationships/slideLayout" Target="../slideLayouts/slideLayout2.xml"/><Relationship Id="rId6" Type="http://schemas.openxmlformats.org/officeDocument/2006/relationships/hyperlink" Target="http://remotesensing.usgs.gov/rca-eo/analysis" TargetMode="External"/><Relationship Id="rId5" Type="http://schemas.openxmlformats.org/officeDocument/2006/relationships/hyperlink" Target="http://remotesensing.usgs.gov/rca-eo/capabilities" TargetMode="External"/><Relationship Id="rId4" Type="http://schemas.openxmlformats.org/officeDocument/2006/relationships/hyperlink" Target="http://remotesensing.usgs.gov/rca-eo/requirement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4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remotesensing.usgs.gov/rca-eo/eoresinfo"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0" y="5971400"/>
            <a:ext cx="9144000" cy="740004"/>
          </a:xfrm>
          <a:prstGeom prst="rect">
            <a:avLst/>
          </a:prstGeom>
          <a:noFill/>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noFill/>
        </p:spPr>
      </p:pic>
      <p:sp>
        <p:nvSpPr>
          <p:cNvPr id="2" name="Title 1"/>
          <p:cNvSpPr>
            <a:spLocks noGrp="1"/>
          </p:cNvSpPr>
          <p:nvPr>
            <p:ph type="ctrTitle"/>
          </p:nvPr>
        </p:nvSpPr>
        <p:spPr>
          <a:xfrm>
            <a:off x="685800" y="3483294"/>
            <a:ext cx="7772400" cy="1470025"/>
          </a:xfrm>
        </p:spPr>
        <p:txBody>
          <a:bodyPr/>
          <a:lstStyle/>
          <a:p>
            <a:r>
              <a:rPr lang="en-US" sz="4000" dirty="0" smtClean="0"/>
              <a:t>Understanding EO Requirements and Capabilities for GEOSS</a:t>
            </a:r>
            <a:endParaRPr lang="en-US" sz="4000" dirty="0"/>
          </a:p>
        </p:txBody>
      </p:sp>
      <p:sp>
        <p:nvSpPr>
          <p:cNvPr id="3" name="Subtitle 2"/>
          <p:cNvSpPr>
            <a:spLocks noGrp="1"/>
          </p:cNvSpPr>
          <p:nvPr>
            <p:ph type="subTitle" idx="1"/>
          </p:nvPr>
        </p:nvSpPr>
        <p:spPr>
          <a:xfrm>
            <a:off x="1290743" y="5401066"/>
            <a:ext cx="6400800" cy="864063"/>
          </a:xfrm>
        </p:spPr>
        <p:txBody>
          <a:bodyPr/>
          <a:lstStyle/>
          <a:p>
            <a:r>
              <a:rPr lang="en-US" sz="1800" b="1" dirty="0" smtClean="0"/>
              <a:t>LSI-VC, Los Angeles, CA, 7/20/2016</a:t>
            </a:r>
          </a:p>
        </p:txBody>
      </p:sp>
      <p:sp>
        <p:nvSpPr>
          <p:cNvPr id="8" name="TextBox 4"/>
          <p:cNvSpPr txBox="1">
            <a:spLocks noChangeArrowheads="1"/>
          </p:cNvSpPr>
          <p:nvPr/>
        </p:nvSpPr>
        <p:spPr bwMode="auto">
          <a:xfrm>
            <a:off x="179493" y="6141347"/>
            <a:ext cx="20421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a:solidFill>
                  <a:schemeClr val="tx1"/>
                </a:solidFill>
                <a:latin typeface="Arial" pitchFamily="34" charset="0"/>
                <a:ea typeface="ＭＳ Ｐゴシック" pitchFamily="34" charset="-128"/>
              </a:defRPr>
            </a:lvl1pPr>
            <a:lvl2pPr marL="742950" indent="-285750">
              <a:defRPr sz="4000">
                <a:solidFill>
                  <a:schemeClr val="tx1"/>
                </a:solidFill>
                <a:latin typeface="Arial" pitchFamily="34" charset="0"/>
                <a:ea typeface="ＭＳ Ｐゴシック" pitchFamily="34" charset="-128"/>
              </a:defRPr>
            </a:lvl2pPr>
            <a:lvl3pPr marL="1143000" indent="-228600">
              <a:defRPr sz="4000">
                <a:solidFill>
                  <a:schemeClr val="tx1"/>
                </a:solidFill>
                <a:latin typeface="Arial" pitchFamily="34" charset="0"/>
                <a:ea typeface="ＭＳ Ｐゴシック" pitchFamily="34" charset="-128"/>
              </a:defRPr>
            </a:lvl3pPr>
            <a:lvl4pPr marL="1600200" indent="-228600">
              <a:defRPr sz="4000">
                <a:solidFill>
                  <a:schemeClr val="tx1"/>
                </a:solidFill>
                <a:latin typeface="Arial" pitchFamily="34" charset="0"/>
                <a:ea typeface="ＭＳ Ｐゴシック" pitchFamily="34" charset="-128"/>
              </a:defRPr>
            </a:lvl4pPr>
            <a:lvl5pPr marL="2057400" indent="-228600">
              <a:defRPr sz="4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000">
                <a:solidFill>
                  <a:schemeClr val="tx1"/>
                </a:solidFill>
                <a:latin typeface="Arial" pitchFamily="34" charset="0"/>
                <a:ea typeface="ＭＳ Ｐゴシック" pitchFamily="34" charset="-128"/>
              </a:defRPr>
            </a:lvl9pPr>
          </a:lstStyle>
          <a:p>
            <a:pPr defTabSz="885825"/>
            <a:r>
              <a:rPr lang="en-US" sz="1000" b="1" dirty="0" smtClean="0">
                <a:solidFill>
                  <a:schemeClr val="bg1"/>
                </a:solidFill>
              </a:rPr>
              <a:t>Department </a:t>
            </a:r>
            <a:r>
              <a:rPr lang="en-US" sz="1000" b="1" dirty="0">
                <a:solidFill>
                  <a:schemeClr val="bg1"/>
                </a:solidFill>
              </a:rPr>
              <a:t>of the Interior</a:t>
            </a:r>
          </a:p>
          <a:p>
            <a:pPr defTabSz="885825"/>
            <a:r>
              <a:rPr lang="en-US" sz="1000" b="1" dirty="0">
                <a:solidFill>
                  <a:schemeClr val="bg1"/>
                </a:solidFill>
              </a:rPr>
              <a:t>U.S. Geological Survey</a:t>
            </a:r>
          </a:p>
        </p:txBody>
      </p:sp>
      <p:pic>
        <p:nvPicPr>
          <p:cNvPr id="10" name="Picture 2" descr="D:\My Documents\EDC\NLIR\logo and renaming\RCAV9.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137918"/>
            <a:ext cx="7341447" cy="23453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ident_4_onscreen_png"/>
          <p:cNvPicPr>
            <a:picLocks noChangeAspect="1" noChangeArrowheads="1"/>
          </p:cNvPicPr>
          <p:nvPr/>
        </p:nvPicPr>
        <p:blipFill>
          <a:blip r:embed="rId5" cstate="print">
            <a:lum bright="100000"/>
            <a:extLst>
              <a:ext uri="{28A0092B-C50C-407E-A947-70E740481C1C}">
                <a14:useLocalDpi xmlns:a14="http://schemas.microsoft.com/office/drawing/2010/main" val="0"/>
              </a:ext>
            </a:extLst>
          </a:blip>
          <a:srcRect/>
          <a:stretch>
            <a:fillRect/>
          </a:stretch>
        </p:blipFill>
        <p:spPr bwMode="black">
          <a:xfrm>
            <a:off x="179493" y="83344"/>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32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129782" y="1647638"/>
            <a:ext cx="2666061" cy="45426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2" name="Title 1"/>
          <p:cNvSpPr>
            <a:spLocks noGrp="1"/>
          </p:cNvSpPr>
          <p:nvPr>
            <p:ph type="title"/>
          </p:nvPr>
        </p:nvSpPr>
        <p:spPr>
          <a:xfrm>
            <a:off x="0" y="2222"/>
            <a:ext cx="6501193" cy="1023938"/>
          </a:xfrm>
        </p:spPr>
        <p:txBody>
          <a:bodyPr/>
          <a:lstStyle/>
          <a:p>
            <a:r>
              <a:rPr lang="en-US" sz="3600" dirty="0" smtClean="0"/>
              <a:t>RCA-EO Information</a:t>
            </a:r>
            <a:endParaRPr lang="en-US" sz="3600" dirty="0"/>
          </a:p>
        </p:txBody>
      </p:sp>
      <p:grpSp>
        <p:nvGrpSpPr>
          <p:cNvPr id="17" name="Group 16"/>
          <p:cNvGrpSpPr/>
          <p:nvPr/>
        </p:nvGrpSpPr>
        <p:grpSpPr>
          <a:xfrm>
            <a:off x="1240402" y="1693628"/>
            <a:ext cx="2433463" cy="4383352"/>
            <a:chOff x="1764635" y="1301842"/>
            <a:chExt cx="2550160" cy="4923983"/>
          </a:xfrm>
        </p:grpSpPr>
        <p:sp>
          <p:nvSpPr>
            <p:cNvPr id="5" name="Rectangle 4"/>
            <p:cNvSpPr/>
            <p:nvPr/>
          </p:nvSpPr>
          <p:spPr>
            <a:xfrm>
              <a:off x="1946366" y="4705431"/>
              <a:ext cx="2191417" cy="1520394"/>
            </a:xfrm>
            <a:prstGeom prst="rect">
              <a:avLst/>
            </a:prstGeom>
            <a:solidFill>
              <a:srgbClr val="639729"/>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r>
                <a:rPr lang="en-US" sz="1400" b="1" u="sng" dirty="0" smtClean="0">
                  <a:solidFill>
                    <a:srgbClr val="000000"/>
                  </a:solidFill>
                  <a:cs typeface="Arial" pitchFamily="34" charset="0"/>
                </a:rPr>
                <a:t>Capabilities used now</a:t>
              </a:r>
            </a:p>
            <a:p>
              <a:pPr algn="ctr" fontAlgn="base">
                <a:spcBef>
                  <a:spcPct val="0"/>
                </a:spcBef>
                <a:spcAft>
                  <a:spcPct val="0"/>
                </a:spcAft>
              </a:pPr>
              <a:r>
                <a:rPr lang="en-US" sz="1400" dirty="0" smtClean="0">
                  <a:solidFill>
                    <a:srgbClr val="000000"/>
                  </a:solidFill>
                  <a:cs typeface="Arial" pitchFamily="34" charset="0"/>
                </a:rPr>
                <a:t>Airborne Lidar</a:t>
              </a:r>
            </a:p>
            <a:p>
              <a:pPr algn="ctr" fontAlgn="base">
                <a:spcBef>
                  <a:spcPct val="0"/>
                </a:spcBef>
                <a:spcAft>
                  <a:spcPct val="0"/>
                </a:spcAft>
              </a:pPr>
              <a:r>
                <a:rPr lang="en-US" sz="1400" dirty="0" smtClean="0">
                  <a:solidFill>
                    <a:srgbClr val="000000"/>
                  </a:solidFill>
                  <a:cs typeface="Arial" pitchFamily="34" charset="0"/>
                </a:rPr>
                <a:t>NAIP</a:t>
              </a:r>
            </a:p>
            <a:p>
              <a:pPr algn="ctr" fontAlgn="base">
                <a:spcBef>
                  <a:spcPct val="0"/>
                </a:spcBef>
                <a:spcAft>
                  <a:spcPct val="0"/>
                </a:spcAft>
              </a:pPr>
              <a:r>
                <a:rPr lang="en-US" sz="1400" dirty="0" smtClean="0">
                  <a:solidFill>
                    <a:srgbClr val="000000"/>
                  </a:solidFill>
                  <a:cs typeface="Arial" pitchFamily="34" charset="0"/>
                </a:rPr>
                <a:t>Landsat</a:t>
              </a:r>
            </a:p>
            <a:p>
              <a:pPr algn="ctr" fontAlgn="base">
                <a:spcBef>
                  <a:spcPct val="0"/>
                </a:spcBef>
                <a:spcAft>
                  <a:spcPct val="0"/>
                </a:spcAft>
              </a:pPr>
              <a:r>
                <a:rPr lang="en-US" sz="1400" dirty="0" smtClean="0">
                  <a:solidFill>
                    <a:srgbClr val="000000"/>
                  </a:solidFill>
                  <a:cs typeface="Arial" pitchFamily="34" charset="0"/>
                </a:rPr>
                <a:t>USGS Streamgages</a:t>
              </a:r>
            </a:p>
            <a:p>
              <a:pPr algn="ctr" fontAlgn="base">
                <a:spcBef>
                  <a:spcPct val="0"/>
                </a:spcBef>
                <a:spcAft>
                  <a:spcPct val="0"/>
                </a:spcAft>
              </a:pPr>
              <a:r>
                <a:rPr lang="en-US" sz="1400" dirty="0" smtClean="0">
                  <a:solidFill>
                    <a:srgbClr val="000000"/>
                  </a:solidFill>
                  <a:cs typeface="Arial" pitchFamily="34" charset="0"/>
                </a:rPr>
                <a:t>Others EOS</a:t>
              </a:r>
            </a:p>
          </p:txBody>
        </p:sp>
        <p:sp>
          <p:nvSpPr>
            <p:cNvPr id="6" name="Rounded Rectangle 5"/>
            <p:cNvSpPr/>
            <p:nvPr/>
          </p:nvSpPr>
          <p:spPr>
            <a:xfrm>
              <a:off x="1764635" y="3397691"/>
              <a:ext cx="2550160" cy="1015402"/>
            </a:xfrm>
            <a:prstGeom prst="roundRect">
              <a:avLst/>
            </a:prstGeom>
            <a:solidFill>
              <a:srgbClr val="639729"/>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r>
                <a:rPr lang="en-US" sz="1300" b="1" dirty="0" smtClean="0">
                  <a:solidFill>
                    <a:srgbClr val="000000"/>
                  </a:solidFill>
                  <a:cs typeface="Arial" pitchFamily="34" charset="0"/>
                </a:rPr>
                <a:t>Key Products and Services Example:</a:t>
              </a:r>
            </a:p>
            <a:p>
              <a:pPr algn="ctr" fontAlgn="base">
                <a:spcBef>
                  <a:spcPct val="0"/>
                </a:spcBef>
                <a:spcAft>
                  <a:spcPct val="0"/>
                </a:spcAft>
              </a:pPr>
              <a:r>
                <a:rPr lang="en-US" sz="1300" b="1" dirty="0" smtClean="0">
                  <a:solidFill>
                    <a:srgbClr val="000000"/>
                  </a:solidFill>
                  <a:cs typeface="Arial" pitchFamily="34" charset="0"/>
                </a:rPr>
                <a:t>Future Water Availability Studies</a:t>
              </a:r>
              <a:endParaRPr lang="en-US" sz="1300" b="1" dirty="0">
                <a:solidFill>
                  <a:srgbClr val="000000"/>
                </a:solidFill>
                <a:cs typeface="Arial" pitchFamily="34" charset="0"/>
              </a:endParaRPr>
            </a:p>
          </p:txBody>
        </p:sp>
        <p:sp>
          <p:nvSpPr>
            <p:cNvPr id="7" name="Rounded Rectangle 6"/>
            <p:cNvSpPr/>
            <p:nvPr/>
          </p:nvSpPr>
          <p:spPr>
            <a:xfrm>
              <a:off x="2086783" y="1301842"/>
              <a:ext cx="1909142" cy="1045573"/>
            </a:xfrm>
            <a:prstGeom prst="roundRect">
              <a:avLst/>
            </a:prstGeom>
            <a:solidFill>
              <a:schemeClr val="accent2">
                <a:alpha val="75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400" b="1" dirty="0" smtClean="0">
                  <a:solidFill>
                    <a:srgbClr val="FFFFFF">
                      <a:lumMod val="85000"/>
                    </a:srgbClr>
                  </a:solidFill>
                  <a:cs typeface="Arial" pitchFamily="34" charset="0"/>
                </a:rPr>
                <a:t> DOI Strategic Plan Mission Areas, Goals, Strategies.. </a:t>
              </a:r>
              <a:endParaRPr lang="en-US" sz="1400" b="1" dirty="0">
                <a:solidFill>
                  <a:srgbClr val="FFFFFF">
                    <a:lumMod val="85000"/>
                  </a:srgbClr>
                </a:solidFill>
                <a:cs typeface="Arial" pitchFamily="34" charset="0"/>
              </a:endParaRPr>
            </a:p>
          </p:txBody>
        </p:sp>
        <p:cxnSp>
          <p:nvCxnSpPr>
            <p:cNvPr id="10" name="Straight Connector 9"/>
            <p:cNvCxnSpPr>
              <a:stCxn id="6" idx="2"/>
              <a:endCxn id="5" idx="0"/>
            </p:cNvCxnSpPr>
            <p:nvPr/>
          </p:nvCxnSpPr>
          <p:spPr>
            <a:xfrm>
              <a:off x="3039715" y="4413093"/>
              <a:ext cx="2360" cy="2923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223891" y="2520164"/>
              <a:ext cx="1643550" cy="702433"/>
            </a:xfrm>
            <a:prstGeom prst="roundRect">
              <a:avLst/>
            </a:prstGeom>
            <a:solidFill>
              <a:srgbClr val="339933">
                <a:alpha val="60000"/>
              </a:srgb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r>
                <a:rPr lang="en-US" sz="1400" b="1" dirty="0" smtClean="0">
                  <a:solidFill>
                    <a:srgbClr val="000000"/>
                  </a:solidFill>
                  <a:cs typeface="Arial" pitchFamily="34" charset="0"/>
                </a:rPr>
                <a:t>USGS Science Strategy Goals</a:t>
              </a:r>
              <a:endParaRPr lang="en-US" sz="1400" b="1" dirty="0">
                <a:solidFill>
                  <a:srgbClr val="000000"/>
                </a:solidFill>
                <a:cs typeface="Arial" pitchFamily="34" charset="0"/>
              </a:endParaRPr>
            </a:p>
          </p:txBody>
        </p:sp>
        <p:cxnSp>
          <p:nvCxnSpPr>
            <p:cNvPr id="12" name="Straight Connector 11"/>
            <p:cNvCxnSpPr>
              <a:stCxn id="11" idx="2"/>
              <a:endCxn id="6" idx="0"/>
            </p:cNvCxnSpPr>
            <p:nvPr/>
          </p:nvCxnSpPr>
          <p:spPr>
            <a:xfrm flipH="1">
              <a:off x="3039715" y="3222597"/>
              <a:ext cx="5951" cy="1750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2"/>
              <a:endCxn id="11" idx="0"/>
            </p:cNvCxnSpPr>
            <p:nvPr/>
          </p:nvCxnSpPr>
          <p:spPr>
            <a:xfrm>
              <a:off x="3041354" y="2347415"/>
              <a:ext cx="4312" cy="172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Rectangle 37"/>
          <p:cNvSpPr/>
          <p:nvPr/>
        </p:nvSpPr>
        <p:spPr>
          <a:xfrm>
            <a:off x="4290791" y="3238884"/>
            <a:ext cx="2231930" cy="1544949"/>
          </a:xfrm>
          <a:prstGeom prst="rect">
            <a:avLst/>
          </a:prstGeom>
          <a:solidFill>
            <a:srgbClr val="FF0000">
              <a:alpha val="49000"/>
            </a:srgb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pPr>
            <a:r>
              <a:rPr lang="en-US" sz="1400" dirty="0" smtClean="0">
                <a:solidFill>
                  <a:srgbClr val="000000"/>
                </a:solidFill>
                <a:cs typeface="Arial" pitchFamily="34" charset="0"/>
              </a:rPr>
              <a:t>Topography</a:t>
            </a:r>
          </a:p>
          <a:p>
            <a:pPr fontAlgn="base">
              <a:spcBef>
                <a:spcPct val="0"/>
              </a:spcBef>
              <a:spcAft>
                <a:spcPct val="0"/>
              </a:spcAft>
            </a:pPr>
            <a:r>
              <a:rPr lang="en-US" sz="1400" dirty="0" smtClean="0">
                <a:solidFill>
                  <a:srgbClr val="000000"/>
                </a:solidFill>
                <a:cs typeface="Arial" pitchFamily="34" charset="0"/>
              </a:rPr>
              <a:t>Land Use/Land Cover</a:t>
            </a:r>
          </a:p>
          <a:p>
            <a:pPr fontAlgn="base">
              <a:spcBef>
                <a:spcPct val="0"/>
              </a:spcBef>
              <a:spcAft>
                <a:spcPct val="0"/>
              </a:spcAft>
            </a:pPr>
            <a:r>
              <a:rPr lang="en-US" sz="1400" dirty="0" smtClean="0">
                <a:solidFill>
                  <a:srgbClr val="000000"/>
                </a:solidFill>
                <a:cs typeface="Arial" pitchFamily="34" charset="0"/>
              </a:rPr>
              <a:t>Precipitation/Temperature </a:t>
            </a:r>
          </a:p>
          <a:p>
            <a:pPr fontAlgn="base">
              <a:spcBef>
                <a:spcPct val="0"/>
              </a:spcBef>
              <a:spcAft>
                <a:spcPct val="0"/>
              </a:spcAft>
            </a:pPr>
            <a:r>
              <a:rPr lang="en-US" sz="1400" dirty="0" smtClean="0">
                <a:solidFill>
                  <a:srgbClr val="000000"/>
                </a:solidFill>
                <a:cs typeface="Arial" pitchFamily="34" charset="0"/>
              </a:rPr>
              <a:t>Streamflow rate </a:t>
            </a:r>
          </a:p>
          <a:p>
            <a:pPr fontAlgn="base">
              <a:spcBef>
                <a:spcPct val="0"/>
              </a:spcBef>
              <a:spcAft>
                <a:spcPct val="0"/>
              </a:spcAft>
            </a:pPr>
            <a:r>
              <a:rPr lang="en-US" sz="1400" dirty="0" smtClean="0">
                <a:solidFill>
                  <a:srgbClr val="000000"/>
                </a:solidFill>
                <a:cs typeface="Arial" pitchFamily="34" charset="0"/>
              </a:rPr>
              <a:t>Soil Moisture</a:t>
            </a:r>
          </a:p>
          <a:p>
            <a:pPr fontAlgn="base">
              <a:spcBef>
                <a:spcPct val="0"/>
              </a:spcBef>
              <a:spcAft>
                <a:spcPct val="0"/>
              </a:spcAft>
            </a:pPr>
            <a:r>
              <a:rPr lang="en-US" sz="1400" b="1" dirty="0" smtClean="0">
                <a:solidFill>
                  <a:srgbClr val="000000"/>
                </a:solidFill>
                <a:cs typeface="Arial" pitchFamily="34" charset="0"/>
              </a:rPr>
              <a:t>…</a:t>
            </a:r>
          </a:p>
        </p:txBody>
      </p:sp>
      <p:sp>
        <p:nvSpPr>
          <p:cNvPr id="3" name="Left-Right Arrow 2"/>
          <p:cNvSpPr/>
          <p:nvPr/>
        </p:nvSpPr>
        <p:spPr>
          <a:xfrm>
            <a:off x="3786008" y="3800049"/>
            <a:ext cx="504783" cy="270245"/>
          </a:xfrm>
          <a:prstGeom prst="lef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15" name="Rectangle 14"/>
          <p:cNvSpPr/>
          <p:nvPr/>
        </p:nvSpPr>
        <p:spPr>
          <a:xfrm>
            <a:off x="6984899" y="3562722"/>
            <a:ext cx="2029628" cy="722349"/>
          </a:xfrm>
          <a:prstGeom prst="rect">
            <a:avLst/>
          </a:prstGeom>
          <a:solidFill>
            <a:srgbClr val="FFFF00">
              <a:alpha val="59000"/>
            </a:srgb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pPr>
            <a:r>
              <a:rPr lang="en-US" sz="1400" dirty="0">
                <a:solidFill>
                  <a:srgbClr val="000000"/>
                </a:solidFill>
                <a:cs typeface="Arial" pitchFamily="34" charset="0"/>
              </a:rPr>
              <a:t>C</a:t>
            </a:r>
            <a:r>
              <a:rPr lang="en-US" sz="1400" dirty="0" smtClean="0">
                <a:solidFill>
                  <a:srgbClr val="000000"/>
                </a:solidFill>
                <a:cs typeface="Arial" pitchFamily="34" charset="0"/>
              </a:rPr>
              <a:t>urrent and future</a:t>
            </a:r>
          </a:p>
          <a:p>
            <a:pPr fontAlgn="base">
              <a:spcBef>
                <a:spcPct val="0"/>
              </a:spcBef>
              <a:spcAft>
                <a:spcPct val="0"/>
              </a:spcAft>
            </a:pPr>
            <a:r>
              <a:rPr lang="en-US" sz="1400" dirty="0" smtClean="0">
                <a:solidFill>
                  <a:srgbClr val="000000"/>
                </a:solidFill>
                <a:cs typeface="Arial" pitchFamily="34" charset="0"/>
              </a:rPr>
              <a:t>Earth observing capabilities</a:t>
            </a:r>
          </a:p>
        </p:txBody>
      </p:sp>
      <p:sp>
        <p:nvSpPr>
          <p:cNvPr id="16" name="TextBox 15"/>
          <p:cNvSpPr txBox="1"/>
          <p:nvPr/>
        </p:nvSpPr>
        <p:spPr>
          <a:xfrm>
            <a:off x="1723391" y="1212043"/>
            <a:ext cx="2315008" cy="400110"/>
          </a:xfrm>
          <a:prstGeom prst="rect">
            <a:avLst/>
          </a:prstGeom>
          <a:noFill/>
        </p:spPr>
        <p:txBody>
          <a:bodyPr wrap="square" rtlCol="0">
            <a:spAutoFit/>
          </a:bodyPr>
          <a:lstStyle/>
          <a:p>
            <a:pPr fontAlgn="base">
              <a:spcBef>
                <a:spcPct val="0"/>
              </a:spcBef>
              <a:spcAft>
                <a:spcPct val="0"/>
              </a:spcAft>
            </a:pPr>
            <a:r>
              <a:rPr lang="en-US" sz="2000" b="1" dirty="0" smtClean="0">
                <a:solidFill>
                  <a:srgbClr val="008000"/>
                </a:solidFill>
              </a:rPr>
              <a:t>Value Tree</a:t>
            </a:r>
            <a:endParaRPr lang="en-US" sz="2000" b="1" dirty="0">
              <a:solidFill>
                <a:srgbClr val="008000"/>
              </a:solidFill>
            </a:endParaRPr>
          </a:p>
        </p:txBody>
      </p:sp>
      <p:sp>
        <p:nvSpPr>
          <p:cNvPr id="19" name="Left-Right Arrow 18"/>
          <p:cNvSpPr/>
          <p:nvPr/>
        </p:nvSpPr>
        <p:spPr>
          <a:xfrm>
            <a:off x="6522721" y="3847710"/>
            <a:ext cx="462178" cy="207497"/>
          </a:xfrm>
          <a:prstGeom prst="lef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18" name="Slide Number Placeholder 1"/>
          <p:cNvSpPr txBox="1">
            <a:spLocks/>
          </p:cNvSpPr>
          <p:nvPr/>
        </p:nvSpPr>
        <p:spPr>
          <a:xfrm>
            <a:off x="6753810" y="6426775"/>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t>8</a:t>
            </a:r>
          </a:p>
        </p:txBody>
      </p:sp>
      <p:sp>
        <p:nvSpPr>
          <p:cNvPr id="20" name="TextBox 19"/>
          <p:cNvSpPr txBox="1"/>
          <p:nvPr/>
        </p:nvSpPr>
        <p:spPr>
          <a:xfrm>
            <a:off x="4290791" y="2578129"/>
            <a:ext cx="2315008" cy="400110"/>
          </a:xfrm>
          <a:prstGeom prst="rect">
            <a:avLst/>
          </a:prstGeom>
          <a:noFill/>
        </p:spPr>
        <p:txBody>
          <a:bodyPr wrap="square" rtlCol="0">
            <a:spAutoFit/>
          </a:bodyPr>
          <a:lstStyle/>
          <a:p>
            <a:pPr algn="ctr" fontAlgn="base">
              <a:spcBef>
                <a:spcPct val="0"/>
              </a:spcBef>
              <a:spcAft>
                <a:spcPct val="0"/>
              </a:spcAft>
            </a:pPr>
            <a:r>
              <a:rPr lang="en-US" sz="2000" b="1" dirty="0" smtClean="0">
                <a:solidFill>
                  <a:srgbClr val="008000"/>
                </a:solidFill>
              </a:rPr>
              <a:t>Requirements</a:t>
            </a:r>
            <a:endParaRPr lang="en-US" sz="2000" b="1" dirty="0">
              <a:solidFill>
                <a:srgbClr val="008000"/>
              </a:solidFill>
            </a:endParaRPr>
          </a:p>
        </p:txBody>
      </p:sp>
      <p:sp>
        <p:nvSpPr>
          <p:cNvPr id="21" name="TextBox 20"/>
          <p:cNvSpPr txBox="1"/>
          <p:nvPr/>
        </p:nvSpPr>
        <p:spPr>
          <a:xfrm>
            <a:off x="6842209" y="2578129"/>
            <a:ext cx="2315008" cy="400110"/>
          </a:xfrm>
          <a:prstGeom prst="rect">
            <a:avLst/>
          </a:prstGeom>
          <a:noFill/>
        </p:spPr>
        <p:txBody>
          <a:bodyPr wrap="square" rtlCol="0">
            <a:spAutoFit/>
          </a:bodyPr>
          <a:lstStyle/>
          <a:p>
            <a:pPr algn="ctr" fontAlgn="base">
              <a:spcBef>
                <a:spcPct val="0"/>
              </a:spcBef>
              <a:spcAft>
                <a:spcPct val="0"/>
              </a:spcAft>
            </a:pPr>
            <a:r>
              <a:rPr lang="en-US" sz="2000" b="1" dirty="0" smtClean="0">
                <a:solidFill>
                  <a:srgbClr val="008000"/>
                </a:solidFill>
              </a:rPr>
              <a:t>Capabilities</a:t>
            </a:r>
            <a:endParaRPr lang="en-US" sz="2000" b="1" dirty="0">
              <a:solidFill>
                <a:srgbClr val="008000"/>
              </a:solidFill>
            </a:endParaRPr>
          </a:p>
        </p:txBody>
      </p:sp>
      <p:sp>
        <p:nvSpPr>
          <p:cNvPr id="22" name="TextBox 21"/>
          <p:cNvSpPr txBox="1"/>
          <p:nvPr/>
        </p:nvSpPr>
        <p:spPr>
          <a:xfrm>
            <a:off x="3979210" y="1290204"/>
            <a:ext cx="5087022" cy="1015663"/>
          </a:xfrm>
          <a:prstGeom prst="rect">
            <a:avLst/>
          </a:prstGeom>
          <a:noFill/>
        </p:spPr>
        <p:txBody>
          <a:bodyPr wrap="square" rtlCol="0">
            <a:spAutoFit/>
          </a:bodyPr>
          <a:lstStyle/>
          <a:p>
            <a:pPr algn="ctr" fontAlgn="base">
              <a:spcBef>
                <a:spcPct val="0"/>
              </a:spcBef>
              <a:spcAft>
                <a:spcPct val="0"/>
              </a:spcAft>
            </a:pPr>
            <a:r>
              <a:rPr lang="en-US" sz="2000" dirty="0" smtClean="0">
                <a:solidFill>
                  <a:srgbClr val="000000"/>
                </a:solidFill>
              </a:rPr>
              <a:t>Links Earth Observing </a:t>
            </a:r>
            <a:r>
              <a:rPr lang="en-US" sz="2000" dirty="0">
                <a:solidFill>
                  <a:srgbClr val="000000"/>
                </a:solidFill>
              </a:rPr>
              <a:t>systems </a:t>
            </a:r>
            <a:r>
              <a:rPr lang="en-US" sz="2000" dirty="0" smtClean="0">
                <a:solidFill>
                  <a:srgbClr val="000000"/>
                </a:solidFill>
              </a:rPr>
              <a:t>to USGS and DOI goals in a </a:t>
            </a:r>
            <a:r>
              <a:rPr lang="en-US" sz="2000" u="sng" dirty="0" smtClean="0">
                <a:solidFill>
                  <a:srgbClr val="000000"/>
                </a:solidFill>
              </a:rPr>
              <a:t>strategic framework</a:t>
            </a:r>
          </a:p>
          <a:p>
            <a:pPr marL="342900" indent="-342900" algn="ctr" fontAlgn="base">
              <a:spcBef>
                <a:spcPct val="0"/>
              </a:spcBef>
              <a:spcAft>
                <a:spcPct val="0"/>
              </a:spcAft>
              <a:buFontTx/>
              <a:buChar char="-"/>
            </a:pPr>
            <a:endParaRPr lang="en-US" sz="2000" u="sng" dirty="0">
              <a:solidFill>
                <a:srgbClr val="000000"/>
              </a:solidFill>
            </a:endParaRPr>
          </a:p>
        </p:txBody>
      </p:sp>
      <p:sp>
        <p:nvSpPr>
          <p:cNvPr id="24" name="TextBox 23"/>
          <p:cNvSpPr txBox="1"/>
          <p:nvPr/>
        </p:nvSpPr>
        <p:spPr>
          <a:xfrm>
            <a:off x="4210299" y="4866829"/>
            <a:ext cx="4677111" cy="1323439"/>
          </a:xfrm>
          <a:prstGeom prst="rect">
            <a:avLst/>
          </a:prstGeom>
          <a:noFill/>
        </p:spPr>
        <p:txBody>
          <a:bodyPr wrap="square" rtlCol="0">
            <a:spAutoFit/>
          </a:bodyPr>
          <a:lstStyle/>
          <a:p>
            <a:r>
              <a:rPr lang="en-US" sz="1600" b="1" u="sng" dirty="0" smtClean="0">
                <a:solidFill>
                  <a:srgbClr val="008000"/>
                </a:solidFill>
                <a:latin typeface="Calibri" panose="020F0502020204030204" pitchFamily="34" charset="0"/>
              </a:rPr>
              <a:t>VTI through </a:t>
            </a:r>
            <a:r>
              <a:rPr lang="en-US" sz="1600" b="1" u="sng" dirty="0">
                <a:solidFill>
                  <a:srgbClr val="008000"/>
                </a:solidFill>
                <a:latin typeface="Calibri" panose="020F0502020204030204" pitchFamily="34" charset="0"/>
              </a:rPr>
              <a:t>2015:</a:t>
            </a:r>
          </a:p>
          <a:p>
            <a:pPr marL="342900" indent="-342900">
              <a:buFont typeface="Arial" panose="020B0604020202020204" pitchFamily="34" charset="0"/>
              <a:buChar char="•"/>
            </a:pPr>
            <a:r>
              <a:rPr lang="en-US" sz="1600" b="1" dirty="0" smtClean="0">
                <a:solidFill>
                  <a:srgbClr val="008000"/>
                </a:solidFill>
                <a:latin typeface="Calibri" panose="020F0502020204030204" pitchFamily="34" charset="0"/>
              </a:rPr>
              <a:t>27 </a:t>
            </a:r>
            <a:r>
              <a:rPr lang="en-US" sz="1600" b="1" dirty="0">
                <a:solidFill>
                  <a:srgbClr val="008000"/>
                </a:solidFill>
                <a:latin typeface="Calibri" panose="020F0502020204030204" pitchFamily="34" charset="0"/>
              </a:rPr>
              <a:t>USGS Programs elicited</a:t>
            </a:r>
          </a:p>
          <a:p>
            <a:pPr marL="342900" indent="-342900">
              <a:buFont typeface="Arial" panose="020B0604020202020204" pitchFamily="34" charset="0"/>
              <a:buChar char="•"/>
            </a:pPr>
            <a:r>
              <a:rPr lang="en-US" sz="1600" b="1" dirty="0">
                <a:solidFill>
                  <a:srgbClr val="008000"/>
                </a:solidFill>
                <a:latin typeface="Calibri" panose="020F0502020204030204" pitchFamily="34" charset="0"/>
              </a:rPr>
              <a:t>&gt; 500 scientists engaged</a:t>
            </a:r>
          </a:p>
          <a:p>
            <a:pPr marL="342900" indent="-342900">
              <a:buFont typeface="Arial" panose="020B0604020202020204" pitchFamily="34" charset="0"/>
              <a:buChar char="•"/>
            </a:pPr>
            <a:r>
              <a:rPr lang="en-US" sz="1600" b="1" dirty="0">
                <a:solidFill>
                  <a:srgbClr val="008000"/>
                </a:solidFill>
                <a:latin typeface="Calibri" panose="020F0502020204030204" pitchFamily="34" charset="0"/>
              </a:rPr>
              <a:t>345 Key Products/Services evaluated</a:t>
            </a:r>
          </a:p>
          <a:p>
            <a:pPr marL="342900" indent="-342900">
              <a:buFont typeface="Arial" panose="020B0604020202020204" pitchFamily="34" charset="0"/>
              <a:buChar char="•"/>
            </a:pPr>
            <a:r>
              <a:rPr lang="en-US" sz="1600" b="1" dirty="0">
                <a:solidFill>
                  <a:srgbClr val="008000"/>
                </a:solidFill>
                <a:latin typeface="Calibri" panose="020F0502020204030204" pitchFamily="34" charset="0"/>
              </a:rPr>
              <a:t>Over 1000 data sources identified and </a:t>
            </a:r>
            <a:r>
              <a:rPr lang="en-US" sz="1600" b="1" dirty="0" smtClean="0">
                <a:solidFill>
                  <a:srgbClr val="008000"/>
                </a:solidFill>
                <a:latin typeface="Calibri" panose="020F0502020204030204" pitchFamily="34" charset="0"/>
              </a:rPr>
              <a:t>assessed</a:t>
            </a:r>
            <a:endParaRPr lang="en-US" sz="1600" b="1" dirty="0">
              <a:solidFill>
                <a:srgbClr val="008000"/>
              </a:solidFill>
              <a:latin typeface="Calibri" panose="020F0502020204030204" pitchFamily="34" charset="0"/>
            </a:endParaRPr>
          </a:p>
        </p:txBody>
      </p:sp>
    </p:spTree>
    <p:extLst>
      <p:ext uri="{BB962C8B-B14F-4D97-AF65-F5344CB8AC3E}">
        <p14:creationId xmlns:p14="http://schemas.microsoft.com/office/powerpoint/2010/main" val="2935201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VTI vs. User Requirements</a:t>
            </a:r>
          </a:p>
        </p:txBody>
      </p:sp>
      <p:sp>
        <p:nvSpPr>
          <p:cNvPr id="4" name="Content Placeholder 4"/>
          <p:cNvSpPr txBox="1">
            <a:spLocks/>
          </p:cNvSpPr>
          <p:nvPr/>
        </p:nvSpPr>
        <p:spPr bwMode="auto">
          <a:xfrm>
            <a:off x="163286" y="1053061"/>
            <a:ext cx="4191000" cy="50362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000" kern="0" dirty="0" smtClean="0"/>
              <a:t>Value Tree Information (VTI)</a:t>
            </a:r>
          </a:p>
          <a:p>
            <a:pPr lvl="1"/>
            <a:r>
              <a:rPr lang="en-US" sz="1800" kern="0" dirty="0" smtClean="0"/>
              <a:t>Elicitation of data sources and products used by subject matter experts</a:t>
            </a:r>
          </a:p>
          <a:p>
            <a:pPr lvl="1"/>
            <a:r>
              <a:rPr lang="en-US" sz="1800" dirty="0">
                <a:solidFill>
                  <a:srgbClr val="000000"/>
                </a:solidFill>
              </a:rPr>
              <a:t>Organizational program of Earth observing input and capabilities</a:t>
            </a:r>
            <a:r>
              <a:rPr lang="en-US" sz="1800" dirty="0"/>
              <a:t> </a:t>
            </a:r>
            <a:r>
              <a:rPr lang="en-US" sz="1800" dirty="0">
                <a:solidFill>
                  <a:srgbClr val="000000"/>
                </a:solidFill>
              </a:rPr>
              <a:t>mapped to the organization’s goals and </a:t>
            </a:r>
            <a:r>
              <a:rPr lang="en-US" sz="1800" dirty="0" smtClean="0">
                <a:solidFill>
                  <a:srgbClr val="000000"/>
                </a:solidFill>
              </a:rPr>
              <a:t>objectives</a:t>
            </a:r>
          </a:p>
          <a:p>
            <a:pPr lvl="1"/>
            <a:r>
              <a:rPr lang="en-US" sz="1800" kern="0" dirty="0" smtClean="0">
                <a:solidFill>
                  <a:srgbClr val="000000"/>
                </a:solidFill>
              </a:rPr>
              <a:t>Not user requirements</a:t>
            </a:r>
          </a:p>
          <a:p>
            <a:pPr lvl="1"/>
            <a:r>
              <a:rPr lang="en-US" sz="1800" kern="0" dirty="0" smtClean="0">
                <a:solidFill>
                  <a:srgbClr val="000000"/>
                </a:solidFill>
              </a:rPr>
              <a:t>Provide impact value of current product of service</a:t>
            </a:r>
          </a:p>
          <a:p>
            <a:pPr lvl="1"/>
            <a:r>
              <a:rPr lang="en-US" sz="1800" kern="0" dirty="0" smtClean="0">
                <a:solidFill>
                  <a:srgbClr val="000000"/>
                </a:solidFill>
              </a:rPr>
              <a:t>User satisfaction assessment</a:t>
            </a:r>
            <a:endParaRPr lang="en-US" sz="1800" kern="0" dirty="0" smtClean="0"/>
          </a:p>
          <a:p>
            <a:pPr marL="0" indent="0">
              <a:buFontTx/>
              <a:buNone/>
            </a:pPr>
            <a:endParaRPr lang="en-US" kern="0" dirty="0"/>
          </a:p>
        </p:txBody>
      </p:sp>
      <p:sp>
        <p:nvSpPr>
          <p:cNvPr id="5" name="Content Placeholder 5"/>
          <p:cNvSpPr txBox="1">
            <a:spLocks/>
          </p:cNvSpPr>
          <p:nvPr/>
        </p:nvSpPr>
        <p:spPr>
          <a:xfrm>
            <a:off x="4616085" y="1053061"/>
            <a:ext cx="4408104" cy="5151796"/>
          </a:xfrm>
          <a:prstGeom prst="rect">
            <a:avLst/>
          </a:prstGeom>
          <a:solidFill>
            <a:schemeClr val="accent3">
              <a:lumMod val="60000"/>
              <a:lumOff val="40000"/>
            </a:schemeClr>
          </a:solidFill>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000" kern="0" dirty="0" smtClean="0"/>
              <a:t>User Requirements</a:t>
            </a:r>
          </a:p>
          <a:p>
            <a:pPr lvl="1">
              <a:spcBef>
                <a:spcPts val="0"/>
              </a:spcBef>
              <a:spcAft>
                <a:spcPts val="0"/>
              </a:spcAft>
            </a:pPr>
            <a:r>
              <a:rPr lang="en-US" sz="1800" kern="0" dirty="0"/>
              <a:t>The specification of an observed feature and </a:t>
            </a:r>
            <a:r>
              <a:rPr lang="en-US" sz="1800" kern="0" dirty="0" smtClean="0"/>
              <a:t>necessary </a:t>
            </a:r>
            <a:r>
              <a:rPr lang="en-US" sz="1800" kern="0" dirty="0"/>
              <a:t>attributes, including spatial and temporal resolution, accuracy, geographic coverage, latency, etc</a:t>
            </a:r>
            <a:r>
              <a:rPr lang="en-US" sz="1800" kern="0" dirty="0" smtClean="0"/>
              <a:t>.</a:t>
            </a:r>
            <a:endParaRPr lang="en-US" sz="1800" kern="0" dirty="0"/>
          </a:p>
          <a:p>
            <a:pPr lvl="1">
              <a:spcBef>
                <a:spcPts val="0"/>
              </a:spcBef>
              <a:spcAft>
                <a:spcPts val="0"/>
              </a:spcAft>
            </a:pPr>
            <a:r>
              <a:rPr lang="en-US" sz="1800" kern="0" dirty="0"/>
              <a:t>System </a:t>
            </a:r>
            <a:r>
              <a:rPr lang="en-US" sz="1800" kern="0" dirty="0" smtClean="0"/>
              <a:t>Agnostic and Technology independent </a:t>
            </a:r>
            <a:r>
              <a:rPr lang="en-US" sz="1800" kern="0" dirty="0"/>
              <a:t>so that requirements can be mapped to multiple earth </a:t>
            </a:r>
            <a:r>
              <a:rPr lang="en-US" sz="1800" kern="0" dirty="0" smtClean="0"/>
              <a:t>observations</a:t>
            </a:r>
          </a:p>
          <a:p>
            <a:pPr lvl="1">
              <a:spcBef>
                <a:spcPts val="0"/>
              </a:spcBef>
              <a:spcAft>
                <a:spcPts val="0"/>
              </a:spcAft>
            </a:pPr>
            <a:r>
              <a:rPr lang="en-US" sz="1800" kern="0" dirty="0" smtClean="0"/>
              <a:t>Mapped to environmental parameter</a:t>
            </a:r>
            <a:endParaRPr lang="en-US" sz="1800" kern="0" dirty="0"/>
          </a:p>
          <a:p>
            <a:pPr lvl="1">
              <a:spcBef>
                <a:spcPts val="0"/>
              </a:spcBef>
              <a:spcAft>
                <a:spcPts val="0"/>
              </a:spcAft>
            </a:pPr>
            <a:r>
              <a:rPr lang="en-US" sz="1800" kern="0" dirty="0"/>
              <a:t>Requirements nomenclature based on NASA Global Change Master Directory (GCMD) lexicon</a:t>
            </a:r>
          </a:p>
          <a:p>
            <a:pPr lvl="1">
              <a:spcBef>
                <a:spcPts val="0"/>
              </a:spcBef>
              <a:spcAft>
                <a:spcPts val="0"/>
              </a:spcAft>
            </a:pPr>
            <a:r>
              <a:rPr lang="en-US" sz="1800" kern="0" dirty="0"/>
              <a:t>3 tiers performance </a:t>
            </a:r>
            <a:r>
              <a:rPr lang="en-US" sz="1800" kern="0" dirty="0" smtClean="0"/>
              <a:t>needs</a:t>
            </a:r>
          </a:p>
          <a:p>
            <a:pPr lvl="1">
              <a:spcBef>
                <a:spcPts val="0"/>
              </a:spcBef>
              <a:spcAft>
                <a:spcPts val="0"/>
              </a:spcAft>
            </a:pPr>
            <a:r>
              <a:rPr lang="en-US" sz="1800" kern="0" dirty="0" smtClean="0"/>
              <a:t>Not system development specifications or requirements</a:t>
            </a:r>
            <a:endParaRPr lang="en-US" sz="1800" kern="0" dirty="0"/>
          </a:p>
        </p:txBody>
      </p:sp>
    </p:spTree>
    <p:extLst>
      <p:ext uri="{BB962C8B-B14F-4D97-AF65-F5344CB8AC3E}">
        <p14:creationId xmlns:p14="http://schemas.microsoft.com/office/powerpoint/2010/main" val="35079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additive="base">
                                        <p:cTn id="2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 calcmode="lin" valueType="num">
                                      <p:cBhvr additive="base">
                                        <p:cTn id="3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548" y="1236202"/>
            <a:ext cx="8033105" cy="5023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solidFill>
                  <a:schemeClr val="bg1"/>
                </a:solidFill>
              </a:rPr>
              <a:t>Remote Sensing Impact on </a:t>
            </a:r>
            <a:br>
              <a:rPr lang="en-US" dirty="0">
                <a:solidFill>
                  <a:schemeClr val="bg1"/>
                </a:solidFill>
              </a:rPr>
            </a:br>
            <a:r>
              <a:rPr lang="en-US" dirty="0">
                <a:solidFill>
                  <a:schemeClr val="bg1"/>
                </a:solidFill>
              </a:rPr>
              <a:t>USGS Program </a:t>
            </a:r>
            <a:r>
              <a:rPr lang="en-US" dirty="0" smtClean="0">
                <a:solidFill>
                  <a:schemeClr val="bg1"/>
                </a:solidFill>
              </a:rPr>
              <a:t>Performance*</a:t>
            </a:r>
            <a:endParaRPr lang="en-US" dirty="0">
              <a:solidFill>
                <a:schemeClr val="bg1"/>
              </a:solidFill>
            </a:endParaRPr>
          </a:p>
        </p:txBody>
      </p:sp>
      <p:sp>
        <p:nvSpPr>
          <p:cNvPr id="5" name="TextBox 4"/>
          <p:cNvSpPr txBox="1"/>
          <p:nvPr/>
        </p:nvSpPr>
        <p:spPr>
          <a:xfrm>
            <a:off x="2192482" y="6263177"/>
            <a:ext cx="4468091" cy="738664"/>
          </a:xfrm>
          <a:prstGeom prst="rect">
            <a:avLst/>
          </a:prstGeom>
          <a:noFill/>
        </p:spPr>
        <p:txBody>
          <a:bodyPr wrap="square" rtlCol="0">
            <a:spAutoFit/>
          </a:bodyPr>
          <a:lstStyle/>
          <a:p>
            <a:r>
              <a:rPr lang="en-US" sz="1400" dirty="0" smtClean="0"/>
              <a:t>Impact </a:t>
            </a:r>
            <a:r>
              <a:rPr lang="en-US" sz="1400" dirty="0" smtClean="0"/>
              <a:t>of loss of capabilities on USGS </a:t>
            </a:r>
            <a:r>
              <a:rPr lang="en-US" sz="1400" dirty="0"/>
              <a:t>Programs, </a:t>
            </a:r>
            <a:endParaRPr lang="en-US" sz="1400" dirty="0" smtClean="0"/>
          </a:p>
          <a:p>
            <a:r>
              <a:rPr lang="en-US" sz="1400" dirty="0" smtClean="0"/>
              <a:t>	Preliminary information</a:t>
            </a:r>
            <a:endParaRPr lang="en-US" sz="1400" dirty="0"/>
          </a:p>
          <a:p>
            <a:endParaRPr lang="en-US" sz="1400" dirty="0" smtClean="0"/>
          </a:p>
        </p:txBody>
      </p:sp>
      <p:cxnSp>
        <p:nvCxnSpPr>
          <p:cNvPr id="12" name="Straight Arrow Connector 11"/>
          <p:cNvCxnSpPr/>
          <p:nvPr/>
        </p:nvCxnSpPr>
        <p:spPr>
          <a:xfrm>
            <a:off x="2713942" y="4347113"/>
            <a:ext cx="14828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330356" y="1609331"/>
            <a:ext cx="14828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4294967295"/>
          </p:nvPr>
        </p:nvSpPr>
        <p:spPr>
          <a:xfrm>
            <a:off x="7010400" y="6492875"/>
            <a:ext cx="2133600" cy="365125"/>
          </a:xfrm>
          <a:prstGeom prst="rect">
            <a:avLst/>
          </a:prstGeom>
        </p:spPr>
        <p:txBody>
          <a:bodyPr/>
          <a:lstStyle/>
          <a:p>
            <a:fld id="{6D340820-633D-45CD-8337-9EB4EE745A1A}" type="slidenum">
              <a:rPr lang="en-US" smtClean="0"/>
              <a:t>12</a:t>
            </a:fld>
            <a:endParaRPr lang="en-US" dirty="0"/>
          </a:p>
        </p:txBody>
      </p:sp>
    </p:spTree>
    <p:extLst>
      <p:ext uri="{BB962C8B-B14F-4D97-AF65-F5344CB8AC3E}">
        <p14:creationId xmlns:p14="http://schemas.microsoft.com/office/powerpoint/2010/main" val="294667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95371" y="1504688"/>
            <a:ext cx="4153123" cy="4424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latin typeface="Arial Bold" panose="020B0704020202020204" pitchFamily="34" charset="0"/>
                <a:cs typeface="Arial Bold" panose="020B0704020202020204" pitchFamily="34" charset="0"/>
              </a:rPr>
              <a:t>Landsat – EOA 2012 </a:t>
            </a:r>
            <a:r>
              <a:rPr lang="en-US" dirty="0" smtClean="0">
                <a:latin typeface="Arial Bold" panose="020B0704020202020204" pitchFamily="34" charset="0"/>
                <a:cs typeface="Arial Bold" panose="020B0704020202020204" pitchFamily="34" charset="0"/>
              </a:rPr>
              <a:t>Results</a:t>
            </a:r>
            <a:endParaRPr lang="en-US" dirty="0">
              <a:latin typeface="Arial Bold" panose="020B0704020202020204" pitchFamily="34" charset="0"/>
              <a:cs typeface="Arial Bold" panose="020B0704020202020204" pitchFamily="34" charset="0"/>
            </a:endParaRPr>
          </a:p>
        </p:txBody>
      </p:sp>
      <p:sp>
        <p:nvSpPr>
          <p:cNvPr id="13" name="Content Placeholder 12"/>
          <p:cNvSpPr>
            <a:spLocks noGrp="1"/>
          </p:cNvSpPr>
          <p:nvPr>
            <p:ph idx="1"/>
          </p:nvPr>
        </p:nvSpPr>
        <p:spPr>
          <a:xfrm>
            <a:off x="381000" y="1143000"/>
            <a:ext cx="4271624" cy="4953000"/>
          </a:xfrm>
        </p:spPr>
        <p:txBody>
          <a:bodyPr>
            <a:noAutofit/>
          </a:bodyPr>
          <a:lstStyle/>
          <a:p>
            <a:r>
              <a:rPr lang="en-US" sz="1400" dirty="0"/>
              <a:t>Assessment of 362 US Earth Obs. Systems (EOS) (space, air, land, and sea platforms) contributions to 13 </a:t>
            </a:r>
            <a:r>
              <a:rPr lang="en-US" sz="1400" dirty="0" smtClean="0"/>
              <a:t>Societal Benefit Areas </a:t>
            </a:r>
            <a:r>
              <a:rPr lang="en-US" sz="1400" dirty="0"/>
              <a:t>(SBAs) </a:t>
            </a:r>
          </a:p>
          <a:p>
            <a:r>
              <a:rPr lang="en-US" sz="1400" dirty="0"/>
              <a:t>Landsat was 3rd out of total, and Landsat 2nd “most critical SBA impact” of 132 satellite systems (GPS=1)</a:t>
            </a:r>
          </a:p>
          <a:p>
            <a:r>
              <a:rPr lang="en-US" sz="1400" dirty="0"/>
              <a:t>10 of 13 (77%) SBAs </a:t>
            </a:r>
            <a:r>
              <a:rPr lang="en-US" sz="1400" dirty="0" smtClean="0"/>
              <a:t>use Landsat data</a:t>
            </a:r>
            <a:endParaRPr lang="en-US" sz="1400" dirty="0"/>
          </a:p>
          <a:p>
            <a:r>
              <a:rPr lang="en-US" sz="1400" dirty="0"/>
              <a:t>Landsat has a Significant Impact on 6 SBAs; </a:t>
            </a:r>
          </a:p>
          <a:p>
            <a:pPr lvl="1"/>
            <a:r>
              <a:rPr lang="en-US" sz="1400" dirty="0"/>
              <a:t>Ranked #1 for contributions in Biodiversity, Ecosystems, and Energy </a:t>
            </a:r>
          </a:p>
          <a:p>
            <a:pPr lvl="1"/>
            <a:r>
              <a:rPr lang="en-US" sz="1400" dirty="0"/>
              <a:t>Ranked #2 for contributions in Agriculture/Forestry, Climate, Human Health, and Water</a:t>
            </a:r>
          </a:p>
          <a:p>
            <a:r>
              <a:rPr lang="en-US" sz="1400" dirty="0"/>
              <a:t>31 of 52 (60%) Sub-SBA Areas utilize Landsat</a:t>
            </a:r>
          </a:p>
          <a:p>
            <a:pPr lvl="1"/>
            <a:r>
              <a:rPr lang="en-US" sz="1400" dirty="0"/>
              <a:t>Landsat had a Significant Impact on 15 Sub-SBAs and a Moderate Impact on 6 Sub-SBAs</a:t>
            </a:r>
          </a:p>
          <a:p>
            <a:endParaRPr lang="en-US" sz="1400" dirty="0"/>
          </a:p>
        </p:txBody>
      </p:sp>
      <p:pic>
        <p:nvPicPr>
          <p:cNvPr id="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05222" y="5906885"/>
            <a:ext cx="42005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0"/>
          <p:cNvSpPr txBox="1">
            <a:spLocks noChangeArrowheads="1"/>
          </p:cNvSpPr>
          <p:nvPr/>
        </p:nvSpPr>
        <p:spPr bwMode="auto">
          <a:xfrm>
            <a:off x="4552723" y="1226003"/>
            <a:ext cx="1127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solidFill>
                  <a:srgbClr val="000000"/>
                </a:solidFill>
              </a:rPr>
              <a:t>Societal Benefit Areas (inner ring)</a:t>
            </a:r>
          </a:p>
        </p:txBody>
      </p:sp>
      <p:sp>
        <p:nvSpPr>
          <p:cNvPr id="10" name="TextBox 38"/>
          <p:cNvSpPr txBox="1">
            <a:spLocks noChangeArrowheads="1"/>
          </p:cNvSpPr>
          <p:nvPr/>
        </p:nvSpPr>
        <p:spPr bwMode="auto">
          <a:xfrm>
            <a:off x="7891004" y="1181631"/>
            <a:ext cx="1100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solidFill>
                  <a:srgbClr val="000000"/>
                </a:solidFill>
              </a:rPr>
              <a:t>Sub-Societal Benefit Areas (outer ring)</a:t>
            </a:r>
          </a:p>
        </p:txBody>
      </p:sp>
      <p:sp>
        <p:nvSpPr>
          <p:cNvPr id="11" name="TextBox 41"/>
          <p:cNvSpPr txBox="1">
            <a:spLocks noChangeArrowheads="1"/>
          </p:cNvSpPr>
          <p:nvPr/>
        </p:nvSpPr>
        <p:spPr bwMode="auto">
          <a:xfrm>
            <a:off x="6136932" y="3531943"/>
            <a:ext cx="127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000000"/>
                </a:solidFill>
              </a:rPr>
              <a:t>LANDSAT</a:t>
            </a:r>
          </a:p>
        </p:txBody>
      </p:sp>
      <p:sp>
        <p:nvSpPr>
          <p:cNvPr id="3" name="Slide Number Placeholder 2"/>
          <p:cNvSpPr>
            <a:spLocks noGrp="1"/>
          </p:cNvSpPr>
          <p:nvPr>
            <p:ph type="sldNum" sz="quarter" idx="4294967295"/>
          </p:nvPr>
        </p:nvSpPr>
        <p:spPr>
          <a:xfrm>
            <a:off x="7010400" y="6504801"/>
            <a:ext cx="1905000" cy="276999"/>
          </a:xfrm>
          <a:prstGeom prst="rect">
            <a:avLst/>
          </a:prstGeom>
        </p:spPr>
        <p:txBody>
          <a:bodyPr/>
          <a:lstStyle/>
          <a:p>
            <a:fld id="{86CB4B4D-7CA3-9044-876B-883B54F8677D}" type="slidenum">
              <a:rPr lang="en-US" smtClean="0"/>
              <a:pPr/>
              <a:t>13</a:t>
            </a:fld>
            <a:endParaRPr lang="en-US" dirty="0"/>
          </a:p>
        </p:txBody>
      </p:sp>
      <p:sp>
        <p:nvSpPr>
          <p:cNvPr id="4" name="Rectangle 3"/>
          <p:cNvSpPr/>
          <p:nvPr/>
        </p:nvSpPr>
        <p:spPr>
          <a:xfrm>
            <a:off x="80624" y="5346932"/>
            <a:ext cx="4572000" cy="1200329"/>
          </a:xfrm>
          <a:prstGeom prst="rect">
            <a:avLst/>
          </a:prstGeom>
        </p:spPr>
        <p:txBody>
          <a:bodyPr>
            <a:spAutoFit/>
          </a:bodyPr>
          <a:lstStyle/>
          <a:p>
            <a:r>
              <a:rPr lang="en-US" dirty="0">
                <a:hlinkClick r:id="rId5"/>
              </a:rPr>
              <a:t>http://www.whitehouse.gov/sites/default/files/microsites/ostp/NSTC/national_plan_for_civil_earth_observations_-_</a:t>
            </a:r>
            <a:r>
              <a:rPr lang="en-US" dirty="0" smtClean="0">
                <a:hlinkClick r:id="rId5"/>
              </a:rPr>
              <a:t>july_2014.pdf</a:t>
            </a:r>
            <a:endParaRPr lang="en-US" dirty="0" smtClean="0"/>
          </a:p>
          <a:p>
            <a:endParaRPr lang="en-US" dirty="0"/>
          </a:p>
        </p:txBody>
      </p:sp>
    </p:spTree>
    <p:extLst>
      <p:ext uri="{BB962C8B-B14F-4D97-AF65-F5344CB8AC3E}">
        <p14:creationId xmlns:p14="http://schemas.microsoft.com/office/powerpoint/2010/main" val="518845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EOA - US </a:t>
            </a:r>
            <a:r>
              <a:rPr lang="en-US" sz="3200" dirty="0"/>
              <a:t>Federal Agencies Value Tree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891" y="2561336"/>
            <a:ext cx="5255965" cy="358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7760" y="1237823"/>
            <a:ext cx="8652615" cy="1477328"/>
          </a:xfrm>
          <a:prstGeom prst="rect">
            <a:avLst/>
          </a:prstGeom>
        </p:spPr>
        <p:txBody>
          <a:bodyPr wrap="square">
            <a:spAutoFit/>
          </a:bodyPr>
          <a:lstStyle/>
          <a:p>
            <a:r>
              <a:rPr lang="en-US" dirty="0"/>
              <a:t>A hierarchical framework that establishes the </a:t>
            </a:r>
            <a:r>
              <a:rPr lang="en-US" dirty="0" smtClean="0"/>
              <a:t>connection from </a:t>
            </a:r>
            <a:r>
              <a:rPr lang="en-US" dirty="0"/>
              <a:t>top‐level societal benefits to the set of </a:t>
            </a:r>
            <a:r>
              <a:rPr lang="en-US" dirty="0" smtClean="0"/>
              <a:t>observing systems </a:t>
            </a:r>
            <a:r>
              <a:rPr lang="en-US" dirty="0"/>
              <a:t>that contribute to the Societal Benefit Area</a:t>
            </a:r>
          </a:p>
          <a:p>
            <a:r>
              <a:rPr lang="en-US" dirty="0"/>
              <a:t>• Intermediate levels provide a logical traceability</a:t>
            </a:r>
          </a:p>
          <a:p>
            <a:r>
              <a:rPr lang="en-US" dirty="0"/>
              <a:t>• Goal is to connect Earth observations with the value </a:t>
            </a:r>
            <a:r>
              <a:rPr lang="en-US" dirty="0" smtClean="0"/>
              <a:t>they provide </a:t>
            </a:r>
            <a:r>
              <a:rPr lang="en-US" dirty="0"/>
              <a:t>(Societal Benefit delivered)</a:t>
            </a:r>
          </a:p>
        </p:txBody>
      </p:sp>
    </p:spTree>
    <p:extLst>
      <p:ext uri="{BB962C8B-B14F-4D97-AF65-F5344CB8AC3E}">
        <p14:creationId xmlns:p14="http://schemas.microsoft.com/office/powerpoint/2010/main" val="82582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Snapshot of Federal Civil Earth Observation Data Use Completed</a:t>
            </a:r>
            <a:endParaRPr lang="en-US" dirty="0">
              <a:solidFill>
                <a:schemeClr val="bg1"/>
              </a:solidFill>
            </a:endParaRPr>
          </a:p>
        </p:txBody>
      </p:sp>
      <p:sp>
        <p:nvSpPr>
          <p:cNvPr id="3" name="Content Placeholder 2"/>
          <p:cNvSpPr>
            <a:spLocks noGrp="1"/>
          </p:cNvSpPr>
          <p:nvPr>
            <p:ph idx="1"/>
          </p:nvPr>
        </p:nvSpPr>
        <p:spPr>
          <a:xfrm>
            <a:off x="124690" y="1184665"/>
            <a:ext cx="4094019" cy="5133008"/>
          </a:xfrm>
        </p:spPr>
        <p:txBody>
          <a:bodyPr>
            <a:normAutofit fontScale="77500" lnSpcReduction="20000"/>
          </a:bodyPr>
          <a:lstStyle/>
          <a:p>
            <a:pPr lvl="1">
              <a:spcBef>
                <a:spcPts val="1200"/>
              </a:spcBef>
            </a:pPr>
            <a:r>
              <a:rPr lang="en-US" dirty="0" smtClean="0"/>
              <a:t>Completed Snapshot of Earth Observation data use across USGS and other Federal Civil Agencies through EOA 2016</a:t>
            </a:r>
          </a:p>
          <a:p>
            <a:pPr lvl="2">
              <a:spcBef>
                <a:spcPts val="1200"/>
              </a:spcBef>
            </a:pPr>
            <a:r>
              <a:rPr lang="en-US" dirty="0" smtClean="0"/>
              <a:t>~1750 key products and research areas surveyed</a:t>
            </a:r>
          </a:p>
          <a:p>
            <a:pPr lvl="2">
              <a:spcBef>
                <a:spcPts val="1200"/>
              </a:spcBef>
            </a:pPr>
            <a:r>
              <a:rPr lang="en-US" dirty="0" smtClean="0"/>
              <a:t>~174 relied on Landsat data</a:t>
            </a:r>
          </a:p>
          <a:p>
            <a:pPr lvl="1">
              <a:spcBef>
                <a:spcPts val="1200"/>
              </a:spcBef>
            </a:pPr>
            <a:r>
              <a:rPr lang="en-US" dirty="0" smtClean="0"/>
              <a:t>Identified user satisfaction and limitations for currently used data sources</a:t>
            </a:r>
          </a:p>
          <a:p>
            <a:pPr lvl="1">
              <a:spcBef>
                <a:spcPts val="1200"/>
              </a:spcBef>
            </a:pPr>
            <a:r>
              <a:rPr lang="en-US" dirty="0" smtClean="0"/>
              <a:t>Have begun using data to respond to activities/decisions</a:t>
            </a:r>
          </a:p>
          <a:p>
            <a:endParaRPr lang="en-US" dirty="0" smtClean="0"/>
          </a:p>
          <a:p>
            <a:pPr lvl="1"/>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507985404"/>
              </p:ext>
            </p:extLst>
          </p:nvPr>
        </p:nvGraphicFramePr>
        <p:xfrm>
          <a:off x="3491711" y="1184665"/>
          <a:ext cx="6736079" cy="528569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1932709" y="6449278"/>
            <a:ext cx="2766882" cy="276999"/>
          </a:xfrm>
          <a:prstGeom prst="rect">
            <a:avLst/>
          </a:prstGeom>
        </p:spPr>
        <p:txBody>
          <a:bodyPr wrap="square">
            <a:spAutoFit/>
          </a:bodyPr>
          <a:lstStyle/>
          <a:p>
            <a:r>
              <a:rPr lang="en-US" sz="1200" dirty="0" smtClean="0"/>
              <a:t>Preliminary requirements information</a:t>
            </a:r>
            <a:endParaRPr lang="en-US" sz="1200" dirty="0"/>
          </a:p>
        </p:txBody>
      </p:sp>
    </p:spTree>
    <p:extLst>
      <p:ext uri="{BB962C8B-B14F-4D97-AF65-F5344CB8AC3E}">
        <p14:creationId xmlns:p14="http://schemas.microsoft.com/office/powerpoint/2010/main" val="495852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p:txBody>
          <a:bodyPr/>
          <a:lstStyle/>
          <a:p>
            <a:r>
              <a:rPr lang="en-US" altLang="en-US" dirty="0" smtClean="0"/>
              <a:t>Initial EOA 2016 VTI Analysis</a:t>
            </a:r>
          </a:p>
        </p:txBody>
      </p:sp>
      <p:sp>
        <p:nvSpPr>
          <p:cNvPr id="3075" name="Content Placeholder 4"/>
          <p:cNvSpPr>
            <a:spLocks noGrp="1"/>
          </p:cNvSpPr>
          <p:nvPr>
            <p:ph idx="1"/>
          </p:nvPr>
        </p:nvSpPr>
        <p:spPr>
          <a:xfrm>
            <a:off x="228600" y="1030288"/>
            <a:ext cx="5945188" cy="5423675"/>
          </a:xfrm>
        </p:spPr>
        <p:txBody>
          <a:bodyPr>
            <a:normAutofit fontScale="55000" lnSpcReduction="20000"/>
          </a:bodyPr>
          <a:lstStyle/>
          <a:p>
            <a:pPr>
              <a:lnSpc>
                <a:spcPct val="105000"/>
              </a:lnSpc>
              <a:defRPr/>
            </a:pPr>
            <a:endParaRPr lang="en-US" altLang="en-US" dirty="0" smtClean="0"/>
          </a:p>
          <a:p>
            <a:pPr>
              <a:lnSpc>
                <a:spcPct val="105000"/>
              </a:lnSpc>
              <a:defRPr/>
            </a:pPr>
            <a:r>
              <a:rPr lang="en-US" altLang="en-US" dirty="0" smtClean="0"/>
              <a:t>Preliminary Analysis Based on </a:t>
            </a:r>
            <a:r>
              <a:rPr lang="en-US" altLang="en-US" dirty="0"/>
              <a:t>(Only) </a:t>
            </a:r>
            <a:r>
              <a:rPr lang="en-US" altLang="en-US" dirty="0" smtClean="0"/>
              <a:t>Users of Landsat Data and Products</a:t>
            </a:r>
          </a:p>
          <a:p>
            <a:pPr lvl="1">
              <a:lnSpc>
                <a:spcPct val="105000"/>
              </a:lnSpc>
              <a:defRPr/>
            </a:pPr>
            <a:r>
              <a:rPr lang="en-US" altLang="en-US" dirty="0" smtClean="0"/>
              <a:t>Will Expand to Cover other Optical/Thermal Spaceborne Sensors in Subsequent Analyses</a:t>
            </a:r>
          </a:p>
          <a:p>
            <a:pPr>
              <a:lnSpc>
                <a:spcPct val="105000"/>
              </a:lnSpc>
              <a:defRPr/>
            </a:pPr>
            <a:endParaRPr lang="en-US" altLang="en-US" dirty="0" smtClean="0">
              <a:solidFill>
                <a:srgbClr val="FF0000"/>
              </a:solidFill>
            </a:endParaRPr>
          </a:p>
          <a:p>
            <a:pPr>
              <a:lnSpc>
                <a:spcPct val="105000"/>
              </a:lnSpc>
              <a:defRPr/>
            </a:pPr>
            <a:r>
              <a:rPr lang="en-US" altLang="en-US" dirty="0" smtClean="0">
                <a:solidFill>
                  <a:srgbClr val="FF0000"/>
                </a:solidFill>
              </a:rPr>
              <a:t>174</a:t>
            </a:r>
            <a:r>
              <a:rPr lang="en-US" altLang="en-US" dirty="0" smtClean="0"/>
              <a:t> Separate Projects from Multiple Agencies</a:t>
            </a:r>
          </a:p>
          <a:p>
            <a:pPr lvl="1">
              <a:lnSpc>
                <a:spcPct val="105000"/>
              </a:lnSpc>
              <a:defRPr/>
            </a:pPr>
            <a:r>
              <a:rPr lang="en-US" altLang="en-US" dirty="0" smtClean="0"/>
              <a:t>Also Includes University/Academic Partners</a:t>
            </a:r>
          </a:p>
          <a:p>
            <a:pPr lvl="1">
              <a:lnSpc>
                <a:spcPct val="105000"/>
              </a:lnSpc>
              <a:defRPr/>
            </a:pPr>
            <a:r>
              <a:rPr lang="en-US" altLang="en-US" dirty="0" smtClean="0"/>
              <a:t>32 Projects Using Landsat Historical Data</a:t>
            </a:r>
          </a:p>
          <a:p>
            <a:pPr lvl="1">
              <a:lnSpc>
                <a:spcPct val="105000"/>
              </a:lnSpc>
              <a:defRPr/>
            </a:pPr>
            <a:r>
              <a:rPr lang="en-US" altLang="en-US" dirty="0" smtClean="0">
                <a:solidFill>
                  <a:srgbClr val="FF0000"/>
                </a:solidFill>
              </a:rPr>
              <a:t>27 Projects Using Thermal Data</a:t>
            </a:r>
          </a:p>
          <a:p>
            <a:pPr lvl="1">
              <a:lnSpc>
                <a:spcPct val="105000"/>
              </a:lnSpc>
              <a:defRPr/>
            </a:pPr>
            <a:r>
              <a:rPr lang="en-US" altLang="en-US" dirty="0" smtClean="0"/>
              <a:t>6 Projects Using Landsat L2+ Products, e.g. – Surface Reflectance, etc.</a:t>
            </a:r>
          </a:p>
          <a:p>
            <a:pPr>
              <a:lnSpc>
                <a:spcPct val="105000"/>
              </a:lnSpc>
              <a:defRPr/>
            </a:pPr>
            <a:endParaRPr lang="en-US" altLang="en-US" dirty="0" smtClean="0"/>
          </a:p>
          <a:p>
            <a:pPr>
              <a:lnSpc>
                <a:spcPct val="105000"/>
              </a:lnSpc>
              <a:defRPr/>
            </a:pPr>
            <a:r>
              <a:rPr lang="en-US" altLang="en-US" dirty="0" smtClean="0"/>
              <a:t>Of 238 Applications Surveyed (Includes use of Each Sensor or Product Separately):</a:t>
            </a:r>
          </a:p>
          <a:p>
            <a:pPr lvl="1">
              <a:lnSpc>
                <a:spcPct val="105000"/>
              </a:lnSpc>
              <a:defRPr/>
            </a:pPr>
            <a:r>
              <a:rPr lang="en-US" altLang="en-US" dirty="0" smtClean="0">
                <a:solidFill>
                  <a:srgbClr val="FF0000"/>
                </a:solidFill>
              </a:rPr>
              <a:t>42</a:t>
            </a:r>
            <a:r>
              <a:rPr lang="en-US" altLang="en-US" dirty="0" smtClean="0"/>
              <a:t> Requests for Higher Spatial Resolution</a:t>
            </a:r>
          </a:p>
          <a:p>
            <a:pPr lvl="1">
              <a:lnSpc>
                <a:spcPct val="105000"/>
              </a:lnSpc>
              <a:defRPr/>
            </a:pPr>
            <a:r>
              <a:rPr lang="en-US" altLang="en-US" dirty="0" smtClean="0">
                <a:solidFill>
                  <a:srgbClr val="FF0000"/>
                </a:solidFill>
              </a:rPr>
              <a:t>73</a:t>
            </a:r>
            <a:r>
              <a:rPr lang="en-US" altLang="en-US" dirty="0" smtClean="0"/>
              <a:t> Requests for Higher Temporal Sampling (Revisit)</a:t>
            </a:r>
          </a:p>
          <a:p>
            <a:pPr lvl="1">
              <a:lnSpc>
                <a:spcPct val="105000"/>
              </a:lnSpc>
              <a:defRPr/>
            </a:pPr>
            <a:r>
              <a:rPr lang="en-US" altLang="en-US" dirty="0" smtClean="0">
                <a:solidFill>
                  <a:srgbClr val="FF0000"/>
                </a:solidFill>
              </a:rPr>
              <a:t>13</a:t>
            </a:r>
            <a:r>
              <a:rPr lang="en-US" altLang="en-US" dirty="0" smtClean="0"/>
              <a:t> Requests for Increased/Different Spectral Coverage</a:t>
            </a:r>
          </a:p>
          <a:p>
            <a:pPr lvl="1">
              <a:lnSpc>
                <a:spcPct val="105000"/>
              </a:lnSpc>
              <a:defRPr/>
            </a:pPr>
            <a:r>
              <a:rPr lang="en-US" altLang="en-US" dirty="0" smtClean="0"/>
              <a:t>37 Comments About Cloud Cover (Consider as Revisit)</a:t>
            </a:r>
          </a:p>
          <a:p>
            <a:pPr lvl="1">
              <a:lnSpc>
                <a:spcPct val="105000"/>
              </a:lnSpc>
              <a:defRPr/>
            </a:pPr>
            <a:r>
              <a:rPr lang="en-US" altLang="en-US" dirty="0" smtClean="0">
                <a:solidFill>
                  <a:srgbClr val="FF0000"/>
                </a:solidFill>
              </a:rPr>
              <a:t>41</a:t>
            </a:r>
            <a:r>
              <a:rPr lang="en-US" altLang="en-US" dirty="0" smtClean="0"/>
              <a:t> Comments About Processing, Additional L2+ Products, or Distribution Improvements</a:t>
            </a:r>
          </a:p>
        </p:txBody>
      </p:sp>
      <p:pic>
        <p:nvPicPr>
          <p:cNvPr id="307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1077913"/>
            <a:ext cx="30956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32709" y="6449278"/>
            <a:ext cx="2766882" cy="276999"/>
          </a:xfrm>
          <a:prstGeom prst="rect">
            <a:avLst/>
          </a:prstGeom>
        </p:spPr>
        <p:txBody>
          <a:bodyPr wrap="square">
            <a:spAutoFit/>
          </a:bodyPr>
          <a:lstStyle/>
          <a:p>
            <a:r>
              <a:rPr lang="en-US" sz="1200" dirty="0" smtClean="0"/>
              <a:t>Preliminary requirements information</a:t>
            </a:r>
            <a:endParaRPr lang="en-US" sz="1200" dirty="0"/>
          </a:p>
        </p:txBody>
      </p:sp>
    </p:spTree>
    <p:extLst>
      <p:ext uri="{BB962C8B-B14F-4D97-AF65-F5344CB8AC3E}">
        <p14:creationId xmlns:p14="http://schemas.microsoft.com/office/powerpoint/2010/main" val="1591225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pPr>
              <a:defRPr/>
            </a:pPr>
            <a:r>
              <a:rPr lang="en-US" altLang="en-US" dirty="0" smtClean="0"/>
              <a:t>Requirements Collection Plans</a:t>
            </a:r>
          </a:p>
        </p:txBody>
      </p:sp>
      <p:sp>
        <p:nvSpPr>
          <p:cNvPr id="3075" name="Content Placeholder 2"/>
          <p:cNvSpPr>
            <a:spLocks noGrp="1"/>
          </p:cNvSpPr>
          <p:nvPr>
            <p:ph idx="1"/>
          </p:nvPr>
        </p:nvSpPr>
        <p:spPr>
          <a:xfrm>
            <a:off x="467476" y="1189070"/>
            <a:ext cx="8229600" cy="5198081"/>
          </a:xfrm>
        </p:spPr>
        <p:txBody>
          <a:bodyPr>
            <a:normAutofit/>
          </a:bodyPr>
          <a:lstStyle/>
          <a:p>
            <a:pPr>
              <a:spcBef>
                <a:spcPts val="1200"/>
              </a:spcBef>
              <a:defRPr/>
            </a:pPr>
            <a:r>
              <a:rPr lang="en-US" altLang="en-US" sz="2400" dirty="0" smtClean="0"/>
              <a:t>Focus </a:t>
            </a:r>
            <a:r>
              <a:rPr lang="en-US" altLang="en-US" sz="2400" dirty="0"/>
              <a:t>on </a:t>
            </a:r>
            <a:r>
              <a:rPr lang="en-US" altLang="en-US" sz="2400" dirty="0" smtClean="0"/>
              <a:t> a broad range operational </a:t>
            </a:r>
            <a:r>
              <a:rPr lang="en-US" altLang="en-US" sz="2400" dirty="0"/>
              <a:t>and science </a:t>
            </a:r>
            <a:r>
              <a:rPr lang="en-US" altLang="en-US" sz="2400" dirty="0" smtClean="0"/>
              <a:t>application requirements where </a:t>
            </a:r>
            <a:r>
              <a:rPr lang="en-US" altLang="en-US" sz="2400" u="sng" dirty="0"/>
              <a:t>land imaging</a:t>
            </a:r>
            <a:r>
              <a:rPr lang="en-US" altLang="en-US" sz="2400" dirty="0"/>
              <a:t> is a key data </a:t>
            </a:r>
            <a:r>
              <a:rPr lang="en-US" altLang="en-US" sz="2400" dirty="0" smtClean="0"/>
              <a:t>input</a:t>
            </a:r>
          </a:p>
          <a:p>
            <a:pPr marL="742950" lvl="2" indent="-342900">
              <a:spcBef>
                <a:spcPts val="1200"/>
              </a:spcBef>
              <a:buFont typeface="Arial" panose="020B0604020202020204" pitchFamily="34" charset="0"/>
              <a:buChar char="•"/>
            </a:pPr>
            <a:r>
              <a:rPr lang="en-US" dirty="0"/>
              <a:t>Data collection is underway to document user requirements related to applications</a:t>
            </a:r>
          </a:p>
          <a:p>
            <a:pPr lvl="2">
              <a:spcBef>
                <a:spcPts val="1200"/>
              </a:spcBef>
            </a:pPr>
            <a:r>
              <a:rPr lang="en-US" sz="1700" dirty="0"/>
              <a:t>Initial focus on Landsat applications identified using USGS RCA-EO and EOA 2016 information</a:t>
            </a:r>
          </a:p>
          <a:p>
            <a:pPr marL="1200150" lvl="2">
              <a:spcBef>
                <a:spcPts val="1200"/>
              </a:spcBef>
            </a:pPr>
            <a:r>
              <a:rPr lang="en-US" altLang="en-US" sz="1700" dirty="0"/>
              <a:t>Work with Landsat team to identify any missing applications and supporting requirements</a:t>
            </a:r>
          </a:p>
          <a:p>
            <a:pPr marL="1200150" lvl="2">
              <a:spcBef>
                <a:spcPts val="1200"/>
              </a:spcBef>
            </a:pPr>
            <a:r>
              <a:rPr lang="en-US" sz="1700" dirty="0" smtClean="0"/>
              <a:t>Add applications </a:t>
            </a:r>
            <a:r>
              <a:rPr lang="en-US" sz="1700" dirty="0"/>
              <a:t>that rely on a broader range of land imaging platforms/sensors </a:t>
            </a:r>
            <a:endParaRPr lang="en-US" sz="1700" dirty="0" smtClean="0"/>
          </a:p>
          <a:p>
            <a:pPr marL="1200150" lvl="2">
              <a:spcBef>
                <a:spcPts val="1200"/>
              </a:spcBef>
            </a:pPr>
            <a:r>
              <a:rPr lang="en-US" altLang="en-US" sz="1700" dirty="0" smtClean="0"/>
              <a:t>Cross-check priority applications areas being identified by the OSTP Earth </a:t>
            </a:r>
            <a:r>
              <a:rPr lang="en-US" altLang="en-US" sz="1700" dirty="0"/>
              <a:t>Observation </a:t>
            </a:r>
            <a:r>
              <a:rPr lang="en-US" altLang="en-US" sz="1700" dirty="0" smtClean="0"/>
              <a:t>Assessment </a:t>
            </a:r>
            <a:endParaRPr lang="en-US" altLang="en-US" sz="1700" dirty="0"/>
          </a:p>
          <a:p>
            <a:pPr lvl="1">
              <a:spcBef>
                <a:spcPts val="600"/>
              </a:spcBef>
              <a:spcAft>
                <a:spcPts val="1200"/>
              </a:spcAft>
              <a:buFont typeface="Arial" panose="020B0604020202020204" pitchFamily="34" charset="0"/>
              <a:buChar char="–"/>
              <a:defRPr/>
            </a:pPr>
            <a:endParaRPr lang="en-US" altLang="en-US" sz="2000" dirty="0" smtClean="0"/>
          </a:p>
          <a:p>
            <a:pPr lvl="1">
              <a:spcBef>
                <a:spcPts val="600"/>
              </a:spcBef>
              <a:spcAft>
                <a:spcPts val="1200"/>
              </a:spcAft>
              <a:buFont typeface="Arial" panose="020B0604020202020204" pitchFamily="34" charset="0"/>
              <a:buChar char="–"/>
              <a:defRPr/>
            </a:pPr>
            <a:endParaRPr lang="en-US" altLang="en-US" sz="2000" dirty="0"/>
          </a:p>
        </p:txBody>
      </p:sp>
    </p:spTree>
    <p:extLst>
      <p:ext uri="{BB962C8B-B14F-4D97-AF65-F5344CB8AC3E}">
        <p14:creationId xmlns:p14="http://schemas.microsoft.com/office/powerpoint/2010/main" val="2437117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Requirement Attributes</a:t>
            </a:r>
            <a:endParaRPr lang="en-US" dirty="0">
              <a:solidFill>
                <a:schemeClr val="bg1"/>
              </a:solidFill>
            </a:endParaRP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6D340820-633D-45CD-8337-9EB4EE745A1A}" type="slidenum">
              <a:rPr lang="en-US" smtClean="0"/>
              <a:t>18</a:t>
            </a:fld>
            <a:endParaRPr lang="en-US" dirty="0"/>
          </a:p>
        </p:txBody>
      </p:sp>
      <p:sp>
        <p:nvSpPr>
          <p:cNvPr id="6" name="Content Placeholder 2"/>
          <p:cNvSpPr txBox="1">
            <a:spLocks/>
          </p:cNvSpPr>
          <p:nvPr/>
        </p:nvSpPr>
        <p:spPr>
          <a:xfrm>
            <a:off x="105835" y="2161057"/>
            <a:ext cx="5031773" cy="4077667"/>
          </a:xfrm>
          <a:prstGeom prst="rect">
            <a:avLst/>
          </a:prstGeom>
          <a:solidFill>
            <a:schemeClr val="bg2">
              <a:lumMod val="60000"/>
              <a:lumOff val="40000"/>
            </a:schemeClr>
          </a:solid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028700" indent="-228600" algn="l" defTabSz="1030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37795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1658938"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smtClean="0"/>
              <a:t>For each Environmental Parameter, a variety of attributes are captured:</a:t>
            </a:r>
          </a:p>
          <a:p>
            <a:pPr marL="331470"/>
            <a:r>
              <a:rPr lang="en-US" sz="1600" dirty="0"/>
              <a:t>Geographic Coverage</a:t>
            </a:r>
          </a:p>
          <a:p>
            <a:pPr marL="331470"/>
            <a:r>
              <a:rPr lang="en-US" sz="1600" dirty="0"/>
              <a:t>Horizontal Resolution</a:t>
            </a:r>
          </a:p>
          <a:p>
            <a:pPr marL="331470"/>
            <a:r>
              <a:rPr lang="en-US" sz="1600" dirty="0" smtClean="0"/>
              <a:t>Vertical </a:t>
            </a:r>
            <a:r>
              <a:rPr lang="en-US" sz="1600" dirty="0"/>
              <a:t>Resolution (if applicable)</a:t>
            </a:r>
          </a:p>
          <a:p>
            <a:pPr marL="331470"/>
            <a:r>
              <a:rPr lang="en-US" sz="1600" dirty="0"/>
              <a:t>Sampling Interval</a:t>
            </a:r>
          </a:p>
          <a:p>
            <a:pPr marL="331470"/>
            <a:r>
              <a:rPr lang="en-US" sz="1600" dirty="0"/>
              <a:t>Accuracy</a:t>
            </a:r>
          </a:p>
          <a:p>
            <a:pPr marL="331470"/>
            <a:r>
              <a:rPr lang="en-US" sz="1600" dirty="0"/>
              <a:t>Data Latency</a:t>
            </a:r>
          </a:p>
          <a:p>
            <a:pPr marL="331470"/>
            <a:r>
              <a:rPr lang="en-US" sz="1600" dirty="0" smtClean="0"/>
              <a:t>Conditions for Sampling </a:t>
            </a:r>
          </a:p>
          <a:p>
            <a:pPr marL="331470"/>
            <a:r>
              <a:rPr lang="en-US" sz="1600" dirty="0" smtClean="0"/>
              <a:t>Length </a:t>
            </a:r>
            <a:r>
              <a:rPr lang="en-US" sz="1600" dirty="0"/>
              <a:t>of the Data Record </a:t>
            </a:r>
          </a:p>
          <a:p>
            <a:pPr marL="331470"/>
            <a:r>
              <a:rPr lang="en-US" sz="1600" dirty="0"/>
              <a:t>Spectral Characteristics</a:t>
            </a:r>
          </a:p>
          <a:p>
            <a:pPr marL="331470"/>
            <a:r>
              <a:rPr lang="en-US" sz="1600" dirty="0"/>
              <a:t>Data Services, Access and </a:t>
            </a:r>
            <a:r>
              <a:rPr lang="en-US" sz="1600" dirty="0" smtClean="0"/>
              <a:t>Formats</a:t>
            </a:r>
          </a:p>
          <a:p>
            <a:pPr marL="331470"/>
            <a:endParaRPr lang="en-US" sz="1900" dirty="0" smtClean="0"/>
          </a:p>
          <a:p>
            <a:pPr marL="331470">
              <a:buFont typeface="Wingdings" panose="05000000000000000000" pitchFamily="2" charset="2"/>
              <a:buChar char="v"/>
            </a:pPr>
            <a:r>
              <a:rPr lang="en-US" sz="1500" dirty="0" smtClean="0"/>
              <a:t>For </a:t>
            </a:r>
            <a:r>
              <a:rPr lang="en-US" sz="1500" dirty="0"/>
              <a:t>each of these attributes we capture a value, the units, and comments/rationale for the chosen values (to the degree the SMEs are able to provide the information)</a:t>
            </a:r>
          </a:p>
          <a:p>
            <a:pPr marL="731520" lvl="1" indent="-342900"/>
            <a:endParaRPr lang="en-US" sz="2000" dirty="0" smtClean="0"/>
          </a:p>
          <a:p>
            <a:pPr lvl="1"/>
            <a:endParaRPr lang="en-US" sz="2000" dirty="0" smtClean="0"/>
          </a:p>
          <a:p>
            <a:pPr marL="457200" lvl="1" indent="0">
              <a:buNone/>
            </a:pPr>
            <a:endParaRPr lang="en-US" sz="2000" dirty="0" smtClean="0"/>
          </a:p>
          <a:p>
            <a:pPr marL="457200" lvl="1" indent="0">
              <a:buNone/>
            </a:pPr>
            <a:endParaRPr lang="en-US" sz="2000" dirty="0"/>
          </a:p>
          <a:p>
            <a:pPr marL="457200" lvl="1" indent="0">
              <a:buNone/>
            </a:pPr>
            <a:endParaRPr lang="en-US" sz="2000" dirty="0" smtClean="0"/>
          </a:p>
          <a:p>
            <a:pPr marL="457200" lvl="1" indent="0">
              <a:buNone/>
            </a:pPr>
            <a:endParaRPr lang="en-US" sz="2000" dirty="0"/>
          </a:p>
          <a:p>
            <a:pPr marL="457200" lvl="1" indent="0">
              <a:buNone/>
            </a:pPr>
            <a:endParaRPr lang="en-US" sz="2000" dirty="0" smtClean="0"/>
          </a:p>
          <a:p>
            <a:pPr marL="457200" lvl="1" indent="0">
              <a:buNone/>
            </a:pPr>
            <a:endParaRPr lang="en-US" sz="2000" dirty="0" smtClean="0"/>
          </a:p>
          <a:p>
            <a:pPr marL="457200" lvl="1" indent="0">
              <a:buNone/>
            </a:pPr>
            <a:endParaRPr lang="en-US" sz="2000" dirty="0" smtClean="0"/>
          </a:p>
          <a:p>
            <a:pPr lvl="1"/>
            <a:endParaRPr lang="en-US" dirty="0"/>
          </a:p>
          <a:p>
            <a:pPr lvl="1"/>
            <a:endParaRPr lang="en-US" dirty="0" smtClean="0"/>
          </a:p>
        </p:txBody>
      </p:sp>
      <p:sp>
        <p:nvSpPr>
          <p:cNvPr id="7" name="Content Placeholder 2"/>
          <p:cNvSpPr>
            <a:spLocks noGrp="1"/>
          </p:cNvSpPr>
          <p:nvPr>
            <p:ph idx="1"/>
          </p:nvPr>
        </p:nvSpPr>
        <p:spPr>
          <a:xfrm>
            <a:off x="5137608" y="3374412"/>
            <a:ext cx="4006389" cy="2864312"/>
          </a:xfrm>
          <a:solidFill>
            <a:schemeClr val="bg2">
              <a:lumMod val="40000"/>
              <a:lumOff val="60000"/>
            </a:schemeClr>
          </a:solidFill>
        </p:spPr>
        <p:txBody>
          <a:bodyPr>
            <a:normAutofit fontScale="62500" lnSpcReduction="20000"/>
          </a:bodyPr>
          <a:lstStyle/>
          <a:p>
            <a:pPr marL="0" indent="0">
              <a:spcBef>
                <a:spcPts val="1200"/>
              </a:spcBef>
              <a:buNone/>
            </a:pPr>
            <a:r>
              <a:rPr lang="en-US" sz="1900" b="1" dirty="0" smtClean="0"/>
              <a:t>For each requirement there are 3 potential levels:   </a:t>
            </a:r>
          </a:p>
          <a:p>
            <a:pPr lvl="1">
              <a:spcBef>
                <a:spcPts val="1200"/>
              </a:spcBef>
            </a:pPr>
            <a:r>
              <a:rPr lang="en-US" sz="1600" b="1" dirty="0" smtClean="0"/>
              <a:t>Threshold</a:t>
            </a:r>
            <a:endParaRPr lang="en-US" sz="1600" b="1" dirty="0"/>
          </a:p>
          <a:p>
            <a:pPr lvl="2">
              <a:spcBef>
                <a:spcPts val="1200"/>
              </a:spcBef>
            </a:pPr>
            <a:r>
              <a:rPr lang="en-US" sz="1600" dirty="0" smtClean="0"/>
              <a:t>The </a:t>
            </a:r>
            <a:r>
              <a:rPr lang="en-US" sz="1600" dirty="0"/>
              <a:t>minimum specification to be met to ensure that an Earth observation (EO) dataset or service is </a:t>
            </a:r>
            <a:r>
              <a:rPr lang="en-US" sz="1600" dirty="0" smtClean="0"/>
              <a:t>useful</a:t>
            </a:r>
          </a:p>
          <a:p>
            <a:pPr lvl="1">
              <a:spcBef>
                <a:spcPts val="1200"/>
              </a:spcBef>
            </a:pPr>
            <a:r>
              <a:rPr lang="en-US" sz="1600" b="1" dirty="0" smtClean="0"/>
              <a:t>Breakthrough</a:t>
            </a:r>
          </a:p>
          <a:p>
            <a:pPr lvl="2">
              <a:spcBef>
                <a:spcPts val="1200"/>
              </a:spcBef>
            </a:pPr>
            <a:r>
              <a:rPr lang="en-US" sz="1600" dirty="0" smtClean="0"/>
              <a:t>An </a:t>
            </a:r>
            <a:r>
              <a:rPr lang="en-US" sz="1600" dirty="0"/>
              <a:t>intermediate requirement level </a:t>
            </a:r>
            <a:r>
              <a:rPr lang="en-US" sz="1600" dirty="0" smtClean="0"/>
              <a:t>which</a:t>
            </a:r>
            <a:r>
              <a:rPr lang="en-US" sz="1600" dirty="0"/>
              <a:t>, if achieved, would result in a significant improvement in capability against the targeted </a:t>
            </a:r>
            <a:r>
              <a:rPr lang="en-US" sz="1600" dirty="0" smtClean="0"/>
              <a:t>application </a:t>
            </a:r>
          </a:p>
          <a:p>
            <a:pPr lvl="1">
              <a:spcBef>
                <a:spcPts val="1200"/>
              </a:spcBef>
            </a:pPr>
            <a:r>
              <a:rPr lang="en-US" sz="1600" b="1" dirty="0" smtClean="0"/>
              <a:t>Target</a:t>
            </a:r>
          </a:p>
          <a:p>
            <a:pPr lvl="2">
              <a:spcBef>
                <a:spcPts val="1200"/>
              </a:spcBef>
            </a:pPr>
            <a:r>
              <a:rPr lang="en-US" sz="1600" dirty="0"/>
              <a:t>The </a:t>
            </a:r>
            <a:r>
              <a:rPr lang="en-US" sz="1600" dirty="0" smtClean="0"/>
              <a:t>value </a:t>
            </a:r>
            <a:r>
              <a:rPr lang="en-US" sz="1600" dirty="0"/>
              <a:t>above which further improvement of the EO dataset or service would provide only limited improvement in performance for the application in </a:t>
            </a:r>
            <a:r>
              <a:rPr lang="en-US" sz="1600" dirty="0" smtClean="0"/>
              <a:t>question </a:t>
            </a:r>
          </a:p>
          <a:p>
            <a:pPr marL="457200" lvl="1" indent="0">
              <a:buNone/>
            </a:pPr>
            <a:endParaRPr lang="en-US" dirty="0" smtClean="0"/>
          </a:p>
        </p:txBody>
      </p:sp>
      <p:sp>
        <p:nvSpPr>
          <p:cNvPr id="3" name="Notched Right Arrow 2"/>
          <p:cNvSpPr/>
          <p:nvPr/>
        </p:nvSpPr>
        <p:spPr>
          <a:xfrm>
            <a:off x="4826524" y="5410986"/>
            <a:ext cx="622169" cy="41477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05835" y="1053061"/>
            <a:ext cx="5258016" cy="1107996"/>
          </a:xfrm>
          <a:prstGeom prst="rect">
            <a:avLst/>
          </a:prstGeom>
        </p:spPr>
        <p:txBody>
          <a:bodyPr wrap="square">
            <a:spAutoFit/>
          </a:bodyPr>
          <a:lstStyle/>
          <a:p>
            <a:r>
              <a:rPr lang="en-US" b="1" dirty="0"/>
              <a:t>Requirements captured by “Environmental Parameter</a:t>
            </a:r>
            <a:r>
              <a:rPr lang="en-US" b="1" dirty="0" smtClean="0"/>
              <a:t>” –the fundamental </a:t>
            </a:r>
            <a:r>
              <a:rPr lang="en-US" b="1" dirty="0"/>
              <a:t>information needed for the application – </a:t>
            </a:r>
            <a:r>
              <a:rPr lang="en-US" b="1" dirty="0" smtClean="0"/>
              <a:t>examples - </a:t>
            </a:r>
          </a:p>
          <a:p>
            <a:endParaRPr lang="en-US" sz="1200" b="1" dirty="0"/>
          </a:p>
        </p:txBody>
      </p:sp>
      <p:pic>
        <p:nvPicPr>
          <p:cNvPr id="8" name="table"/>
          <p:cNvPicPr>
            <a:picLocks noChangeAspect="1"/>
          </p:cNvPicPr>
          <p:nvPr/>
        </p:nvPicPr>
        <p:blipFill>
          <a:blip r:embed="rId3"/>
          <a:stretch>
            <a:fillRect/>
          </a:stretch>
        </p:blipFill>
        <p:spPr>
          <a:xfrm>
            <a:off x="5444348" y="1065555"/>
            <a:ext cx="3392909" cy="2401721"/>
          </a:xfrm>
          <a:prstGeom prst="rect">
            <a:avLst/>
          </a:prstGeom>
        </p:spPr>
      </p:pic>
      <p:sp>
        <p:nvSpPr>
          <p:cNvPr id="9" name="Notched Right Arrow 8"/>
          <p:cNvSpPr/>
          <p:nvPr/>
        </p:nvSpPr>
        <p:spPr>
          <a:xfrm>
            <a:off x="4659196" y="1597702"/>
            <a:ext cx="622169" cy="414779"/>
          </a:xfrm>
          <a:prstGeom prst="notchedRightArrow">
            <a:avLst/>
          </a:prstGeom>
          <a:solidFill>
            <a:srgbClr val="6CD6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056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Examples</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1305E906-A054-4D14-8F5D-32075E8C59B2}" type="slidenum">
              <a:rPr lang="en-US" smtClean="0"/>
              <a:t>19</a:t>
            </a:fld>
            <a:endParaRPr lang="en-US" dirty="0"/>
          </a:p>
        </p:txBody>
      </p:sp>
      <p:sp>
        <p:nvSpPr>
          <p:cNvPr id="5" name="TextBox 4"/>
          <p:cNvSpPr txBox="1"/>
          <p:nvPr/>
        </p:nvSpPr>
        <p:spPr>
          <a:xfrm>
            <a:off x="1241946" y="1774209"/>
            <a:ext cx="6728347" cy="923330"/>
          </a:xfrm>
          <a:prstGeom prst="rect">
            <a:avLst/>
          </a:prstGeom>
          <a:noFill/>
        </p:spPr>
        <p:txBody>
          <a:bodyPr wrap="square" rtlCol="0">
            <a:spAutoFit/>
          </a:bodyPr>
          <a:lstStyle/>
          <a:p>
            <a:r>
              <a:rPr lang="en-US" dirty="0" smtClean="0"/>
              <a:t>Some Tableau screen shots showing range of resolutions, etc. for a sample requirements set</a:t>
            </a:r>
          </a:p>
          <a:p>
            <a:r>
              <a:rPr lang="en-US" dirty="0" smtClean="0"/>
              <a:t>Preliminary, partial requirements information for example only</a:t>
            </a:r>
            <a:endParaRPr lang="en-US" dirty="0"/>
          </a:p>
        </p:txBody>
      </p:sp>
    </p:spTree>
    <p:extLst>
      <p:ext uri="{BB962C8B-B14F-4D97-AF65-F5344CB8AC3E}">
        <p14:creationId xmlns:p14="http://schemas.microsoft.com/office/powerpoint/2010/main" val="1826336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Why ( 3 minute video)</a:t>
            </a:r>
          </a:p>
          <a:p>
            <a:r>
              <a:rPr lang="en-US" dirty="0" smtClean="0"/>
              <a:t>Overview and Status</a:t>
            </a:r>
          </a:p>
          <a:p>
            <a:pPr lvl="1"/>
            <a:r>
              <a:rPr lang="en-US" dirty="0" smtClean="0"/>
              <a:t>History</a:t>
            </a:r>
          </a:p>
          <a:p>
            <a:pPr lvl="1"/>
            <a:r>
              <a:rPr lang="en-US" dirty="0" smtClean="0"/>
              <a:t>EORES </a:t>
            </a:r>
          </a:p>
          <a:p>
            <a:pPr lvl="1"/>
            <a:r>
              <a:rPr lang="en-US" dirty="0" smtClean="0"/>
              <a:t>Requirements</a:t>
            </a:r>
          </a:p>
          <a:p>
            <a:pPr lvl="1"/>
            <a:r>
              <a:rPr lang="en-US" dirty="0" smtClean="0"/>
              <a:t>Capabilities</a:t>
            </a:r>
          </a:p>
          <a:p>
            <a:pPr lvl="1"/>
            <a:r>
              <a:rPr lang="en-US" dirty="0" smtClean="0"/>
              <a:t>Analysis</a:t>
            </a:r>
          </a:p>
          <a:p>
            <a:r>
              <a:rPr lang="en-US" dirty="0" smtClean="0"/>
              <a:t>Requirements analysis for CEOS</a:t>
            </a:r>
          </a:p>
          <a:p>
            <a:endParaRPr lang="en-US" dirty="0" smtClean="0"/>
          </a:p>
          <a:p>
            <a:endParaRPr lang="en-US" dirty="0"/>
          </a:p>
        </p:txBody>
      </p:sp>
    </p:spTree>
    <p:extLst>
      <p:ext uri="{BB962C8B-B14F-4D97-AF65-F5344CB8AC3E}">
        <p14:creationId xmlns:p14="http://schemas.microsoft.com/office/powerpoint/2010/main" val="20081799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3779" y="-1"/>
            <a:ext cx="7430221" cy="6592712"/>
          </a:xfrm>
          <a:prstGeom prst="rect">
            <a:avLst/>
          </a:prstGeom>
        </p:spPr>
      </p:pic>
      <p:sp>
        <p:nvSpPr>
          <p:cNvPr id="3" name="Rectangle 2"/>
          <p:cNvSpPr/>
          <p:nvPr/>
        </p:nvSpPr>
        <p:spPr>
          <a:xfrm>
            <a:off x="2528247" y="6581001"/>
            <a:ext cx="4572000" cy="276999"/>
          </a:xfrm>
          <a:prstGeom prst="rect">
            <a:avLst/>
          </a:prstGeom>
        </p:spPr>
        <p:txBody>
          <a:bodyPr>
            <a:spAutoFit/>
          </a:bodyPr>
          <a:lstStyle/>
          <a:p>
            <a:r>
              <a:rPr lang="en-US" sz="1200" dirty="0"/>
              <a:t>Preliminary, partial requirements information for example only</a:t>
            </a:r>
          </a:p>
        </p:txBody>
      </p:sp>
      <p:sp>
        <p:nvSpPr>
          <p:cNvPr id="5" name="Rectangle 4"/>
          <p:cNvSpPr/>
          <p:nvPr/>
        </p:nvSpPr>
        <p:spPr>
          <a:xfrm>
            <a:off x="3954391" y="90920"/>
            <a:ext cx="2051554" cy="418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371644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1312" y="0"/>
            <a:ext cx="7422689" cy="6858000"/>
          </a:xfrm>
          <a:prstGeom prst="rect">
            <a:avLst/>
          </a:prstGeom>
        </p:spPr>
      </p:pic>
      <p:sp>
        <p:nvSpPr>
          <p:cNvPr id="2" name="Rectangle 1"/>
          <p:cNvSpPr/>
          <p:nvPr/>
        </p:nvSpPr>
        <p:spPr>
          <a:xfrm>
            <a:off x="2210472" y="6581001"/>
            <a:ext cx="4572000" cy="276999"/>
          </a:xfrm>
          <a:prstGeom prst="rect">
            <a:avLst/>
          </a:prstGeom>
        </p:spPr>
        <p:txBody>
          <a:bodyPr>
            <a:spAutoFit/>
          </a:bodyPr>
          <a:lstStyle/>
          <a:p>
            <a:r>
              <a:rPr lang="en-US" sz="1200" dirty="0"/>
              <a:t>Preliminary, partial requirements information for example only</a:t>
            </a:r>
          </a:p>
        </p:txBody>
      </p:sp>
      <p:sp>
        <p:nvSpPr>
          <p:cNvPr id="5" name="Rectangle 4"/>
          <p:cNvSpPr/>
          <p:nvPr/>
        </p:nvSpPr>
        <p:spPr>
          <a:xfrm>
            <a:off x="3611491" y="0"/>
            <a:ext cx="2384064" cy="3844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063151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Trend </a:t>
            </a:r>
            <a:r>
              <a:rPr lang="en-US" dirty="0"/>
              <a:t>Animated Example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947" y="1339850"/>
            <a:ext cx="7564105" cy="4865688"/>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1305E906-A054-4D14-8F5D-32075E8C59B2}" type="slidenum">
              <a:rPr lang="en-US" smtClean="0"/>
              <a:t>22</a:t>
            </a:fld>
            <a:endParaRPr lang="en-US" dirty="0"/>
          </a:p>
        </p:txBody>
      </p:sp>
      <p:sp>
        <p:nvSpPr>
          <p:cNvPr id="6" name="Rectangle 5"/>
          <p:cNvSpPr/>
          <p:nvPr/>
        </p:nvSpPr>
        <p:spPr>
          <a:xfrm>
            <a:off x="1732490" y="6307281"/>
            <a:ext cx="4572000" cy="276999"/>
          </a:xfrm>
          <a:prstGeom prst="rect">
            <a:avLst/>
          </a:prstGeom>
        </p:spPr>
        <p:txBody>
          <a:bodyPr>
            <a:spAutoFit/>
          </a:bodyPr>
          <a:lstStyle/>
          <a:p>
            <a:r>
              <a:rPr lang="en-US" sz="1200" dirty="0"/>
              <a:t>Preliminary, partial requirements information for example only</a:t>
            </a:r>
          </a:p>
        </p:txBody>
      </p:sp>
    </p:spTree>
    <p:extLst>
      <p:ext uri="{BB962C8B-B14F-4D97-AF65-F5344CB8AC3E}">
        <p14:creationId xmlns:p14="http://schemas.microsoft.com/office/powerpoint/2010/main" val="16614992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6924" y="0"/>
            <a:ext cx="8677076" cy="6231467"/>
          </a:xfrm>
          <a:prstGeom prst="rect">
            <a:avLst/>
          </a:prstGeom>
        </p:spPr>
      </p:pic>
      <p:sp>
        <p:nvSpPr>
          <p:cNvPr id="3" name="Rectangle 2"/>
          <p:cNvSpPr/>
          <p:nvPr/>
        </p:nvSpPr>
        <p:spPr>
          <a:xfrm>
            <a:off x="1732490" y="6307281"/>
            <a:ext cx="4572000" cy="276999"/>
          </a:xfrm>
          <a:prstGeom prst="rect">
            <a:avLst/>
          </a:prstGeom>
        </p:spPr>
        <p:txBody>
          <a:bodyPr>
            <a:spAutoFit/>
          </a:bodyPr>
          <a:lstStyle/>
          <a:p>
            <a:r>
              <a:rPr lang="en-US" sz="1200" dirty="0"/>
              <a:t>Preliminary, partial requirements information for example only</a:t>
            </a:r>
          </a:p>
        </p:txBody>
      </p:sp>
    </p:spTree>
    <p:extLst>
      <p:ext uri="{BB962C8B-B14F-4D97-AF65-F5344CB8AC3E}">
        <p14:creationId xmlns:p14="http://schemas.microsoft.com/office/powerpoint/2010/main" val="419709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5215" y="176645"/>
            <a:ext cx="8308622" cy="6283027"/>
          </a:xfrm>
          <a:prstGeom prst="rect">
            <a:avLst/>
          </a:prstGeom>
        </p:spPr>
      </p:pic>
      <p:sp>
        <p:nvSpPr>
          <p:cNvPr id="4" name="Rectangle 3"/>
          <p:cNvSpPr/>
          <p:nvPr/>
        </p:nvSpPr>
        <p:spPr>
          <a:xfrm>
            <a:off x="7463052" y="1752167"/>
            <a:ext cx="1410784" cy="3351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7463053" y="2087274"/>
            <a:ext cx="1410783" cy="4169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870422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2756" y="0"/>
            <a:ext cx="7981244" cy="6111075"/>
          </a:xfrm>
          <a:prstGeom prst="rect">
            <a:avLst/>
          </a:prstGeom>
        </p:spPr>
      </p:pic>
      <p:sp>
        <p:nvSpPr>
          <p:cNvPr id="5" name="Rectangle 4"/>
          <p:cNvSpPr/>
          <p:nvPr/>
        </p:nvSpPr>
        <p:spPr>
          <a:xfrm>
            <a:off x="7954891" y="1867766"/>
            <a:ext cx="1043636" cy="3351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1836400" y="6286500"/>
            <a:ext cx="4572000" cy="276999"/>
          </a:xfrm>
          <a:prstGeom prst="rect">
            <a:avLst/>
          </a:prstGeom>
        </p:spPr>
        <p:txBody>
          <a:bodyPr>
            <a:spAutoFit/>
          </a:bodyPr>
          <a:lstStyle/>
          <a:p>
            <a:r>
              <a:rPr lang="en-US" sz="1200" dirty="0"/>
              <a:t>Preliminary, partial requirements information for example only</a:t>
            </a:r>
          </a:p>
        </p:txBody>
      </p:sp>
    </p:spTree>
    <p:extLst>
      <p:ext uri="{BB962C8B-B14F-4D97-AF65-F5344CB8AC3E}">
        <p14:creationId xmlns:p14="http://schemas.microsoft.com/office/powerpoint/2010/main" val="1153545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6578" y="0"/>
            <a:ext cx="7597422" cy="6189744"/>
          </a:xfrm>
          <a:prstGeom prst="rect">
            <a:avLst/>
          </a:prstGeom>
        </p:spPr>
      </p:pic>
      <p:sp>
        <p:nvSpPr>
          <p:cNvPr id="5" name="Rectangle 4"/>
          <p:cNvSpPr/>
          <p:nvPr/>
        </p:nvSpPr>
        <p:spPr>
          <a:xfrm>
            <a:off x="8052955" y="1806072"/>
            <a:ext cx="1007918" cy="3760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2200276" y="6189744"/>
            <a:ext cx="4572000" cy="276999"/>
          </a:xfrm>
          <a:prstGeom prst="rect">
            <a:avLst/>
          </a:prstGeom>
        </p:spPr>
        <p:txBody>
          <a:bodyPr>
            <a:spAutoFit/>
          </a:bodyPr>
          <a:lstStyle/>
          <a:p>
            <a:r>
              <a:rPr lang="en-US" sz="1200" dirty="0"/>
              <a:t>Preliminary, partial requirements information for example only</a:t>
            </a:r>
          </a:p>
        </p:txBody>
      </p:sp>
    </p:spTree>
    <p:extLst>
      <p:ext uri="{BB962C8B-B14F-4D97-AF65-F5344CB8AC3E}">
        <p14:creationId xmlns:p14="http://schemas.microsoft.com/office/powerpoint/2010/main" val="1259124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4757" y="0"/>
            <a:ext cx="8489244" cy="6313400"/>
          </a:xfrm>
          <a:prstGeom prst="rect">
            <a:avLst/>
          </a:prstGeom>
        </p:spPr>
      </p:pic>
      <p:sp>
        <p:nvSpPr>
          <p:cNvPr id="3" name="Rectangle 2"/>
          <p:cNvSpPr/>
          <p:nvPr/>
        </p:nvSpPr>
        <p:spPr>
          <a:xfrm>
            <a:off x="1670145" y="6313400"/>
            <a:ext cx="4572000" cy="276999"/>
          </a:xfrm>
          <a:prstGeom prst="rect">
            <a:avLst/>
          </a:prstGeom>
        </p:spPr>
        <p:txBody>
          <a:bodyPr>
            <a:spAutoFit/>
          </a:bodyPr>
          <a:lstStyle/>
          <a:p>
            <a:r>
              <a:rPr lang="en-US" sz="1200" dirty="0"/>
              <a:t>Preliminary, partial requirements information for example only</a:t>
            </a:r>
          </a:p>
        </p:txBody>
      </p:sp>
    </p:spTree>
    <p:extLst>
      <p:ext uri="{BB962C8B-B14F-4D97-AF65-F5344CB8AC3E}">
        <p14:creationId xmlns:p14="http://schemas.microsoft.com/office/powerpoint/2010/main" val="4047382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7289" y="-1"/>
            <a:ext cx="8116711" cy="6209389"/>
          </a:xfrm>
          <a:prstGeom prst="rect">
            <a:avLst/>
          </a:prstGeom>
        </p:spPr>
      </p:pic>
      <p:sp>
        <p:nvSpPr>
          <p:cNvPr id="5" name="Rectangle 4"/>
          <p:cNvSpPr/>
          <p:nvPr/>
        </p:nvSpPr>
        <p:spPr>
          <a:xfrm>
            <a:off x="7805521" y="1089096"/>
            <a:ext cx="1182615" cy="4695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2235994" y="6209388"/>
            <a:ext cx="4572000" cy="276999"/>
          </a:xfrm>
          <a:prstGeom prst="rect">
            <a:avLst/>
          </a:prstGeom>
        </p:spPr>
        <p:txBody>
          <a:bodyPr>
            <a:spAutoFit/>
          </a:bodyPr>
          <a:lstStyle/>
          <a:p>
            <a:r>
              <a:rPr lang="en-US" sz="1200" dirty="0"/>
              <a:t>Preliminary, partial requirements information for example only</a:t>
            </a:r>
          </a:p>
        </p:txBody>
      </p:sp>
    </p:spTree>
    <p:extLst>
      <p:ext uri="{BB962C8B-B14F-4D97-AF65-F5344CB8AC3E}">
        <p14:creationId xmlns:p14="http://schemas.microsoft.com/office/powerpoint/2010/main" val="2237092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Capabilities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Established a USGS – NOAA Capabilities Work Group </a:t>
            </a:r>
          </a:p>
          <a:p>
            <a:pPr lvl="1"/>
            <a:r>
              <a:rPr lang="en-US" dirty="0" smtClean="0"/>
              <a:t>Assignment of resources based on agile development process </a:t>
            </a:r>
          </a:p>
          <a:p>
            <a:pPr lvl="1"/>
            <a:r>
              <a:rPr lang="en-US" dirty="0" smtClean="0"/>
              <a:t>Releases</a:t>
            </a:r>
          </a:p>
          <a:p>
            <a:pPr lvl="2"/>
            <a:r>
              <a:rPr lang="en-US" dirty="0" smtClean="0"/>
              <a:t>Phase 1 - Moderate and High Res Satellites (V1 complete)</a:t>
            </a:r>
          </a:p>
          <a:p>
            <a:pPr lvl="2"/>
            <a:r>
              <a:rPr lang="en-US" dirty="0" smtClean="0"/>
              <a:t>Phase 2 – High priority land imaging systems</a:t>
            </a:r>
          </a:p>
          <a:p>
            <a:pPr lvl="2"/>
            <a:r>
              <a:rPr lang="en-US" dirty="0" smtClean="0"/>
              <a:t>Phase 3 – USGS Systems</a:t>
            </a:r>
          </a:p>
          <a:p>
            <a:pPr lvl="2"/>
            <a:r>
              <a:rPr lang="en-US" dirty="0" smtClean="0"/>
              <a:t>Phase </a:t>
            </a:r>
            <a:r>
              <a:rPr lang="en-US" dirty="0"/>
              <a:t>4 – Other </a:t>
            </a:r>
            <a:r>
              <a:rPr lang="en-US" dirty="0" smtClean="0"/>
              <a:t>Land Imaging Systems</a:t>
            </a:r>
          </a:p>
          <a:p>
            <a:pPr lvl="2"/>
            <a:r>
              <a:rPr lang="en-US" dirty="0" smtClean="0"/>
              <a:t>Utilize NOAA EOS where applicable – NOAA update structure baseline</a:t>
            </a:r>
          </a:p>
          <a:p>
            <a:endParaRPr lang="en-US" dirty="0" smtClean="0"/>
          </a:p>
          <a:p>
            <a:r>
              <a:rPr lang="en-US" dirty="0" smtClean="0"/>
              <a:t>NOAA and USGS working capabilities together</a:t>
            </a:r>
          </a:p>
          <a:p>
            <a:pPr lvl="1"/>
            <a:r>
              <a:rPr lang="en-US" dirty="0" smtClean="0"/>
              <a:t>NOAA refresh on-going establishing common attributes</a:t>
            </a:r>
          </a:p>
          <a:p>
            <a:pPr lvl="1"/>
            <a:r>
              <a:rPr lang="en-US" dirty="0" smtClean="0"/>
              <a:t>Long term O&amp;M plan</a:t>
            </a:r>
          </a:p>
          <a:p>
            <a:pPr lvl="1"/>
            <a:endParaRPr lang="en-US" dirty="0" smtClean="0"/>
          </a:p>
          <a:p>
            <a:r>
              <a:rPr lang="en-US" dirty="0" smtClean="0"/>
              <a:t>Input welcome on detailed capabilities and requirements  fields and interaction (using same attribute fields as requirements with some additional key fields for analysis)</a:t>
            </a:r>
            <a:endParaRPr lang="en-US" dirty="0"/>
          </a:p>
        </p:txBody>
      </p:sp>
    </p:spTree>
    <p:extLst>
      <p:ext uri="{BB962C8B-B14F-4D97-AF65-F5344CB8AC3E}">
        <p14:creationId xmlns:p14="http://schemas.microsoft.com/office/powerpoint/2010/main" val="3435814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522" y="29123"/>
            <a:ext cx="6515947" cy="1023938"/>
          </a:xfrm>
        </p:spPr>
        <p:txBody>
          <a:bodyPr>
            <a:normAutofit/>
          </a:bodyPr>
          <a:lstStyle/>
          <a:p>
            <a:r>
              <a:rPr lang="en-US" sz="4000" dirty="0" smtClean="0">
                <a:solidFill>
                  <a:schemeClr val="bg1"/>
                </a:solidFill>
              </a:rPr>
              <a:t>Purpose of RCA-EO</a:t>
            </a:r>
            <a:endParaRPr lang="en-US" sz="4000" dirty="0">
              <a:solidFill>
                <a:schemeClr val="bg1"/>
              </a:solidFill>
            </a:endParaRPr>
          </a:p>
        </p:txBody>
      </p:sp>
      <p:sp>
        <p:nvSpPr>
          <p:cNvPr id="4" name="Content Placeholder 3"/>
          <p:cNvSpPr>
            <a:spLocks noGrp="1"/>
          </p:cNvSpPr>
          <p:nvPr>
            <p:ph idx="1"/>
          </p:nvPr>
        </p:nvSpPr>
        <p:spPr>
          <a:xfrm>
            <a:off x="409575" y="1343985"/>
            <a:ext cx="8229600" cy="4864963"/>
          </a:xfrm>
        </p:spPr>
        <p:txBody>
          <a:bodyPr/>
          <a:lstStyle/>
          <a:p>
            <a:endParaRPr lang="en-US" dirty="0"/>
          </a:p>
          <a:p>
            <a:endParaRPr lang="en-US" dirty="0"/>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1305E906-A054-4D14-8F5D-32075E8C59B2}" type="slidenum">
              <a:rPr lang="en-US" smtClean="0"/>
              <a:t>3</a:t>
            </a:fld>
            <a:endParaRPr lang="en-US" dirty="0"/>
          </a:p>
        </p:txBody>
      </p:sp>
      <p:sp>
        <p:nvSpPr>
          <p:cNvPr id="7" name="Rectangle 6"/>
          <p:cNvSpPr/>
          <p:nvPr/>
        </p:nvSpPr>
        <p:spPr>
          <a:xfrm>
            <a:off x="692150" y="1612545"/>
            <a:ext cx="7664450" cy="2062103"/>
          </a:xfrm>
          <a:prstGeom prst="rect">
            <a:avLst/>
          </a:prstGeom>
        </p:spPr>
        <p:txBody>
          <a:bodyPr wrap="square">
            <a:spAutoFit/>
          </a:bodyPr>
          <a:lstStyle/>
          <a:p>
            <a:pPr algn="ctr" fontAlgn="base">
              <a:spcBef>
                <a:spcPct val="0"/>
              </a:spcBef>
              <a:spcAft>
                <a:spcPct val="0"/>
              </a:spcAft>
            </a:pPr>
            <a:r>
              <a:rPr lang="en-US" sz="3200" b="1" dirty="0"/>
              <a:t>RCA-EO provides data and analyses to help optimize investments in Earth observing  technology and products to better meet user needs – USGS and </a:t>
            </a:r>
            <a:r>
              <a:rPr lang="en-US" sz="3200" b="1" dirty="0" smtClean="0"/>
              <a:t>beyond</a:t>
            </a:r>
            <a:endParaRPr lang="en-US" sz="3600" b="1" dirty="0">
              <a:solidFill>
                <a:srgbClr val="007691"/>
              </a:solidFill>
            </a:endParaRPr>
          </a:p>
        </p:txBody>
      </p:sp>
    </p:spTree>
    <p:extLst>
      <p:ext uri="{BB962C8B-B14F-4D97-AF65-F5344CB8AC3E}">
        <p14:creationId xmlns:p14="http://schemas.microsoft.com/office/powerpoint/2010/main" val="4025249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144" y="0"/>
            <a:ext cx="8899873" cy="6858000"/>
          </a:xfrm>
          <a:prstGeom prst="rect">
            <a:avLst/>
          </a:prstGeom>
        </p:spPr>
      </p:pic>
    </p:spTree>
    <p:extLst>
      <p:ext uri="{BB962C8B-B14F-4D97-AF65-F5344CB8AC3E}">
        <p14:creationId xmlns:p14="http://schemas.microsoft.com/office/powerpoint/2010/main" val="24889770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USGS User/Use Analysis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6807"/>
            <a:ext cx="3170282" cy="41251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1686" y="1734586"/>
            <a:ext cx="2922167" cy="3803770"/>
          </a:xfrm>
          <a:prstGeom prst="rect">
            <a:avLst/>
          </a:prstGeom>
        </p:spPr>
      </p:pic>
      <p:pic>
        <p:nvPicPr>
          <p:cNvPr id="5" name="Picture 4"/>
          <p:cNvPicPr>
            <a:picLocks noChangeAspect="1"/>
          </p:cNvPicPr>
          <p:nvPr/>
        </p:nvPicPr>
        <p:blipFill>
          <a:blip r:embed="rId5"/>
          <a:stretch>
            <a:fillRect/>
          </a:stretch>
        </p:blipFill>
        <p:spPr>
          <a:xfrm>
            <a:off x="5026859" y="2914591"/>
            <a:ext cx="2978176" cy="3846288"/>
          </a:xfrm>
          <a:prstGeom prst="rect">
            <a:avLst/>
          </a:prstGeom>
        </p:spPr>
      </p:pic>
      <p:sp>
        <p:nvSpPr>
          <p:cNvPr id="3" name="Content Placeholder 2"/>
          <p:cNvSpPr>
            <a:spLocks noGrp="1"/>
          </p:cNvSpPr>
          <p:nvPr>
            <p:ph idx="1"/>
          </p:nvPr>
        </p:nvSpPr>
        <p:spPr>
          <a:xfrm>
            <a:off x="192107" y="5108054"/>
            <a:ext cx="3929518" cy="1111827"/>
          </a:xfrm>
          <a:ln>
            <a:solidFill>
              <a:srgbClr val="0066FF"/>
            </a:solidFill>
          </a:ln>
        </p:spPr>
        <p:txBody>
          <a:bodyPr/>
          <a:lstStyle/>
          <a:p>
            <a:pPr marL="0" indent="0">
              <a:buNone/>
            </a:pPr>
            <a:r>
              <a:rPr lang="en-US" sz="1600" dirty="0" smtClean="0"/>
              <a:t>Analysis of USGS EROS Registration and User Survey Data to Inform Landsat 10 Requirements Efforts: Comparison of U.S. Federal Users to Other Users</a:t>
            </a:r>
          </a:p>
          <a:p>
            <a:endParaRPr lang="en-US" dirty="0"/>
          </a:p>
        </p:txBody>
      </p:sp>
      <p:sp>
        <p:nvSpPr>
          <p:cNvPr id="4" name="Rectangle 3"/>
          <p:cNvSpPr/>
          <p:nvPr/>
        </p:nvSpPr>
        <p:spPr>
          <a:xfrm>
            <a:off x="5497486" y="1033171"/>
            <a:ext cx="3620147" cy="1877437"/>
          </a:xfrm>
          <a:prstGeom prst="rect">
            <a:avLst/>
          </a:prstGeom>
          <a:ln>
            <a:solidFill>
              <a:srgbClr val="0066FF"/>
            </a:solidFill>
          </a:ln>
        </p:spPr>
        <p:txBody>
          <a:bodyPr wrap="square">
            <a:spAutoFit/>
          </a:bodyPr>
          <a:lstStyle/>
          <a:p>
            <a:pPr lvl="1">
              <a:spcBef>
                <a:spcPts val="1200"/>
              </a:spcBef>
            </a:pPr>
            <a:r>
              <a:rPr lang="en-US" dirty="0"/>
              <a:t>Working with USGS Ft. Collins to verify breadth/depth of Landsat </a:t>
            </a:r>
            <a:r>
              <a:rPr lang="en-US" dirty="0" smtClean="0"/>
              <a:t>community </a:t>
            </a:r>
          </a:p>
          <a:p>
            <a:pPr marL="742950" lvl="1" indent="-285750">
              <a:buFont typeface="Arial" panose="020B0604020202020204" pitchFamily="34" charset="0"/>
              <a:buChar char="•"/>
            </a:pPr>
            <a:r>
              <a:rPr lang="en-US" sz="1400" dirty="0" smtClean="0"/>
              <a:t>Looking across application groups</a:t>
            </a:r>
          </a:p>
          <a:p>
            <a:pPr marL="742950" lvl="1" indent="-285750">
              <a:buFont typeface="Arial" panose="020B0604020202020204" pitchFamily="34" charset="0"/>
              <a:buChar char="•"/>
            </a:pPr>
            <a:r>
              <a:rPr lang="en-US" sz="1400" dirty="0" smtClean="0"/>
              <a:t>Fed vs non-Fed</a:t>
            </a:r>
          </a:p>
          <a:p>
            <a:pPr marL="742950" lvl="1" indent="-285750">
              <a:buFont typeface="Arial" panose="020B0604020202020204" pitchFamily="34" charset="0"/>
              <a:buChar char="•"/>
            </a:pPr>
            <a:r>
              <a:rPr lang="en-US" sz="1400" dirty="0" smtClean="0"/>
              <a:t>US vs International</a:t>
            </a:r>
            <a:r>
              <a:rPr lang="en-US" sz="1600" dirty="0" smtClean="0"/>
              <a:t> </a:t>
            </a:r>
            <a:endParaRPr lang="en-US" sz="1600" dirty="0"/>
          </a:p>
        </p:txBody>
      </p:sp>
    </p:spTree>
    <p:extLst>
      <p:ext uri="{BB962C8B-B14F-4D97-AF65-F5344CB8AC3E}">
        <p14:creationId xmlns:p14="http://schemas.microsoft.com/office/powerpoint/2010/main" val="2415780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ntr" presetSubtype="0" fill="hold" nodeType="withEffect">
                                  <p:stCondLst>
                                    <p:cond delay="1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CEOS Requirements and Capabilities</a:t>
            </a:r>
            <a:endParaRPr lang="en-US" sz="3200" dirty="0"/>
          </a:p>
        </p:txBody>
      </p:sp>
      <p:sp>
        <p:nvSpPr>
          <p:cNvPr id="3" name="Content Placeholder 2"/>
          <p:cNvSpPr>
            <a:spLocks noGrp="1"/>
          </p:cNvSpPr>
          <p:nvPr>
            <p:ph idx="1"/>
          </p:nvPr>
        </p:nvSpPr>
        <p:spPr/>
        <p:txBody>
          <a:bodyPr>
            <a:normAutofit fontScale="70000" lnSpcReduction="20000"/>
          </a:bodyPr>
          <a:lstStyle/>
          <a:p>
            <a:r>
              <a:rPr lang="en-US" dirty="0" smtClean="0"/>
              <a:t>CEOS Capabilities</a:t>
            </a:r>
          </a:p>
          <a:p>
            <a:pPr lvl="1"/>
            <a:r>
              <a:rPr lang="en-US" dirty="0" smtClean="0"/>
              <a:t>CEOS EO Handbook/MIMS</a:t>
            </a:r>
          </a:p>
          <a:p>
            <a:pPr lvl="1"/>
            <a:r>
              <a:rPr lang="en-US" dirty="0" smtClean="0"/>
              <a:t>Ability to use capacities database</a:t>
            </a:r>
          </a:p>
          <a:p>
            <a:pPr marL="914400" lvl="2" indent="0">
              <a:buNone/>
            </a:pPr>
            <a:endParaRPr lang="en-US" dirty="0" smtClean="0"/>
          </a:p>
          <a:p>
            <a:r>
              <a:rPr lang="en-US" dirty="0" smtClean="0"/>
              <a:t>CEOS Requirements</a:t>
            </a:r>
            <a:endParaRPr lang="en-US" dirty="0"/>
          </a:p>
          <a:p>
            <a:pPr lvl="1"/>
            <a:r>
              <a:rPr lang="en-US" dirty="0" smtClean="0"/>
              <a:t>Represent CEOS base with current user effort</a:t>
            </a:r>
          </a:p>
          <a:p>
            <a:pPr lvl="1"/>
            <a:r>
              <a:rPr lang="en-US" dirty="0" smtClean="0"/>
              <a:t>Expand methods to include other CEOS agencies</a:t>
            </a:r>
          </a:p>
          <a:p>
            <a:pPr lvl="1"/>
            <a:r>
              <a:rPr lang="en-US" dirty="0" smtClean="0"/>
              <a:t>SEO efforts</a:t>
            </a:r>
            <a:endParaRPr lang="en-US" dirty="0"/>
          </a:p>
          <a:p>
            <a:pPr lvl="1"/>
            <a:r>
              <a:rPr lang="en-US" dirty="0" smtClean="0"/>
              <a:t>VCs</a:t>
            </a:r>
          </a:p>
          <a:p>
            <a:endParaRPr lang="en-US" dirty="0"/>
          </a:p>
          <a:p>
            <a:r>
              <a:rPr lang="en-US" dirty="0" smtClean="0"/>
              <a:t>Gap Analysis </a:t>
            </a:r>
          </a:p>
          <a:p>
            <a:pPr lvl="1"/>
            <a:r>
              <a:rPr lang="en-US" dirty="0" smtClean="0"/>
              <a:t>Capabilities against Requirements Groups</a:t>
            </a:r>
          </a:p>
          <a:p>
            <a:pPr lvl="1"/>
            <a:endParaRPr lang="en-US" dirty="0"/>
          </a:p>
          <a:p>
            <a:r>
              <a:rPr lang="en-US" dirty="0" smtClean="0"/>
              <a:t>Integration with data access, product access?</a:t>
            </a:r>
          </a:p>
          <a:p>
            <a:endParaRPr lang="en-US" dirty="0" smtClean="0"/>
          </a:p>
          <a:p>
            <a:pPr lvl="1"/>
            <a:endParaRPr lang="en-US" dirty="0"/>
          </a:p>
          <a:p>
            <a:pPr marL="0" indent="0">
              <a:buNone/>
            </a:pPr>
            <a:endParaRPr lang="en-US" dirty="0" smtClean="0"/>
          </a:p>
          <a:p>
            <a:pPr marL="0" indent="0">
              <a:buNone/>
            </a:pPr>
            <a:endParaRPr lang="en-US" dirty="0"/>
          </a:p>
          <a:p>
            <a:endParaRPr lang="en-US" dirty="0" smtClean="0"/>
          </a:p>
          <a:p>
            <a:pPr marL="0" indent="0">
              <a:buNone/>
            </a:pPr>
            <a:endParaRPr lang="en-US" dirty="0" smtClean="0"/>
          </a:p>
          <a:p>
            <a:pPr marL="457200" lvl="1" indent="0">
              <a:buNone/>
            </a:pPr>
            <a:endParaRPr lang="en-US" dirty="0" smtClean="0"/>
          </a:p>
          <a:p>
            <a:pPr lvl="1"/>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1305E906-A054-4D14-8F5D-32075E8C59B2}" type="slidenum">
              <a:rPr lang="en-US" smtClean="0"/>
              <a:t>32</a:t>
            </a:fld>
            <a:endParaRPr lang="en-US" dirty="0"/>
          </a:p>
        </p:txBody>
      </p:sp>
    </p:spTree>
    <p:extLst>
      <p:ext uri="{BB962C8B-B14F-4D97-AF65-F5344CB8AC3E}">
        <p14:creationId xmlns:p14="http://schemas.microsoft.com/office/powerpoint/2010/main" val="3545002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CSIRO, ESA and others</a:t>
            </a:r>
            <a:endParaRPr lang="en-US" dirty="0"/>
          </a:p>
        </p:txBody>
      </p:sp>
      <p:sp>
        <p:nvSpPr>
          <p:cNvPr id="3" name="Content Placeholder 2"/>
          <p:cNvSpPr>
            <a:spLocks noGrp="1"/>
          </p:cNvSpPr>
          <p:nvPr>
            <p:ph idx="1"/>
          </p:nvPr>
        </p:nvSpPr>
        <p:spPr>
          <a:xfrm>
            <a:off x="467476" y="1148256"/>
            <a:ext cx="8229600" cy="1227082"/>
          </a:xfrm>
        </p:spPr>
        <p:txBody>
          <a:bodyPr>
            <a:normAutofit fontScale="62500" lnSpcReduction="20000"/>
          </a:bodyPr>
          <a:lstStyle/>
          <a:p>
            <a:r>
              <a:rPr lang="en-US" dirty="0" smtClean="0"/>
              <a:t>New ESA User requirements page</a:t>
            </a:r>
          </a:p>
          <a:p>
            <a:pPr lvl="1"/>
            <a:r>
              <a:rPr lang="en-US" dirty="0">
                <a:hlinkClick r:id="rId2"/>
              </a:rPr>
              <a:t>https://</a:t>
            </a:r>
            <a:r>
              <a:rPr lang="en-US" dirty="0" smtClean="0">
                <a:hlinkClick r:id="rId2"/>
              </a:rPr>
              <a:t>technology.typeform.com/to/jGtmco</a:t>
            </a:r>
            <a:endParaRPr lang="en-US" dirty="0" smtClean="0"/>
          </a:p>
          <a:p>
            <a:pPr lvl="1"/>
            <a:r>
              <a:rPr lang="en-US" dirty="0" smtClean="0"/>
              <a:t>Attributes and Database structure</a:t>
            </a:r>
          </a:p>
          <a:p>
            <a:pPr lvl="1"/>
            <a:r>
              <a:rPr lang="en-US" dirty="0" smtClean="0"/>
              <a:t>simon.jutz@esa.int</a:t>
            </a:r>
            <a:endParaRPr lang="en-US" dirty="0"/>
          </a:p>
        </p:txBody>
      </p:sp>
      <p:pic>
        <p:nvPicPr>
          <p:cNvPr id="4" name="Picture 3"/>
          <p:cNvPicPr>
            <a:picLocks noChangeAspect="1"/>
          </p:cNvPicPr>
          <p:nvPr/>
        </p:nvPicPr>
        <p:blipFill>
          <a:blip r:embed="rId3"/>
          <a:stretch>
            <a:fillRect/>
          </a:stretch>
        </p:blipFill>
        <p:spPr>
          <a:xfrm>
            <a:off x="935421" y="2375338"/>
            <a:ext cx="8311711" cy="4316171"/>
          </a:xfrm>
          <a:prstGeom prst="rect">
            <a:avLst/>
          </a:prstGeom>
        </p:spPr>
      </p:pic>
    </p:spTree>
    <p:extLst>
      <p:ext uri="{BB962C8B-B14F-4D97-AF65-F5344CB8AC3E}">
        <p14:creationId xmlns:p14="http://schemas.microsoft.com/office/powerpoint/2010/main" val="3636832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Comments?</a:t>
            </a:r>
            <a:endParaRPr lang="en-US" dirty="0">
              <a:solidFill>
                <a:schemeClr val="bg1"/>
              </a:solidFill>
            </a:endParaRP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6D340820-633D-45CD-8337-9EB4EE745A1A}" type="slidenum">
              <a:rPr lang="en-US" smtClean="0"/>
              <a:t>34</a:t>
            </a:fld>
            <a:endParaRPr lang="en-US" dirty="0"/>
          </a:p>
        </p:txBody>
      </p:sp>
    </p:spTree>
    <p:extLst>
      <p:ext uri="{BB962C8B-B14F-4D97-AF65-F5344CB8AC3E}">
        <p14:creationId xmlns:p14="http://schemas.microsoft.com/office/powerpoint/2010/main" val="19621517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7200" dirty="0" smtClean="0"/>
              <a:t>Backups</a:t>
            </a:r>
            <a:endParaRPr lang="en-US" sz="7200" dirty="0"/>
          </a:p>
        </p:txBody>
      </p:sp>
      <p:sp>
        <p:nvSpPr>
          <p:cNvPr id="4" name="Slide Number Placeholder 3"/>
          <p:cNvSpPr>
            <a:spLocks noGrp="1"/>
          </p:cNvSpPr>
          <p:nvPr>
            <p:ph type="sldNum" sz="quarter" idx="4294967295"/>
          </p:nvPr>
        </p:nvSpPr>
        <p:spPr>
          <a:xfrm>
            <a:off x="7010400" y="6356350"/>
            <a:ext cx="2133600" cy="365125"/>
          </a:xfrm>
        </p:spPr>
        <p:txBody>
          <a:bodyPr/>
          <a:lstStyle/>
          <a:p>
            <a:fld id="{1305E906-A054-4D14-8F5D-32075E8C59B2}" type="slidenum">
              <a:rPr lang="en-US" smtClean="0"/>
              <a:t>35</a:t>
            </a:fld>
            <a:endParaRPr lang="en-US" dirty="0"/>
          </a:p>
        </p:txBody>
      </p:sp>
    </p:spTree>
    <p:extLst>
      <p:ext uri="{BB962C8B-B14F-4D97-AF65-F5344CB8AC3E}">
        <p14:creationId xmlns:p14="http://schemas.microsoft.com/office/powerpoint/2010/main" val="31846735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USGS – NOAA Partnership</a:t>
            </a:r>
            <a:endParaRPr lang="en-US" dirty="0"/>
          </a:p>
        </p:txBody>
      </p:sp>
      <p:pic>
        <p:nvPicPr>
          <p:cNvPr id="4" name="Picture 3"/>
          <p:cNvPicPr>
            <a:picLocks noChangeAspect="1"/>
          </p:cNvPicPr>
          <p:nvPr/>
        </p:nvPicPr>
        <p:blipFill rotWithShape="1">
          <a:blip r:embed="rId3"/>
          <a:srcRect l="-3" r="18403"/>
          <a:stretch/>
        </p:blipFill>
        <p:spPr>
          <a:xfrm>
            <a:off x="0" y="1231524"/>
            <a:ext cx="4555172" cy="4131435"/>
          </a:xfrm>
          <a:prstGeom prst="rect">
            <a:avLst/>
          </a:prstGeom>
        </p:spPr>
      </p:pic>
      <p:sp>
        <p:nvSpPr>
          <p:cNvPr id="3" name="Rectangle 2"/>
          <p:cNvSpPr/>
          <p:nvPr/>
        </p:nvSpPr>
        <p:spPr>
          <a:xfrm>
            <a:off x="1" y="5617563"/>
            <a:ext cx="2620652" cy="338554"/>
          </a:xfrm>
          <a:prstGeom prst="rect">
            <a:avLst/>
          </a:prstGeom>
        </p:spPr>
        <p:txBody>
          <a:bodyPr wrap="square">
            <a:spAutoFit/>
          </a:bodyPr>
          <a:lstStyle/>
          <a:p>
            <a:r>
              <a:rPr lang="en-US" sz="1600" dirty="0"/>
              <a:t>https://nosc.noaa.gov/tpio/</a:t>
            </a:r>
          </a:p>
        </p:txBody>
      </p:sp>
      <p:pic>
        <p:nvPicPr>
          <p:cNvPr id="5" name="Picture 4"/>
          <p:cNvPicPr>
            <a:picLocks noChangeAspect="1"/>
          </p:cNvPicPr>
          <p:nvPr/>
        </p:nvPicPr>
        <p:blipFill rotWithShape="1">
          <a:blip r:embed="rId4"/>
          <a:srcRect t="12822" b="6537"/>
          <a:stretch/>
        </p:blipFill>
        <p:spPr>
          <a:xfrm>
            <a:off x="2545238" y="2716220"/>
            <a:ext cx="6431105" cy="3525280"/>
          </a:xfrm>
          <a:prstGeom prst="rect">
            <a:avLst/>
          </a:prstGeom>
        </p:spPr>
      </p:pic>
      <p:sp>
        <p:nvSpPr>
          <p:cNvPr id="6" name="Rectangle 5"/>
          <p:cNvSpPr/>
          <p:nvPr/>
        </p:nvSpPr>
        <p:spPr>
          <a:xfrm>
            <a:off x="5208864" y="2235666"/>
            <a:ext cx="3326552" cy="369332"/>
          </a:xfrm>
          <a:prstGeom prst="rect">
            <a:avLst/>
          </a:prstGeom>
        </p:spPr>
        <p:txBody>
          <a:bodyPr wrap="none">
            <a:spAutoFit/>
          </a:bodyPr>
          <a:lstStyle/>
          <a:p>
            <a:r>
              <a:rPr lang="en-US" dirty="0"/>
              <a:t>http://remotesensing.usgs.gov/</a:t>
            </a:r>
          </a:p>
        </p:txBody>
      </p:sp>
    </p:spTree>
    <p:extLst>
      <p:ext uri="{BB962C8B-B14F-4D97-AF65-F5344CB8AC3E}">
        <p14:creationId xmlns:p14="http://schemas.microsoft.com/office/powerpoint/2010/main" val="1547130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81001" y="0"/>
            <a:ext cx="6114068" cy="1143000"/>
          </a:xfrm>
          <a:prstGeom prst="rect">
            <a:avLst/>
          </a:prstGeom>
          <a:noFill/>
          <a:ln>
            <a:noFill/>
          </a:ln>
        </p:spPr>
        <p:txBody>
          <a:bodyPr lIns="90475" tIns="44450" rIns="90475" bIns="44450" anchor="t" anchorCtr="0">
            <a:noAutofit/>
          </a:bodyPr>
          <a:lstStyle/>
          <a:p>
            <a:pPr marL="0" marR="0" lvl="0" indent="0" algn="l" rtl="0">
              <a:spcBef>
                <a:spcPts val="0"/>
              </a:spcBef>
              <a:spcAft>
                <a:spcPts val="0"/>
              </a:spcAft>
              <a:buSzPct val="25000"/>
              <a:buNone/>
            </a:pPr>
            <a:r>
              <a:rPr lang="en-US" b="1" i="0" u="none" strike="noStrike" cap="none" dirty="0">
                <a:latin typeface="Arial"/>
                <a:ea typeface="Arial"/>
                <a:cs typeface="Arial"/>
                <a:sym typeface="Arial"/>
              </a:rPr>
              <a:t>Impact Assessment and Insights</a:t>
            </a:r>
            <a:r>
              <a:rPr lang="en-US" sz="3600" b="1" i="0" u="none" strike="noStrike" cap="none" dirty="0">
                <a:latin typeface="Arial"/>
                <a:ea typeface="Arial"/>
                <a:cs typeface="Arial"/>
                <a:sym typeface="Arial"/>
              </a:rPr>
              <a:t>:</a:t>
            </a:r>
            <a:br>
              <a:rPr lang="en-US" sz="3600" b="1" i="0" u="none" strike="noStrike" cap="none" dirty="0">
                <a:latin typeface="Arial"/>
                <a:ea typeface="Arial"/>
                <a:cs typeface="Arial"/>
                <a:sym typeface="Arial"/>
              </a:rPr>
            </a:br>
            <a:r>
              <a:rPr lang="en-US" b="1" i="0" u="none" strike="noStrike" cap="none" dirty="0">
                <a:latin typeface="Arial"/>
                <a:ea typeface="Arial"/>
                <a:cs typeface="Arial"/>
                <a:sym typeface="Arial"/>
              </a:rPr>
              <a:t>Landsat</a:t>
            </a:r>
          </a:p>
        </p:txBody>
      </p:sp>
      <p:sp>
        <p:nvSpPr>
          <p:cNvPr id="171" name="Shape 171"/>
          <p:cNvSpPr txBox="1">
            <a:spLocks noGrp="1"/>
          </p:cNvSpPr>
          <p:nvPr>
            <p:ph type="body" idx="1"/>
          </p:nvPr>
        </p:nvSpPr>
        <p:spPr>
          <a:xfrm>
            <a:off x="190500" y="1371600"/>
            <a:ext cx="4000499" cy="4495800"/>
          </a:xfrm>
          <a:prstGeom prst="rect">
            <a:avLst/>
          </a:prstGeom>
          <a:noFill/>
          <a:ln>
            <a:noFill/>
          </a:ln>
        </p:spPr>
        <p:txBody>
          <a:bodyPr lIns="90475" tIns="44450" rIns="90475" bIns="44450" anchor="t" anchorCtr="0">
            <a:noAutofit/>
          </a:bodyPr>
          <a:lstStyle/>
          <a:p>
            <a:pPr lvl="0" indent="-342900">
              <a:spcBef>
                <a:spcPts val="0"/>
              </a:spcBef>
            </a:pPr>
            <a:r>
              <a:rPr lang="en-US" sz="1800" i="1" dirty="0" smtClean="0"/>
              <a:t>All </a:t>
            </a:r>
            <a:r>
              <a:rPr lang="en-US" sz="1800" i="1" dirty="0"/>
              <a:t>7 Mission Areas use Landsat data</a:t>
            </a:r>
          </a:p>
          <a:p>
            <a:pPr lvl="0" indent="-342900">
              <a:spcBef>
                <a:spcPts val="0"/>
              </a:spcBef>
            </a:pPr>
            <a:r>
              <a:rPr lang="en-US" sz="1800" i="1" dirty="0"/>
              <a:t>24 of 27 programs use Landsat data/products</a:t>
            </a:r>
          </a:p>
          <a:p>
            <a:pPr lvl="0" indent="-342900">
              <a:spcBef>
                <a:spcPts val="0"/>
              </a:spcBef>
            </a:pPr>
            <a:r>
              <a:rPr lang="en-US" sz="1800" i="1" dirty="0"/>
              <a:t>Nearly a quarter of all USGS products and services use Landsat data</a:t>
            </a:r>
          </a:p>
          <a:p>
            <a:pPr lvl="0" indent="-342900">
              <a:spcBef>
                <a:spcPts val="0"/>
              </a:spcBef>
            </a:pPr>
            <a:r>
              <a:rPr lang="en-US" sz="1800" i="1" dirty="0"/>
              <a:t>Over 100 USGS SMEs provided information on Landsat data/products usage</a:t>
            </a:r>
          </a:p>
          <a:p>
            <a:pPr lvl="0" indent="-342900">
              <a:spcBef>
                <a:spcPts val="0"/>
              </a:spcBef>
            </a:pPr>
            <a:r>
              <a:rPr lang="en-US" sz="1800" i="1" dirty="0"/>
              <a:t>Landsat ranks 5th among all data sources supporting USGS programs</a:t>
            </a:r>
          </a:p>
          <a:p>
            <a:pPr lvl="0" indent="-342900">
              <a:spcBef>
                <a:spcPts val="0"/>
              </a:spcBef>
            </a:pPr>
            <a:r>
              <a:rPr lang="en-US" sz="1800" i="1" dirty="0"/>
              <a:t>Landsat ranks 1st among all remote sensing data sources supporting USGS programs</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32" t="10558" r="8464" b="5996"/>
          <a:stretch/>
        </p:blipFill>
        <p:spPr bwMode="auto">
          <a:xfrm>
            <a:off x="4343400" y="1447800"/>
            <a:ext cx="3887602" cy="390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nvPr>
        </p:nvGraphicFramePr>
        <p:xfrm>
          <a:off x="7741546" y="5072531"/>
          <a:ext cx="1292213" cy="718669"/>
        </p:xfrm>
        <a:graphic>
          <a:graphicData uri="http://schemas.openxmlformats.org/drawingml/2006/table">
            <a:tbl>
              <a:tblPr/>
              <a:tblGrid>
                <a:gridCol w="1292213"/>
              </a:tblGrid>
              <a:tr h="170029">
                <a:tc>
                  <a:txBody>
                    <a:bodyPr/>
                    <a:lstStyle/>
                    <a:p>
                      <a:pPr algn="ctr" fontAlgn="b"/>
                      <a:r>
                        <a:rPr lang="en-US" sz="1050" b="1" i="0" u="none" strike="noStrike" dirty="0">
                          <a:solidFill>
                            <a:srgbClr val="000000"/>
                          </a:solidFill>
                          <a:effectLst/>
                          <a:latin typeface="Calibri"/>
                        </a:rPr>
                        <a:t>Legend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133594">
                <a:tc>
                  <a:txBody>
                    <a:bodyPr/>
                    <a:lstStyle/>
                    <a:p>
                      <a:pPr algn="ctr" fontAlgn="b"/>
                      <a:r>
                        <a:rPr lang="en-US" sz="900" b="1" i="0" u="none" strike="noStrike" dirty="0">
                          <a:solidFill>
                            <a:srgbClr val="FFFFFF"/>
                          </a:solidFill>
                          <a:effectLst/>
                          <a:latin typeface="Calibri"/>
                        </a:rPr>
                        <a:t>High </a:t>
                      </a:r>
                      <a:r>
                        <a:rPr lang="en-US" sz="900" b="1" i="0" u="none" strike="noStrike" dirty="0" smtClean="0">
                          <a:solidFill>
                            <a:srgbClr val="FFFFFF"/>
                          </a:solidFill>
                          <a:effectLst/>
                          <a:latin typeface="Calibri"/>
                        </a:rPr>
                        <a:t>Impact</a:t>
                      </a:r>
                      <a:endParaRPr lang="en-US" sz="900" b="1" i="0" u="none" strike="noStrike" dirty="0">
                        <a:solidFill>
                          <a:srgbClr val="FFFFFF"/>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4F6228"/>
                    </a:solidFill>
                  </a:tcPr>
                </a:tc>
              </a:tr>
              <a:tr h="133594">
                <a:tc>
                  <a:txBody>
                    <a:bodyPr/>
                    <a:lstStyle/>
                    <a:p>
                      <a:pPr algn="ctr" fontAlgn="b"/>
                      <a:r>
                        <a:rPr lang="en-US" sz="900" b="1" i="0" u="none" strike="noStrike" dirty="0">
                          <a:solidFill>
                            <a:srgbClr val="000000"/>
                          </a:solidFill>
                          <a:effectLst/>
                          <a:latin typeface="Calibri"/>
                        </a:rPr>
                        <a:t>Medium </a:t>
                      </a:r>
                      <a:r>
                        <a:rPr lang="en-US" sz="900" b="1" i="0" u="none" strike="noStrike" dirty="0" smtClean="0">
                          <a:solidFill>
                            <a:srgbClr val="000000"/>
                          </a:solidFill>
                          <a:effectLst/>
                          <a:latin typeface="Calibri"/>
                        </a:rPr>
                        <a:t>Impact</a:t>
                      </a:r>
                      <a:endParaRPr lang="en-US" sz="900" b="1"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76933C"/>
                    </a:solidFill>
                  </a:tcPr>
                </a:tc>
              </a:tr>
              <a:tr h="133594">
                <a:tc>
                  <a:txBody>
                    <a:bodyPr/>
                    <a:lstStyle/>
                    <a:p>
                      <a:pPr algn="ctr" fontAlgn="b"/>
                      <a:r>
                        <a:rPr lang="en-US" sz="900" b="1" i="0" u="none" strike="noStrike" dirty="0">
                          <a:solidFill>
                            <a:srgbClr val="000000"/>
                          </a:solidFill>
                          <a:effectLst/>
                          <a:latin typeface="Calibri"/>
                        </a:rPr>
                        <a:t>Low </a:t>
                      </a:r>
                      <a:r>
                        <a:rPr lang="en-US" sz="900" b="1" i="0" u="none" strike="noStrike" dirty="0" smtClean="0">
                          <a:solidFill>
                            <a:srgbClr val="000000"/>
                          </a:solidFill>
                          <a:effectLst/>
                          <a:latin typeface="Calibri"/>
                        </a:rPr>
                        <a:t>Impact</a:t>
                      </a:r>
                      <a:endParaRPr lang="en-US" sz="900" b="1"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4D79B"/>
                    </a:solidFill>
                  </a:tcPr>
                </a:tc>
              </a:tr>
              <a:tr h="133594">
                <a:tc>
                  <a:txBody>
                    <a:bodyPr/>
                    <a:lstStyle/>
                    <a:p>
                      <a:pPr algn="ctr" fontAlgn="b"/>
                      <a:r>
                        <a:rPr lang="en-US" sz="900" b="1" i="0" u="none" strike="noStrike" dirty="0">
                          <a:solidFill>
                            <a:srgbClr val="000000"/>
                          </a:solidFill>
                          <a:effectLst/>
                          <a:latin typeface="Calibri"/>
                        </a:rPr>
                        <a:t>No Impact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6" name="Rectangle 5"/>
          <p:cNvSpPr/>
          <p:nvPr/>
        </p:nvSpPr>
        <p:spPr>
          <a:xfrm>
            <a:off x="1932709" y="6449278"/>
            <a:ext cx="2766882" cy="276999"/>
          </a:xfrm>
          <a:prstGeom prst="rect">
            <a:avLst/>
          </a:prstGeom>
        </p:spPr>
        <p:txBody>
          <a:bodyPr wrap="square">
            <a:spAutoFit/>
          </a:bodyPr>
          <a:lstStyle/>
          <a:p>
            <a:r>
              <a:rPr lang="en-US" sz="1200" dirty="0" smtClean="0"/>
              <a:t>Preliminary requirements information</a:t>
            </a:r>
            <a:endParaRPr lang="en-US" sz="1200" dirty="0"/>
          </a:p>
        </p:txBody>
      </p:sp>
    </p:spTree>
    <p:extLst>
      <p:ext uri="{BB962C8B-B14F-4D97-AF65-F5344CB8AC3E}">
        <p14:creationId xmlns:p14="http://schemas.microsoft.com/office/powerpoint/2010/main" val="3311960954"/>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How representative is our RCA-EO data collection – focus on Landsat</a:t>
            </a:r>
            <a:endParaRPr lang="en-US" dirty="0">
              <a:solidFill>
                <a:schemeClr val="bg1"/>
              </a:solidFill>
            </a:endParaRPr>
          </a:p>
        </p:txBody>
      </p:sp>
      <p:sp>
        <p:nvSpPr>
          <p:cNvPr id="3" name="Content Placeholder 2"/>
          <p:cNvSpPr>
            <a:spLocks noGrp="1"/>
          </p:cNvSpPr>
          <p:nvPr>
            <p:ph idx="1"/>
          </p:nvPr>
        </p:nvSpPr>
        <p:spPr>
          <a:xfrm>
            <a:off x="457200" y="1364652"/>
            <a:ext cx="7658100" cy="4864963"/>
          </a:xfrm>
        </p:spPr>
        <p:txBody>
          <a:bodyPr>
            <a:normAutofit fontScale="92500" lnSpcReduction="20000"/>
          </a:bodyPr>
          <a:lstStyle/>
          <a:p>
            <a:pPr>
              <a:spcBef>
                <a:spcPts val="1200"/>
              </a:spcBef>
            </a:pPr>
            <a:r>
              <a:rPr lang="en-US" sz="2400" dirty="0" smtClean="0"/>
              <a:t>How representative are Federal needs compared to non-Federal users?</a:t>
            </a:r>
          </a:p>
          <a:p>
            <a:pPr>
              <a:spcBef>
                <a:spcPts val="1200"/>
              </a:spcBef>
            </a:pPr>
            <a:r>
              <a:rPr lang="en-US" sz="2400" dirty="0" smtClean="0"/>
              <a:t>Few </a:t>
            </a:r>
            <a:r>
              <a:rPr lang="en-US" sz="2400" dirty="0"/>
              <a:t>differences exist between the </a:t>
            </a:r>
            <a:r>
              <a:rPr lang="en-US" sz="2400" dirty="0" smtClean="0"/>
              <a:t>relative percentages </a:t>
            </a:r>
            <a:r>
              <a:rPr lang="en-US" sz="2400" dirty="0"/>
              <a:t>of </a:t>
            </a:r>
            <a:r>
              <a:rPr lang="en-US" sz="2400" dirty="0" smtClean="0"/>
              <a:t>Federal </a:t>
            </a:r>
            <a:r>
              <a:rPr lang="en-US" sz="2400" dirty="0"/>
              <a:t>users and other users in primary applications</a:t>
            </a:r>
          </a:p>
          <a:p>
            <a:pPr>
              <a:spcBef>
                <a:spcPts val="1200"/>
              </a:spcBef>
            </a:pPr>
            <a:r>
              <a:rPr lang="en-US" sz="2400" dirty="0"/>
              <a:t>However, </a:t>
            </a:r>
            <a:r>
              <a:rPr lang="en-US" sz="2400" dirty="0" smtClean="0"/>
              <a:t>Federal </a:t>
            </a:r>
            <a:r>
              <a:rPr lang="en-US" sz="2400" dirty="0"/>
              <a:t>users are underrepresented </a:t>
            </a:r>
            <a:r>
              <a:rPr lang="en-US" sz="2400" dirty="0" smtClean="0"/>
              <a:t>in common applications: education, agriculture</a:t>
            </a:r>
            <a:r>
              <a:rPr lang="en-US" sz="2400" dirty="0"/>
              <a:t>, and </a:t>
            </a:r>
            <a:r>
              <a:rPr lang="en-US" sz="2400" dirty="0" smtClean="0"/>
              <a:t>geology  </a:t>
            </a:r>
            <a:endParaRPr lang="en-US" sz="2400" dirty="0"/>
          </a:p>
          <a:p>
            <a:pPr>
              <a:spcBef>
                <a:spcPts val="1200"/>
              </a:spcBef>
            </a:pPr>
            <a:r>
              <a:rPr lang="en-US" sz="2400" dirty="0" smtClean="0"/>
              <a:t>There </a:t>
            </a:r>
            <a:r>
              <a:rPr lang="en-US" sz="2400" dirty="0"/>
              <a:t>may be differences in user requirements within applications where no significant differences were found in this </a:t>
            </a:r>
            <a:r>
              <a:rPr lang="en-US" sz="2400" dirty="0" smtClean="0"/>
              <a:t>analysis </a:t>
            </a:r>
          </a:p>
          <a:p>
            <a:pPr>
              <a:spcBef>
                <a:spcPts val="1200"/>
              </a:spcBef>
            </a:pPr>
            <a:r>
              <a:rPr lang="en-US" sz="2400" dirty="0" smtClean="0"/>
              <a:t>Next steps…</a:t>
            </a:r>
          </a:p>
          <a:p>
            <a:pPr lvl="1"/>
            <a:r>
              <a:rPr lang="en-US" sz="1700" dirty="0" smtClean="0"/>
              <a:t>Further research </a:t>
            </a:r>
          </a:p>
          <a:p>
            <a:pPr lvl="1"/>
            <a:r>
              <a:rPr lang="en-US" sz="1700" dirty="0" smtClean="0"/>
              <a:t>Leverage </a:t>
            </a:r>
            <a:r>
              <a:rPr lang="en-US" sz="1700" dirty="0"/>
              <a:t>other sources of existing </a:t>
            </a:r>
            <a:r>
              <a:rPr lang="en-US" sz="1700" dirty="0" smtClean="0"/>
              <a:t>information</a:t>
            </a:r>
            <a:endParaRPr lang="en-US" sz="1700" dirty="0"/>
          </a:p>
          <a:p>
            <a:pPr lvl="1"/>
            <a:r>
              <a:rPr lang="en-US" sz="1700" dirty="0" smtClean="0"/>
              <a:t>Potentially </a:t>
            </a:r>
            <a:r>
              <a:rPr lang="en-US" sz="1700" dirty="0"/>
              <a:t>publish RCA-EO requirements as an RFI for public comment</a:t>
            </a:r>
          </a:p>
          <a:p>
            <a:pPr lvl="1"/>
            <a:r>
              <a:rPr lang="en-US" sz="1700" dirty="0"/>
              <a:t>Other </a:t>
            </a:r>
            <a:r>
              <a:rPr lang="en-US" sz="1700" dirty="0" smtClean="0"/>
              <a:t>methods</a:t>
            </a:r>
            <a:r>
              <a:rPr lang="en-US" sz="1700" dirty="0"/>
              <a:t>?</a:t>
            </a:r>
            <a:endParaRPr lang="en-US" sz="1700" dirty="0" smtClean="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1305E906-A054-4D14-8F5D-32075E8C59B2}" type="slidenum">
              <a:rPr lang="en-US" smtClean="0"/>
              <a:t>38</a:t>
            </a:fld>
            <a:endParaRPr lang="en-US" dirty="0"/>
          </a:p>
        </p:txBody>
      </p:sp>
    </p:spTree>
    <p:extLst>
      <p:ext uri="{BB962C8B-B14F-4D97-AF65-F5344CB8AC3E}">
        <p14:creationId xmlns:p14="http://schemas.microsoft.com/office/powerpoint/2010/main" val="32526480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921" y="95250"/>
            <a:ext cx="8420470" cy="1143000"/>
          </a:xfrm>
        </p:spPr>
        <p:txBody>
          <a:bodyPr/>
          <a:lstStyle/>
          <a:p>
            <a:r>
              <a:rPr lang="en-US" dirty="0" smtClean="0">
                <a:solidFill>
                  <a:schemeClr val="bg1"/>
                </a:solidFill>
              </a:rPr>
              <a:t>What’s ahead</a:t>
            </a:r>
            <a:endParaRPr lang="en-US" dirty="0">
              <a:solidFill>
                <a:schemeClr val="bg1"/>
              </a:solidFill>
            </a:endParaRPr>
          </a:p>
        </p:txBody>
      </p:sp>
      <p:sp>
        <p:nvSpPr>
          <p:cNvPr id="3" name="Content Placeholder 2"/>
          <p:cNvSpPr>
            <a:spLocks noGrp="1"/>
          </p:cNvSpPr>
          <p:nvPr>
            <p:ph idx="1"/>
          </p:nvPr>
        </p:nvSpPr>
        <p:spPr>
          <a:xfrm>
            <a:off x="404948" y="1091045"/>
            <a:ext cx="8229600" cy="5351319"/>
          </a:xfrm>
        </p:spPr>
        <p:txBody>
          <a:bodyPr>
            <a:normAutofit fontScale="55000" lnSpcReduction="20000"/>
          </a:bodyPr>
          <a:lstStyle/>
          <a:p>
            <a:pPr>
              <a:spcBef>
                <a:spcPts val="1200"/>
              </a:spcBef>
            </a:pPr>
            <a:r>
              <a:rPr lang="en-US" dirty="0" smtClean="0"/>
              <a:t>VTI</a:t>
            </a:r>
          </a:p>
          <a:p>
            <a:pPr lvl="1"/>
            <a:r>
              <a:rPr lang="en-US" altLang="en-US" dirty="0"/>
              <a:t>Expand VTI Analysis to Consider Other Spaceborne Sensors to Assess Needs and Usage that a L10 with Expanded Capabilities Could Support</a:t>
            </a:r>
          </a:p>
          <a:p>
            <a:pPr lvl="1"/>
            <a:endParaRPr lang="en-US" altLang="en-US" dirty="0" smtClean="0"/>
          </a:p>
          <a:p>
            <a:pPr lvl="1"/>
            <a:r>
              <a:rPr lang="en-US" altLang="en-US" dirty="0" smtClean="0"/>
              <a:t>Correlate information for Temporal </a:t>
            </a:r>
            <a:r>
              <a:rPr lang="en-US" altLang="en-US" dirty="0"/>
              <a:t>and Spatial </a:t>
            </a:r>
            <a:r>
              <a:rPr lang="en-US" altLang="en-US" dirty="0" smtClean="0"/>
              <a:t>Resolution and Spectral Coverage with </a:t>
            </a:r>
            <a:r>
              <a:rPr lang="en-US" altLang="en-US" dirty="0"/>
              <a:t>Elicited Requirements to Determine Specific Parameter </a:t>
            </a:r>
            <a:r>
              <a:rPr lang="en-US" altLang="en-US" dirty="0" smtClean="0"/>
              <a:t>Values</a:t>
            </a:r>
            <a:endParaRPr lang="en-US" altLang="en-US" dirty="0"/>
          </a:p>
          <a:p>
            <a:pPr lvl="1">
              <a:spcBef>
                <a:spcPts val="1200"/>
              </a:spcBef>
            </a:pPr>
            <a:endParaRPr lang="en-US" dirty="0" smtClean="0"/>
          </a:p>
          <a:p>
            <a:pPr>
              <a:spcBef>
                <a:spcPts val="1200"/>
              </a:spcBef>
            </a:pPr>
            <a:r>
              <a:rPr lang="en-US" dirty="0" smtClean="0"/>
              <a:t>Requirements</a:t>
            </a:r>
          </a:p>
          <a:p>
            <a:pPr lvl="1">
              <a:spcBef>
                <a:spcPts val="1200"/>
              </a:spcBef>
            </a:pPr>
            <a:r>
              <a:rPr lang="en-US" dirty="0" smtClean="0"/>
              <a:t>Continue building set of user requirements across the broader range of land imaging applications</a:t>
            </a:r>
          </a:p>
          <a:p>
            <a:pPr lvl="1">
              <a:spcBef>
                <a:spcPts val="1200"/>
              </a:spcBef>
            </a:pPr>
            <a:endParaRPr lang="en-US" dirty="0" smtClean="0"/>
          </a:p>
          <a:p>
            <a:pPr lvl="1"/>
            <a:r>
              <a:rPr lang="en-US" altLang="en-US" dirty="0"/>
              <a:t>Complete Requirements Elicitation and Validation Work</a:t>
            </a:r>
          </a:p>
          <a:p>
            <a:pPr lvl="1"/>
            <a:endParaRPr lang="en-US" altLang="en-US" dirty="0"/>
          </a:p>
          <a:p>
            <a:pPr lvl="1"/>
            <a:r>
              <a:rPr lang="en-US" altLang="en-US" dirty="0" smtClean="0"/>
              <a:t>Visualization(s</a:t>
            </a:r>
            <a:r>
              <a:rPr lang="en-US" altLang="en-US" dirty="0"/>
              <a:t>) of Requirements</a:t>
            </a:r>
          </a:p>
          <a:p>
            <a:pPr marL="457200" lvl="1" indent="0">
              <a:buNone/>
            </a:pPr>
            <a:endParaRPr lang="en-US" altLang="en-US" dirty="0"/>
          </a:p>
          <a:p>
            <a:pPr lvl="1"/>
            <a:r>
              <a:rPr lang="en-US" altLang="en-US" dirty="0"/>
              <a:t>Work with ESTO/SLI to Develop Possible L10 Configurations for Gap Analysis Against Elicited Requirements</a:t>
            </a:r>
          </a:p>
          <a:p>
            <a:pPr lvl="1"/>
            <a:endParaRPr lang="en-US" altLang="en-US" dirty="0"/>
          </a:p>
          <a:p>
            <a:pPr lvl="1"/>
            <a:r>
              <a:rPr lang="en-US" altLang="en-US" dirty="0"/>
              <a:t>Conduct Gap </a:t>
            </a:r>
            <a:r>
              <a:rPr lang="en-US" altLang="en-US" dirty="0" smtClean="0"/>
              <a:t>Analysis, and needed assessments and analyses</a:t>
            </a:r>
          </a:p>
          <a:p>
            <a:pPr lvl="1"/>
            <a:endParaRPr lang="en-US" altLang="en-US" dirty="0" smtClean="0"/>
          </a:p>
          <a:p>
            <a:pPr lvl="1"/>
            <a:r>
              <a:rPr lang="en-US" dirty="0" smtClean="0"/>
              <a:t>Other assessments?</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1305E906-A054-4D14-8F5D-32075E8C59B2}" type="slidenum">
              <a:rPr lang="en-US" smtClean="0"/>
              <a:t>39</a:t>
            </a:fld>
            <a:endParaRPr lang="en-US" dirty="0"/>
          </a:p>
        </p:txBody>
      </p:sp>
    </p:spTree>
    <p:extLst>
      <p:ext uri="{BB962C8B-B14F-4D97-AF65-F5344CB8AC3E}">
        <p14:creationId xmlns:p14="http://schemas.microsoft.com/office/powerpoint/2010/main" val="390758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366" y="217659"/>
            <a:ext cx="6048471" cy="979545"/>
          </a:xfrm>
        </p:spPr>
        <p:txBody>
          <a:bodyPr>
            <a:normAutofit fontScale="90000"/>
          </a:bodyPr>
          <a:lstStyle/>
          <a:p>
            <a:r>
              <a:rPr lang="en-US" sz="3100" dirty="0" smtClean="0"/>
              <a:t>RCA-EO Web Page </a:t>
            </a:r>
            <a:r>
              <a:rPr lang="en-US" dirty="0" smtClean="0">
                <a:hlinkClick r:id="rId2"/>
              </a:rPr>
              <a:t>http</a:t>
            </a:r>
            <a:r>
              <a:rPr lang="en-US" dirty="0">
                <a:hlinkClick r:id="rId2"/>
              </a:rPr>
              <a:t>://remotesensing.usgs.gov/rca-eo/</a:t>
            </a:r>
            <a:r>
              <a:rPr lang="en-US" dirty="0"/>
              <a:t/>
            </a:r>
            <a:br>
              <a:rPr lang="en-US" dirty="0"/>
            </a:br>
            <a:endParaRPr lang="en-US" dirty="0"/>
          </a:p>
        </p:txBody>
      </p:sp>
      <p:pic>
        <p:nvPicPr>
          <p:cNvPr id="4" name="Picture 3"/>
          <p:cNvPicPr>
            <a:picLocks noChangeAspect="1"/>
          </p:cNvPicPr>
          <p:nvPr/>
        </p:nvPicPr>
        <p:blipFill>
          <a:blip r:embed="rId3"/>
          <a:stretch>
            <a:fillRect/>
          </a:stretch>
        </p:blipFill>
        <p:spPr>
          <a:xfrm>
            <a:off x="206564" y="1120069"/>
            <a:ext cx="8673093" cy="4865951"/>
          </a:xfrm>
          <a:prstGeom prst="rect">
            <a:avLst/>
          </a:prstGeom>
        </p:spPr>
      </p:pic>
      <p:sp>
        <p:nvSpPr>
          <p:cNvPr id="5" name="Rectangle 4"/>
          <p:cNvSpPr/>
          <p:nvPr/>
        </p:nvSpPr>
        <p:spPr>
          <a:xfrm>
            <a:off x="159035" y="3593994"/>
            <a:ext cx="3214540" cy="2123658"/>
          </a:xfrm>
          <a:prstGeom prst="rect">
            <a:avLst/>
          </a:prstGeom>
        </p:spPr>
        <p:txBody>
          <a:bodyPr wrap="square">
            <a:spAutoFit/>
          </a:bodyPr>
          <a:lstStyle/>
          <a:p>
            <a:r>
              <a:rPr lang="en-US" sz="1200" b="1" u="sng" dirty="0">
                <a:hlinkClick r:id="rId4" action="ppaction://hlinkfile"/>
              </a:rPr>
              <a:t>Requirements</a:t>
            </a:r>
            <a:r>
              <a:rPr lang="en-US" sz="1200" dirty="0"/>
              <a:t/>
            </a:r>
            <a:br>
              <a:rPr lang="en-US" sz="1200" dirty="0"/>
            </a:br>
            <a:r>
              <a:rPr lang="en-US" sz="1200" dirty="0"/>
              <a:t>Provide a comprehensive view of Federal science and operational needs for Earth observations</a:t>
            </a:r>
          </a:p>
          <a:p>
            <a:r>
              <a:rPr lang="en-US" sz="1200" b="1" u="sng" dirty="0">
                <a:hlinkClick r:id="rId5" action="ppaction://hlinkfile"/>
              </a:rPr>
              <a:t>Capabilities</a:t>
            </a:r>
            <a:r>
              <a:rPr lang="en-US" sz="1200" dirty="0"/>
              <a:t/>
            </a:r>
            <a:br>
              <a:rPr lang="en-US" sz="1200" dirty="0"/>
            </a:br>
            <a:r>
              <a:rPr lang="en-US" sz="1200" dirty="0"/>
              <a:t>Provide a consolidated source of information about Earth observing capabilities and data</a:t>
            </a:r>
          </a:p>
          <a:p>
            <a:r>
              <a:rPr lang="en-US" sz="1200" b="1" u="sng" dirty="0">
                <a:hlinkClick r:id="rId6" action="ppaction://hlinkfile"/>
              </a:rPr>
              <a:t>Analysis</a:t>
            </a:r>
            <a:r>
              <a:rPr lang="en-US" sz="1200" dirty="0"/>
              <a:t/>
            </a:r>
            <a:br>
              <a:rPr lang="en-US" sz="1200" dirty="0"/>
            </a:br>
            <a:r>
              <a:rPr lang="en-US" sz="1200" dirty="0"/>
              <a:t>Provide databases and tools to enable data-driven decision making by managers and practitioners</a:t>
            </a:r>
            <a:endParaRPr lang="en-US" sz="1200" dirty="0">
              <a:effectLst/>
            </a:endParaRPr>
          </a:p>
        </p:txBody>
      </p:sp>
      <p:sp>
        <p:nvSpPr>
          <p:cNvPr id="8" name="AutoShape 3" descr="Video for rca-eo">
            <a:hlinkClick r:id="rId7"/>
          </p:cNvPr>
          <p:cNvSpPr>
            <a:spLocks noChangeAspect="1" noChangeArrowheads="1"/>
          </p:cNvSpPr>
          <p:nvPr/>
        </p:nvSpPr>
        <p:spPr bwMode="auto">
          <a:xfrm>
            <a:off x="0" y="-1112838"/>
            <a:ext cx="1104900" cy="8286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Rectangle 10"/>
          <p:cNvSpPr/>
          <p:nvPr/>
        </p:nvSpPr>
        <p:spPr>
          <a:xfrm>
            <a:off x="5704732" y="5395827"/>
            <a:ext cx="3222454" cy="276999"/>
          </a:xfrm>
          <a:prstGeom prst="rect">
            <a:avLst/>
          </a:prstGeom>
        </p:spPr>
        <p:txBody>
          <a:bodyPr wrap="square">
            <a:spAutoFit/>
          </a:bodyPr>
          <a:lstStyle/>
          <a:p>
            <a:r>
              <a:rPr lang="en-US" sz="1200" dirty="0">
                <a:solidFill>
                  <a:srgbClr val="000000"/>
                </a:solidFill>
                <a:hlinkClick r:id="rId7"/>
              </a:rPr>
              <a:t>RCA-EO Achieving the Vision - YouTube</a:t>
            </a:r>
            <a:endParaRPr lang="en-US" sz="1200" dirty="0"/>
          </a:p>
        </p:txBody>
      </p:sp>
      <p:sp>
        <p:nvSpPr>
          <p:cNvPr id="12" name="Rectangle 11"/>
          <p:cNvSpPr/>
          <p:nvPr/>
        </p:nvSpPr>
        <p:spPr>
          <a:xfrm>
            <a:off x="5617157" y="4655823"/>
            <a:ext cx="3397604" cy="280479"/>
          </a:xfrm>
          <a:prstGeom prst="rect">
            <a:avLst/>
          </a:prstGeom>
        </p:spPr>
        <p:txBody>
          <a:bodyPr wrap="square">
            <a:spAutoFit/>
          </a:bodyPr>
          <a:lstStyle/>
          <a:p>
            <a:r>
              <a:rPr lang="en-US" sz="1200" dirty="0">
                <a:solidFill>
                  <a:srgbClr val="000000"/>
                </a:solidFill>
                <a:hlinkClick r:id="rId8"/>
              </a:rPr>
              <a:t>RCA-EO - Introduction to the Vision - YouTube</a:t>
            </a:r>
            <a:endParaRPr lang="en-US" sz="1200" dirty="0"/>
          </a:p>
        </p:txBody>
      </p:sp>
    </p:spTree>
    <p:extLst>
      <p:ext uri="{BB962C8B-B14F-4D97-AF65-F5344CB8AC3E}">
        <p14:creationId xmlns:p14="http://schemas.microsoft.com/office/powerpoint/2010/main" val="1636011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67476" y="64038"/>
            <a:ext cx="6048471" cy="954107"/>
          </a:xfrm>
          <a:prstGeom prst="rect">
            <a:avLst/>
          </a:prstGeom>
          <a:noFill/>
        </p:spPr>
        <p:txBody>
          <a:bodyPr wrap="square" rtlCol="0">
            <a:spAutoFit/>
          </a:bodyPr>
          <a:lstStyle/>
          <a:p>
            <a:pPr algn="ctr"/>
            <a:r>
              <a:rPr lang="en-US" dirty="0" smtClean="0">
                <a:solidFill>
                  <a:schemeClr val="bg1"/>
                </a:solidFill>
              </a:rPr>
              <a:t>Value Tree Information for </a:t>
            </a:r>
            <a:br>
              <a:rPr lang="en-US" dirty="0" smtClean="0">
                <a:solidFill>
                  <a:schemeClr val="bg1"/>
                </a:solidFill>
              </a:rPr>
            </a:br>
            <a:r>
              <a:rPr lang="en-US" dirty="0" smtClean="0">
                <a:solidFill>
                  <a:schemeClr val="bg1"/>
                </a:solidFill>
              </a:rPr>
              <a:t>a USGS Key Product</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529" t="38512" r="59698" b="8768"/>
          <a:stretch/>
        </p:blipFill>
        <p:spPr bwMode="auto">
          <a:xfrm>
            <a:off x="416626" y="2000412"/>
            <a:ext cx="8249852"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5766" y="1132496"/>
            <a:ext cx="8534222" cy="1323439"/>
          </a:xfrm>
          <a:prstGeom prst="rect">
            <a:avLst/>
          </a:prstGeom>
          <a:noFill/>
        </p:spPr>
        <p:txBody>
          <a:bodyPr wrap="square" rtlCol="0">
            <a:spAutoFit/>
          </a:bodyPr>
          <a:lstStyle/>
          <a:p>
            <a:pPr algn="ctr"/>
            <a:r>
              <a:rPr lang="en-US" sz="2800" dirty="0"/>
              <a:t>Coastwide Reference Monitoring </a:t>
            </a:r>
            <a:r>
              <a:rPr lang="en-US" sz="2800" dirty="0" smtClean="0"/>
              <a:t>System (CRMS)</a:t>
            </a:r>
          </a:p>
          <a:p>
            <a:pPr algn="ctr"/>
            <a:r>
              <a:rPr lang="en-US" sz="2000" b="1" dirty="0" smtClean="0"/>
              <a:t>USGS </a:t>
            </a:r>
            <a:r>
              <a:rPr lang="en-US" sz="2000" b="1" dirty="0"/>
              <a:t>Ecosystems Status and Trends </a:t>
            </a:r>
            <a:r>
              <a:rPr lang="en-US" sz="2000" b="1" dirty="0" smtClean="0"/>
              <a:t>Program</a:t>
            </a:r>
            <a:endParaRPr lang="en-US" sz="2000" b="1" dirty="0"/>
          </a:p>
          <a:p>
            <a:pPr algn="ctr"/>
            <a:endParaRPr lang="en-US" sz="3200" dirty="0"/>
          </a:p>
        </p:txBody>
      </p:sp>
      <p:sp>
        <p:nvSpPr>
          <p:cNvPr id="7" name="Rectangle 6"/>
          <p:cNvSpPr/>
          <p:nvPr/>
        </p:nvSpPr>
        <p:spPr>
          <a:xfrm>
            <a:off x="7251589" y="4349363"/>
            <a:ext cx="397566" cy="1987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4"/>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D340820-633D-45CD-8337-9EB4EE745A1A}" type="slidenum">
              <a:rPr lang="en-US" sz="1400" smtClean="0"/>
              <a:pPr algn="r"/>
              <a:t>40</a:t>
            </a:fld>
            <a:endParaRPr lang="en-US" sz="1400" dirty="0"/>
          </a:p>
        </p:txBody>
      </p:sp>
    </p:spTree>
    <p:extLst>
      <p:ext uri="{BB962C8B-B14F-4D97-AF65-F5344CB8AC3E}">
        <p14:creationId xmlns:p14="http://schemas.microsoft.com/office/powerpoint/2010/main" val="41661993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1704907" y="2800172"/>
          <a:ext cx="5452742" cy="320577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117479"/>
            <a:ext cx="6454254" cy="1077218"/>
          </a:xfrm>
          <a:prstGeom prst="rect">
            <a:avLst/>
          </a:prstGeom>
          <a:noFill/>
        </p:spPr>
        <p:txBody>
          <a:bodyPr wrap="square" rtlCol="0">
            <a:spAutoFit/>
          </a:bodyPr>
          <a:lstStyle/>
          <a:p>
            <a:pPr algn="ctr"/>
            <a:r>
              <a:rPr lang="en-US" sz="3200" dirty="0" smtClean="0">
                <a:solidFill>
                  <a:schemeClr val="bg1"/>
                </a:solidFill>
              </a:rPr>
              <a:t>Coastwide Reference Monitoring System (CRMS)</a:t>
            </a:r>
          </a:p>
        </p:txBody>
      </p:sp>
      <p:sp>
        <p:nvSpPr>
          <p:cNvPr id="2" name="TextBox 1"/>
          <p:cNvSpPr txBox="1"/>
          <p:nvPr/>
        </p:nvSpPr>
        <p:spPr>
          <a:xfrm>
            <a:off x="868552" y="1476733"/>
            <a:ext cx="6913231" cy="1323439"/>
          </a:xfrm>
          <a:prstGeom prst="rect">
            <a:avLst/>
          </a:prstGeom>
          <a:noFill/>
        </p:spPr>
        <p:txBody>
          <a:bodyPr wrap="square" rtlCol="0">
            <a:spAutoFit/>
          </a:bodyPr>
          <a:lstStyle/>
          <a:p>
            <a:r>
              <a:rPr lang="en-US" sz="1600" dirty="0" smtClean="0"/>
              <a:t>Remote sensing provides the wetland change information along the coast</a:t>
            </a:r>
          </a:p>
          <a:p>
            <a:pPr marL="230187" lvl="1"/>
            <a:r>
              <a:rPr lang="en-US" sz="1600" b="1" dirty="0" smtClean="0"/>
              <a:t> – </a:t>
            </a:r>
            <a:r>
              <a:rPr lang="en-US" sz="1600" dirty="0" smtClean="0"/>
              <a:t>Landsat optical and triennial collection of 1 meter airborne imagery</a:t>
            </a:r>
          </a:p>
          <a:p>
            <a:pPr lvl="2" indent="-230188">
              <a:buFont typeface="Arial" panose="020B0604020202020204" pitchFamily="34" charset="0"/>
              <a:buChar char="•"/>
            </a:pPr>
            <a:r>
              <a:rPr lang="en-US" sz="1600" dirty="0" smtClean="0"/>
              <a:t>Current imagery and historical Landsat archives</a:t>
            </a:r>
          </a:p>
          <a:p>
            <a:pPr lvl="2" indent="-230188">
              <a:buFont typeface="Arial" panose="020B0604020202020204" pitchFamily="34" charset="0"/>
              <a:buChar char="•"/>
            </a:pPr>
            <a:r>
              <a:rPr lang="en-US" sz="1600" dirty="0" smtClean="0"/>
              <a:t>Desire increased temporal resolution for wetland change detection (currently get only 2-3 clear images/year)</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148" t="28615" r="50883" b="37188"/>
          <a:stretch/>
        </p:blipFill>
        <p:spPr bwMode="auto">
          <a:xfrm>
            <a:off x="6984375" y="5444560"/>
            <a:ext cx="2160546" cy="1417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25167" y="5907850"/>
            <a:ext cx="4612222" cy="954107"/>
          </a:xfrm>
          <a:prstGeom prst="rect">
            <a:avLst/>
          </a:prstGeom>
          <a:noFill/>
        </p:spPr>
        <p:txBody>
          <a:bodyPr wrap="square" rtlCol="0">
            <a:spAutoFit/>
          </a:bodyPr>
          <a:lstStyle/>
          <a:p>
            <a:pPr marL="91440" lvl="1"/>
            <a:r>
              <a:rPr lang="en-US" sz="1400" b="1" u="sng" dirty="0" smtClean="0"/>
              <a:t>Future needs:</a:t>
            </a:r>
          </a:p>
          <a:p>
            <a:pPr marL="377190" lvl="1" indent="-285750">
              <a:buFont typeface="Arial" panose="020B0604020202020204" pitchFamily="34" charset="0"/>
              <a:buChar char="•"/>
            </a:pPr>
            <a:r>
              <a:rPr lang="en-US" sz="1400" dirty="0" smtClean="0"/>
              <a:t>SAR imagery </a:t>
            </a:r>
          </a:p>
          <a:p>
            <a:pPr marL="377190" lvl="1" indent="-285750">
              <a:buFont typeface="Arial" panose="020B0604020202020204" pitchFamily="34" charset="0"/>
              <a:buChar char="•"/>
            </a:pPr>
            <a:r>
              <a:rPr lang="en-US" sz="1400" dirty="0" smtClean="0"/>
              <a:t>CoNED </a:t>
            </a:r>
            <a:r>
              <a:rPr lang="en-US" sz="1400" dirty="0"/>
              <a:t>and </a:t>
            </a:r>
            <a:r>
              <a:rPr lang="en-US" sz="1400" dirty="0" smtClean="0"/>
              <a:t>LiDAR</a:t>
            </a:r>
          </a:p>
          <a:p>
            <a:pPr marL="377190" lvl="1" indent="-285750">
              <a:buFont typeface="Arial" panose="020B0604020202020204" pitchFamily="34" charset="0"/>
              <a:buChar char="•"/>
            </a:pPr>
            <a:r>
              <a:rPr lang="en-US" sz="1400" dirty="0" smtClean="0"/>
              <a:t>NLCD – Greater differentiation of wetland types</a:t>
            </a:r>
            <a:endParaRPr lang="en-US" dirty="0"/>
          </a:p>
        </p:txBody>
      </p:sp>
      <p:sp>
        <p:nvSpPr>
          <p:cNvPr id="9" name="Rectangle 8"/>
          <p:cNvSpPr/>
          <p:nvPr/>
        </p:nvSpPr>
        <p:spPr>
          <a:xfrm>
            <a:off x="1991929" y="1185719"/>
            <a:ext cx="4572000" cy="307777"/>
          </a:xfrm>
          <a:prstGeom prst="rect">
            <a:avLst/>
          </a:prstGeom>
        </p:spPr>
        <p:txBody>
          <a:bodyPr>
            <a:spAutoFit/>
          </a:bodyPr>
          <a:lstStyle/>
          <a:p>
            <a:pPr algn="ctr"/>
            <a:r>
              <a:rPr lang="en-US" sz="1400" b="1" dirty="0" smtClean="0"/>
              <a:t>USGS </a:t>
            </a:r>
            <a:r>
              <a:rPr lang="en-US" sz="1400" b="1" dirty="0"/>
              <a:t>Ecosystems Status and Trends </a:t>
            </a:r>
            <a:r>
              <a:rPr lang="en-US" sz="1400" b="1" dirty="0" smtClean="0"/>
              <a:t>Program</a:t>
            </a:r>
            <a:endParaRPr lang="en-US" sz="1400" b="1" dirty="0"/>
          </a:p>
        </p:txBody>
      </p:sp>
      <p:grpSp>
        <p:nvGrpSpPr>
          <p:cNvPr id="15" name="Group 14"/>
          <p:cNvGrpSpPr/>
          <p:nvPr/>
        </p:nvGrpSpPr>
        <p:grpSpPr>
          <a:xfrm>
            <a:off x="1393805" y="3183306"/>
            <a:ext cx="606075" cy="2482608"/>
            <a:chOff x="228597" y="3842724"/>
            <a:chExt cx="508180" cy="1896118"/>
          </a:xfrm>
          <a:solidFill>
            <a:schemeClr val="bg1"/>
          </a:solidFill>
        </p:grpSpPr>
        <p:sp>
          <p:nvSpPr>
            <p:cNvPr id="11" name="Rectangle 10"/>
            <p:cNvSpPr/>
            <p:nvPr/>
          </p:nvSpPr>
          <p:spPr>
            <a:xfrm>
              <a:off x="228597" y="3842724"/>
              <a:ext cx="438971" cy="1896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TextBox 12"/>
            <p:cNvSpPr txBox="1"/>
            <p:nvPr/>
          </p:nvSpPr>
          <p:spPr>
            <a:xfrm>
              <a:off x="346402" y="3864673"/>
              <a:ext cx="390375" cy="193713"/>
            </a:xfrm>
            <a:prstGeom prst="rect">
              <a:avLst/>
            </a:prstGeom>
            <a:grpFill/>
          </p:spPr>
          <p:txBody>
            <a:bodyPr wrap="square" rtlCol="0">
              <a:spAutoFit/>
            </a:bodyPr>
            <a:lstStyle/>
            <a:p>
              <a:pPr algn="just"/>
              <a:r>
                <a:rPr lang="en-US" sz="1050" dirty="0" smtClean="0"/>
                <a:t>High</a:t>
              </a:r>
              <a:endParaRPr lang="en-US" sz="1050" dirty="0"/>
            </a:p>
          </p:txBody>
        </p:sp>
        <p:sp>
          <p:nvSpPr>
            <p:cNvPr id="16" name="TextBox 15"/>
            <p:cNvSpPr txBox="1"/>
            <p:nvPr/>
          </p:nvSpPr>
          <p:spPr>
            <a:xfrm>
              <a:off x="287721" y="5434275"/>
              <a:ext cx="444352" cy="261610"/>
            </a:xfrm>
            <a:prstGeom prst="rect">
              <a:avLst/>
            </a:prstGeom>
            <a:grpFill/>
          </p:spPr>
          <p:txBody>
            <a:bodyPr wrap="none" rtlCol="0">
              <a:spAutoFit/>
            </a:bodyPr>
            <a:lstStyle/>
            <a:p>
              <a:pPr algn="r"/>
              <a:r>
                <a:rPr lang="en-US" sz="1050" dirty="0" smtClean="0"/>
                <a:t>Low</a:t>
              </a:r>
              <a:endParaRPr lang="en-US" sz="1050" dirty="0"/>
            </a:p>
          </p:txBody>
        </p:sp>
      </p:grpSp>
      <p:sp>
        <p:nvSpPr>
          <p:cNvPr id="3" name="Slide Number Placeholder 2"/>
          <p:cNvSpPr>
            <a:spLocks noGrp="1"/>
          </p:cNvSpPr>
          <p:nvPr>
            <p:ph type="sldNum" sz="quarter" idx="4294967295"/>
          </p:nvPr>
        </p:nvSpPr>
        <p:spPr>
          <a:xfrm>
            <a:off x="7027223" y="6492875"/>
            <a:ext cx="2133600" cy="365125"/>
          </a:xfrm>
          <a:prstGeom prst="rect">
            <a:avLst/>
          </a:prstGeom>
        </p:spPr>
        <p:txBody>
          <a:bodyPr/>
          <a:lstStyle/>
          <a:p>
            <a:fld id="{6D340820-633D-45CD-8337-9EB4EE745A1A}" type="slidenum">
              <a:rPr lang="en-US" smtClean="0"/>
              <a:t>41</a:t>
            </a:fld>
            <a:endParaRPr lang="en-US" dirty="0"/>
          </a:p>
        </p:txBody>
      </p:sp>
      <p:sp>
        <p:nvSpPr>
          <p:cNvPr id="14" name="Rectangle 13"/>
          <p:cNvSpPr/>
          <p:nvPr/>
        </p:nvSpPr>
        <p:spPr>
          <a:xfrm>
            <a:off x="66439" y="5803853"/>
            <a:ext cx="2028667" cy="461665"/>
          </a:xfrm>
          <a:prstGeom prst="rect">
            <a:avLst/>
          </a:prstGeom>
        </p:spPr>
        <p:txBody>
          <a:bodyPr wrap="square">
            <a:spAutoFit/>
          </a:bodyPr>
          <a:lstStyle/>
          <a:p>
            <a:r>
              <a:rPr lang="en-US" sz="1200" dirty="0" smtClean="0"/>
              <a:t>Preliminary requirements information</a:t>
            </a:r>
            <a:endParaRPr lang="en-US" sz="1200" dirty="0"/>
          </a:p>
        </p:txBody>
      </p:sp>
    </p:spTree>
    <p:extLst>
      <p:ext uri="{BB962C8B-B14F-4D97-AF65-F5344CB8AC3E}">
        <p14:creationId xmlns:p14="http://schemas.microsoft.com/office/powerpoint/2010/main" val="25120884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877"/>
            <a:ext cx="6335390" cy="1023938"/>
          </a:xfrm>
        </p:spPr>
        <p:txBody>
          <a:bodyPr>
            <a:noAutofit/>
          </a:bodyPr>
          <a:lstStyle/>
          <a:p>
            <a:r>
              <a:rPr lang="en-US" sz="3600" dirty="0">
                <a:solidFill>
                  <a:schemeClr val="bg1"/>
                </a:solidFill>
              </a:rPr>
              <a:t>Remote Sensing Impact on the Land Change Science </a:t>
            </a:r>
            <a:r>
              <a:rPr lang="en-US" sz="3600" dirty="0" smtClean="0">
                <a:solidFill>
                  <a:schemeClr val="bg1"/>
                </a:solidFill>
              </a:rPr>
              <a:t>Program</a:t>
            </a:r>
            <a:endParaRPr lang="en-US" sz="3600" dirty="0">
              <a:solidFill>
                <a:schemeClr val="bg1"/>
              </a:solidFill>
            </a:endParaRPr>
          </a:p>
        </p:txBody>
      </p:sp>
      <p:sp>
        <p:nvSpPr>
          <p:cNvPr id="3" name="Content Placeholder 2"/>
          <p:cNvSpPr>
            <a:spLocks noGrp="1"/>
          </p:cNvSpPr>
          <p:nvPr>
            <p:ph idx="1"/>
          </p:nvPr>
        </p:nvSpPr>
        <p:spPr>
          <a:xfrm>
            <a:off x="2183642" y="5477616"/>
            <a:ext cx="6493633" cy="1250730"/>
          </a:xfrm>
        </p:spPr>
        <p:txBody>
          <a:bodyPr/>
          <a:lstStyle/>
          <a:p>
            <a:r>
              <a:rPr lang="en-US" sz="1600" dirty="0" smtClean="0"/>
              <a:t>Primary reliance on Landsat and both higher resolution and lower resolution imagers</a:t>
            </a:r>
          </a:p>
          <a:p>
            <a:r>
              <a:rPr lang="en-US" sz="1600" dirty="0" smtClean="0"/>
              <a:t>Airborne Lidar is also an important contributor</a:t>
            </a:r>
          </a:p>
        </p:txBody>
      </p:sp>
      <p:sp>
        <p:nvSpPr>
          <p:cNvPr id="4" name="TextBox 3"/>
          <p:cNvSpPr txBox="1"/>
          <p:nvPr/>
        </p:nvSpPr>
        <p:spPr>
          <a:xfrm>
            <a:off x="6305797" y="1231735"/>
            <a:ext cx="2511178" cy="923330"/>
          </a:xfrm>
          <a:prstGeom prst="rect">
            <a:avLst/>
          </a:prstGeom>
          <a:solidFill>
            <a:srgbClr val="008080"/>
          </a:solidFill>
        </p:spPr>
        <p:txBody>
          <a:bodyPr wrap="square" rtlCol="0">
            <a:spAutoFit/>
          </a:bodyPr>
          <a:lstStyle/>
          <a:p>
            <a:pPr algn="ctr"/>
            <a:r>
              <a:rPr lang="en-US" b="1" u="sng" dirty="0"/>
              <a:t>LCS</a:t>
            </a:r>
          </a:p>
          <a:p>
            <a:pPr algn="ctr"/>
            <a:r>
              <a:rPr lang="en-US" dirty="0"/>
              <a:t>21 </a:t>
            </a:r>
            <a:r>
              <a:rPr lang="en-US" dirty="0" smtClean="0"/>
              <a:t>products </a:t>
            </a:r>
            <a:r>
              <a:rPr lang="en-US" dirty="0"/>
              <a:t>surveyed</a:t>
            </a:r>
          </a:p>
          <a:p>
            <a:pPr algn="ctr"/>
            <a:r>
              <a:rPr lang="en-US" dirty="0"/>
              <a:t>21 </a:t>
            </a:r>
            <a:r>
              <a:rPr lang="en-US" dirty="0" smtClean="0"/>
              <a:t>scientists engaged</a:t>
            </a:r>
            <a:endParaRPr lang="en-US" dirty="0"/>
          </a:p>
        </p:txBody>
      </p:sp>
      <p:sp>
        <p:nvSpPr>
          <p:cNvPr id="5" name="TextBox 4"/>
          <p:cNvSpPr txBox="1"/>
          <p:nvPr/>
        </p:nvSpPr>
        <p:spPr>
          <a:xfrm>
            <a:off x="273049" y="1248865"/>
            <a:ext cx="5506735" cy="677108"/>
          </a:xfrm>
          <a:prstGeom prst="rect">
            <a:avLst/>
          </a:prstGeom>
          <a:noFill/>
        </p:spPr>
        <p:txBody>
          <a:bodyPr wrap="square" rtlCol="0">
            <a:spAutoFit/>
          </a:bodyPr>
          <a:lstStyle/>
          <a:p>
            <a:r>
              <a:rPr lang="en-US" sz="2000" b="1" dirty="0" smtClean="0"/>
              <a:t>Land Change Science (LCS): </a:t>
            </a:r>
          </a:p>
          <a:p>
            <a:r>
              <a:rPr lang="en-US" dirty="0" smtClean="0"/>
              <a:t>Overall remote sensing impact: High</a:t>
            </a:r>
            <a:endParaRPr lang="en-US" b="1" dirty="0"/>
          </a:p>
        </p:txBody>
      </p:sp>
      <p:pic>
        <p:nvPicPr>
          <p:cNvPr id="1028" name="Picture 4" descr="Estimated cheatgrass percent cover for 20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62575"/>
            <a:ext cx="2133600" cy="149542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6D340820-633D-45CD-8337-9EB4EE745A1A}" type="slidenum">
              <a:rPr lang="en-US" smtClean="0"/>
              <a:t>42</a:t>
            </a:fld>
            <a:endParaRPr lang="en-US"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519" y="2266808"/>
            <a:ext cx="6636591" cy="3109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377856" y="6492068"/>
            <a:ext cx="2766882" cy="276999"/>
          </a:xfrm>
          <a:prstGeom prst="rect">
            <a:avLst/>
          </a:prstGeom>
        </p:spPr>
        <p:txBody>
          <a:bodyPr wrap="square">
            <a:spAutoFit/>
          </a:bodyPr>
          <a:lstStyle/>
          <a:p>
            <a:r>
              <a:rPr lang="en-US" sz="1200" dirty="0" smtClean="0"/>
              <a:t>Preliminary requirements information</a:t>
            </a:r>
            <a:endParaRPr lang="en-US" sz="1200" dirty="0"/>
          </a:p>
        </p:txBody>
      </p:sp>
    </p:spTree>
    <p:extLst>
      <p:ext uri="{BB962C8B-B14F-4D97-AF65-F5344CB8AC3E}">
        <p14:creationId xmlns:p14="http://schemas.microsoft.com/office/powerpoint/2010/main" val="2416012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8" y="29123"/>
            <a:ext cx="5834901" cy="1023938"/>
          </a:xfrm>
        </p:spPr>
        <p:txBody>
          <a:bodyPr>
            <a:noAutofit/>
          </a:bodyPr>
          <a:lstStyle/>
          <a:p>
            <a:pPr algn="ctr"/>
            <a:r>
              <a:rPr lang="en-US" sz="3200" dirty="0" smtClean="0">
                <a:solidFill>
                  <a:schemeClr val="bg1"/>
                </a:solidFill>
              </a:rPr>
              <a:t>Remote Sensing Impact on the Minerals Resources Program</a:t>
            </a:r>
            <a:endParaRPr lang="en-US" sz="3200" dirty="0">
              <a:solidFill>
                <a:schemeClr val="bg1"/>
              </a:solidFill>
            </a:endParaRPr>
          </a:p>
        </p:txBody>
      </p:sp>
      <p:sp>
        <p:nvSpPr>
          <p:cNvPr id="3" name="Content Placeholder 2"/>
          <p:cNvSpPr>
            <a:spLocks noGrp="1"/>
          </p:cNvSpPr>
          <p:nvPr>
            <p:ph idx="1"/>
          </p:nvPr>
        </p:nvSpPr>
        <p:spPr>
          <a:xfrm>
            <a:off x="2183642" y="5477616"/>
            <a:ext cx="6864824" cy="1250730"/>
          </a:xfrm>
        </p:spPr>
        <p:txBody>
          <a:bodyPr>
            <a:normAutofit fontScale="92500" lnSpcReduction="20000"/>
          </a:bodyPr>
          <a:lstStyle/>
          <a:p>
            <a:r>
              <a:rPr lang="en-US" sz="1800" dirty="0" smtClean="0"/>
              <a:t>Primary reliance on satellite-based &amp; airborne hyperspectral data, as well as airborne geophysical data</a:t>
            </a:r>
          </a:p>
          <a:p>
            <a:r>
              <a:rPr lang="en-US" sz="1800" dirty="0" smtClean="0"/>
              <a:t>Limited use of Landsat for surface mineral mapping; require higher spatial and spectral resolution to be useful for this application.</a:t>
            </a:r>
          </a:p>
        </p:txBody>
      </p:sp>
      <p:sp>
        <p:nvSpPr>
          <p:cNvPr id="4" name="TextBox 3"/>
          <p:cNvSpPr txBox="1"/>
          <p:nvPr/>
        </p:nvSpPr>
        <p:spPr>
          <a:xfrm>
            <a:off x="6317673" y="1222656"/>
            <a:ext cx="2499302" cy="923330"/>
          </a:xfrm>
          <a:prstGeom prst="rect">
            <a:avLst/>
          </a:prstGeom>
          <a:solidFill>
            <a:srgbClr val="008080"/>
          </a:solidFill>
        </p:spPr>
        <p:txBody>
          <a:bodyPr wrap="square" rtlCol="0">
            <a:spAutoFit/>
          </a:bodyPr>
          <a:lstStyle/>
          <a:p>
            <a:pPr algn="ctr"/>
            <a:r>
              <a:rPr lang="en-US" b="1" u="sng" dirty="0" smtClean="0"/>
              <a:t>MRP</a:t>
            </a:r>
          </a:p>
          <a:p>
            <a:pPr algn="ctr"/>
            <a:r>
              <a:rPr lang="en-US" dirty="0"/>
              <a:t>8</a:t>
            </a:r>
            <a:r>
              <a:rPr lang="en-US" dirty="0" smtClean="0"/>
              <a:t> products surveyed</a:t>
            </a:r>
          </a:p>
          <a:p>
            <a:pPr algn="ctr"/>
            <a:r>
              <a:rPr lang="en-US" dirty="0" smtClean="0"/>
              <a:t>22 scientists engaged</a:t>
            </a:r>
            <a:endParaRPr lang="en-US" dirty="0"/>
          </a:p>
        </p:txBody>
      </p:sp>
      <p:sp>
        <p:nvSpPr>
          <p:cNvPr id="5" name="TextBox 4"/>
          <p:cNvSpPr txBox="1"/>
          <p:nvPr/>
        </p:nvSpPr>
        <p:spPr>
          <a:xfrm>
            <a:off x="273049" y="1184129"/>
            <a:ext cx="5506735" cy="677108"/>
          </a:xfrm>
          <a:prstGeom prst="rect">
            <a:avLst/>
          </a:prstGeom>
          <a:noFill/>
        </p:spPr>
        <p:txBody>
          <a:bodyPr wrap="square" rtlCol="0">
            <a:spAutoFit/>
          </a:bodyPr>
          <a:lstStyle/>
          <a:p>
            <a:r>
              <a:rPr lang="en-US" sz="2000" b="1" dirty="0" smtClean="0"/>
              <a:t>Mineral Resources Program (MRP): </a:t>
            </a:r>
          </a:p>
          <a:p>
            <a:r>
              <a:rPr lang="en-US" dirty="0" smtClean="0"/>
              <a:t>Overall remote sensing impact: </a:t>
            </a:r>
            <a:r>
              <a:rPr lang="en-US" dirty="0"/>
              <a:t>Moderate</a:t>
            </a:r>
            <a:endParaRPr lang="en-US" b="1" dirty="0">
              <a:solidFill>
                <a:srgbClr val="FF0000"/>
              </a:solidFill>
            </a:endParaRP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2577" y="2152873"/>
            <a:ext cx="6419850" cy="307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descr="http://content.satimagingcorp.com/static/galleryimages/aster-arizona-morenci-mi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8" y="5234679"/>
            <a:ext cx="2037856" cy="163696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294967295"/>
          </p:nvPr>
        </p:nvSpPr>
        <p:spPr>
          <a:xfrm>
            <a:off x="7010400" y="6492875"/>
            <a:ext cx="2133600" cy="365125"/>
          </a:xfrm>
          <a:prstGeom prst="rect">
            <a:avLst/>
          </a:prstGeom>
        </p:spPr>
        <p:txBody>
          <a:bodyPr/>
          <a:lstStyle/>
          <a:p>
            <a:fld id="{6D340820-633D-45CD-8337-9EB4EE745A1A}" type="slidenum">
              <a:rPr lang="en-US" smtClean="0"/>
              <a:t>43</a:t>
            </a:fld>
            <a:endParaRPr lang="en-US" dirty="0"/>
          </a:p>
        </p:txBody>
      </p:sp>
      <p:sp>
        <p:nvSpPr>
          <p:cNvPr id="9" name="Rectangle 8"/>
          <p:cNvSpPr/>
          <p:nvPr/>
        </p:nvSpPr>
        <p:spPr>
          <a:xfrm>
            <a:off x="2791838" y="6594647"/>
            <a:ext cx="2766882" cy="276999"/>
          </a:xfrm>
          <a:prstGeom prst="rect">
            <a:avLst/>
          </a:prstGeom>
        </p:spPr>
        <p:txBody>
          <a:bodyPr wrap="square">
            <a:spAutoFit/>
          </a:bodyPr>
          <a:lstStyle/>
          <a:p>
            <a:r>
              <a:rPr lang="en-US" sz="1200" dirty="0" smtClean="0"/>
              <a:t>Preliminary requirements information</a:t>
            </a:r>
            <a:endParaRPr lang="en-US" sz="1200" dirty="0"/>
          </a:p>
        </p:txBody>
      </p:sp>
    </p:spTree>
    <p:extLst>
      <p:ext uri="{BB962C8B-B14F-4D97-AF65-F5344CB8AC3E}">
        <p14:creationId xmlns:p14="http://schemas.microsoft.com/office/powerpoint/2010/main" val="1123737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0000"/>
              </a:lnSpc>
              <a:spcBef>
                <a:spcPts val="600"/>
              </a:spcBef>
            </a:pPr>
            <a:r>
              <a:rPr lang="en-US" dirty="0"/>
              <a:t>Requirements Capabilities </a:t>
            </a:r>
            <a:r>
              <a:rPr lang="en-US" dirty="0" smtClean="0"/>
              <a:t>&amp; </a:t>
            </a:r>
            <a:r>
              <a:rPr lang="en-US" dirty="0"/>
              <a:t>Analysis for Earth Observations (RCA-EO</a:t>
            </a:r>
            <a:r>
              <a:rPr lang="en-US" dirty="0" smtClean="0"/>
              <a:t>)</a:t>
            </a:r>
            <a:endParaRPr lang="en-US" dirty="0"/>
          </a:p>
        </p:txBody>
      </p:sp>
      <p:sp>
        <p:nvSpPr>
          <p:cNvPr id="3" name="Content Placeholder 2"/>
          <p:cNvSpPr>
            <a:spLocks noGrp="1"/>
          </p:cNvSpPr>
          <p:nvPr>
            <p:ph idx="1"/>
          </p:nvPr>
        </p:nvSpPr>
        <p:spPr>
          <a:xfrm>
            <a:off x="365759" y="1137240"/>
            <a:ext cx="6617548" cy="1897214"/>
          </a:xfrm>
        </p:spPr>
        <p:txBody>
          <a:bodyPr>
            <a:noAutofit/>
          </a:bodyPr>
          <a:lstStyle/>
          <a:p>
            <a:pPr marL="342900" lvl="2" indent="-342900">
              <a:spcBef>
                <a:spcPts val="900"/>
              </a:spcBef>
            </a:pPr>
            <a:endParaRPr lang="en-US" sz="1400" b="1" dirty="0" smtClean="0">
              <a:ea typeface="ＭＳ Ｐゴシック" charset="-128"/>
              <a:cs typeface="Arial" pitchFamily="34" charset="0"/>
            </a:endParaRPr>
          </a:p>
          <a:p>
            <a:pPr marL="0" indent="0">
              <a:spcBef>
                <a:spcPts val="0"/>
              </a:spcBef>
              <a:buFontTx/>
              <a:buNone/>
            </a:pPr>
            <a:endParaRPr lang="en-US" sz="1400" b="1" dirty="0"/>
          </a:p>
        </p:txBody>
      </p:sp>
      <p:sp>
        <p:nvSpPr>
          <p:cNvPr id="6" name="Content Placeholder 2"/>
          <p:cNvSpPr txBox="1">
            <a:spLocks/>
          </p:cNvSpPr>
          <p:nvPr/>
        </p:nvSpPr>
        <p:spPr bwMode="auto">
          <a:xfrm>
            <a:off x="467476" y="1159932"/>
            <a:ext cx="7625490" cy="50516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731520" lvl="1" eaLnBrk="0" hangingPunct="0">
              <a:spcBef>
                <a:spcPts val="600"/>
              </a:spcBef>
              <a:buClr>
                <a:srgbClr val="678090"/>
              </a:buClr>
              <a:buSzPct val="70000"/>
              <a:buFont typeface="Wingdings" pitchFamily="2" charset="2"/>
              <a:buChar char="u"/>
            </a:pPr>
            <a:r>
              <a:rPr lang="en-US" sz="1600" dirty="0" smtClean="0"/>
              <a:t>RCA-EO</a:t>
            </a:r>
            <a:r>
              <a:rPr lang="en-US" sz="1600" dirty="0"/>
              <a:t> is </a:t>
            </a:r>
            <a:r>
              <a:rPr lang="en-US" sz="1600" dirty="0" smtClean="0"/>
              <a:t>a USGS </a:t>
            </a:r>
            <a:r>
              <a:rPr lang="en-US" sz="1600" dirty="0"/>
              <a:t>Land Remote Sensing (LRS) </a:t>
            </a:r>
            <a:r>
              <a:rPr lang="en-US" sz="1600" dirty="0" smtClean="0"/>
              <a:t>Program activity that collects </a:t>
            </a:r>
            <a:r>
              <a:rPr lang="en-US" sz="1600" dirty="0"/>
              <a:t>and interprets </a:t>
            </a:r>
            <a:r>
              <a:rPr lang="en-US" sz="1600" dirty="0" smtClean="0"/>
              <a:t>Federal EO needs and capabilities to:</a:t>
            </a:r>
          </a:p>
          <a:p>
            <a:pPr marL="1131570" lvl="2" eaLnBrk="0" hangingPunct="0">
              <a:spcBef>
                <a:spcPts val="600"/>
              </a:spcBef>
              <a:buClr>
                <a:srgbClr val="678090"/>
              </a:buClr>
              <a:buSzPct val="70000"/>
              <a:buFont typeface="Wingdings" pitchFamily="2" charset="2"/>
              <a:buChar char="u"/>
            </a:pPr>
            <a:r>
              <a:rPr lang="en-US" sz="1500" dirty="0" smtClean="0"/>
              <a:t>Provide a detailed view </a:t>
            </a:r>
            <a:r>
              <a:rPr lang="en-US" sz="1500" dirty="0"/>
              <a:t>of </a:t>
            </a:r>
            <a:r>
              <a:rPr lang="en-US" sz="1500" dirty="0" smtClean="0"/>
              <a:t>EO user requirements </a:t>
            </a:r>
            <a:r>
              <a:rPr lang="en-US" sz="1500" dirty="0"/>
              <a:t>&amp; </a:t>
            </a:r>
            <a:r>
              <a:rPr lang="en-US" sz="1500" dirty="0" smtClean="0"/>
              <a:t>EO systems </a:t>
            </a:r>
            <a:r>
              <a:rPr lang="en-US" sz="1500" dirty="0"/>
              <a:t>capabilities </a:t>
            </a:r>
          </a:p>
          <a:p>
            <a:pPr marL="1131570" lvl="2" eaLnBrk="0" hangingPunct="0">
              <a:spcBef>
                <a:spcPts val="600"/>
              </a:spcBef>
              <a:buClr>
                <a:srgbClr val="678090"/>
              </a:buClr>
              <a:buSzPct val="70000"/>
              <a:buFont typeface="Wingdings" pitchFamily="2" charset="2"/>
              <a:buChar char="u"/>
            </a:pPr>
            <a:r>
              <a:rPr lang="en-US" sz="1500" dirty="0" smtClean="0"/>
              <a:t>Match EO </a:t>
            </a:r>
            <a:r>
              <a:rPr lang="en-US" sz="1500" dirty="0"/>
              <a:t>user needs </a:t>
            </a:r>
            <a:r>
              <a:rPr lang="en-US" sz="1500" dirty="0" smtClean="0"/>
              <a:t>to a range of potential EO system and data solutions</a:t>
            </a:r>
            <a:endParaRPr lang="en-US" sz="1500" dirty="0"/>
          </a:p>
          <a:p>
            <a:pPr marL="1131570" lvl="2" eaLnBrk="0" hangingPunct="0">
              <a:spcBef>
                <a:spcPts val="600"/>
              </a:spcBef>
              <a:buClr>
                <a:srgbClr val="678090"/>
              </a:buClr>
              <a:buSzPct val="70000"/>
              <a:buFont typeface="Wingdings" pitchFamily="2" charset="2"/>
              <a:buChar char="u"/>
            </a:pPr>
            <a:r>
              <a:rPr lang="en-US" sz="1500" dirty="0" smtClean="0"/>
              <a:t>Enable </a:t>
            </a:r>
            <a:r>
              <a:rPr lang="en-US" sz="1500" dirty="0"/>
              <a:t>user and data-driven decision making for Earth Observing </a:t>
            </a:r>
            <a:r>
              <a:rPr lang="en-US" sz="1500" dirty="0" smtClean="0"/>
              <a:t>programs to inform the development of systems, products and services</a:t>
            </a:r>
            <a:endParaRPr lang="en-US" sz="1500" dirty="0"/>
          </a:p>
          <a:p>
            <a:pPr marL="1131570" lvl="2" eaLnBrk="0" hangingPunct="0">
              <a:spcBef>
                <a:spcPts val="600"/>
              </a:spcBef>
              <a:buClr>
                <a:srgbClr val="678090"/>
              </a:buClr>
              <a:buSzPct val="70000"/>
              <a:buFont typeface="Wingdings" pitchFamily="2" charset="2"/>
              <a:buChar char="u"/>
            </a:pPr>
            <a:r>
              <a:rPr lang="en-US" sz="1500" dirty="0" smtClean="0"/>
              <a:t>Assess the relative value of EO systems, products, and services to agencies and societal interests </a:t>
            </a:r>
          </a:p>
          <a:p>
            <a:pPr marL="1131570" lvl="2" eaLnBrk="0" hangingPunct="0">
              <a:spcBef>
                <a:spcPts val="600"/>
              </a:spcBef>
              <a:buClr>
                <a:srgbClr val="678090"/>
              </a:buClr>
              <a:buSzPct val="70000"/>
              <a:buFont typeface="Wingdings" pitchFamily="2" charset="2"/>
              <a:buChar char="u"/>
            </a:pPr>
            <a:r>
              <a:rPr lang="en-US" sz="1500" dirty="0" smtClean="0"/>
              <a:t>Inform future investments in EO systems and their design characteristics</a:t>
            </a:r>
          </a:p>
          <a:p>
            <a:pPr marL="731520" lvl="1" eaLnBrk="0" hangingPunct="0">
              <a:spcBef>
                <a:spcPts val="600"/>
              </a:spcBef>
              <a:buClr>
                <a:srgbClr val="678090"/>
              </a:buClr>
              <a:buSzPct val="70000"/>
              <a:buFont typeface="Wingdings" pitchFamily="2" charset="2"/>
              <a:buChar char="u"/>
            </a:pPr>
            <a:endParaRPr lang="en-US" sz="1600" dirty="0" smtClean="0"/>
          </a:p>
          <a:p>
            <a:pPr marL="445770" lvl="1" indent="0" eaLnBrk="0" hangingPunct="0">
              <a:spcBef>
                <a:spcPts val="600"/>
              </a:spcBef>
              <a:buClr>
                <a:srgbClr val="678090"/>
              </a:buClr>
              <a:buSzPct val="70000"/>
              <a:buNone/>
            </a:pPr>
            <a:endParaRPr lang="en-US" sz="1600" dirty="0"/>
          </a:p>
          <a:p>
            <a:pPr marL="731520" lvl="1" eaLnBrk="0" hangingPunct="0">
              <a:spcBef>
                <a:spcPts val="600"/>
              </a:spcBef>
              <a:buClr>
                <a:srgbClr val="678090"/>
              </a:buClr>
              <a:buSzPct val="70000"/>
              <a:buFont typeface="Wingdings" pitchFamily="2" charset="2"/>
              <a:buChar char="u"/>
            </a:pPr>
            <a:r>
              <a:rPr lang="en-US" sz="1600" dirty="0" smtClean="0"/>
              <a:t>Partnership between USGS and the National Oceanic and Atmospheric Administration (NOAA) for developing next generation system and analytical toolsets </a:t>
            </a:r>
          </a:p>
          <a:p>
            <a:pPr marL="731520" lvl="1" eaLnBrk="0" hangingPunct="0">
              <a:spcBef>
                <a:spcPts val="600"/>
              </a:spcBef>
              <a:buClr>
                <a:srgbClr val="678090"/>
              </a:buClr>
              <a:buSzPct val="70000"/>
              <a:buFont typeface="Wingdings" pitchFamily="2" charset="2"/>
              <a:buChar char="u"/>
            </a:pPr>
            <a:r>
              <a:rPr lang="en-US" sz="1600" dirty="0" smtClean="0"/>
              <a:t>Leverages </a:t>
            </a:r>
            <a:r>
              <a:rPr lang="en-US" sz="1600" dirty="0"/>
              <a:t>NOAA’s excellent </a:t>
            </a:r>
            <a:r>
              <a:rPr lang="en-US" sz="1600" dirty="0" smtClean="0"/>
              <a:t>legacy efforts (12+ years)</a:t>
            </a:r>
          </a:p>
          <a:p>
            <a:pPr marL="731520" lvl="1" eaLnBrk="0" hangingPunct="0">
              <a:spcBef>
                <a:spcPts val="600"/>
              </a:spcBef>
              <a:buClr>
                <a:srgbClr val="678090"/>
              </a:buClr>
              <a:buSzPct val="70000"/>
              <a:buFont typeface="Wingdings" pitchFamily="2" charset="2"/>
              <a:buChar char="u"/>
            </a:pPr>
            <a:r>
              <a:rPr lang="en-US" sz="1600" dirty="0" smtClean="0"/>
              <a:t>Detailed joint project plans and development teams for RC&amp; A</a:t>
            </a:r>
          </a:p>
          <a:p>
            <a:pPr marL="445770" lvl="1" indent="0" eaLnBrk="0" hangingPunct="0">
              <a:spcBef>
                <a:spcPts val="600"/>
              </a:spcBef>
              <a:buClr>
                <a:srgbClr val="678090"/>
              </a:buClr>
              <a:buSzPct val="70000"/>
              <a:buNone/>
            </a:pPr>
            <a:endParaRPr lang="en-US" sz="1800" dirty="0"/>
          </a:p>
        </p:txBody>
      </p:sp>
      <p:pic>
        <p:nvPicPr>
          <p:cNvPr id="7" name="Picture 2" descr="https://upload.wikimedia.org/wikipedia/commons/thumb/7/79/NOAA_logo.svg/2000px-NOAA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2966" y="4629325"/>
            <a:ext cx="824072" cy="8240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www.doi.gov/sites/doi.gov/themes/custom/doi_gov/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3783" y="5360713"/>
            <a:ext cx="850900" cy="85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633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123"/>
            <a:ext cx="6515947" cy="998399"/>
          </a:xfrm>
        </p:spPr>
        <p:txBody>
          <a:bodyPr>
            <a:normAutofit/>
          </a:bodyPr>
          <a:lstStyle/>
          <a:p>
            <a:r>
              <a:rPr lang="en-US" dirty="0" smtClean="0"/>
              <a:t>EORES page - </a:t>
            </a:r>
            <a:r>
              <a:rPr lang="en-US" sz="2000" dirty="0">
                <a:hlinkClick r:id="rId2"/>
              </a:rPr>
              <a:t>http://</a:t>
            </a:r>
            <a:r>
              <a:rPr lang="en-US" sz="2000" dirty="0" smtClean="0">
                <a:hlinkClick r:id="rId2"/>
              </a:rPr>
              <a:t>remotesensing.usgs.gov/rca-eo/eoresinfo</a:t>
            </a:r>
            <a:endParaRPr lang="en-US" sz="2000" dirty="0"/>
          </a:p>
        </p:txBody>
      </p:sp>
      <p:pic>
        <p:nvPicPr>
          <p:cNvPr id="7" name="Picture 6"/>
          <p:cNvPicPr>
            <a:picLocks noChangeAspect="1"/>
          </p:cNvPicPr>
          <p:nvPr/>
        </p:nvPicPr>
        <p:blipFill rotWithShape="1">
          <a:blip r:embed="rId3"/>
          <a:srcRect r="30441"/>
          <a:stretch/>
        </p:blipFill>
        <p:spPr>
          <a:xfrm>
            <a:off x="311084" y="1187778"/>
            <a:ext cx="8711575" cy="4779390"/>
          </a:xfrm>
          <a:prstGeom prst="rect">
            <a:avLst/>
          </a:prstGeom>
        </p:spPr>
      </p:pic>
    </p:spTree>
    <p:extLst>
      <p:ext uri="{BB962C8B-B14F-4D97-AF65-F5344CB8AC3E}">
        <p14:creationId xmlns:p14="http://schemas.microsoft.com/office/powerpoint/2010/main" val="583602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Title 2"/>
          <p:cNvSpPr>
            <a:spLocks noGrp="1"/>
          </p:cNvSpPr>
          <p:nvPr>
            <p:ph type="title"/>
          </p:nvPr>
        </p:nvSpPr>
        <p:spPr/>
        <p:txBody>
          <a:bodyPr/>
          <a:lstStyle/>
          <a:p>
            <a:r>
              <a:rPr lang="en-US" dirty="0" smtClean="0"/>
              <a:t>EORES Components</a:t>
            </a:r>
            <a:endParaRPr lang="en-US" dirty="0"/>
          </a:p>
        </p:txBody>
      </p:sp>
      <p:sp>
        <p:nvSpPr>
          <p:cNvPr id="2" name="Content Placeholder 1"/>
          <p:cNvSpPr>
            <a:spLocks noGrp="1"/>
          </p:cNvSpPr>
          <p:nvPr>
            <p:ph idx="1"/>
          </p:nvPr>
        </p:nvSpPr>
        <p:spPr/>
        <p:txBody>
          <a:bodyPr/>
          <a:lstStyle/>
          <a:p>
            <a:endParaRPr lang="en-US" dirty="0"/>
          </a:p>
        </p:txBody>
      </p:sp>
      <p:grpSp>
        <p:nvGrpSpPr>
          <p:cNvPr id="5" name="Group 4"/>
          <p:cNvGrpSpPr/>
          <p:nvPr/>
        </p:nvGrpSpPr>
        <p:grpSpPr>
          <a:xfrm>
            <a:off x="12051" y="864424"/>
            <a:ext cx="9131949" cy="5388738"/>
            <a:chOff x="12051" y="859662"/>
            <a:chExt cx="9131949" cy="5388738"/>
          </a:xfrm>
        </p:grpSpPr>
        <p:grpSp>
          <p:nvGrpSpPr>
            <p:cNvPr id="6" name="Group 5"/>
            <p:cNvGrpSpPr/>
            <p:nvPr/>
          </p:nvGrpSpPr>
          <p:grpSpPr>
            <a:xfrm>
              <a:off x="12051" y="859662"/>
              <a:ext cx="9131949" cy="5388738"/>
              <a:chOff x="12051" y="859662"/>
              <a:chExt cx="9131949" cy="5388738"/>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1" y="859662"/>
                <a:ext cx="9131949" cy="5388738"/>
              </a:xfrm>
              <a:prstGeom prst="rect">
                <a:avLst/>
              </a:prstGeom>
              <a:solidFill>
                <a:schemeClr val="bg1"/>
              </a:solidFill>
            </p:spPr>
          </p:pic>
          <p:sp>
            <p:nvSpPr>
              <p:cNvPr id="9" name="Rectangle 8"/>
              <p:cNvSpPr/>
              <p:nvPr/>
            </p:nvSpPr>
            <p:spPr>
              <a:xfrm>
                <a:off x="381000" y="2743200"/>
                <a:ext cx="381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2" descr="EORGroupByPhysO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5458" y="1217432"/>
              <a:ext cx="2085542" cy="20591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028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EORES Timeline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0711"/>
            <a:ext cx="9144000" cy="4434348"/>
          </a:xfrm>
          <a:prstGeom prst="rect">
            <a:avLst/>
          </a:prstGeom>
        </p:spPr>
      </p:pic>
      <p:sp>
        <p:nvSpPr>
          <p:cNvPr id="5" name="Rectangle 4"/>
          <p:cNvSpPr/>
          <p:nvPr/>
        </p:nvSpPr>
        <p:spPr>
          <a:xfrm>
            <a:off x="2070112" y="5303449"/>
            <a:ext cx="4445835" cy="261610"/>
          </a:xfrm>
          <a:prstGeom prst="rect">
            <a:avLst/>
          </a:prstGeom>
        </p:spPr>
        <p:txBody>
          <a:bodyPr wrap="square">
            <a:spAutoFit/>
          </a:bodyPr>
          <a:lstStyle/>
          <a:p>
            <a:r>
              <a:rPr lang="en-US" sz="1100" dirty="0" smtClean="0"/>
              <a:t>Agile development process information, subject to change</a:t>
            </a:r>
            <a:endParaRPr lang="en-US" sz="1100" dirty="0"/>
          </a:p>
        </p:txBody>
      </p:sp>
    </p:spTree>
    <p:extLst>
      <p:ext uri="{BB962C8B-B14F-4D97-AF65-F5344CB8AC3E}">
        <p14:creationId xmlns:p14="http://schemas.microsoft.com/office/powerpoint/2010/main" val="9384568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123"/>
            <a:ext cx="6863379" cy="1023938"/>
          </a:xfrm>
          <a:noFill/>
        </p:spPr>
        <p:txBody>
          <a:bodyPr>
            <a:normAutofit/>
          </a:bodyPr>
          <a:lstStyle/>
          <a:p>
            <a:r>
              <a:rPr lang="en-US" dirty="0"/>
              <a:t>RCA-EO Components</a:t>
            </a:r>
          </a:p>
        </p:txBody>
      </p:sp>
      <p:sp>
        <p:nvSpPr>
          <p:cNvPr id="5" name="Slide Number Placeholder 4"/>
          <p:cNvSpPr txBox="1">
            <a:spLocks/>
          </p:cNvSpPr>
          <p:nvPr/>
        </p:nvSpPr>
        <p:spPr bwMode="auto">
          <a:xfrm>
            <a:off x="6781800" y="64008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nchorCtr="0"/>
          <a:lstStyle>
            <a:defPPr marR="0" algn="l" rtl="0">
              <a:lnSpc>
                <a:spcPct val="100000"/>
              </a:lnSpc>
              <a:spcBef>
                <a:spcPts val="0"/>
              </a:spcBef>
              <a:spcAft>
                <a:spcPts val="0"/>
              </a:spcAft>
            </a:defPPr>
            <a:lvl1pPr marL="0" marR="0" indent="0" algn="r" rtl="0">
              <a:lnSpc>
                <a:spcPct val="100000"/>
              </a:lnSpc>
              <a:spcBef>
                <a:spcPct val="20000"/>
              </a:spcBef>
              <a:spcAft>
                <a:spcPts val="0"/>
              </a:spcAft>
              <a:buFont typeface="Arial" charset="0"/>
              <a:buChar char="•"/>
              <a:defRPr sz="2800" b="1" i="0" u="none" strike="noStrike" cap="none" baseline="0">
                <a:solidFill>
                  <a:schemeClr val="tx1"/>
                </a:solidFill>
                <a:latin typeface="Arial" charset="0"/>
                <a:ea typeface="Arial"/>
                <a:cs typeface="Arial" charset="0"/>
                <a:sym typeface="Arial"/>
                <a:rtl val="0"/>
              </a:defRPr>
            </a:lvl1pPr>
            <a:lvl2pPr marL="741363" marR="0" indent="-284163" algn="l" rtl="0">
              <a:lnSpc>
                <a:spcPct val="100000"/>
              </a:lnSpc>
              <a:spcBef>
                <a:spcPct val="20000"/>
              </a:spcBef>
              <a:spcAft>
                <a:spcPts val="0"/>
              </a:spcAft>
              <a:buFont typeface="Arial" charset="0"/>
              <a:buChar char="–"/>
              <a:defRPr sz="2400" b="1" i="0" u="none" strike="noStrike" cap="none" baseline="0">
                <a:solidFill>
                  <a:schemeClr val="tx1"/>
                </a:solidFill>
                <a:latin typeface="Arial" charset="0"/>
                <a:ea typeface="Arial"/>
                <a:cs typeface="Arial" charset="0"/>
                <a:sym typeface="Arial"/>
                <a:rtl val="0"/>
              </a:defRPr>
            </a:lvl2pPr>
            <a:lvl3pPr marL="1141413" marR="0" indent="-227013" algn="l" rtl="0">
              <a:lnSpc>
                <a:spcPct val="100000"/>
              </a:lnSpc>
              <a:spcBef>
                <a:spcPct val="20000"/>
              </a:spcBef>
              <a:spcAft>
                <a:spcPts val="0"/>
              </a:spcAft>
              <a:buFont typeface="Arial" charset="0"/>
              <a:buChar char="•"/>
              <a:defRPr sz="2000" b="1" i="0" u="none" strike="noStrike" cap="none" baseline="0">
                <a:solidFill>
                  <a:schemeClr val="tx1"/>
                </a:solidFill>
                <a:latin typeface="Arial" charset="0"/>
                <a:ea typeface="Arial"/>
                <a:cs typeface="Arial" charset="0"/>
                <a:sym typeface="Arial"/>
                <a:rtl val="0"/>
              </a:defRPr>
            </a:lvl3pPr>
            <a:lvl4pPr marL="1598613" marR="0" indent="-227013" algn="l" rtl="0">
              <a:lnSpc>
                <a:spcPct val="100000"/>
              </a:lnSpc>
              <a:spcBef>
                <a:spcPct val="20000"/>
              </a:spcBef>
              <a:spcAft>
                <a:spcPts val="0"/>
              </a:spcAft>
              <a:buFont typeface="Arial" charset="0"/>
              <a:buChar char="–"/>
              <a:defRPr sz="1400" b="1" i="0" u="none" strike="noStrike" cap="none" baseline="0">
                <a:solidFill>
                  <a:schemeClr val="tx1"/>
                </a:solidFill>
                <a:latin typeface="Arial" charset="0"/>
                <a:ea typeface="Arial"/>
                <a:cs typeface="Arial" charset="0"/>
                <a:sym typeface="Arial"/>
                <a:rtl val="0"/>
              </a:defRPr>
            </a:lvl4pPr>
            <a:lvl5pPr marL="2055813" marR="0" indent="-227013" algn="l" rtl="0">
              <a:lnSpc>
                <a:spcPct val="100000"/>
              </a:lnSpc>
              <a:spcBef>
                <a:spcPct val="20000"/>
              </a:spcBef>
              <a:spcAft>
                <a:spcPts val="0"/>
              </a:spcAft>
              <a:buFont typeface="Arial" charset="0"/>
              <a:buChar char="»"/>
              <a:defRPr sz="1400" b="0" i="0" u="none" strike="noStrike" cap="none" baseline="0">
                <a:solidFill>
                  <a:schemeClr val="tx1"/>
                </a:solidFill>
                <a:latin typeface="Arial" charset="0"/>
                <a:ea typeface="Arial"/>
                <a:cs typeface="Arial" charset="0"/>
                <a:sym typeface="Arial"/>
                <a:rtl val="0"/>
              </a:defRPr>
            </a:lvl5pPr>
            <a:lvl6pPr marL="2513013" marR="0" indent="-227013" algn="l" rtl="0" eaLnBrk="0" fontAlgn="base" hangingPunct="0">
              <a:lnSpc>
                <a:spcPct val="100000"/>
              </a:lnSpc>
              <a:spcBef>
                <a:spcPct val="20000"/>
              </a:spcBef>
              <a:spcAft>
                <a:spcPct val="0"/>
              </a:spcAft>
              <a:buFont typeface="Arial" charset="0"/>
              <a:buChar char="»"/>
              <a:defRPr sz="1400" b="0" i="0" u="none" strike="noStrike" cap="none" baseline="0">
                <a:solidFill>
                  <a:schemeClr val="tx1"/>
                </a:solidFill>
                <a:latin typeface="Arial" charset="0"/>
                <a:ea typeface="Arial"/>
                <a:cs typeface="Arial" charset="0"/>
                <a:sym typeface="Arial"/>
                <a:rtl val="0"/>
              </a:defRPr>
            </a:lvl6pPr>
            <a:lvl7pPr marL="2970213" marR="0" indent="-227013" algn="l" rtl="0" eaLnBrk="0" fontAlgn="base" hangingPunct="0">
              <a:lnSpc>
                <a:spcPct val="100000"/>
              </a:lnSpc>
              <a:spcBef>
                <a:spcPct val="20000"/>
              </a:spcBef>
              <a:spcAft>
                <a:spcPct val="0"/>
              </a:spcAft>
              <a:buFont typeface="Arial" charset="0"/>
              <a:buChar char="»"/>
              <a:defRPr sz="1400" b="0" i="0" u="none" strike="noStrike" cap="none" baseline="0">
                <a:solidFill>
                  <a:schemeClr val="tx1"/>
                </a:solidFill>
                <a:latin typeface="Arial" charset="0"/>
                <a:ea typeface="Arial"/>
                <a:cs typeface="Arial" charset="0"/>
                <a:sym typeface="Arial"/>
                <a:rtl val="0"/>
              </a:defRPr>
            </a:lvl7pPr>
            <a:lvl8pPr marL="3427413" marR="0" indent="-227013" algn="l" rtl="0" eaLnBrk="0" fontAlgn="base" hangingPunct="0">
              <a:lnSpc>
                <a:spcPct val="100000"/>
              </a:lnSpc>
              <a:spcBef>
                <a:spcPct val="20000"/>
              </a:spcBef>
              <a:spcAft>
                <a:spcPct val="0"/>
              </a:spcAft>
              <a:buFont typeface="Arial" charset="0"/>
              <a:buChar char="»"/>
              <a:defRPr sz="1400" b="0" i="0" u="none" strike="noStrike" cap="none" baseline="0">
                <a:solidFill>
                  <a:schemeClr val="tx1"/>
                </a:solidFill>
                <a:latin typeface="Arial" charset="0"/>
                <a:ea typeface="Arial"/>
                <a:cs typeface="Arial" charset="0"/>
                <a:sym typeface="Arial"/>
                <a:rtl val="0"/>
              </a:defRPr>
            </a:lvl8pPr>
            <a:lvl9pPr marL="3884613" marR="0" indent="-227013" algn="l" rtl="0" eaLnBrk="0" fontAlgn="base" hangingPunct="0">
              <a:lnSpc>
                <a:spcPct val="100000"/>
              </a:lnSpc>
              <a:spcBef>
                <a:spcPct val="20000"/>
              </a:spcBef>
              <a:spcAft>
                <a:spcPct val="0"/>
              </a:spcAft>
              <a:buFont typeface="Arial" charset="0"/>
              <a:buChar char="»"/>
              <a:defRPr sz="1400" b="0" i="0" u="none" strike="noStrike" cap="none" baseline="0">
                <a:solidFill>
                  <a:schemeClr val="tx1"/>
                </a:solidFill>
                <a:latin typeface="Arial" charset="0"/>
                <a:ea typeface="Arial"/>
                <a:cs typeface="Arial" charset="0"/>
                <a:sym typeface="Arial"/>
                <a:rtl val="0"/>
              </a:defRPr>
            </a:lvl9pPr>
          </a:lstStyle>
          <a:p>
            <a:pPr>
              <a:spcBef>
                <a:spcPct val="0"/>
              </a:spcBef>
              <a:buFontTx/>
              <a:buNone/>
            </a:pPr>
            <a:fld id="{AEA7EBE8-FA24-469A-97A0-3854CD273EAF}" type="slidenum">
              <a:rPr lang="en-US" altLang="en-US" sz="1100" b="0" smtClean="0">
                <a:solidFill>
                  <a:prstClr val="black"/>
                </a:solidFill>
              </a:rPr>
              <a:pPr>
                <a:spcBef>
                  <a:spcPct val="0"/>
                </a:spcBef>
                <a:buFontTx/>
                <a:buNone/>
              </a:pPr>
              <a:t>9</a:t>
            </a:fld>
            <a:endParaRPr lang="en-US" altLang="en-US" sz="1100" b="0" dirty="0" smtClean="0">
              <a:solidFill>
                <a:prstClr val="black"/>
              </a:solidFill>
            </a:endParaRPr>
          </a:p>
        </p:txBody>
      </p:sp>
      <p:grpSp>
        <p:nvGrpSpPr>
          <p:cNvPr id="6" name="Group 5"/>
          <p:cNvGrpSpPr/>
          <p:nvPr/>
        </p:nvGrpSpPr>
        <p:grpSpPr>
          <a:xfrm>
            <a:off x="4671320" y="1503826"/>
            <a:ext cx="4138026" cy="3434101"/>
            <a:chOff x="4236514" y="1423668"/>
            <a:chExt cx="4483388" cy="4055458"/>
          </a:xfrm>
        </p:grpSpPr>
        <p:sp>
          <p:nvSpPr>
            <p:cNvPr id="7" name="Shape 314"/>
            <p:cNvSpPr>
              <a:spLocks/>
            </p:cNvSpPr>
            <p:nvPr/>
          </p:nvSpPr>
          <p:spPr>
            <a:xfrm>
              <a:off x="5739805" y="1459467"/>
              <a:ext cx="2980097" cy="2838295"/>
            </a:xfrm>
            <a:prstGeom prst="ellipse">
              <a:avLst/>
            </a:prstGeom>
            <a:solidFill>
              <a:srgbClr val="FFFF00">
                <a:alpha val="59000"/>
              </a:srgbClr>
            </a:solidFill>
            <a:ln w="19050" cap="flat" cmpd="sng">
              <a:noFill/>
              <a:prstDash val="solid"/>
              <a:round/>
              <a:headEnd type="none" w="med" len="med"/>
              <a:tailEnd type="none" w="med" len="med"/>
            </a:ln>
          </p:spPr>
          <p:txBody>
            <a:bodyPr lIns="91425" tIns="45700" rIns="91425" bIns="45700" anchor="ctr" anchorCtr="0">
              <a:noAutofit/>
            </a:bodyPr>
            <a:lstStyle/>
            <a:p>
              <a:pPr marL="342900" indent="-279400" algn="ctr">
                <a:lnSpc>
                  <a:spcPct val="150000"/>
                </a:lnSpc>
                <a:buClr>
                  <a:srgbClr val="000000"/>
                </a:buClr>
                <a:buFont typeface="Noto Symbol"/>
                <a:buNone/>
                <a:defRPr>
                  <a:uFillTx/>
                </a:defRPr>
              </a:pPr>
              <a:endParaRPr sz="2000" b="1" dirty="0" smtClean="0">
                <a:solidFill>
                  <a:srgbClr val="0000CC"/>
                </a:solidFill>
                <a:latin typeface="Calibri"/>
                <a:ea typeface="Calibri"/>
                <a:cs typeface="Calibri"/>
                <a:sym typeface="Calibri"/>
              </a:endParaRPr>
            </a:p>
          </p:txBody>
        </p:sp>
        <p:sp>
          <p:nvSpPr>
            <p:cNvPr id="8" name="Shape 315"/>
            <p:cNvSpPr>
              <a:spLocks/>
            </p:cNvSpPr>
            <p:nvPr/>
          </p:nvSpPr>
          <p:spPr>
            <a:xfrm>
              <a:off x="4236514" y="1423668"/>
              <a:ext cx="2980097" cy="2838295"/>
            </a:xfrm>
            <a:prstGeom prst="ellipse">
              <a:avLst/>
            </a:prstGeom>
            <a:solidFill>
              <a:srgbClr val="FF0000">
                <a:alpha val="49000"/>
              </a:srgbClr>
            </a:solidFill>
            <a:ln w="19050" cap="flat" cmpd="sng">
              <a:noFill/>
              <a:prstDash val="solid"/>
              <a:round/>
              <a:headEnd type="none" w="med" len="med"/>
              <a:tailEnd type="none" w="med" len="med"/>
            </a:ln>
          </p:spPr>
          <p:txBody>
            <a:bodyPr lIns="91425" tIns="45700" rIns="91425" bIns="45700" anchor="ctr" anchorCtr="0">
              <a:noAutofit/>
            </a:bodyPr>
            <a:lstStyle/>
            <a:p>
              <a:pPr marL="342900" indent="-279400" algn="ctr">
                <a:lnSpc>
                  <a:spcPct val="150000"/>
                </a:lnSpc>
                <a:buClr>
                  <a:srgbClr val="000000"/>
                </a:buClr>
                <a:buFont typeface="Noto Symbol"/>
                <a:buNone/>
                <a:defRPr>
                  <a:uFillTx/>
                </a:defRPr>
              </a:pPr>
              <a:endParaRPr sz="2000" b="1" dirty="0" smtClean="0">
                <a:solidFill>
                  <a:srgbClr val="0000CC"/>
                </a:solidFill>
                <a:latin typeface="Calibri"/>
                <a:ea typeface="Calibri"/>
                <a:cs typeface="Calibri"/>
                <a:sym typeface="Calibri"/>
              </a:endParaRPr>
            </a:p>
          </p:txBody>
        </p:sp>
        <p:sp>
          <p:nvSpPr>
            <p:cNvPr id="9" name="Shape 316"/>
            <p:cNvSpPr>
              <a:spLocks/>
            </p:cNvSpPr>
            <p:nvPr/>
          </p:nvSpPr>
          <p:spPr>
            <a:xfrm>
              <a:off x="5014502" y="2640831"/>
              <a:ext cx="2980097" cy="2838295"/>
            </a:xfrm>
            <a:prstGeom prst="ellipse">
              <a:avLst/>
            </a:prstGeom>
            <a:solidFill>
              <a:srgbClr val="3333FF">
                <a:alpha val="65000"/>
              </a:srgbClr>
            </a:solidFill>
            <a:ln w="19050" cap="flat" cmpd="sng">
              <a:noFill/>
              <a:prstDash val="solid"/>
              <a:round/>
              <a:headEnd type="none" w="med" len="med"/>
              <a:tailEnd type="none" w="med" len="med"/>
            </a:ln>
          </p:spPr>
          <p:txBody>
            <a:bodyPr lIns="91425" tIns="45700" rIns="91425" bIns="45700" anchor="ctr" anchorCtr="0">
              <a:noAutofit/>
            </a:bodyPr>
            <a:lstStyle/>
            <a:p>
              <a:pPr marL="342900" indent="-279400" algn="ctr">
                <a:lnSpc>
                  <a:spcPct val="150000"/>
                </a:lnSpc>
                <a:buClr>
                  <a:srgbClr val="000000"/>
                </a:buClr>
                <a:buFont typeface="Noto Symbol"/>
                <a:buNone/>
                <a:defRPr>
                  <a:uFillTx/>
                </a:defRPr>
              </a:pPr>
              <a:endParaRPr b="1" dirty="0" smtClean="0">
                <a:latin typeface="Calibri"/>
                <a:ea typeface="Calibri"/>
                <a:cs typeface="Calibri"/>
                <a:sym typeface="Calibri"/>
              </a:endParaRPr>
            </a:p>
          </p:txBody>
        </p:sp>
        <p:sp>
          <p:nvSpPr>
            <p:cNvPr id="10" name="Shape 320"/>
            <p:cNvSpPr txBox="1">
              <a:spLocks/>
            </p:cNvSpPr>
            <p:nvPr/>
          </p:nvSpPr>
          <p:spPr>
            <a:xfrm>
              <a:off x="5577823" y="4467356"/>
              <a:ext cx="1853452" cy="801963"/>
            </a:xfrm>
            <a:prstGeom prst="rect">
              <a:avLst/>
            </a:prstGeom>
            <a:noFill/>
            <a:ln>
              <a:noFill/>
            </a:ln>
          </p:spPr>
          <p:txBody>
            <a:bodyPr lIns="91425" tIns="45700" rIns="91425" bIns="45700" anchor="t" anchorCtr="0">
              <a:noAutofit/>
            </a:bodyPr>
            <a:lstStyle/>
            <a:p>
              <a:pPr algn="ctr">
                <a:buSzPct val="25000"/>
                <a:defRPr>
                  <a:uFillTx/>
                </a:defRPr>
              </a:pPr>
              <a:r>
                <a:rPr lang="en-US" sz="1600" b="1" dirty="0" smtClean="0"/>
                <a:t>Value</a:t>
              </a:r>
            </a:p>
            <a:p>
              <a:pPr algn="ctr">
                <a:buSzPct val="25000"/>
                <a:defRPr>
                  <a:uFillTx/>
                </a:defRPr>
              </a:pPr>
              <a:r>
                <a:rPr lang="en-US" sz="1600" b="1" dirty="0" smtClean="0"/>
                <a:t>Tree</a:t>
              </a:r>
            </a:p>
          </p:txBody>
        </p:sp>
      </p:grpSp>
      <p:sp>
        <p:nvSpPr>
          <p:cNvPr id="11" name="Shape 318"/>
          <p:cNvSpPr txBox="1">
            <a:spLocks/>
          </p:cNvSpPr>
          <p:nvPr/>
        </p:nvSpPr>
        <p:spPr>
          <a:xfrm>
            <a:off x="7242523" y="2354075"/>
            <a:ext cx="1631838" cy="755377"/>
          </a:xfrm>
          <a:prstGeom prst="rect">
            <a:avLst/>
          </a:prstGeom>
          <a:noFill/>
          <a:ln>
            <a:noFill/>
          </a:ln>
        </p:spPr>
        <p:txBody>
          <a:bodyPr lIns="91425" tIns="45700" rIns="91425" bIns="45700" anchor="t" anchorCtr="0">
            <a:noAutofit/>
          </a:bodyPr>
          <a:lstStyle/>
          <a:p>
            <a:pPr algn="ctr">
              <a:buSzPct val="25000"/>
              <a:defRPr>
                <a:uFillTx/>
              </a:defRPr>
            </a:pPr>
            <a:r>
              <a:rPr lang="en-US" sz="1600" b="1" dirty="0" smtClean="0"/>
              <a:t>Capabilities</a:t>
            </a:r>
          </a:p>
        </p:txBody>
      </p:sp>
      <p:sp>
        <p:nvSpPr>
          <p:cNvPr id="12" name="Shape 319"/>
          <p:cNvSpPr txBox="1">
            <a:spLocks/>
          </p:cNvSpPr>
          <p:nvPr/>
        </p:nvSpPr>
        <p:spPr>
          <a:xfrm>
            <a:off x="4371414" y="2356570"/>
            <a:ext cx="1881094" cy="795954"/>
          </a:xfrm>
          <a:prstGeom prst="rect">
            <a:avLst/>
          </a:prstGeom>
          <a:noFill/>
          <a:ln>
            <a:noFill/>
          </a:ln>
        </p:spPr>
        <p:txBody>
          <a:bodyPr lIns="91425" tIns="45700" rIns="91425" bIns="45700" anchor="t" anchorCtr="0">
            <a:noAutofit/>
          </a:bodyPr>
          <a:lstStyle/>
          <a:p>
            <a:pPr algn="ctr">
              <a:buSzPct val="25000"/>
              <a:defRPr>
                <a:uFillTx/>
              </a:defRPr>
            </a:pPr>
            <a:r>
              <a:rPr lang="en-US" sz="1600" b="1" dirty="0" smtClean="0"/>
              <a:t>Requirements</a:t>
            </a:r>
          </a:p>
        </p:txBody>
      </p:sp>
      <p:sp>
        <p:nvSpPr>
          <p:cNvPr id="13" name="Shape 317"/>
          <p:cNvSpPr txBox="1">
            <a:spLocks/>
          </p:cNvSpPr>
          <p:nvPr/>
        </p:nvSpPr>
        <p:spPr>
          <a:xfrm>
            <a:off x="5022911" y="2867296"/>
            <a:ext cx="3318756" cy="1077544"/>
          </a:xfrm>
          <a:prstGeom prst="rect">
            <a:avLst/>
          </a:prstGeom>
          <a:noFill/>
          <a:ln>
            <a:noFill/>
          </a:ln>
        </p:spPr>
        <p:txBody>
          <a:bodyPr lIns="91425" tIns="45700" rIns="91425" bIns="45700" anchor="t" anchorCtr="0">
            <a:noAutofit/>
          </a:bodyPr>
          <a:lstStyle/>
          <a:p>
            <a:pPr algn="ctr">
              <a:buSzPct val="25000"/>
              <a:defRPr>
                <a:uFillTx/>
              </a:defRPr>
            </a:pPr>
            <a:r>
              <a:rPr lang="en-US" sz="1600" b="1" dirty="0" smtClean="0">
                <a:solidFill>
                  <a:srgbClr val="FFFFFF"/>
                </a:solidFill>
              </a:rPr>
              <a:t>Analysis</a:t>
            </a:r>
            <a:endParaRPr lang="en-US" sz="1600" b="1" dirty="0" smtClean="0">
              <a:solidFill>
                <a:srgbClr val="FFFFFF"/>
              </a:solidFill>
              <a:cs typeface="Times New Roman" panose="02020603050405020304" pitchFamily="18" charset="0"/>
            </a:endParaRPr>
          </a:p>
        </p:txBody>
      </p:sp>
      <p:sp>
        <p:nvSpPr>
          <p:cNvPr id="18" name="TextBox 17"/>
          <p:cNvSpPr txBox="1"/>
          <p:nvPr/>
        </p:nvSpPr>
        <p:spPr>
          <a:xfrm>
            <a:off x="691931" y="1100575"/>
            <a:ext cx="2966099" cy="461665"/>
          </a:xfrm>
          <a:prstGeom prst="rect">
            <a:avLst/>
          </a:prstGeom>
          <a:noFill/>
        </p:spPr>
        <p:txBody>
          <a:bodyPr wrap="square" rtlCol="0">
            <a:spAutoFit/>
          </a:bodyPr>
          <a:lstStyle/>
          <a:p>
            <a:pPr algn="ctr"/>
            <a:r>
              <a:rPr lang="en-US" sz="2400" b="1" u="sng" dirty="0" smtClean="0">
                <a:solidFill>
                  <a:srgbClr val="006600"/>
                </a:solidFill>
                <a:latin typeface="Calibri" panose="020F0502020204030204" pitchFamily="34" charset="0"/>
              </a:rPr>
              <a:t>RCA-EO Components</a:t>
            </a:r>
            <a:r>
              <a:rPr lang="en-US" sz="2400" b="1" dirty="0" smtClean="0">
                <a:solidFill>
                  <a:srgbClr val="006600"/>
                </a:solidFill>
                <a:latin typeface="Calibri" panose="020F0502020204030204" pitchFamily="34" charset="0"/>
              </a:rPr>
              <a:t> </a:t>
            </a:r>
            <a:endParaRPr lang="en-US" sz="2400" b="1" dirty="0">
              <a:solidFill>
                <a:srgbClr val="006600"/>
              </a:solidFill>
              <a:latin typeface="Calibri" panose="020F0502020204030204" pitchFamily="34" charset="0"/>
            </a:endParaRPr>
          </a:p>
        </p:txBody>
      </p:sp>
      <p:sp>
        <p:nvSpPr>
          <p:cNvPr id="21" name="TextBox 20"/>
          <p:cNvSpPr txBox="1"/>
          <p:nvPr/>
        </p:nvSpPr>
        <p:spPr>
          <a:xfrm>
            <a:off x="157431" y="1450820"/>
            <a:ext cx="4321611" cy="892552"/>
          </a:xfrm>
          <a:prstGeom prst="rect">
            <a:avLst/>
          </a:prstGeom>
        </p:spPr>
        <p:txBody>
          <a:bodyPr wrap="square" rtlCol="0">
            <a:spAutoFit/>
          </a:bodyPr>
          <a:lstStyle>
            <a:defPPr marR="0" algn="l" rtl="0">
              <a:lnSpc>
                <a:spcPct val="100000"/>
              </a:lnSpc>
              <a:spcBef>
                <a:spcPts val="0"/>
              </a:spcBef>
              <a:spcAft>
                <a:spcPts val="0"/>
              </a:spcAft>
            </a:defPPr>
            <a:lvl1pPr marL="285750" indent="-285750">
              <a:buFont typeface="Wingdings" panose="05000000000000000000" pitchFamily="2" charset="2"/>
              <a:buChar char="Ø"/>
              <a:defRPr sz="1600" b="1">
                <a:solidFill>
                  <a:schemeClr val="bg2"/>
                </a:solidFill>
                <a:latin typeface="Calibri" panose="020F0502020204030204" pitchFamily="34" charset="0"/>
              </a:defRPr>
            </a:lvl1pPr>
            <a:lvl5pPr marL="514350" lvl="4" indent="-285750">
              <a:buFont typeface="Calibri" panose="020F0502020204030204" pitchFamily="34" charset="0"/>
              <a:buChar char="−"/>
              <a:defRPr sz="1600">
                <a:solidFill>
                  <a:schemeClr val="tx1"/>
                </a:solidFill>
                <a:latin typeface="Calibri" panose="020F0502020204030204" pitchFamily="34" charset="0"/>
              </a:defRPr>
            </a:lvl5pPr>
          </a:lstStyle>
          <a:p>
            <a:r>
              <a:rPr lang="en-US" sz="2000" dirty="0" smtClean="0">
                <a:solidFill>
                  <a:srgbClr val="006600"/>
                </a:solidFill>
              </a:rPr>
              <a:t>User </a:t>
            </a:r>
            <a:r>
              <a:rPr lang="en-US" sz="2000" dirty="0">
                <a:solidFill>
                  <a:srgbClr val="006600"/>
                </a:solidFill>
              </a:rPr>
              <a:t>Requirements  </a:t>
            </a:r>
            <a:endParaRPr lang="en-US" sz="2000" dirty="0" smtClean="0">
              <a:solidFill>
                <a:srgbClr val="006600"/>
              </a:solidFill>
            </a:endParaRPr>
          </a:p>
          <a:p>
            <a:pPr lvl="4"/>
            <a:r>
              <a:rPr lang="en-US" dirty="0" smtClean="0">
                <a:solidFill>
                  <a:srgbClr val="000000"/>
                </a:solidFill>
              </a:rPr>
              <a:t>Database of system-independent </a:t>
            </a:r>
            <a:r>
              <a:rPr lang="en-US" dirty="0">
                <a:solidFill>
                  <a:srgbClr val="000000"/>
                </a:solidFill>
              </a:rPr>
              <a:t>user </a:t>
            </a:r>
            <a:r>
              <a:rPr lang="en-US" dirty="0" smtClean="0">
                <a:solidFill>
                  <a:srgbClr val="000000"/>
                </a:solidFill>
              </a:rPr>
              <a:t>needs </a:t>
            </a:r>
            <a:endParaRPr lang="en-US" sz="1400" dirty="0">
              <a:solidFill>
                <a:srgbClr val="000000"/>
              </a:solidFill>
            </a:endParaRPr>
          </a:p>
        </p:txBody>
      </p:sp>
      <p:sp>
        <p:nvSpPr>
          <p:cNvPr id="22" name="TextBox 21"/>
          <p:cNvSpPr txBox="1"/>
          <p:nvPr/>
        </p:nvSpPr>
        <p:spPr>
          <a:xfrm>
            <a:off x="157431" y="2221067"/>
            <a:ext cx="4046133" cy="1169551"/>
          </a:xfrm>
          <a:prstGeom prst="rect">
            <a:avLst/>
          </a:prstGeom>
        </p:spPr>
        <p:txBody>
          <a:bodyPr wrap="square" rtlCol="0">
            <a:spAutoFit/>
          </a:bodyPr>
          <a:lstStyle>
            <a:defPPr marR="0" algn="l" rtl="0">
              <a:lnSpc>
                <a:spcPct val="100000"/>
              </a:lnSpc>
              <a:spcBef>
                <a:spcPts val="0"/>
              </a:spcBef>
              <a:spcAft>
                <a:spcPts val="0"/>
              </a:spcAft>
              <a:defRPr/>
            </a:defPPr>
            <a:lvl1pPr marL="285750" indent="-285750">
              <a:buFont typeface="Wingdings" panose="05000000000000000000" pitchFamily="2" charset="2"/>
              <a:buChar char="Ø"/>
              <a:defRPr sz="1600" b="1">
                <a:solidFill>
                  <a:schemeClr val="bg2"/>
                </a:solidFill>
                <a:latin typeface="Calibri" panose="020F0502020204030204" pitchFamily="34" charset="0"/>
              </a:defRPr>
            </a:lvl1pPr>
            <a:lvl5pPr marL="514350" lvl="4" indent="-285750">
              <a:buFont typeface="Calibri" panose="020F0502020204030204" pitchFamily="34" charset="0"/>
              <a:buChar char="−"/>
              <a:defRPr sz="1600">
                <a:solidFill>
                  <a:schemeClr val="tx1"/>
                </a:solidFill>
                <a:latin typeface="Calibri" panose="020F0502020204030204" pitchFamily="34" charset="0"/>
              </a:defRPr>
            </a:lvl5pPr>
          </a:lstStyle>
          <a:p>
            <a:r>
              <a:rPr lang="en-US" sz="2000" dirty="0">
                <a:solidFill>
                  <a:srgbClr val="006600"/>
                </a:solidFill>
              </a:rPr>
              <a:t>Observing Systems </a:t>
            </a:r>
            <a:r>
              <a:rPr lang="en-US" sz="2000" dirty="0" smtClean="0">
                <a:solidFill>
                  <a:srgbClr val="006600"/>
                </a:solidFill>
              </a:rPr>
              <a:t>Capabilities</a:t>
            </a:r>
            <a:endParaRPr lang="en-US" sz="2000" dirty="0">
              <a:solidFill>
                <a:srgbClr val="006600"/>
              </a:solidFill>
            </a:endParaRPr>
          </a:p>
          <a:p>
            <a:pPr lvl="4"/>
            <a:r>
              <a:rPr lang="en-US" dirty="0" smtClean="0"/>
              <a:t>Database of current </a:t>
            </a:r>
            <a:r>
              <a:rPr lang="en-US" dirty="0"/>
              <a:t>and future Earth observing </a:t>
            </a:r>
            <a:r>
              <a:rPr lang="en-US" dirty="0" smtClean="0"/>
              <a:t>systems</a:t>
            </a:r>
            <a:endParaRPr lang="en-US" dirty="0"/>
          </a:p>
          <a:p>
            <a:pPr lvl="4"/>
            <a:endParaRPr lang="en-US" sz="1800" dirty="0">
              <a:solidFill>
                <a:srgbClr val="000000"/>
              </a:solidFill>
            </a:endParaRPr>
          </a:p>
        </p:txBody>
      </p:sp>
      <p:sp>
        <p:nvSpPr>
          <p:cNvPr id="23" name="TextBox 22"/>
          <p:cNvSpPr txBox="1"/>
          <p:nvPr/>
        </p:nvSpPr>
        <p:spPr>
          <a:xfrm>
            <a:off x="157431" y="3025106"/>
            <a:ext cx="4437932" cy="1138773"/>
          </a:xfrm>
          <a:prstGeom prst="rect">
            <a:avLst/>
          </a:prstGeom>
        </p:spPr>
        <p:txBody>
          <a:bodyPr wrap="square" rtlCol="0">
            <a:spAutoFit/>
          </a:bodyPr>
          <a:lstStyle>
            <a:defPPr marR="0" algn="l" rtl="0">
              <a:lnSpc>
                <a:spcPct val="100000"/>
              </a:lnSpc>
              <a:spcBef>
                <a:spcPts val="0"/>
              </a:spcBef>
              <a:spcAft>
                <a:spcPts val="0"/>
              </a:spcAft>
              <a:defRPr/>
            </a:defPPr>
            <a:lvl1pPr marL="285750" indent="-285750">
              <a:buFont typeface="Wingdings" panose="05000000000000000000" pitchFamily="2" charset="2"/>
              <a:buChar char="Ø"/>
              <a:defRPr sz="1600" b="1">
                <a:solidFill>
                  <a:schemeClr val="bg2"/>
                </a:solidFill>
                <a:latin typeface="Calibri" panose="020F0502020204030204" pitchFamily="34" charset="0"/>
              </a:defRPr>
            </a:lvl1pPr>
            <a:lvl5pPr marL="514350" lvl="4" indent="-285750">
              <a:buFont typeface="Calibri" panose="020F0502020204030204" pitchFamily="34" charset="0"/>
              <a:buChar char="−"/>
              <a:defRPr sz="1600">
                <a:solidFill>
                  <a:schemeClr val="tx1"/>
                </a:solidFill>
                <a:latin typeface="Calibri" panose="020F0502020204030204" pitchFamily="34" charset="0"/>
              </a:defRPr>
            </a:lvl5pPr>
          </a:lstStyle>
          <a:p>
            <a:r>
              <a:rPr lang="en-US" sz="2000" dirty="0" smtClean="0">
                <a:solidFill>
                  <a:srgbClr val="006600"/>
                </a:solidFill>
              </a:rPr>
              <a:t>Value Tree Information (VTI)</a:t>
            </a:r>
            <a:endParaRPr lang="en-US" sz="2000" dirty="0">
              <a:solidFill>
                <a:srgbClr val="006600"/>
              </a:solidFill>
            </a:endParaRPr>
          </a:p>
          <a:p>
            <a:pPr lvl="4"/>
            <a:r>
              <a:rPr lang="en-US" dirty="0" smtClean="0">
                <a:solidFill>
                  <a:srgbClr val="000000"/>
                </a:solidFill>
              </a:rPr>
              <a:t>Organizational </a:t>
            </a:r>
            <a:r>
              <a:rPr lang="en-US" dirty="0">
                <a:solidFill>
                  <a:srgbClr val="000000"/>
                </a:solidFill>
              </a:rPr>
              <a:t>program </a:t>
            </a:r>
            <a:r>
              <a:rPr lang="en-US" dirty="0" smtClean="0">
                <a:solidFill>
                  <a:srgbClr val="000000"/>
                </a:solidFill>
              </a:rPr>
              <a:t>of Earth </a:t>
            </a:r>
            <a:r>
              <a:rPr lang="en-US" dirty="0">
                <a:solidFill>
                  <a:srgbClr val="000000"/>
                </a:solidFill>
              </a:rPr>
              <a:t>observing </a:t>
            </a:r>
            <a:r>
              <a:rPr lang="en-US" dirty="0" smtClean="0">
                <a:solidFill>
                  <a:srgbClr val="000000"/>
                </a:solidFill>
              </a:rPr>
              <a:t>input and capabilities</a:t>
            </a:r>
            <a:r>
              <a:rPr lang="en-US" dirty="0" smtClean="0"/>
              <a:t> </a:t>
            </a:r>
            <a:r>
              <a:rPr lang="en-US" dirty="0" smtClean="0">
                <a:solidFill>
                  <a:srgbClr val="000000"/>
                </a:solidFill>
              </a:rPr>
              <a:t>mapped to the organization’s goals </a:t>
            </a:r>
            <a:r>
              <a:rPr lang="en-US" dirty="0">
                <a:solidFill>
                  <a:srgbClr val="000000"/>
                </a:solidFill>
              </a:rPr>
              <a:t>and </a:t>
            </a:r>
            <a:r>
              <a:rPr lang="en-US" dirty="0" smtClean="0">
                <a:solidFill>
                  <a:srgbClr val="000000"/>
                </a:solidFill>
              </a:rPr>
              <a:t>objectives</a:t>
            </a:r>
            <a:endParaRPr lang="en-US" dirty="0"/>
          </a:p>
        </p:txBody>
      </p:sp>
      <p:sp>
        <p:nvSpPr>
          <p:cNvPr id="24" name="TextBox 23"/>
          <p:cNvSpPr txBox="1"/>
          <p:nvPr/>
        </p:nvSpPr>
        <p:spPr>
          <a:xfrm>
            <a:off x="151915" y="4935146"/>
            <a:ext cx="4387565" cy="707886"/>
          </a:xfrm>
          <a:prstGeom prst="rect">
            <a:avLst/>
          </a:prstGeom>
        </p:spPr>
        <p:txBody>
          <a:bodyPr wrap="square" rtlCol="0">
            <a:spAutoFit/>
          </a:bodyPr>
          <a:lstStyle>
            <a:defPPr marR="0" algn="l" rtl="0">
              <a:lnSpc>
                <a:spcPct val="100000"/>
              </a:lnSpc>
              <a:spcBef>
                <a:spcPts val="0"/>
              </a:spcBef>
              <a:spcAft>
                <a:spcPts val="0"/>
              </a:spcAft>
              <a:defRPr/>
            </a:defPPr>
            <a:lvl1pPr marL="285750" indent="-285750">
              <a:buFont typeface="Wingdings" panose="05000000000000000000" pitchFamily="2" charset="2"/>
              <a:buChar char="Ø"/>
              <a:defRPr sz="1600" b="1">
                <a:solidFill>
                  <a:schemeClr val="bg2"/>
                </a:solidFill>
                <a:latin typeface="Calibri" panose="020F0502020204030204" pitchFamily="34" charset="0"/>
              </a:defRPr>
            </a:lvl1pPr>
            <a:lvl5pPr marL="514350" lvl="4" indent="-285750">
              <a:buFont typeface="Calibri" panose="020F0502020204030204" pitchFamily="34" charset="0"/>
              <a:buChar char="−"/>
              <a:defRPr sz="1600">
                <a:solidFill>
                  <a:schemeClr val="tx1"/>
                </a:solidFill>
                <a:latin typeface="Calibri" panose="020F0502020204030204" pitchFamily="34" charset="0"/>
              </a:defRPr>
            </a:lvl5pPr>
          </a:lstStyle>
          <a:p>
            <a:pPr marL="0" indent="0" algn="ctr">
              <a:buNone/>
            </a:pPr>
            <a:r>
              <a:rPr lang="en-US" sz="2000" dirty="0">
                <a:solidFill>
                  <a:srgbClr val="006600"/>
                </a:solidFill>
              </a:rPr>
              <a:t>Earth Observation </a:t>
            </a:r>
            <a:r>
              <a:rPr lang="en-US" sz="2000" dirty="0" smtClean="0">
                <a:solidFill>
                  <a:srgbClr val="006600"/>
                </a:solidFill>
              </a:rPr>
              <a:t>Requirements Evaluation </a:t>
            </a:r>
            <a:r>
              <a:rPr lang="en-US" sz="2000" dirty="0">
                <a:solidFill>
                  <a:srgbClr val="006600"/>
                </a:solidFill>
              </a:rPr>
              <a:t>System (EORES) and Analysis</a:t>
            </a:r>
          </a:p>
        </p:txBody>
      </p:sp>
      <p:sp>
        <p:nvSpPr>
          <p:cNvPr id="25" name="TextBox 24"/>
          <p:cNvSpPr txBox="1"/>
          <p:nvPr/>
        </p:nvSpPr>
        <p:spPr>
          <a:xfrm>
            <a:off x="0" y="5660701"/>
            <a:ext cx="9144000" cy="1200329"/>
          </a:xfrm>
          <a:prstGeom prst="rect">
            <a:avLst/>
          </a:prstGeom>
          <a:solidFill>
            <a:srgbClr val="315537"/>
          </a:solidFill>
        </p:spPr>
        <p:txBody>
          <a:bodyPr wrap="square" rtlCol="0">
            <a:spAutoFit/>
          </a:bodyPr>
          <a:lstStyle>
            <a:defPPr>
              <a:defRPr lang="en-US"/>
            </a:defPPr>
            <a:lvl1pPr algn="ctr">
              <a:defRPr sz="3200">
                <a:solidFill>
                  <a:schemeClr val="bg1"/>
                </a:solidFill>
              </a:defRPr>
            </a:lvl1pPr>
          </a:lstStyle>
          <a:p>
            <a:r>
              <a:rPr lang="en-US" sz="2400" dirty="0"/>
              <a:t>RCA-EO is driving toward a user needs driven business management process to address mission priorities, and incorporate evolving Earth observing </a:t>
            </a:r>
            <a:r>
              <a:rPr lang="en-US" sz="2400" dirty="0" smtClean="0"/>
              <a:t>technology</a:t>
            </a:r>
            <a:endParaRPr lang="en-US" sz="2400" dirty="0"/>
          </a:p>
        </p:txBody>
      </p:sp>
      <p:sp>
        <p:nvSpPr>
          <p:cNvPr id="14" name="Rectangle 13"/>
          <p:cNvSpPr/>
          <p:nvPr/>
        </p:nvSpPr>
        <p:spPr>
          <a:xfrm>
            <a:off x="151914" y="1498334"/>
            <a:ext cx="4321611" cy="27379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a:off x="1966460" y="4474981"/>
            <a:ext cx="345133" cy="412459"/>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4471272" y="1053061"/>
            <a:ext cx="4552487" cy="3963111"/>
          </a:xfrm>
          <a:prstGeom prst="ellipse">
            <a:avLst/>
          </a:prstGeom>
          <a:solidFill>
            <a:schemeClr val="accent2">
              <a:lumMod val="75000"/>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238743" y="1009975"/>
            <a:ext cx="724494" cy="338554"/>
          </a:xfrm>
          <a:prstGeom prst="rect">
            <a:avLst/>
          </a:prstGeom>
          <a:noFill/>
        </p:spPr>
        <p:txBody>
          <a:bodyPr wrap="none" rtlCol="0">
            <a:spAutoFit/>
          </a:bodyPr>
          <a:lstStyle/>
          <a:p>
            <a:r>
              <a:rPr lang="en-US" sz="1600" b="1" dirty="0" smtClean="0"/>
              <a:t>EORES</a:t>
            </a:r>
            <a:endParaRPr lang="en-US" sz="1600" b="1" dirty="0"/>
          </a:p>
        </p:txBody>
      </p:sp>
      <p:sp>
        <p:nvSpPr>
          <p:cNvPr id="26" name="Rectangle 25"/>
          <p:cNvSpPr/>
          <p:nvPr/>
        </p:nvSpPr>
        <p:spPr>
          <a:xfrm>
            <a:off x="4741233" y="5046486"/>
            <a:ext cx="4321611" cy="6001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4671320" y="5012882"/>
            <a:ext cx="4321611" cy="584775"/>
          </a:xfrm>
          <a:prstGeom prst="rect">
            <a:avLst/>
          </a:prstGeom>
        </p:spPr>
        <p:txBody>
          <a:bodyPr wrap="square" rtlCol="0">
            <a:spAutoFit/>
          </a:bodyPr>
          <a:lstStyle>
            <a:defPPr marR="0" algn="l" rtl="0">
              <a:lnSpc>
                <a:spcPct val="100000"/>
              </a:lnSpc>
              <a:spcBef>
                <a:spcPts val="0"/>
              </a:spcBef>
              <a:spcAft>
                <a:spcPts val="0"/>
              </a:spcAft>
            </a:defPPr>
            <a:lvl1pPr marL="285750" indent="-285750">
              <a:buFont typeface="Wingdings" panose="05000000000000000000" pitchFamily="2" charset="2"/>
              <a:buChar char="Ø"/>
              <a:defRPr sz="1600" b="1">
                <a:solidFill>
                  <a:schemeClr val="bg2"/>
                </a:solidFill>
                <a:latin typeface="Calibri" panose="020F0502020204030204" pitchFamily="34" charset="0"/>
              </a:defRPr>
            </a:lvl1pPr>
            <a:lvl5pPr marL="514350" lvl="4" indent="-285750">
              <a:buFont typeface="Calibri" panose="020F0502020204030204" pitchFamily="34" charset="0"/>
              <a:buChar char="−"/>
              <a:defRPr sz="1600">
                <a:solidFill>
                  <a:schemeClr val="tx1"/>
                </a:solidFill>
                <a:latin typeface="Calibri" panose="020F0502020204030204" pitchFamily="34" charset="0"/>
              </a:defRPr>
            </a:lvl5pPr>
          </a:lstStyle>
          <a:p>
            <a:r>
              <a:rPr lang="en-US" dirty="0" smtClean="0">
                <a:solidFill>
                  <a:srgbClr val="006600"/>
                </a:solidFill>
              </a:rPr>
              <a:t>Using EOA VTI to elicit User </a:t>
            </a:r>
            <a:r>
              <a:rPr lang="en-US" dirty="0">
                <a:solidFill>
                  <a:srgbClr val="006600"/>
                </a:solidFill>
              </a:rPr>
              <a:t>Requirements  </a:t>
            </a:r>
            <a:endParaRPr lang="en-US" dirty="0" smtClean="0">
              <a:solidFill>
                <a:srgbClr val="006600"/>
              </a:solidFill>
            </a:endParaRPr>
          </a:p>
          <a:p>
            <a:pPr lvl="4"/>
            <a:r>
              <a:rPr lang="en-US" dirty="0" smtClean="0">
                <a:solidFill>
                  <a:srgbClr val="000000"/>
                </a:solidFill>
              </a:rPr>
              <a:t>Across all Civil Federal Agencies</a:t>
            </a:r>
            <a:endParaRPr lang="en-US" sz="1400" dirty="0">
              <a:solidFill>
                <a:srgbClr val="000000"/>
              </a:solidFill>
            </a:endParaRPr>
          </a:p>
        </p:txBody>
      </p:sp>
      <p:sp>
        <p:nvSpPr>
          <p:cNvPr id="28" name="Rectangle 27"/>
          <p:cNvSpPr/>
          <p:nvPr/>
        </p:nvSpPr>
        <p:spPr>
          <a:xfrm>
            <a:off x="147956" y="4911244"/>
            <a:ext cx="4357577" cy="7423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0467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15373</TotalTime>
  <Words>2656</Words>
  <Application>Microsoft Office PowerPoint</Application>
  <PresentationFormat>On-screen Show (4:3)</PresentationFormat>
  <Paragraphs>548</Paragraphs>
  <Slides>43</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ＭＳ Ｐゴシック</vt:lpstr>
      <vt:lpstr>Arial</vt:lpstr>
      <vt:lpstr>Arial Bold</vt:lpstr>
      <vt:lpstr>Calibri</vt:lpstr>
      <vt:lpstr>Noto Symbol</vt:lpstr>
      <vt:lpstr>Times New Roman</vt:lpstr>
      <vt:lpstr>Wingdings</vt:lpstr>
      <vt:lpstr>Custom Design</vt:lpstr>
      <vt:lpstr>Understanding EO Requirements and Capabilities for GEOSS</vt:lpstr>
      <vt:lpstr>Agenda</vt:lpstr>
      <vt:lpstr>Purpose of RCA-EO</vt:lpstr>
      <vt:lpstr>RCA-EO Web Page http://remotesensing.usgs.gov/rca-eo/ </vt:lpstr>
      <vt:lpstr>Requirements Capabilities &amp; Analysis for Earth Observations (RCA-EO)</vt:lpstr>
      <vt:lpstr>EORES page - http://remotesensing.usgs.gov/rca-eo/eoresinfo</vt:lpstr>
      <vt:lpstr>EORES Components</vt:lpstr>
      <vt:lpstr>EORES Timeline</vt:lpstr>
      <vt:lpstr>RCA-EO Components</vt:lpstr>
      <vt:lpstr>RCA-EO Information</vt:lpstr>
      <vt:lpstr>VTI vs. User Requirements</vt:lpstr>
      <vt:lpstr>Remote Sensing Impact on  USGS Program Performance*</vt:lpstr>
      <vt:lpstr>Landsat – EOA 2012 Results</vt:lpstr>
      <vt:lpstr>EOA - US Federal Agencies Value Tree</vt:lpstr>
      <vt:lpstr>Snapshot of Federal Civil Earth Observation Data Use Completed</vt:lpstr>
      <vt:lpstr>Initial EOA 2016 VTI Analysis</vt:lpstr>
      <vt:lpstr>Requirements Collection Plans</vt:lpstr>
      <vt:lpstr>Requirement Attributes</vt:lpstr>
      <vt:lpstr>Requirements Examples</vt:lpstr>
      <vt:lpstr>PowerPoint Presentation</vt:lpstr>
      <vt:lpstr>PowerPoint Presentation</vt:lpstr>
      <vt:lpstr>Requirements Trend Animated Example</vt:lpstr>
      <vt:lpstr>PowerPoint Presentation</vt:lpstr>
      <vt:lpstr>PowerPoint Presentation</vt:lpstr>
      <vt:lpstr>PowerPoint Presentation</vt:lpstr>
      <vt:lpstr>PowerPoint Presentation</vt:lpstr>
      <vt:lpstr>PowerPoint Presentation</vt:lpstr>
      <vt:lpstr>PowerPoint Presentation</vt:lpstr>
      <vt:lpstr>Capabilities</vt:lpstr>
      <vt:lpstr>PowerPoint Presentation</vt:lpstr>
      <vt:lpstr>USGS User/Use Analysis</vt:lpstr>
      <vt:lpstr>CEOS Requirements and Capabilities</vt:lpstr>
      <vt:lpstr>CSIRO, ESA and others</vt:lpstr>
      <vt:lpstr>Comments?</vt:lpstr>
      <vt:lpstr>PowerPoint Presentation</vt:lpstr>
      <vt:lpstr>USGS – NOAA Partnership</vt:lpstr>
      <vt:lpstr>Impact Assessment and Insights: Landsat</vt:lpstr>
      <vt:lpstr>How representative is our RCA-EO data collection – focus on Landsat</vt:lpstr>
      <vt:lpstr>What’s ahead</vt:lpstr>
      <vt:lpstr>Value Tree Information for  a USGS Key Product</vt:lpstr>
      <vt:lpstr>PowerPoint Presentation</vt:lpstr>
      <vt:lpstr>Remote Sensing Impact on the Land Change Science Program</vt:lpstr>
      <vt:lpstr>Remote Sensing Impact on the Minerals Resources Program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Babcock, Michael</dc:creator>
  <cp:lastModifiedBy>Stensaas, Gregory L.</cp:lastModifiedBy>
  <cp:revision>541</cp:revision>
  <cp:lastPrinted>2015-12-02T13:53:38Z</cp:lastPrinted>
  <dcterms:created xsi:type="dcterms:W3CDTF">2014-07-14T19:19:56Z</dcterms:created>
  <dcterms:modified xsi:type="dcterms:W3CDTF">2016-07-20T18:00:15Z</dcterms:modified>
</cp:coreProperties>
</file>