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9" r:id="rId3"/>
    <p:sldId id="260" r:id="rId4"/>
    <p:sldId id="261" r:id="rId5"/>
    <p:sldId id="262" r:id="rId6"/>
    <p:sldId id="263" r:id="rId7"/>
    <p:sldId id="264" r:id="rId8"/>
    <p:sldId id="265" r:id="rId9"/>
    <p:sldId id="266" r:id="rId10"/>
    <p:sldId id="267" r:id="rId11"/>
  </p:sldIdLst>
  <p:sldSz cx="9144000" cy="6858000" type="screen4x3"/>
  <p:notesSz cx="6858000" cy="9144000"/>
  <p:defaultTextStyle>
    <a:lvl1pPr defTabSz="457200">
      <a:defRPr>
        <a:solidFill>
          <a:srgbClr val="002569"/>
        </a:solidFill>
      </a:defRPr>
    </a:lvl1pPr>
    <a:lvl2pPr indent="457200" defTabSz="457200">
      <a:defRPr>
        <a:solidFill>
          <a:srgbClr val="002569"/>
        </a:solidFill>
      </a:defRPr>
    </a:lvl2pPr>
    <a:lvl3pPr indent="914400" defTabSz="457200">
      <a:defRPr>
        <a:solidFill>
          <a:srgbClr val="002569"/>
        </a:solidFill>
      </a:defRPr>
    </a:lvl3pPr>
    <a:lvl4pPr indent="1371600" defTabSz="457200">
      <a:defRPr>
        <a:solidFill>
          <a:srgbClr val="002569"/>
        </a:solidFill>
      </a:defRPr>
    </a:lvl4pPr>
    <a:lvl5pPr indent="1828800" defTabSz="457200">
      <a:defRPr>
        <a:solidFill>
          <a:srgbClr val="002569"/>
        </a:solidFill>
      </a:defRPr>
    </a:lvl5pPr>
    <a:lvl6pPr indent="2286000" defTabSz="457200">
      <a:defRPr>
        <a:solidFill>
          <a:srgbClr val="002569"/>
        </a:solidFill>
      </a:defRPr>
    </a:lvl6pPr>
    <a:lvl7pPr indent="2743200" defTabSz="457200">
      <a:defRPr>
        <a:solidFill>
          <a:srgbClr val="002569"/>
        </a:solidFill>
      </a:defRPr>
    </a:lvl7pPr>
    <a:lvl8pPr indent="3200400" defTabSz="457200">
      <a:defRPr>
        <a:solidFill>
          <a:srgbClr val="002569"/>
        </a:solidFill>
      </a:defRPr>
    </a:lvl8pPr>
    <a:lvl9pPr indent="3657600" defTabSz="457200">
      <a:defRPr>
        <a:solidFill>
          <a:srgbClr val="002569"/>
        </a:solidFil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DDCA"/>
          </a:solidFill>
        </a:fill>
      </a:tcStyle>
    </a:wholeTbl>
    <a:band2H>
      <a:tcTxStyle/>
      <a:tcStyle>
        <a:tcBdr/>
        <a:fill>
          <a:solidFill>
            <a:srgbClr val="FFEFE6"/>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Row>
  </a:tblStyle>
  <a:tblStyle styleId="{C7B018BB-80A7-4F77-B60F-C8B233D01FF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BCBCB"/>
          </a:solidFill>
        </a:fill>
      </a:tcStyle>
    </a:wholeTbl>
    <a:band2H>
      <a:tcTxStyle/>
      <a:tcStyle>
        <a:tcBdr/>
        <a:fill>
          <a:solidFill>
            <a:srgbClr val="EEE7E7"/>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Row>
  </a:tblStyle>
  <a:tblStyle styleId="{CF821DB8-F4EB-4A41-A1BA-3FCAFE7338EE}" styleName="">
    <a:tblBg/>
    <a:wholeTbl>
      <a:tcTxStyle b="on" i="on">
        <a:fontRef idx="major">
          <a:srgbClr val="002569"/>
        </a:fontRef>
        <a:srgbClr val="002569"/>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7EA"/>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9A00"/>
          </a:solidFill>
        </a:fill>
      </a:tcStyle>
    </a:firstCol>
    <a:lastRow>
      <a:tcTxStyle b="on" i="on">
        <a:fontRef idx="major">
          <a:srgbClr val="002569"/>
        </a:fontRef>
        <a:srgbClr val="002569"/>
      </a:tcTxStyle>
      <a:tcStyle>
        <a:tcBdr>
          <a:left>
            <a:ln w="12700" cap="flat">
              <a:noFill/>
              <a:miter lim="400000"/>
            </a:ln>
          </a:left>
          <a:right>
            <a:ln w="12700" cap="flat">
              <a:noFill/>
              <a:miter lim="400000"/>
            </a:ln>
          </a:right>
          <a:top>
            <a:ln w="508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Ref idx="major">
          <a:srgbClr val="FFFFFF"/>
        </a:fontRef>
        <a:srgbClr val="FFFFFF"/>
      </a:tcTxStyle>
      <a:tcStyle>
        <a:tcBdr>
          <a:left>
            <a:ln w="12700" cap="flat">
              <a:noFill/>
              <a:miter lim="400000"/>
            </a:ln>
          </a:left>
          <a:right>
            <a:ln w="12700" cap="flat">
              <a:noFill/>
              <a:miter lim="400000"/>
            </a:ln>
          </a:right>
          <a:top>
            <a:ln w="254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9A00"/>
          </a:solidFill>
        </a:fill>
      </a:tcStyle>
    </a:firstRow>
  </a:tblStyle>
  <a:tblStyle styleId="{33BA23B1-9221-436E-865A-0063620EA4FD}"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BD3"/>
          </a:solidFill>
        </a:fill>
      </a:tcStyle>
    </a:wholeTbl>
    <a:band2H>
      <a:tcTxStyle/>
      <a:tcStyle>
        <a:tcBdr/>
        <a:fill>
          <a:solidFill>
            <a:srgbClr val="E6E7EA"/>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Row>
  </a:tblStyle>
  <a:tblStyle styleId="{2708684C-4D16-4618-839F-0558EEFCDFE6}" styleName="">
    <a:tblBg/>
    <a:wholeTb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wholeTbl>
    <a:band2H>
      <a:tcTxStyle/>
      <a:tcStyle>
        <a:tcBdr/>
        <a:fill>
          <a:solidFill>
            <a:srgbClr val="FFFFFF"/>
          </a:solidFill>
        </a:fill>
      </a:tcStyle>
    </a:band2H>
    <a:firstCo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firstCol>
    <a:la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508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lastRow>
    <a:fir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254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38"/>
  </p:normalViewPr>
  <p:slideViewPr>
    <p:cSldViewPr>
      <p:cViewPr>
        <p:scale>
          <a:sx n="107" d="100"/>
          <a:sy n="107" d="100"/>
        </p:scale>
        <p:origin x="1760" y="2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Shape 7"/>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8" name="Shape 8"/>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3530218368"/>
      </p:ext>
    </p:extLst>
  </p:cSld>
  <p:clrMap bg1="lt1" tx1="dk1" bg2="lt2" tx2="dk2" accent1="accent1" accent2="accent2" accent3="accent3" accent4="accent4" accent5="accent5" accent6="accent6" hlink="hlink" folHlink="folHlink"/>
  <p:notesStyle>
    <a:lvl1pPr defTabSz="457200">
      <a:lnSpc>
        <a:spcPct val="125000"/>
      </a:lnSpc>
      <a:defRPr sz="2400">
        <a:latin typeface="+mn-lt"/>
        <a:ea typeface="+mn-ea"/>
        <a:cs typeface="+mn-cs"/>
        <a:sym typeface="Avenir Roman"/>
      </a:defRPr>
    </a:lvl1pPr>
    <a:lvl2pPr indent="228600" defTabSz="457200">
      <a:lnSpc>
        <a:spcPct val="125000"/>
      </a:lnSpc>
      <a:defRPr sz="2400">
        <a:latin typeface="+mn-lt"/>
        <a:ea typeface="+mn-ea"/>
        <a:cs typeface="+mn-cs"/>
        <a:sym typeface="Avenir Roman"/>
      </a:defRPr>
    </a:lvl2pPr>
    <a:lvl3pPr indent="457200" defTabSz="457200">
      <a:lnSpc>
        <a:spcPct val="125000"/>
      </a:lnSpc>
      <a:defRPr sz="2400">
        <a:latin typeface="+mn-lt"/>
        <a:ea typeface="+mn-ea"/>
        <a:cs typeface="+mn-cs"/>
        <a:sym typeface="Avenir Roman"/>
      </a:defRPr>
    </a:lvl3pPr>
    <a:lvl4pPr indent="685800" defTabSz="457200">
      <a:lnSpc>
        <a:spcPct val="125000"/>
      </a:lnSpc>
      <a:defRPr sz="2400">
        <a:latin typeface="+mn-lt"/>
        <a:ea typeface="+mn-ea"/>
        <a:cs typeface="+mn-cs"/>
        <a:sym typeface="Avenir Roman"/>
      </a:defRPr>
    </a:lvl4pPr>
    <a:lvl5pPr indent="914400" defTabSz="457200">
      <a:lnSpc>
        <a:spcPct val="125000"/>
      </a:lnSpc>
      <a:defRPr sz="2400">
        <a:latin typeface="+mn-lt"/>
        <a:ea typeface="+mn-ea"/>
        <a:cs typeface="+mn-cs"/>
        <a:sym typeface="Avenir Roman"/>
      </a:defRPr>
    </a:lvl5pPr>
    <a:lvl6pPr indent="1143000" defTabSz="457200">
      <a:lnSpc>
        <a:spcPct val="125000"/>
      </a:lnSpc>
      <a:defRPr sz="2400">
        <a:latin typeface="+mn-lt"/>
        <a:ea typeface="+mn-ea"/>
        <a:cs typeface="+mn-cs"/>
        <a:sym typeface="Avenir Roman"/>
      </a:defRPr>
    </a:lvl6pPr>
    <a:lvl7pPr indent="1371600" defTabSz="457200">
      <a:lnSpc>
        <a:spcPct val="125000"/>
      </a:lnSpc>
      <a:defRPr sz="2400">
        <a:latin typeface="+mn-lt"/>
        <a:ea typeface="+mn-ea"/>
        <a:cs typeface="+mn-cs"/>
        <a:sym typeface="Avenir Roman"/>
      </a:defRPr>
    </a:lvl7pPr>
    <a:lvl8pPr indent="1600200" defTabSz="457200">
      <a:lnSpc>
        <a:spcPct val="125000"/>
      </a:lnSpc>
      <a:defRPr sz="2400">
        <a:latin typeface="+mn-lt"/>
        <a:ea typeface="+mn-ea"/>
        <a:cs typeface="+mn-cs"/>
        <a:sym typeface="Avenir Roman"/>
      </a:defRPr>
    </a:lvl8pPr>
    <a:lvl9pPr indent="1828800" defTabSz="457200">
      <a:lnSpc>
        <a:spcPct val="125000"/>
      </a:lnSpc>
      <a:defRPr sz="2400">
        <a:latin typeface="+mn-lt"/>
        <a:ea typeface="+mn-ea"/>
        <a:cs typeface="+mn-cs"/>
        <a:sym typeface="Avenir Roman"/>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Slide">
    <p:bg>
      <p:bgPr>
        <a:blipFill rotWithShape="1">
          <a:blip r:embed="rId2"/>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userDrawn="1">
  <p:cSld name="Blank">
    <p:spTree>
      <p:nvGrpSpPr>
        <p:cNvPr id="1" name=""/>
        <p:cNvGrpSpPr/>
        <p:nvPr/>
      </p:nvGrpSpPr>
      <p:grpSpPr>
        <a:xfrm>
          <a:off x="0" y="0"/>
          <a:ext cx="0" cy="0"/>
          <a:chOff x="0" y="0"/>
          <a:chExt cx="0" cy="0"/>
        </a:xfrm>
      </p:grpSpPr>
      <p:sp>
        <p:nvSpPr>
          <p:cNvPr id="6" name="Shape 6"/>
          <p:cNvSpPr>
            <a:spLocks noGrp="1"/>
          </p:cNvSpPr>
          <p:nvPr>
            <p:ph type="sldNum" sz="quarter" idx="2"/>
          </p:nvPr>
        </p:nvSpPr>
        <p:spPr>
          <a:prstGeom prst="rect">
            <a:avLst/>
          </a:prstGeom>
        </p:spPr>
        <p:txBody>
          <a:bodyPr/>
          <a:lstStyle/>
          <a:p>
            <a:pPr lvl="0"/>
            <a:fld id="{86CB4B4D-7CA3-9044-876B-883B54F8677D}" type="slidenum">
              <a:t>‹#›</a:t>
            </a:fld>
            <a:endParaRPr/>
          </a:p>
        </p:txBody>
      </p:sp>
      <p:sp>
        <p:nvSpPr>
          <p:cNvPr id="3" name="Content Placeholder 2"/>
          <p:cNvSpPr>
            <a:spLocks noGrp="1"/>
          </p:cNvSpPr>
          <p:nvPr>
            <p:ph sz="quarter" idx="10"/>
          </p:nvPr>
        </p:nvSpPr>
        <p:spPr>
          <a:xfrm>
            <a:off x="457200" y="1600200"/>
            <a:ext cx="8153400" cy="4724400"/>
          </a:xfrm>
          <a:prstGeom prst="rect">
            <a:avLst/>
          </a:prstGeom>
        </p:spPr>
        <p:txBody>
          <a:bodyPr/>
          <a:lstStyle>
            <a:lvl1pPr>
              <a:defRPr sz="2000">
                <a:latin typeface="Arial" panose="020B0604020202020204" pitchFamily="34" charset="0"/>
                <a:cs typeface="Arial" panose="020B0604020202020204" pitchFamily="34" charset="0"/>
              </a:defRPr>
            </a:lvl1pPr>
            <a:lvl2pPr marL="768927" indent="-311727">
              <a:buFont typeface="Courier New" panose="02070309020205020404" pitchFamily="49" charset="0"/>
              <a:buChar char="o"/>
              <a:defRPr sz="2000">
                <a:latin typeface="Arial" panose="020B0604020202020204" pitchFamily="34" charset="0"/>
                <a:cs typeface="Arial" panose="020B0604020202020204" pitchFamily="34" charset="0"/>
              </a:defRPr>
            </a:lvl2pPr>
            <a:lvl3pPr marL="1188719" indent="-274319">
              <a:buFont typeface="Wingdings" panose="05000000000000000000" pitchFamily="2" charset="2"/>
              <a:buChar char="§"/>
              <a:defRPr sz="20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Content Placeholder 4"/>
          <p:cNvSpPr>
            <a:spLocks noGrp="1"/>
          </p:cNvSpPr>
          <p:nvPr>
            <p:ph sz="quarter" idx="11" hasCustomPrompt="1"/>
          </p:nvPr>
        </p:nvSpPr>
        <p:spPr>
          <a:xfrm>
            <a:off x="2057400" y="304800"/>
            <a:ext cx="4953000" cy="533400"/>
          </a:xfrm>
          <a:prstGeom prst="rect">
            <a:avLst/>
          </a:prstGeom>
        </p:spPr>
        <p:txBody>
          <a:bodyPr/>
          <a:lstStyle>
            <a:lvl1pPr marL="0" indent="0">
              <a:buNone/>
              <a:defRPr>
                <a:solidFill>
                  <a:schemeClr val="bg1"/>
                </a:solidFill>
                <a:latin typeface="Proxima Nova Regular"/>
              </a:defRPr>
            </a:lvl1pPr>
          </a:lstStyle>
          <a:p>
            <a:pPr lvl="0"/>
            <a:r>
              <a:rPr lang="en-US" dirty="0" smtClean="0"/>
              <a:t>Title Goes Here</a:t>
            </a:r>
            <a:endParaRPr lang="en-US" dirty="0"/>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4"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4"/>
          <a:srcRect/>
          <a:stretch>
            <a:fillRect/>
          </a:stretch>
        </a:blipFill>
        <a:effectLst/>
      </p:bgPr>
    </p:bg>
    <p:spTree>
      <p:nvGrpSpPr>
        <p:cNvPr id="1" name=""/>
        <p:cNvGrpSpPr/>
        <p:nvPr/>
      </p:nvGrpSpPr>
      <p:grpSpPr>
        <a:xfrm>
          <a:off x="0" y="0"/>
          <a:ext cx="0" cy="0"/>
          <a:chOff x="0" y="0"/>
          <a:chExt cx="0" cy="0"/>
        </a:xfrm>
      </p:grpSpPr>
      <p:sp>
        <p:nvSpPr>
          <p:cNvPr id="2" name="Shape 2"/>
          <p:cNvSpPr>
            <a:spLocks noGrp="1"/>
          </p:cNvSpPr>
          <p:nvPr>
            <p:ph type="sldNum" sz="quarter" idx="2"/>
          </p:nvPr>
        </p:nvSpPr>
        <p:spPr>
          <a:xfrm>
            <a:off x="7239000" y="6546850"/>
            <a:ext cx="1905000" cy="256540"/>
          </a:xfrm>
          <a:prstGeom prst="rect">
            <a:avLst/>
          </a:prstGeom>
          <a:ln w="12700">
            <a:miter lim="400000"/>
          </a:ln>
        </p:spPr>
        <p:txBody>
          <a:bodyPr lIns="45719" rIns="45719">
            <a:spAutoFit/>
          </a:bodyPr>
          <a:lstStyle>
            <a:lvl1pPr algn="r">
              <a:spcBef>
                <a:spcPts val="600"/>
              </a:spcBef>
              <a:defRPr sz="1000">
                <a:latin typeface="Calibri"/>
                <a:ea typeface="Calibri"/>
                <a:cs typeface="Calibri"/>
                <a:sym typeface="Calibri"/>
              </a:defRPr>
            </a:lvl1pPr>
          </a:lstStyle>
          <a:p>
            <a:pPr lvl="0"/>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ransition spd="med"/>
  <p:txStyles>
    <p:title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p:titleStyle>
    <p:body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p:bodyStyle>
    <p:otherStyle>
      <a:lvl1pPr algn="r" defTabSz="457200">
        <a:spcBef>
          <a:spcPts val="600"/>
        </a:spcBef>
        <a:defRPr sz="1000">
          <a:solidFill>
            <a:schemeClr val="tx1"/>
          </a:solidFill>
          <a:latin typeface="+mn-lt"/>
          <a:ea typeface="+mn-ea"/>
          <a:cs typeface="+mn-cs"/>
          <a:sym typeface="Calibri"/>
        </a:defRPr>
      </a:lvl1pPr>
      <a:lvl2pPr indent="457200" algn="r" defTabSz="457200">
        <a:spcBef>
          <a:spcPts val="600"/>
        </a:spcBef>
        <a:defRPr sz="1000">
          <a:solidFill>
            <a:schemeClr val="tx1"/>
          </a:solidFill>
          <a:latin typeface="+mn-lt"/>
          <a:ea typeface="+mn-ea"/>
          <a:cs typeface="+mn-cs"/>
          <a:sym typeface="Calibri"/>
        </a:defRPr>
      </a:lvl2pPr>
      <a:lvl3pPr indent="914400" algn="r" defTabSz="457200">
        <a:spcBef>
          <a:spcPts val="600"/>
        </a:spcBef>
        <a:defRPr sz="1000">
          <a:solidFill>
            <a:schemeClr val="tx1"/>
          </a:solidFill>
          <a:latin typeface="+mn-lt"/>
          <a:ea typeface="+mn-ea"/>
          <a:cs typeface="+mn-cs"/>
          <a:sym typeface="Calibri"/>
        </a:defRPr>
      </a:lvl3pPr>
      <a:lvl4pPr indent="1371600" algn="r" defTabSz="457200">
        <a:spcBef>
          <a:spcPts val="600"/>
        </a:spcBef>
        <a:defRPr sz="1000">
          <a:solidFill>
            <a:schemeClr val="tx1"/>
          </a:solidFill>
          <a:latin typeface="+mn-lt"/>
          <a:ea typeface="+mn-ea"/>
          <a:cs typeface="+mn-cs"/>
          <a:sym typeface="Calibri"/>
        </a:defRPr>
      </a:lvl4pPr>
      <a:lvl5pPr indent="1828800" algn="r" defTabSz="457200">
        <a:spcBef>
          <a:spcPts val="600"/>
        </a:spcBef>
        <a:defRPr sz="1000">
          <a:solidFill>
            <a:schemeClr val="tx1"/>
          </a:solidFill>
          <a:latin typeface="+mn-lt"/>
          <a:ea typeface="+mn-ea"/>
          <a:cs typeface="+mn-cs"/>
          <a:sym typeface="Calibri"/>
        </a:defRPr>
      </a:lvl5pPr>
      <a:lvl6pPr indent="2286000" algn="r" defTabSz="457200">
        <a:spcBef>
          <a:spcPts val="600"/>
        </a:spcBef>
        <a:defRPr sz="1000">
          <a:solidFill>
            <a:schemeClr val="tx1"/>
          </a:solidFill>
          <a:latin typeface="+mn-lt"/>
          <a:ea typeface="+mn-ea"/>
          <a:cs typeface="+mn-cs"/>
          <a:sym typeface="Calibri"/>
        </a:defRPr>
      </a:lvl6pPr>
      <a:lvl7pPr indent="2743200" algn="r" defTabSz="457200">
        <a:spcBef>
          <a:spcPts val="600"/>
        </a:spcBef>
        <a:defRPr sz="1000">
          <a:solidFill>
            <a:schemeClr val="tx1"/>
          </a:solidFill>
          <a:latin typeface="+mn-lt"/>
          <a:ea typeface="+mn-ea"/>
          <a:cs typeface="+mn-cs"/>
          <a:sym typeface="Calibri"/>
        </a:defRPr>
      </a:lvl7pPr>
      <a:lvl8pPr indent="3200400" algn="r" defTabSz="457200">
        <a:spcBef>
          <a:spcPts val="600"/>
        </a:spcBef>
        <a:defRPr sz="1000">
          <a:solidFill>
            <a:schemeClr val="tx1"/>
          </a:solidFill>
          <a:latin typeface="+mn-lt"/>
          <a:ea typeface="+mn-ea"/>
          <a:cs typeface="+mn-cs"/>
          <a:sym typeface="Calibri"/>
        </a:defRPr>
      </a:lvl8pPr>
      <a:lvl9pPr indent="3657600" algn="r" defTabSz="457200">
        <a:spcBef>
          <a:spcPts val="600"/>
        </a:spcBef>
        <a:defRPr sz="1000">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hape 10"/>
          <p:cNvSpPr>
            <a:spLocks noGrp="1"/>
          </p:cNvSpPr>
          <p:nvPr>
            <p:ph type="title" idx="4294967295"/>
          </p:nvPr>
        </p:nvSpPr>
        <p:spPr>
          <a:xfrm>
            <a:off x="622789" y="2664469"/>
            <a:ext cx="5746243" cy="993131"/>
          </a:xfrm>
          <a:prstGeom prst="rect">
            <a:avLst/>
          </a:prstGeom>
          <a:ln w="12700">
            <a:miter lim="400000"/>
          </a:ln>
          <a:extLst>
            <a:ext uri="{C572A759-6A51-4108-AA02-DFA0A04FC94B}">
              <ma14:wrappingTextBoxFlag xmlns:ma14="http://schemas.microsoft.com/office/mac/drawingml/2011/main" val="1"/>
            </a:ext>
          </a:extLst>
        </p:spPr>
        <p:txBody>
          <a:bodyPr lIns="0" tIns="0" rIns="0" bIns="0"/>
          <a:lstStyle>
            <a:lvl1pPr algn="l">
              <a:defRPr sz="4200" b="1">
                <a:latin typeface="Droid Serif"/>
                <a:ea typeface="Droid Serif"/>
                <a:cs typeface="Droid Serif"/>
                <a:sym typeface="Droid Serif"/>
              </a:defRPr>
            </a:lvl1pPr>
          </a:lstStyle>
          <a:p>
            <a:pPr lvl="0">
              <a:defRPr sz="1800" b="0">
                <a:solidFill>
                  <a:srgbClr val="000000"/>
                </a:solidFill>
              </a:defRPr>
            </a:pPr>
            <a:r>
              <a:rPr lang="en-AU" sz="4200" b="1" dirty="0" smtClean="0">
                <a:solidFill>
                  <a:srgbClr val="FFFFFF"/>
                </a:solidFill>
                <a:latin typeface="Calibri" charset="0"/>
                <a:ea typeface="Calibri" charset="0"/>
                <a:cs typeface="Calibri" charset="0"/>
              </a:rPr>
              <a:t>LSI-VC-1 Action Status and Subgroups</a:t>
            </a:r>
            <a:endParaRPr sz="4200" b="1" dirty="0">
              <a:solidFill>
                <a:srgbClr val="FFFFFF"/>
              </a:solidFill>
              <a:latin typeface="Calibri" charset="0"/>
              <a:ea typeface="Calibri" charset="0"/>
              <a:cs typeface="Calibri" charset="0"/>
            </a:endParaRPr>
          </a:p>
        </p:txBody>
      </p:sp>
      <p:sp>
        <p:nvSpPr>
          <p:cNvPr id="11" name="Shape 11"/>
          <p:cNvSpPr/>
          <p:nvPr/>
        </p:nvSpPr>
        <p:spPr>
          <a:xfrm>
            <a:off x="622789" y="4468811"/>
            <a:ext cx="4810858" cy="2541589"/>
          </a:xfrm>
          <a:prstGeom prst="rect">
            <a:avLst/>
          </a:prstGeom>
          <a:ln w="12700">
            <a:miter lim="400000"/>
          </a:ln>
          <a:extLst>
            <a:ext uri="{C572A759-6A51-4108-AA02-DFA0A04FC94B}">
              <ma14:wrappingTextBoxFlag xmlns:ma14="http://schemas.microsoft.com/office/mac/drawingml/2011/main" val="1"/>
            </a:ext>
          </a:extLst>
        </p:spPr>
        <p:txBody>
          <a:bodyPr lIns="0" tIns="0" rIns="0" bIns="0"/>
          <a:lstStyle/>
          <a:p>
            <a:pPr lvl="0" defTabSz="914400">
              <a:lnSpc>
                <a:spcPct val="150000"/>
              </a:lnSpc>
              <a:defRPr>
                <a:solidFill>
                  <a:srgbClr val="000000"/>
                </a:solidFill>
              </a:defRPr>
            </a:pPr>
            <a:r>
              <a:rPr lang="en-AU" dirty="0" smtClean="0">
                <a:solidFill>
                  <a:srgbClr val="FFFFFF"/>
                </a:solidFill>
                <a:latin typeface="Arial Bold"/>
                <a:ea typeface="Arial Bold"/>
                <a:cs typeface="Arial Bold"/>
                <a:sym typeface="Arial Bold"/>
              </a:rPr>
              <a:t>Matthew Steventon</a:t>
            </a:r>
            <a:endParaRPr lang="en-AU" dirty="0" smtClean="0">
              <a:solidFill>
                <a:srgbClr val="FFFFFF"/>
              </a:solidFill>
              <a:latin typeface="Arial Bold"/>
              <a:ea typeface="Arial Bold"/>
              <a:cs typeface="Arial Bold"/>
              <a:sym typeface="Arial Bold"/>
            </a:endParaRPr>
          </a:p>
          <a:p>
            <a:pPr lvl="0" defTabSz="914400">
              <a:lnSpc>
                <a:spcPct val="150000"/>
              </a:lnSpc>
              <a:defRPr>
                <a:solidFill>
                  <a:srgbClr val="000000"/>
                </a:solidFill>
              </a:defRPr>
            </a:pPr>
            <a:r>
              <a:rPr lang="en-AU" dirty="0" smtClean="0">
                <a:solidFill>
                  <a:srgbClr val="FFFFFF"/>
                </a:solidFill>
                <a:latin typeface="Arial Bold"/>
                <a:ea typeface="Arial Bold"/>
                <a:cs typeface="Arial Bold"/>
                <a:sym typeface="Arial Bold"/>
              </a:rPr>
              <a:t>LSI-VC-2</a:t>
            </a:r>
            <a:endParaRPr lang="en-AU" dirty="0">
              <a:solidFill>
                <a:srgbClr val="FFFFFF"/>
              </a:solidFill>
              <a:latin typeface="Arial Bold"/>
              <a:ea typeface="Arial Bold"/>
              <a:cs typeface="Arial Bold"/>
              <a:sym typeface="Arial Bold"/>
            </a:endParaRPr>
          </a:p>
          <a:p>
            <a:pPr lvl="0" defTabSz="914400">
              <a:lnSpc>
                <a:spcPct val="150000"/>
              </a:lnSpc>
              <a:defRPr>
                <a:solidFill>
                  <a:srgbClr val="000000"/>
                </a:solidFill>
              </a:defRPr>
            </a:pPr>
            <a:r>
              <a:rPr dirty="0" smtClean="0">
                <a:solidFill>
                  <a:srgbClr val="FFFFFF"/>
                </a:solidFill>
                <a:latin typeface="Arial Bold"/>
                <a:ea typeface="Arial Bold"/>
                <a:cs typeface="Arial Bold"/>
                <a:sym typeface="Arial Bold"/>
              </a:rPr>
              <a:t>Agenda </a:t>
            </a:r>
            <a:r>
              <a:rPr dirty="0">
                <a:solidFill>
                  <a:srgbClr val="FFFFFF"/>
                </a:solidFill>
                <a:latin typeface="Arial Bold"/>
                <a:ea typeface="Arial Bold"/>
                <a:cs typeface="Arial Bold"/>
                <a:sym typeface="Arial Bold"/>
              </a:rPr>
              <a:t>Item </a:t>
            </a:r>
            <a:r>
              <a:rPr dirty="0" smtClean="0">
                <a:solidFill>
                  <a:srgbClr val="FFFFFF"/>
                </a:solidFill>
                <a:latin typeface="Arial Bold"/>
                <a:ea typeface="Arial Bold"/>
                <a:cs typeface="Arial Bold"/>
                <a:sym typeface="Arial Bold"/>
              </a:rPr>
              <a:t>#</a:t>
            </a:r>
            <a:r>
              <a:rPr lang="en-AU" dirty="0" smtClean="0">
                <a:solidFill>
                  <a:srgbClr val="FFFFFF"/>
                </a:solidFill>
                <a:latin typeface="Arial Bold"/>
                <a:ea typeface="Arial Bold"/>
                <a:cs typeface="Arial Bold"/>
                <a:sym typeface="Arial Bold"/>
              </a:rPr>
              <a:t>3</a:t>
            </a:r>
            <a:endParaRPr dirty="0">
              <a:solidFill>
                <a:srgbClr val="FFFFFF"/>
              </a:solidFill>
              <a:latin typeface="Arial Bold"/>
              <a:ea typeface="Arial Bold"/>
              <a:cs typeface="Arial Bold"/>
              <a:sym typeface="Arial Bold"/>
            </a:endParaRPr>
          </a:p>
          <a:p>
            <a:pPr lvl="0" defTabSz="914400">
              <a:lnSpc>
                <a:spcPct val="150000"/>
              </a:lnSpc>
              <a:defRPr>
                <a:solidFill>
                  <a:srgbClr val="000000"/>
                </a:solidFill>
              </a:defRPr>
            </a:pPr>
            <a:r>
              <a:rPr lang="en-AU" dirty="0" smtClean="0">
                <a:solidFill>
                  <a:srgbClr val="FFFFFF"/>
                </a:solidFill>
                <a:latin typeface="Arial Bold"/>
                <a:ea typeface="Arial Bold"/>
                <a:cs typeface="Arial Bold"/>
                <a:sym typeface="Arial Bold"/>
              </a:rPr>
              <a:t>20</a:t>
            </a:r>
            <a:r>
              <a:rPr baseline="30000" dirty="0" smtClean="0">
                <a:solidFill>
                  <a:srgbClr val="FFFFFF"/>
                </a:solidFill>
                <a:latin typeface="Arial Bold"/>
                <a:ea typeface="Arial Bold"/>
                <a:cs typeface="Arial Bold"/>
                <a:sym typeface="Arial Bold"/>
              </a:rPr>
              <a:t>th</a:t>
            </a:r>
            <a:r>
              <a:rPr lang="en-AU" dirty="0" smtClean="0">
                <a:solidFill>
                  <a:srgbClr val="FFFFFF"/>
                </a:solidFill>
                <a:latin typeface="Arial Bold"/>
                <a:ea typeface="Arial Bold"/>
                <a:cs typeface="Arial Bold"/>
                <a:sym typeface="Arial Bold"/>
              </a:rPr>
              <a:t> July 2016</a:t>
            </a:r>
            <a:endParaRPr dirty="0">
              <a:solidFill>
                <a:srgbClr val="FFFFFF"/>
              </a:solidFill>
              <a:latin typeface="Arial Bold"/>
              <a:ea typeface="Arial Bold"/>
              <a:cs typeface="Arial Bold"/>
              <a:sym typeface="Arial Bold"/>
            </a:endParaRPr>
          </a:p>
        </p:txBody>
      </p:sp>
      <p:pic>
        <p:nvPicPr>
          <p:cNvPr id="12" name="ceos_logo.png"/>
          <p:cNvPicPr/>
          <p:nvPr/>
        </p:nvPicPr>
        <p:blipFill>
          <a:blip r:embed="rId2">
            <a:extLst/>
          </a:blip>
          <a:stretch>
            <a:fillRect/>
          </a:stretch>
        </p:blipFill>
        <p:spPr>
          <a:xfrm>
            <a:off x="622789" y="1217405"/>
            <a:ext cx="2507906" cy="993132"/>
          </a:xfrm>
          <a:prstGeom prst="rect">
            <a:avLst/>
          </a:prstGeom>
          <a:ln w="12700">
            <a:miter lim="400000"/>
          </a:ln>
        </p:spPr>
      </p:pic>
      <p:sp>
        <p:nvSpPr>
          <p:cNvPr id="5" name="Shape 10"/>
          <p:cNvSpPr txBox="1">
            <a:spLocks/>
          </p:cNvSpPr>
          <p:nvPr/>
        </p:nvSpPr>
        <p:spPr>
          <a:xfrm>
            <a:off x="622789" y="2246634"/>
            <a:ext cx="2806211" cy="210183"/>
          </a:xfrm>
          <a:prstGeom prst="rect">
            <a:avLst/>
          </a:prstGeom>
          <a:ln w="12700">
            <a:miter lim="400000"/>
          </a:ln>
          <a:extLst>
            <a:ext uri="{C572A759-6A51-4108-AA02-DFA0A04FC94B}">
              <ma14:wrappingTextBoxFlag xmlns:ma14="http://schemas.microsoft.com/office/mac/drawingml/2011/main" val="1"/>
            </a:ext>
          </a:extLst>
        </p:spPr>
        <p:txBody>
          <a:bodyPr lIns="0" tIns="0" rIns="0" bIns="0"/>
          <a:lstStyle>
            <a:lvl1pPr algn="l">
              <a:defRPr sz="4200" b="1">
                <a:solidFill>
                  <a:srgbClr val="FFFFFF"/>
                </a:solidFill>
                <a:latin typeface="Droid Serif"/>
                <a:ea typeface="Droid Serif"/>
                <a:cs typeface="Droid Serif"/>
                <a:sym typeface="Droid Serif"/>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defTabSz="914400">
              <a:defRPr sz="1800" b="0">
                <a:solidFill>
                  <a:srgbClr val="000000"/>
                </a:solidFill>
              </a:defRPr>
            </a:pPr>
            <a:r>
              <a:rPr lang="en-US" sz="1050" dirty="0" smtClean="0">
                <a:solidFill>
                  <a:schemeClr val="bg1">
                    <a:lumMod val="20000"/>
                    <a:lumOff val="80000"/>
                  </a:schemeClr>
                </a:solidFill>
              </a:rPr>
              <a:t>Committee on Earth Observation Satellites</a:t>
            </a:r>
            <a:endParaRPr lang="en-US" sz="1050" dirty="0">
              <a:solidFill>
                <a:schemeClr val="bg1">
                  <a:lumMod val="20000"/>
                  <a:lumOff val="80000"/>
                </a:schemeClr>
              </a:solidFill>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133600" y="304800"/>
            <a:ext cx="4724400" cy="523218"/>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l" rtl="0" latinLnBrk="1" hangingPunct="0"/>
            <a:r>
              <a:rPr lang="en-US" sz="2800" b="1" dirty="0" smtClean="0">
                <a:solidFill>
                  <a:schemeClr val="bg1"/>
                </a:solidFill>
                <a:latin typeface="Calibri" charset="0"/>
                <a:ea typeface="Calibri" charset="0"/>
                <a:cs typeface="Calibri" charset="0"/>
              </a:rPr>
              <a:t>Questions</a:t>
            </a:r>
            <a:endParaRPr lang="en-US" sz="2800" b="1" dirty="0">
              <a:solidFill>
                <a:schemeClr val="bg1"/>
              </a:solidFill>
              <a:latin typeface="Calibri" charset="0"/>
              <a:ea typeface="Calibri" charset="0"/>
              <a:cs typeface="Calibri" charset="0"/>
            </a:endParaRPr>
          </a:p>
        </p:txBody>
      </p:sp>
      <p:sp>
        <p:nvSpPr>
          <p:cNvPr id="5" name="Content Placeholder 1"/>
          <p:cNvSpPr>
            <a:spLocks noGrp="1"/>
          </p:cNvSpPr>
          <p:nvPr>
            <p:ph sz="quarter" idx="10"/>
          </p:nvPr>
        </p:nvSpPr>
        <p:spPr>
          <a:xfrm>
            <a:off x="457200" y="2209800"/>
            <a:ext cx="8153400" cy="4724400"/>
          </a:xfrm>
        </p:spPr>
        <p:txBody>
          <a:bodyPr/>
          <a:lstStyle/>
          <a:p>
            <a:r>
              <a:rPr lang="en-US" b="1" dirty="0" smtClean="0"/>
              <a:t>Are we happy with these subgroups?</a:t>
            </a:r>
          </a:p>
          <a:p>
            <a:endParaRPr lang="en-US" b="1" dirty="0"/>
          </a:p>
          <a:p>
            <a:r>
              <a:rPr lang="en-US" b="1" dirty="0" smtClean="0"/>
              <a:t>What’s the working arrangement?</a:t>
            </a:r>
          </a:p>
          <a:p>
            <a:endParaRPr lang="en-US" b="1" dirty="0"/>
          </a:p>
          <a:p>
            <a:r>
              <a:rPr lang="en-US" b="1" dirty="0" smtClean="0"/>
              <a:t>How do we go about updating and confirming the draft work plan tasks from LSI-VC-1?</a:t>
            </a:r>
          </a:p>
          <a:p>
            <a:endParaRPr lang="en-US" b="1" dirty="0"/>
          </a:p>
          <a:p>
            <a:pPr lvl="1"/>
            <a:r>
              <a:rPr lang="en-US" b="1" dirty="0" smtClean="0"/>
              <a:t>Need to ensure consistency with the Implementation Plan</a:t>
            </a:r>
          </a:p>
          <a:p>
            <a:pPr lvl="1"/>
            <a:r>
              <a:rPr lang="en-US" b="1" dirty="0" smtClean="0"/>
              <a:t>Without overstretching (need appropriate scope)</a:t>
            </a:r>
          </a:p>
          <a:p>
            <a:pPr lvl="1"/>
            <a:endParaRPr lang="en-US" b="1" dirty="0" smtClean="0"/>
          </a:p>
          <a:p>
            <a:pPr lvl="1"/>
            <a:endParaRPr lang="en-US" b="1" dirty="0" smtClean="0"/>
          </a:p>
          <a:p>
            <a:pPr lvl="1"/>
            <a:endParaRPr lang="en-US" b="1" dirty="0" smtClean="0"/>
          </a:p>
          <a:p>
            <a:endParaRPr lang="en-US" b="1" dirty="0"/>
          </a:p>
          <a:p>
            <a:endParaRPr lang="en-US" b="1" dirty="0" smtClean="0"/>
          </a:p>
          <a:p>
            <a:endParaRPr lang="en-US" b="1" dirty="0"/>
          </a:p>
          <a:p>
            <a:endParaRPr lang="en-US" dirty="0" smtClean="0"/>
          </a:p>
          <a:p>
            <a:endParaRPr lang="en-US" dirty="0" smtClean="0"/>
          </a:p>
          <a:p>
            <a:endParaRPr lang="en-US" dirty="0"/>
          </a:p>
          <a:p>
            <a:endParaRPr lang="en-US" dirty="0"/>
          </a:p>
        </p:txBody>
      </p:sp>
    </p:spTree>
    <p:extLst>
      <p:ext uri="{BB962C8B-B14F-4D97-AF65-F5344CB8AC3E}">
        <p14:creationId xmlns:p14="http://schemas.microsoft.com/office/powerpoint/2010/main" val="1571294191"/>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b="1" dirty="0" smtClean="0"/>
              <a:t>19</a:t>
            </a:r>
            <a:r>
              <a:rPr lang="en-US" dirty="0" smtClean="0"/>
              <a:t> Actions, </a:t>
            </a:r>
            <a:r>
              <a:rPr lang="en-US" b="1" dirty="0" smtClean="0"/>
              <a:t>13</a:t>
            </a:r>
            <a:r>
              <a:rPr lang="en-US" dirty="0" smtClean="0"/>
              <a:t> Complete</a:t>
            </a:r>
          </a:p>
          <a:p>
            <a:endParaRPr lang="en-US" dirty="0" smtClean="0"/>
          </a:p>
          <a:p>
            <a:r>
              <a:rPr lang="en-US" b="1" dirty="0" smtClean="0"/>
              <a:t>2</a:t>
            </a:r>
            <a:r>
              <a:rPr lang="en-US" dirty="0" smtClean="0"/>
              <a:t> in progress, </a:t>
            </a:r>
            <a:r>
              <a:rPr lang="en-US" b="1" dirty="0" smtClean="0"/>
              <a:t>2</a:t>
            </a:r>
            <a:r>
              <a:rPr lang="en-US" dirty="0" smtClean="0"/>
              <a:t> on hold, </a:t>
            </a:r>
            <a:r>
              <a:rPr lang="en-US" b="1" dirty="0" smtClean="0"/>
              <a:t>2</a:t>
            </a:r>
            <a:r>
              <a:rPr lang="en-US" dirty="0" smtClean="0"/>
              <a:t> to be progressed at LSI-VC-2</a:t>
            </a:r>
            <a:endParaRPr lang="en-US" dirty="0" smtClean="0"/>
          </a:p>
          <a:p>
            <a:endParaRPr lang="en-US" dirty="0"/>
          </a:p>
          <a:p>
            <a:endParaRPr lang="en-US" dirty="0"/>
          </a:p>
        </p:txBody>
      </p:sp>
      <p:sp>
        <p:nvSpPr>
          <p:cNvPr id="4" name="TextBox 3"/>
          <p:cNvSpPr txBox="1"/>
          <p:nvPr/>
        </p:nvSpPr>
        <p:spPr>
          <a:xfrm>
            <a:off x="2133600" y="304800"/>
            <a:ext cx="4191000" cy="523218"/>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2800" b="1" i="0" u="none" strike="noStrike" cap="none" spc="0" normalizeH="0" baseline="0" dirty="0" smtClean="0">
                <a:ln>
                  <a:noFill/>
                </a:ln>
                <a:solidFill>
                  <a:schemeClr val="bg1"/>
                </a:solidFill>
                <a:effectLst/>
                <a:uFillTx/>
                <a:latin typeface="Calibri" charset="0"/>
                <a:ea typeface="Calibri" charset="0"/>
                <a:cs typeface="Calibri" charset="0"/>
              </a:rPr>
              <a:t>LSI-VC-1 Actions</a:t>
            </a:r>
            <a:endParaRPr kumimoji="0" lang="en-US" sz="2800" b="1" i="0" u="none" strike="noStrike" cap="none" spc="0" normalizeH="0" baseline="0" dirty="0">
              <a:ln>
                <a:noFill/>
              </a:ln>
              <a:solidFill>
                <a:schemeClr val="bg1"/>
              </a:solidFill>
              <a:effectLst/>
              <a:uFillTx/>
              <a:latin typeface="Calibri" charset="0"/>
              <a:ea typeface="Calibri" charset="0"/>
              <a:cs typeface="Calibri" charset="0"/>
            </a:endParaRPr>
          </a:p>
        </p:txBody>
      </p:sp>
    </p:spTree>
    <p:extLst>
      <p:ext uri="{BB962C8B-B14F-4D97-AF65-F5344CB8AC3E}">
        <p14:creationId xmlns:p14="http://schemas.microsoft.com/office/powerpoint/2010/main" val="1974323787"/>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pPr marL="0" indent="0">
              <a:buNone/>
            </a:pPr>
            <a:r>
              <a:rPr lang="en-US" b="1" dirty="0"/>
              <a:t>I</a:t>
            </a:r>
            <a:r>
              <a:rPr lang="en-US" b="1" dirty="0" smtClean="0"/>
              <a:t>n progress</a:t>
            </a:r>
          </a:p>
          <a:p>
            <a:pPr marL="0" indent="0">
              <a:buNone/>
            </a:pPr>
            <a:endParaRPr lang="en-US" b="1" dirty="0"/>
          </a:p>
          <a:p>
            <a:pPr marL="0" indent="0">
              <a:buNone/>
            </a:pPr>
            <a:endParaRPr lang="en-US" b="1" dirty="0"/>
          </a:p>
        </p:txBody>
      </p:sp>
      <p:sp>
        <p:nvSpPr>
          <p:cNvPr id="4" name="TextBox 3"/>
          <p:cNvSpPr txBox="1"/>
          <p:nvPr/>
        </p:nvSpPr>
        <p:spPr>
          <a:xfrm>
            <a:off x="2133600" y="304800"/>
            <a:ext cx="4191000" cy="523218"/>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2800" b="1" i="0" u="none" strike="noStrike" cap="none" spc="0" normalizeH="0" baseline="0" dirty="0" smtClean="0">
                <a:ln>
                  <a:noFill/>
                </a:ln>
                <a:solidFill>
                  <a:schemeClr val="bg1"/>
                </a:solidFill>
                <a:effectLst/>
                <a:uFillTx/>
                <a:latin typeface="Calibri" charset="0"/>
                <a:ea typeface="Calibri" charset="0"/>
                <a:cs typeface="Calibri" charset="0"/>
              </a:rPr>
              <a:t>LSI-VC-1 Actions</a:t>
            </a:r>
            <a:endParaRPr kumimoji="0" lang="en-US" sz="2800" b="1" i="0" u="none" strike="noStrike" cap="none" spc="0" normalizeH="0" baseline="0" dirty="0">
              <a:ln>
                <a:noFill/>
              </a:ln>
              <a:solidFill>
                <a:schemeClr val="bg1"/>
              </a:solidFill>
              <a:effectLst/>
              <a:uFillTx/>
              <a:latin typeface="Calibri" charset="0"/>
              <a:ea typeface="Calibri" charset="0"/>
              <a:cs typeface="Calibri" charset="0"/>
            </a:endParaRPr>
          </a:p>
        </p:txBody>
      </p:sp>
      <p:graphicFrame>
        <p:nvGraphicFramePr>
          <p:cNvPr id="6" name="Table 5"/>
          <p:cNvGraphicFramePr>
            <a:graphicFrameLocks noGrp="1"/>
          </p:cNvGraphicFramePr>
          <p:nvPr>
            <p:extLst>
              <p:ext uri="{D42A27DB-BD31-4B8C-83A1-F6EECF244321}">
                <p14:modId xmlns:p14="http://schemas.microsoft.com/office/powerpoint/2010/main" val="670875520"/>
              </p:ext>
            </p:extLst>
          </p:nvPr>
        </p:nvGraphicFramePr>
        <p:xfrm>
          <a:off x="628650" y="2157254"/>
          <a:ext cx="7886700" cy="4167346"/>
        </p:xfrm>
        <a:graphic>
          <a:graphicData uri="http://schemas.openxmlformats.org/drawingml/2006/table">
            <a:tbl>
              <a:tblPr>
                <a:tableStyleId>{5940675A-B579-460E-94D1-54222C63F5DA}</a:tableStyleId>
              </a:tblPr>
              <a:tblGrid>
                <a:gridCol w="1200356"/>
                <a:gridCol w="3790347"/>
                <a:gridCol w="1167232"/>
                <a:gridCol w="1728765"/>
              </a:tblGrid>
              <a:tr h="1389115">
                <a:tc>
                  <a:txBody>
                    <a:bodyPr/>
                    <a:lstStyle/>
                    <a:p>
                      <a:pPr algn="ctr">
                        <a:spcBef>
                          <a:spcPts val="200"/>
                        </a:spcBef>
                        <a:spcAft>
                          <a:spcPts val="200"/>
                        </a:spcAft>
                      </a:pPr>
                      <a:r>
                        <a:rPr lang="en-AU" sz="1400" b="1" dirty="0">
                          <a:solidFill>
                            <a:schemeClr val="bg1"/>
                          </a:solidFill>
                          <a:effectLst/>
                        </a:rPr>
                        <a:t>LSI-VC-1-4</a:t>
                      </a:r>
                      <a:endParaRPr lang="en-US" sz="1600" b="1" dirty="0">
                        <a:solidFill>
                          <a:schemeClr val="bg1"/>
                        </a:solidFill>
                        <a:effectLst/>
                        <a:latin typeface="Times New Roman" charset="0"/>
                        <a:ea typeface="Times New Roman" charset="0"/>
                      </a:endParaRPr>
                    </a:p>
                  </a:txBody>
                  <a:tcPr marL="68580" marR="68580" marT="0" marB="0" anchor="ctr">
                    <a:solidFill>
                      <a:schemeClr val="tx2"/>
                    </a:solidFill>
                  </a:tcPr>
                </a:tc>
                <a:tc>
                  <a:txBody>
                    <a:bodyPr/>
                    <a:lstStyle/>
                    <a:p>
                      <a:pPr algn="l">
                        <a:spcBef>
                          <a:spcPts val="200"/>
                        </a:spcBef>
                        <a:spcAft>
                          <a:spcPts val="200"/>
                        </a:spcAft>
                      </a:pPr>
                      <a:r>
                        <a:rPr lang="en-AU" sz="1400">
                          <a:effectLst/>
                        </a:rPr>
                        <a:t>Zoltan to share with Brian Killough and Adam Lewis: details of the JRC tool under development which calculates a prediction of seasonality based on phenology, and could be connected to the Data Cube via an API.</a:t>
                      </a:r>
                      <a:endParaRPr lang="en-US" sz="1600">
                        <a:solidFill>
                          <a:srgbClr val="000000"/>
                        </a:solidFill>
                        <a:effectLst/>
                        <a:latin typeface="Times New Roman" charset="0"/>
                        <a:ea typeface="Times New Roman" charset="0"/>
                      </a:endParaRPr>
                    </a:p>
                  </a:txBody>
                  <a:tcPr marL="68580" marR="68580" marT="0" marB="0" anchor="ctr"/>
                </a:tc>
                <a:tc>
                  <a:txBody>
                    <a:bodyPr/>
                    <a:lstStyle/>
                    <a:p>
                      <a:pPr algn="ctr">
                        <a:spcBef>
                          <a:spcPts val="200"/>
                        </a:spcBef>
                        <a:spcAft>
                          <a:spcPts val="200"/>
                        </a:spcAft>
                      </a:pPr>
                      <a:r>
                        <a:rPr lang="en-AU" sz="1400">
                          <a:effectLst/>
                        </a:rPr>
                        <a:t>VC-24</a:t>
                      </a:r>
                      <a:endParaRPr lang="en-US" sz="1600">
                        <a:solidFill>
                          <a:srgbClr val="000000"/>
                        </a:solidFill>
                        <a:effectLst/>
                        <a:latin typeface="Times New Roman" charset="0"/>
                        <a:ea typeface="Times New Roman" charset="0"/>
                      </a:endParaRPr>
                    </a:p>
                  </a:txBody>
                  <a:tcPr marL="68580" marR="68580" marT="0" marB="0" anchor="ctr"/>
                </a:tc>
                <a:tc>
                  <a:txBody>
                    <a:bodyPr/>
                    <a:lstStyle/>
                    <a:p>
                      <a:pPr algn="ctr">
                        <a:spcBef>
                          <a:spcPts val="200"/>
                        </a:spcBef>
                        <a:spcAft>
                          <a:spcPts val="200"/>
                        </a:spcAft>
                      </a:pPr>
                      <a:r>
                        <a:rPr lang="en-AU" sz="1400" b="1" dirty="0">
                          <a:effectLst/>
                        </a:rPr>
                        <a:t>August 2016</a:t>
                      </a:r>
                      <a:endParaRPr lang="en-US" sz="1600" b="1" dirty="0">
                        <a:solidFill>
                          <a:srgbClr val="000000"/>
                        </a:solidFill>
                        <a:effectLst/>
                        <a:latin typeface="Times New Roman" charset="0"/>
                        <a:ea typeface="Times New Roman" charset="0"/>
                      </a:endParaRPr>
                    </a:p>
                  </a:txBody>
                  <a:tcPr marL="68580" marR="68580" marT="0" marB="0" anchor="ctr"/>
                </a:tc>
              </a:tr>
              <a:tr h="2778231">
                <a:tc>
                  <a:txBody>
                    <a:bodyPr/>
                    <a:lstStyle/>
                    <a:p>
                      <a:pPr algn="ctr">
                        <a:spcBef>
                          <a:spcPts val="200"/>
                        </a:spcBef>
                        <a:spcAft>
                          <a:spcPts val="200"/>
                        </a:spcAft>
                      </a:pPr>
                      <a:r>
                        <a:rPr lang="en-AU" sz="1400" b="1">
                          <a:solidFill>
                            <a:schemeClr val="bg1"/>
                          </a:solidFill>
                          <a:effectLst/>
                        </a:rPr>
                        <a:t>LSI-VC-1-10</a:t>
                      </a:r>
                      <a:endParaRPr lang="en-US" sz="1600" b="1">
                        <a:solidFill>
                          <a:schemeClr val="bg1"/>
                        </a:solidFill>
                        <a:effectLst/>
                        <a:latin typeface="Times New Roman" charset="0"/>
                        <a:ea typeface="Times New Roman" charset="0"/>
                      </a:endParaRPr>
                    </a:p>
                  </a:txBody>
                  <a:tcPr marL="68580" marR="68580" marT="0" marB="0" anchor="ctr">
                    <a:solidFill>
                      <a:schemeClr val="tx2"/>
                    </a:solidFill>
                  </a:tcPr>
                </a:tc>
                <a:tc>
                  <a:txBody>
                    <a:bodyPr/>
                    <a:lstStyle/>
                    <a:p>
                      <a:pPr algn="l">
                        <a:spcBef>
                          <a:spcPts val="200"/>
                        </a:spcBef>
                        <a:spcAft>
                          <a:spcPts val="200"/>
                        </a:spcAft>
                      </a:pPr>
                      <a:r>
                        <a:rPr lang="en-AU" sz="1400" dirty="0">
                          <a:effectLst/>
                        </a:rPr>
                        <a:t>Matt Steventon (with George Dyke) to follow up Tom Cecere and Brian Killough (potentially in Canberra during March) on the issues identified with the MIM database (around the incompleteness of instrument measurement assignments) and to consider how the MIM might be adapted in the future to better support the functionality required for gap analyses. A report should be provided back to LSI-VC. </a:t>
                      </a:r>
                      <a:endParaRPr lang="en-US" sz="1600" dirty="0">
                        <a:solidFill>
                          <a:srgbClr val="000000"/>
                        </a:solidFill>
                        <a:effectLst/>
                        <a:latin typeface="Times New Roman" charset="0"/>
                        <a:ea typeface="Times New Roman" charset="0"/>
                      </a:endParaRPr>
                    </a:p>
                  </a:txBody>
                  <a:tcPr marL="68580" marR="68580" marT="0" marB="0" anchor="ctr"/>
                </a:tc>
                <a:tc>
                  <a:txBody>
                    <a:bodyPr/>
                    <a:lstStyle/>
                    <a:p>
                      <a:pPr algn="ctr">
                        <a:spcBef>
                          <a:spcPts val="200"/>
                        </a:spcBef>
                        <a:spcAft>
                          <a:spcPts val="200"/>
                        </a:spcAft>
                      </a:pPr>
                      <a:r>
                        <a:rPr lang="en-AU" sz="1400">
                          <a:effectLst/>
                        </a:rPr>
                        <a:t>VC-23</a:t>
                      </a:r>
                      <a:endParaRPr lang="en-US" sz="1600">
                        <a:solidFill>
                          <a:srgbClr val="000000"/>
                        </a:solidFill>
                        <a:effectLst/>
                        <a:latin typeface="Times New Roman" charset="0"/>
                        <a:ea typeface="Times New Roman" charset="0"/>
                      </a:endParaRPr>
                    </a:p>
                  </a:txBody>
                  <a:tcPr marL="68580" marR="68580" marT="0" marB="0" anchor="ctr"/>
                </a:tc>
                <a:tc>
                  <a:txBody>
                    <a:bodyPr/>
                    <a:lstStyle/>
                    <a:p>
                      <a:pPr algn="ctr">
                        <a:spcBef>
                          <a:spcPts val="200"/>
                        </a:spcBef>
                        <a:spcAft>
                          <a:spcPts val="200"/>
                        </a:spcAft>
                      </a:pPr>
                      <a:r>
                        <a:rPr lang="en-AU" sz="1400" b="1" dirty="0">
                          <a:effectLst/>
                        </a:rPr>
                        <a:t>July/August 2016</a:t>
                      </a:r>
                      <a:endParaRPr lang="en-US" sz="1600" b="1" dirty="0">
                        <a:effectLst/>
                      </a:endParaRPr>
                    </a:p>
                    <a:p>
                      <a:pPr algn="ctr">
                        <a:spcBef>
                          <a:spcPts val="200"/>
                        </a:spcBef>
                        <a:spcAft>
                          <a:spcPts val="200"/>
                        </a:spcAft>
                      </a:pPr>
                      <a:r>
                        <a:rPr lang="en-US" sz="1000" dirty="0">
                          <a:effectLst/>
                        </a:rPr>
                        <a:t>The MIM Database team will be circulating a CEOS information systems user survey in the near future, which will hopefully address this action.</a:t>
                      </a:r>
                      <a:endParaRPr lang="en-US" sz="1600" dirty="0">
                        <a:solidFill>
                          <a:srgbClr val="000000"/>
                        </a:solidFill>
                        <a:effectLst/>
                        <a:latin typeface="Times New Roman" charset="0"/>
                        <a:ea typeface="Times New Roman" charset="0"/>
                      </a:endParaRPr>
                    </a:p>
                  </a:txBody>
                  <a:tcPr marL="68580" marR="68580" marT="0" marB="0" anchor="ctr"/>
                </a:tc>
              </a:tr>
            </a:tbl>
          </a:graphicData>
        </a:graphic>
      </p:graphicFrame>
    </p:spTree>
    <p:extLst>
      <p:ext uri="{BB962C8B-B14F-4D97-AF65-F5344CB8AC3E}">
        <p14:creationId xmlns:p14="http://schemas.microsoft.com/office/powerpoint/2010/main" val="61273691"/>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pPr marL="0" indent="0">
              <a:buNone/>
            </a:pPr>
            <a:r>
              <a:rPr lang="en-US" b="1" dirty="0" smtClean="0"/>
              <a:t>To be progressed at LSI-VC-2</a:t>
            </a:r>
          </a:p>
          <a:p>
            <a:pPr marL="0" indent="0">
              <a:buNone/>
            </a:pPr>
            <a:endParaRPr lang="en-US" b="1" dirty="0"/>
          </a:p>
          <a:p>
            <a:pPr marL="0" indent="0">
              <a:buNone/>
            </a:pPr>
            <a:endParaRPr lang="en-US" b="1" dirty="0"/>
          </a:p>
        </p:txBody>
      </p:sp>
      <p:sp>
        <p:nvSpPr>
          <p:cNvPr id="4" name="TextBox 3"/>
          <p:cNvSpPr txBox="1"/>
          <p:nvPr/>
        </p:nvSpPr>
        <p:spPr>
          <a:xfrm>
            <a:off x="2133600" y="304800"/>
            <a:ext cx="4191000" cy="523218"/>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2800" b="1" i="0" u="none" strike="noStrike" cap="none" spc="0" normalizeH="0" baseline="0" dirty="0" smtClean="0">
                <a:ln>
                  <a:noFill/>
                </a:ln>
                <a:solidFill>
                  <a:schemeClr val="bg1"/>
                </a:solidFill>
                <a:effectLst/>
                <a:uFillTx/>
                <a:latin typeface="Calibri" charset="0"/>
                <a:ea typeface="Calibri" charset="0"/>
                <a:cs typeface="Calibri" charset="0"/>
              </a:rPr>
              <a:t>LSI-VC-1 Actions</a:t>
            </a:r>
            <a:endParaRPr kumimoji="0" lang="en-US" sz="2800" b="1" i="0" u="none" strike="noStrike" cap="none" spc="0" normalizeH="0" baseline="0" dirty="0">
              <a:ln>
                <a:noFill/>
              </a:ln>
              <a:solidFill>
                <a:schemeClr val="bg1"/>
              </a:solidFill>
              <a:effectLst/>
              <a:uFillTx/>
              <a:latin typeface="Calibri" charset="0"/>
              <a:ea typeface="Calibri" charset="0"/>
              <a:cs typeface="Calibri" charset="0"/>
            </a:endParaRPr>
          </a:p>
        </p:txBody>
      </p:sp>
      <p:graphicFrame>
        <p:nvGraphicFramePr>
          <p:cNvPr id="6" name="Table 5"/>
          <p:cNvGraphicFramePr>
            <a:graphicFrameLocks noGrp="1"/>
          </p:cNvGraphicFramePr>
          <p:nvPr>
            <p:extLst>
              <p:ext uri="{D42A27DB-BD31-4B8C-83A1-F6EECF244321}">
                <p14:modId xmlns:p14="http://schemas.microsoft.com/office/powerpoint/2010/main" val="1442212383"/>
              </p:ext>
            </p:extLst>
          </p:nvPr>
        </p:nvGraphicFramePr>
        <p:xfrm>
          <a:off x="628650" y="2843054"/>
          <a:ext cx="7886700" cy="2871946"/>
        </p:xfrm>
        <a:graphic>
          <a:graphicData uri="http://schemas.openxmlformats.org/drawingml/2006/table">
            <a:tbl>
              <a:tblPr>
                <a:tableStyleId>{5940675A-B579-460E-94D1-54222C63F5DA}</a:tableStyleId>
              </a:tblPr>
              <a:tblGrid>
                <a:gridCol w="1200356"/>
                <a:gridCol w="3790347"/>
                <a:gridCol w="1167232"/>
                <a:gridCol w="1728765"/>
              </a:tblGrid>
              <a:tr h="1914630">
                <a:tc>
                  <a:txBody>
                    <a:bodyPr/>
                    <a:lstStyle/>
                    <a:p>
                      <a:pPr algn="ctr">
                        <a:spcBef>
                          <a:spcPts val="200"/>
                        </a:spcBef>
                        <a:spcAft>
                          <a:spcPts val="200"/>
                        </a:spcAft>
                      </a:pPr>
                      <a:r>
                        <a:rPr lang="en-AU" sz="1400" b="1" dirty="0">
                          <a:solidFill>
                            <a:schemeClr val="bg1"/>
                          </a:solidFill>
                          <a:effectLst/>
                        </a:rPr>
                        <a:t>LSI-VC-1-12</a:t>
                      </a:r>
                      <a:endParaRPr lang="en-US" sz="1600" b="1" dirty="0">
                        <a:solidFill>
                          <a:schemeClr val="bg1"/>
                        </a:solidFill>
                        <a:effectLst/>
                        <a:latin typeface="Times New Roman" charset="0"/>
                        <a:ea typeface="Times New Roman" charset="0"/>
                      </a:endParaRPr>
                    </a:p>
                  </a:txBody>
                  <a:tcPr marL="68580" marR="68580" marT="0" marB="0" anchor="ctr">
                    <a:solidFill>
                      <a:schemeClr val="tx2"/>
                    </a:solidFill>
                  </a:tcPr>
                </a:tc>
                <a:tc>
                  <a:txBody>
                    <a:bodyPr/>
                    <a:lstStyle/>
                    <a:p>
                      <a:pPr algn="l">
                        <a:spcBef>
                          <a:spcPts val="200"/>
                        </a:spcBef>
                        <a:spcAft>
                          <a:spcPts val="200"/>
                        </a:spcAft>
                      </a:pPr>
                      <a:r>
                        <a:rPr lang="en-AU" sz="1400">
                          <a:effectLst/>
                        </a:rPr>
                        <a:t>Co-Chairs to confirm the draft LSI-VC Work Plan tasks, add some context/background, and circulate for edits/feedback from the team.</a:t>
                      </a:r>
                      <a:endParaRPr lang="en-US" sz="1600">
                        <a:solidFill>
                          <a:srgbClr val="000000"/>
                        </a:solidFill>
                        <a:effectLst/>
                        <a:latin typeface="Times New Roman" charset="0"/>
                        <a:ea typeface="Times New Roman" charset="0"/>
                      </a:endParaRPr>
                    </a:p>
                  </a:txBody>
                  <a:tcPr marL="68580" marR="68580" marT="0" marB="0" anchor="ctr"/>
                </a:tc>
                <a:tc>
                  <a:txBody>
                    <a:bodyPr/>
                    <a:lstStyle/>
                    <a:p>
                      <a:pPr algn="ctr">
                        <a:spcBef>
                          <a:spcPts val="200"/>
                        </a:spcBef>
                        <a:spcAft>
                          <a:spcPts val="200"/>
                        </a:spcAft>
                      </a:pPr>
                      <a:r>
                        <a:rPr lang="en-AU" sz="1400">
                          <a:effectLst/>
                        </a:rPr>
                        <a:t>–</a:t>
                      </a:r>
                      <a:endParaRPr lang="en-US" sz="1600">
                        <a:solidFill>
                          <a:srgbClr val="000000"/>
                        </a:solidFill>
                        <a:effectLst/>
                        <a:latin typeface="Times New Roman" charset="0"/>
                        <a:ea typeface="Times New Roman" charset="0"/>
                      </a:endParaRPr>
                    </a:p>
                  </a:txBody>
                  <a:tcPr marL="68580" marR="68580" marT="0" marB="0" anchor="ctr"/>
                </a:tc>
                <a:tc>
                  <a:txBody>
                    <a:bodyPr/>
                    <a:lstStyle/>
                    <a:p>
                      <a:pPr algn="ctr">
                        <a:spcBef>
                          <a:spcPts val="200"/>
                        </a:spcBef>
                        <a:spcAft>
                          <a:spcPts val="200"/>
                        </a:spcAft>
                      </a:pPr>
                      <a:r>
                        <a:rPr lang="en-AU" sz="1400" b="1">
                          <a:effectLst/>
                        </a:rPr>
                        <a:t>July 2016</a:t>
                      </a:r>
                      <a:endParaRPr lang="en-US" sz="1600" b="1">
                        <a:solidFill>
                          <a:srgbClr val="000000"/>
                        </a:solidFill>
                        <a:effectLst/>
                        <a:latin typeface="Times New Roman" charset="0"/>
                        <a:ea typeface="Times New Roman" charset="0"/>
                      </a:endParaRPr>
                    </a:p>
                  </a:txBody>
                  <a:tcPr marL="68580" marR="68580" marT="0" marB="0" anchor="ctr"/>
                </a:tc>
              </a:tr>
              <a:tr h="957316">
                <a:tc>
                  <a:txBody>
                    <a:bodyPr/>
                    <a:lstStyle/>
                    <a:p>
                      <a:pPr algn="ctr">
                        <a:spcBef>
                          <a:spcPts val="200"/>
                        </a:spcBef>
                        <a:spcAft>
                          <a:spcPts val="200"/>
                        </a:spcAft>
                      </a:pPr>
                      <a:r>
                        <a:rPr lang="en-AU" sz="1400" b="1">
                          <a:solidFill>
                            <a:schemeClr val="bg1"/>
                          </a:solidFill>
                          <a:effectLst/>
                        </a:rPr>
                        <a:t>LSI-VC-1-13</a:t>
                      </a:r>
                      <a:endParaRPr lang="en-US" sz="1600" b="1">
                        <a:solidFill>
                          <a:schemeClr val="bg1"/>
                        </a:solidFill>
                        <a:effectLst/>
                        <a:latin typeface="Times New Roman" charset="0"/>
                        <a:ea typeface="Times New Roman" charset="0"/>
                      </a:endParaRPr>
                    </a:p>
                  </a:txBody>
                  <a:tcPr marL="68580" marR="68580" marT="0" marB="0" anchor="ctr">
                    <a:solidFill>
                      <a:schemeClr val="tx2"/>
                    </a:solidFill>
                  </a:tcPr>
                </a:tc>
                <a:tc>
                  <a:txBody>
                    <a:bodyPr/>
                    <a:lstStyle/>
                    <a:p>
                      <a:pPr algn="l">
                        <a:spcBef>
                          <a:spcPts val="200"/>
                        </a:spcBef>
                        <a:spcAft>
                          <a:spcPts val="200"/>
                        </a:spcAft>
                      </a:pPr>
                      <a:r>
                        <a:rPr lang="en-AU" sz="1400" dirty="0">
                          <a:effectLst/>
                        </a:rPr>
                        <a:t>Co-Chairs to identify key milestones and produce a calendar/timeline.</a:t>
                      </a:r>
                      <a:endParaRPr lang="en-US" sz="1600" dirty="0">
                        <a:solidFill>
                          <a:srgbClr val="000000"/>
                        </a:solidFill>
                        <a:effectLst/>
                        <a:latin typeface="Times New Roman" charset="0"/>
                        <a:ea typeface="Times New Roman" charset="0"/>
                      </a:endParaRPr>
                    </a:p>
                  </a:txBody>
                  <a:tcPr marL="68580" marR="68580" marT="0" marB="0" anchor="ctr"/>
                </a:tc>
                <a:tc>
                  <a:txBody>
                    <a:bodyPr/>
                    <a:lstStyle/>
                    <a:p>
                      <a:pPr algn="ctr">
                        <a:spcBef>
                          <a:spcPts val="200"/>
                        </a:spcBef>
                        <a:spcAft>
                          <a:spcPts val="200"/>
                        </a:spcAft>
                      </a:pPr>
                      <a:r>
                        <a:rPr lang="en-AU" sz="1400">
                          <a:effectLst/>
                        </a:rPr>
                        <a:t>–</a:t>
                      </a:r>
                      <a:endParaRPr lang="en-US" sz="1600">
                        <a:solidFill>
                          <a:srgbClr val="000000"/>
                        </a:solidFill>
                        <a:effectLst/>
                        <a:latin typeface="Times New Roman" charset="0"/>
                        <a:ea typeface="Times New Roman" charset="0"/>
                      </a:endParaRPr>
                    </a:p>
                  </a:txBody>
                  <a:tcPr marL="68580" marR="68580" marT="0" marB="0" anchor="ctr"/>
                </a:tc>
                <a:tc>
                  <a:txBody>
                    <a:bodyPr/>
                    <a:lstStyle/>
                    <a:p>
                      <a:pPr algn="ctr">
                        <a:spcBef>
                          <a:spcPts val="200"/>
                        </a:spcBef>
                        <a:spcAft>
                          <a:spcPts val="200"/>
                        </a:spcAft>
                      </a:pPr>
                      <a:r>
                        <a:rPr lang="en-AU" sz="1400" b="1" dirty="0">
                          <a:effectLst/>
                        </a:rPr>
                        <a:t>July 2016</a:t>
                      </a:r>
                      <a:endParaRPr lang="en-US" sz="1600" b="1" dirty="0">
                        <a:solidFill>
                          <a:srgbClr val="000000"/>
                        </a:solidFill>
                        <a:effectLst/>
                        <a:latin typeface="Times New Roman" charset="0"/>
                        <a:ea typeface="Times New Roman" charset="0"/>
                      </a:endParaRPr>
                    </a:p>
                  </a:txBody>
                  <a:tcPr marL="68580" marR="68580" marT="0" marB="0" anchor="ctr"/>
                </a:tc>
              </a:tr>
            </a:tbl>
          </a:graphicData>
        </a:graphic>
      </p:graphicFrame>
    </p:spTree>
    <p:extLst>
      <p:ext uri="{BB962C8B-B14F-4D97-AF65-F5344CB8AC3E}">
        <p14:creationId xmlns:p14="http://schemas.microsoft.com/office/powerpoint/2010/main" val="1537461589"/>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pPr marL="0" indent="0">
              <a:buNone/>
            </a:pPr>
            <a:r>
              <a:rPr lang="en-US" b="1" dirty="0" smtClean="0"/>
              <a:t>On hold</a:t>
            </a:r>
          </a:p>
          <a:p>
            <a:pPr marL="0" indent="0">
              <a:buNone/>
            </a:pPr>
            <a:endParaRPr lang="en-US" b="1" dirty="0"/>
          </a:p>
          <a:p>
            <a:pPr marL="0" indent="0">
              <a:buNone/>
            </a:pPr>
            <a:endParaRPr lang="en-US" b="1" dirty="0"/>
          </a:p>
        </p:txBody>
      </p:sp>
      <p:sp>
        <p:nvSpPr>
          <p:cNvPr id="4" name="TextBox 3"/>
          <p:cNvSpPr txBox="1"/>
          <p:nvPr/>
        </p:nvSpPr>
        <p:spPr>
          <a:xfrm>
            <a:off x="2133600" y="304800"/>
            <a:ext cx="4191000" cy="523218"/>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2800" b="1" i="0" u="none" strike="noStrike" cap="none" spc="0" normalizeH="0" baseline="0" dirty="0" smtClean="0">
                <a:ln>
                  <a:noFill/>
                </a:ln>
                <a:solidFill>
                  <a:schemeClr val="bg1"/>
                </a:solidFill>
                <a:effectLst/>
                <a:uFillTx/>
                <a:latin typeface="Calibri" charset="0"/>
                <a:ea typeface="Calibri" charset="0"/>
                <a:cs typeface="Calibri" charset="0"/>
              </a:rPr>
              <a:t>LSI-VC-1 Actions</a:t>
            </a:r>
            <a:endParaRPr kumimoji="0" lang="en-US" sz="2800" b="1" i="0" u="none" strike="noStrike" cap="none" spc="0" normalizeH="0" baseline="0" dirty="0">
              <a:ln>
                <a:noFill/>
              </a:ln>
              <a:solidFill>
                <a:schemeClr val="bg1"/>
              </a:solidFill>
              <a:effectLst/>
              <a:uFillTx/>
              <a:latin typeface="Calibri" charset="0"/>
              <a:ea typeface="Calibri" charset="0"/>
              <a:cs typeface="Calibri" charset="0"/>
            </a:endParaRPr>
          </a:p>
        </p:txBody>
      </p:sp>
      <p:graphicFrame>
        <p:nvGraphicFramePr>
          <p:cNvPr id="6" name="Table 5"/>
          <p:cNvGraphicFramePr>
            <a:graphicFrameLocks noGrp="1"/>
          </p:cNvGraphicFramePr>
          <p:nvPr>
            <p:extLst>
              <p:ext uri="{D42A27DB-BD31-4B8C-83A1-F6EECF244321}">
                <p14:modId xmlns:p14="http://schemas.microsoft.com/office/powerpoint/2010/main" val="2134227410"/>
              </p:ext>
            </p:extLst>
          </p:nvPr>
        </p:nvGraphicFramePr>
        <p:xfrm>
          <a:off x="628650" y="2309654"/>
          <a:ext cx="7886700" cy="3786346"/>
        </p:xfrm>
        <a:graphic>
          <a:graphicData uri="http://schemas.openxmlformats.org/drawingml/2006/table">
            <a:tbl>
              <a:tblPr>
                <a:tableStyleId>{5940675A-B579-460E-94D1-54222C63F5DA}</a:tableStyleId>
              </a:tblPr>
              <a:tblGrid>
                <a:gridCol w="1200356"/>
                <a:gridCol w="3790347"/>
                <a:gridCol w="1167232"/>
                <a:gridCol w="1728765"/>
              </a:tblGrid>
              <a:tr h="2704533">
                <a:tc>
                  <a:txBody>
                    <a:bodyPr/>
                    <a:lstStyle/>
                    <a:p>
                      <a:pPr algn="ctr">
                        <a:spcBef>
                          <a:spcPts val="200"/>
                        </a:spcBef>
                        <a:spcAft>
                          <a:spcPts val="200"/>
                        </a:spcAft>
                      </a:pPr>
                      <a:r>
                        <a:rPr lang="en-AU" sz="1400" b="1" dirty="0">
                          <a:solidFill>
                            <a:schemeClr val="bg1"/>
                          </a:solidFill>
                          <a:effectLst/>
                        </a:rPr>
                        <a:t>LSI-VC-1-16</a:t>
                      </a:r>
                      <a:endParaRPr lang="en-US" sz="1600" b="1" dirty="0">
                        <a:solidFill>
                          <a:schemeClr val="bg1"/>
                        </a:solidFill>
                        <a:effectLst/>
                        <a:latin typeface="Times New Roman" charset="0"/>
                        <a:ea typeface="Times New Roman" charset="0"/>
                      </a:endParaRPr>
                    </a:p>
                  </a:txBody>
                  <a:tcPr marL="68580" marR="68580" marT="0" marB="0" anchor="ctr">
                    <a:solidFill>
                      <a:schemeClr val="tx2"/>
                    </a:solidFill>
                  </a:tcPr>
                </a:tc>
                <a:tc>
                  <a:txBody>
                    <a:bodyPr/>
                    <a:lstStyle/>
                    <a:p>
                      <a:pPr algn="l">
                        <a:spcBef>
                          <a:spcPts val="200"/>
                        </a:spcBef>
                        <a:spcAft>
                          <a:spcPts val="200"/>
                        </a:spcAft>
                      </a:pPr>
                      <a:r>
                        <a:rPr lang="en-AU" sz="1400">
                          <a:effectLst/>
                        </a:rPr>
                        <a:t>Co-Chairs to organise a teleconference with WGClimate and solicit their feedback on our initial approach to addressing gaps and opportunities for acquisition planning in support of the CEOS Carbon strategy.</a:t>
                      </a:r>
                      <a:endParaRPr lang="en-US" sz="1600">
                        <a:solidFill>
                          <a:srgbClr val="000000"/>
                        </a:solidFill>
                        <a:effectLst/>
                        <a:latin typeface="Times New Roman" charset="0"/>
                        <a:ea typeface="Times New Roman" charset="0"/>
                      </a:endParaRPr>
                    </a:p>
                  </a:txBody>
                  <a:tcPr marL="68580" marR="68580" marT="0" marB="0" anchor="ctr"/>
                </a:tc>
                <a:tc>
                  <a:txBody>
                    <a:bodyPr/>
                    <a:lstStyle/>
                    <a:p>
                      <a:pPr algn="ctr">
                        <a:spcBef>
                          <a:spcPts val="200"/>
                        </a:spcBef>
                        <a:spcAft>
                          <a:spcPts val="200"/>
                        </a:spcAft>
                      </a:pPr>
                      <a:r>
                        <a:rPr lang="en-AU" sz="1400">
                          <a:effectLst/>
                        </a:rPr>
                        <a:t>VC-23</a:t>
                      </a:r>
                      <a:endParaRPr lang="en-US" sz="1600">
                        <a:solidFill>
                          <a:srgbClr val="000000"/>
                        </a:solidFill>
                        <a:effectLst/>
                        <a:latin typeface="Times New Roman" charset="0"/>
                        <a:ea typeface="Times New Roman" charset="0"/>
                      </a:endParaRPr>
                    </a:p>
                  </a:txBody>
                  <a:tcPr marL="68580" marR="68580" marT="0" marB="0" anchor="ctr"/>
                </a:tc>
                <a:tc>
                  <a:txBody>
                    <a:bodyPr/>
                    <a:lstStyle/>
                    <a:p>
                      <a:pPr algn="ctr">
                        <a:spcBef>
                          <a:spcPts val="200"/>
                        </a:spcBef>
                        <a:spcAft>
                          <a:spcPts val="200"/>
                        </a:spcAft>
                      </a:pPr>
                      <a:r>
                        <a:rPr lang="en-AU" sz="1400" b="1">
                          <a:effectLst/>
                        </a:rPr>
                        <a:t>Q3 2016</a:t>
                      </a:r>
                      <a:endParaRPr lang="en-US" sz="1600" b="1">
                        <a:solidFill>
                          <a:srgbClr val="000000"/>
                        </a:solidFill>
                        <a:effectLst/>
                        <a:latin typeface="Times New Roman" charset="0"/>
                        <a:ea typeface="Times New Roman" charset="0"/>
                      </a:endParaRPr>
                    </a:p>
                  </a:txBody>
                  <a:tcPr marL="68580" marR="68580" marT="0" marB="0" anchor="ctr"/>
                </a:tc>
              </a:tr>
              <a:tr h="1081813">
                <a:tc>
                  <a:txBody>
                    <a:bodyPr/>
                    <a:lstStyle/>
                    <a:p>
                      <a:pPr algn="ctr">
                        <a:spcBef>
                          <a:spcPts val="200"/>
                        </a:spcBef>
                        <a:spcAft>
                          <a:spcPts val="200"/>
                        </a:spcAft>
                      </a:pPr>
                      <a:r>
                        <a:rPr lang="en-AU" sz="1400" b="1" dirty="0">
                          <a:solidFill>
                            <a:schemeClr val="bg1"/>
                          </a:solidFill>
                          <a:effectLst/>
                        </a:rPr>
                        <a:t>LSI-VC-1-17</a:t>
                      </a:r>
                      <a:endParaRPr lang="en-US" sz="1600" b="1" dirty="0">
                        <a:solidFill>
                          <a:schemeClr val="bg1"/>
                        </a:solidFill>
                        <a:effectLst/>
                        <a:latin typeface="Times New Roman" charset="0"/>
                        <a:ea typeface="Times New Roman" charset="0"/>
                      </a:endParaRPr>
                    </a:p>
                  </a:txBody>
                  <a:tcPr marL="68580" marR="68580" marT="0" marB="0" anchor="ctr">
                    <a:solidFill>
                      <a:schemeClr val="tx2"/>
                    </a:solidFill>
                  </a:tcPr>
                </a:tc>
                <a:tc>
                  <a:txBody>
                    <a:bodyPr/>
                    <a:lstStyle/>
                    <a:p>
                      <a:pPr algn="l">
                        <a:spcBef>
                          <a:spcPts val="200"/>
                        </a:spcBef>
                        <a:spcAft>
                          <a:spcPts val="200"/>
                        </a:spcAft>
                      </a:pPr>
                      <a:r>
                        <a:rPr lang="en-AU" sz="1400" dirty="0">
                          <a:effectLst/>
                        </a:rPr>
                        <a:t>Co-Chairs to assess the potential implications of the CEOS Water Strategy.</a:t>
                      </a:r>
                      <a:endParaRPr lang="en-US" sz="1600" dirty="0">
                        <a:solidFill>
                          <a:srgbClr val="000000"/>
                        </a:solidFill>
                        <a:effectLst/>
                        <a:latin typeface="Times New Roman" charset="0"/>
                        <a:ea typeface="Times New Roman" charset="0"/>
                      </a:endParaRPr>
                    </a:p>
                  </a:txBody>
                  <a:tcPr marL="68580" marR="68580" marT="0" marB="0" anchor="ctr"/>
                </a:tc>
                <a:tc>
                  <a:txBody>
                    <a:bodyPr/>
                    <a:lstStyle/>
                    <a:p>
                      <a:pPr algn="ctr">
                        <a:spcBef>
                          <a:spcPts val="200"/>
                        </a:spcBef>
                        <a:spcAft>
                          <a:spcPts val="200"/>
                        </a:spcAft>
                      </a:pPr>
                      <a:r>
                        <a:rPr lang="en-AU" sz="1400">
                          <a:effectLst/>
                        </a:rPr>
                        <a:t>VC-26</a:t>
                      </a:r>
                      <a:endParaRPr lang="en-US" sz="1600">
                        <a:solidFill>
                          <a:srgbClr val="000000"/>
                        </a:solidFill>
                        <a:effectLst/>
                        <a:latin typeface="Times New Roman" charset="0"/>
                        <a:ea typeface="Times New Roman" charset="0"/>
                      </a:endParaRPr>
                    </a:p>
                  </a:txBody>
                  <a:tcPr marL="68580" marR="68580" marT="0" marB="0" anchor="ctr"/>
                </a:tc>
                <a:tc>
                  <a:txBody>
                    <a:bodyPr/>
                    <a:lstStyle/>
                    <a:p>
                      <a:pPr algn="ctr">
                        <a:spcBef>
                          <a:spcPts val="200"/>
                        </a:spcBef>
                        <a:spcAft>
                          <a:spcPts val="200"/>
                        </a:spcAft>
                      </a:pPr>
                      <a:r>
                        <a:rPr lang="en-AU" sz="1400" b="1" dirty="0">
                          <a:effectLst/>
                        </a:rPr>
                        <a:t>Q3 2016</a:t>
                      </a:r>
                      <a:endParaRPr lang="en-US" sz="1600" b="1" dirty="0">
                        <a:solidFill>
                          <a:srgbClr val="000000"/>
                        </a:solidFill>
                        <a:effectLst/>
                        <a:latin typeface="Times New Roman" charset="0"/>
                        <a:ea typeface="Times New Roman" charset="0"/>
                      </a:endParaRPr>
                    </a:p>
                  </a:txBody>
                  <a:tcPr marL="68580" marR="68580" marT="0" marB="0" anchor="ctr"/>
                </a:tc>
              </a:tr>
            </a:tbl>
          </a:graphicData>
        </a:graphic>
      </p:graphicFrame>
    </p:spTree>
    <p:extLst>
      <p:ext uri="{BB962C8B-B14F-4D97-AF65-F5344CB8AC3E}">
        <p14:creationId xmlns:p14="http://schemas.microsoft.com/office/powerpoint/2010/main" val="1658153149"/>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457200" y="2209800"/>
            <a:ext cx="8153400" cy="4724400"/>
          </a:xfrm>
        </p:spPr>
        <p:txBody>
          <a:bodyPr/>
          <a:lstStyle/>
          <a:p>
            <a:r>
              <a:rPr lang="en-US" b="1" dirty="0" smtClean="0"/>
              <a:t>Three subgroups have been proposed:</a:t>
            </a:r>
          </a:p>
          <a:p>
            <a:pPr marL="914400" lvl="1" indent="-457200">
              <a:buFont typeface="+mj-lt"/>
              <a:buAutoNum type="arabicPeriod"/>
            </a:pPr>
            <a:r>
              <a:rPr lang="en-US" b="1" dirty="0"/>
              <a:t>Requirements (including </a:t>
            </a:r>
            <a:r>
              <a:rPr lang="en-US" b="1" dirty="0" smtClean="0"/>
              <a:t>carbon)</a:t>
            </a:r>
          </a:p>
          <a:p>
            <a:pPr marL="914400" lvl="1" indent="-457200">
              <a:buFont typeface="+mj-lt"/>
              <a:buAutoNum type="arabicPeriod"/>
            </a:pPr>
            <a:r>
              <a:rPr lang="en-US" b="1" dirty="0" smtClean="0"/>
              <a:t>ARD/Data Cube</a:t>
            </a:r>
          </a:p>
          <a:p>
            <a:pPr marL="914400" lvl="1" indent="-457200">
              <a:buFont typeface="+mj-lt"/>
              <a:buAutoNum type="arabicPeriod"/>
            </a:pPr>
            <a:r>
              <a:rPr lang="en-US" b="1" dirty="0" smtClean="0"/>
              <a:t>Work Plan/Timeline</a:t>
            </a:r>
          </a:p>
          <a:p>
            <a:pPr marL="914400" lvl="1" indent="-457200">
              <a:buFont typeface="+mj-lt"/>
              <a:buAutoNum type="arabicPeriod"/>
            </a:pPr>
            <a:endParaRPr lang="en-US" b="1" dirty="0"/>
          </a:p>
          <a:p>
            <a:r>
              <a:rPr lang="en-US" b="1" dirty="0"/>
              <a:t>T</a:t>
            </a:r>
            <a:r>
              <a:rPr lang="en-US" b="1" dirty="0" smtClean="0"/>
              <a:t>o:</a:t>
            </a:r>
          </a:p>
          <a:p>
            <a:pPr lvl="1"/>
            <a:r>
              <a:rPr lang="en-US" b="1" dirty="0" smtClean="0"/>
              <a:t>Engage VC members and increase participation in tasks</a:t>
            </a:r>
          </a:p>
          <a:p>
            <a:pPr lvl="1"/>
            <a:r>
              <a:rPr lang="en-US" b="1" dirty="0" smtClean="0"/>
              <a:t>Capitalise on experience and perspectives</a:t>
            </a:r>
          </a:p>
          <a:p>
            <a:pPr lvl="1"/>
            <a:endParaRPr lang="en-US" b="1" dirty="0" smtClean="0"/>
          </a:p>
          <a:p>
            <a:pPr lvl="1"/>
            <a:endParaRPr lang="en-US" b="1" dirty="0"/>
          </a:p>
          <a:p>
            <a:pPr lvl="1"/>
            <a:endParaRPr lang="en-US" b="1" dirty="0" smtClean="0"/>
          </a:p>
          <a:p>
            <a:pPr lvl="1"/>
            <a:endParaRPr lang="en-US" b="1" dirty="0" smtClean="0"/>
          </a:p>
          <a:p>
            <a:pPr lvl="1"/>
            <a:endParaRPr lang="en-US" b="1" dirty="0" smtClean="0"/>
          </a:p>
          <a:p>
            <a:pPr lvl="1"/>
            <a:endParaRPr lang="en-US" b="1" dirty="0" smtClean="0"/>
          </a:p>
          <a:p>
            <a:pPr marL="0" indent="0">
              <a:buNone/>
            </a:pPr>
            <a:endParaRPr lang="en-US" b="1" dirty="0"/>
          </a:p>
          <a:p>
            <a:pPr marL="0" indent="0">
              <a:buNone/>
            </a:pPr>
            <a:endParaRPr lang="en-US" b="1" dirty="0"/>
          </a:p>
        </p:txBody>
      </p:sp>
      <p:sp>
        <p:nvSpPr>
          <p:cNvPr id="4" name="TextBox 3"/>
          <p:cNvSpPr txBox="1"/>
          <p:nvPr/>
        </p:nvSpPr>
        <p:spPr>
          <a:xfrm>
            <a:off x="2133600" y="304800"/>
            <a:ext cx="4191000" cy="523218"/>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lang="en-US" sz="2800" b="1" dirty="0" smtClean="0">
                <a:solidFill>
                  <a:schemeClr val="bg1"/>
                </a:solidFill>
                <a:latin typeface="Calibri" charset="0"/>
                <a:ea typeface="Calibri" charset="0"/>
                <a:cs typeface="Calibri" charset="0"/>
              </a:rPr>
              <a:t>Subgroups</a:t>
            </a:r>
            <a:endParaRPr kumimoji="0" lang="en-US" sz="2800" b="1" i="0" u="none" strike="noStrike" cap="none" spc="0" normalizeH="0" baseline="0" dirty="0">
              <a:ln>
                <a:noFill/>
              </a:ln>
              <a:solidFill>
                <a:schemeClr val="bg1"/>
              </a:solidFill>
              <a:effectLst/>
              <a:uFillTx/>
              <a:latin typeface="Calibri" charset="0"/>
              <a:ea typeface="Calibri" charset="0"/>
              <a:cs typeface="Calibri" charset="0"/>
            </a:endParaRPr>
          </a:p>
        </p:txBody>
      </p:sp>
    </p:spTree>
    <p:extLst>
      <p:ext uri="{BB962C8B-B14F-4D97-AF65-F5344CB8AC3E}">
        <p14:creationId xmlns:p14="http://schemas.microsoft.com/office/powerpoint/2010/main" val="906787138"/>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133600" y="304800"/>
            <a:ext cx="4191000" cy="523218"/>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l" rtl="0" latinLnBrk="1" hangingPunct="0"/>
            <a:r>
              <a:rPr lang="en-US" sz="2800" b="1" dirty="0" smtClean="0">
                <a:solidFill>
                  <a:schemeClr val="bg1"/>
                </a:solidFill>
                <a:latin typeface="Calibri" charset="0"/>
                <a:ea typeface="Calibri" charset="0"/>
                <a:cs typeface="Calibri" charset="0"/>
              </a:rPr>
              <a:t>Subgroup</a:t>
            </a:r>
            <a:r>
              <a:rPr lang="en-US" sz="2800" b="1" dirty="0">
                <a:solidFill>
                  <a:schemeClr val="bg1"/>
                </a:solidFill>
                <a:latin typeface="Calibri" charset="0"/>
                <a:ea typeface="Calibri" charset="0"/>
                <a:cs typeface="Calibri" charset="0"/>
              </a:rPr>
              <a:t>: Requirements</a:t>
            </a:r>
            <a:endParaRPr kumimoji="0" lang="en-US" sz="2800" b="1" i="0" u="none" strike="noStrike" cap="none" spc="0" normalizeH="0" baseline="0" dirty="0">
              <a:ln>
                <a:noFill/>
              </a:ln>
              <a:solidFill>
                <a:schemeClr val="bg1"/>
              </a:solidFill>
              <a:effectLst/>
              <a:uFillTx/>
              <a:latin typeface="Calibri" charset="0"/>
              <a:ea typeface="Calibri" charset="0"/>
              <a:cs typeface="Calibri" charset="0"/>
            </a:endParaRPr>
          </a:p>
        </p:txBody>
      </p:sp>
      <p:graphicFrame>
        <p:nvGraphicFramePr>
          <p:cNvPr id="6" name="Table 5"/>
          <p:cNvGraphicFramePr>
            <a:graphicFrameLocks noGrp="1"/>
          </p:cNvGraphicFramePr>
          <p:nvPr>
            <p:extLst>
              <p:ext uri="{D42A27DB-BD31-4B8C-83A1-F6EECF244321}">
                <p14:modId xmlns:p14="http://schemas.microsoft.com/office/powerpoint/2010/main" val="2109667845"/>
              </p:ext>
            </p:extLst>
          </p:nvPr>
        </p:nvGraphicFramePr>
        <p:xfrm>
          <a:off x="838200" y="1752600"/>
          <a:ext cx="6477000" cy="4953000"/>
        </p:xfrm>
        <a:graphic>
          <a:graphicData uri="http://schemas.openxmlformats.org/drawingml/2006/table">
            <a:tbl>
              <a:tblPr>
                <a:tableStyleId>{5940675A-B579-460E-94D1-54222C63F5DA}</a:tableStyleId>
              </a:tblPr>
              <a:tblGrid>
                <a:gridCol w="3238500"/>
                <a:gridCol w="3238500"/>
              </a:tblGrid>
              <a:tr h="381000">
                <a:tc>
                  <a:txBody>
                    <a:bodyPr/>
                    <a:lstStyle/>
                    <a:p>
                      <a:pPr algn="ctr" fontAlgn="b"/>
                      <a:r>
                        <a:rPr lang="en-US" sz="1800" b="1" u="none" strike="noStrike">
                          <a:solidFill>
                            <a:schemeClr val="bg1"/>
                          </a:solidFill>
                          <a:effectLst/>
                        </a:rPr>
                        <a:t>Name</a:t>
                      </a:r>
                      <a:endParaRPr lang="en-US" sz="1800" b="1" i="0" u="none" strike="noStrike">
                        <a:solidFill>
                          <a:schemeClr val="bg1"/>
                        </a:solidFill>
                        <a:effectLst/>
                        <a:latin typeface="Calibri" charset="0"/>
                      </a:endParaRPr>
                    </a:p>
                  </a:txBody>
                  <a:tcPr marL="12700" marR="12700" marT="12700" marB="0" anchor="ctr">
                    <a:solidFill>
                      <a:schemeClr val="tx2"/>
                    </a:solidFill>
                  </a:tcPr>
                </a:tc>
                <a:tc>
                  <a:txBody>
                    <a:bodyPr/>
                    <a:lstStyle/>
                    <a:p>
                      <a:pPr algn="ctr" fontAlgn="b"/>
                      <a:r>
                        <a:rPr lang="en-US" sz="1800" b="1" u="none" strike="noStrike">
                          <a:solidFill>
                            <a:schemeClr val="bg1"/>
                          </a:solidFill>
                          <a:effectLst/>
                        </a:rPr>
                        <a:t>Organization</a:t>
                      </a:r>
                      <a:endParaRPr lang="en-US" sz="1800" b="1" i="0" u="none" strike="noStrike">
                        <a:solidFill>
                          <a:schemeClr val="bg1"/>
                        </a:solidFill>
                        <a:effectLst/>
                        <a:latin typeface="Calibri" charset="0"/>
                      </a:endParaRPr>
                    </a:p>
                  </a:txBody>
                  <a:tcPr marL="12700" marR="12700" marT="12700" marB="0" anchor="ctr">
                    <a:solidFill>
                      <a:schemeClr val="tx2"/>
                    </a:solidFill>
                  </a:tcPr>
                </a:tc>
              </a:tr>
              <a:tr h="381000">
                <a:tc>
                  <a:txBody>
                    <a:bodyPr/>
                    <a:lstStyle/>
                    <a:p>
                      <a:pPr algn="ctr" fontAlgn="b"/>
                      <a:r>
                        <a:rPr lang="en-US" sz="1800" u="none" strike="noStrike">
                          <a:effectLst/>
                        </a:rPr>
                        <a:t>Bianca Hoersch</a:t>
                      </a:r>
                      <a:endParaRPr lang="en-US" sz="1800" b="0" i="0" u="none" strike="noStrike">
                        <a:solidFill>
                          <a:srgbClr val="000000"/>
                        </a:solidFill>
                        <a:effectLst/>
                        <a:latin typeface="Calibri" charset="0"/>
                      </a:endParaRPr>
                    </a:p>
                  </a:txBody>
                  <a:tcPr marL="12700" marR="12700" marT="12700" marB="0" anchor="ctr">
                    <a:solidFill>
                      <a:schemeClr val="accent6">
                        <a:lumMod val="40000"/>
                        <a:lumOff val="60000"/>
                      </a:schemeClr>
                    </a:solidFill>
                  </a:tcPr>
                </a:tc>
                <a:tc>
                  <a:txBody>
                    <a:bodyPr/>
                    <a:lstStyle/>
                    <a:p>
                      <a:pPr algn="ctr" fontAlgn="b"/>
                      <a:r>
                        <a:rPr lang="en-US" sz="1800" u="none" strike="noStrike" dirty="0">
                          <a:effectLst/>
                        </a:rPr>
                        <a:t>ESA</a:t>
                      </a:r>
                      <a:endParaRPr lang="en-US" sz="1800" b="0" i="0" u="none" strike="noStrike" dirty="0">
                        <a:solidFill>
                          <a:srgbClr val="000000"/>
                        </a:solidFill>
                        <a:effectLst/>
                        <a:latin typeface="Calibri" charset="0"/>
                      </a:endParaRPr>
                    </a:p>
                  </a:txBody>
                  <a:tcPr marL="12700" marR="12700" marT="12700" marB="0" anchor="ctr">
                    <a:solidFill>
                      <a:schemeClr val="accent6">
                        <a:lumMod val="40000"/>
                        <a:lumOff val="60000"/>
                      </a:schemeClr>
                    </a:solidFill>
                  </a:tcPr>
                </a:tc>
              </a:tr>
              <a:tr h="381000">
                <a:tc>
                  <a:txBody>
                    <a:bodyPr/>
                    <a:lstStyle/>
                    <a:p>
                      <a:pPr algn="ctr" fontAlgn="b"/>
                      <a:r>
                        <a:rPr lang="en-US" sz="1800" u="none" strike="noStrike">
                          <a:effectLst/>
                        </a:rPr>
                        <a:t>Adam Lewis</a:t>
                      </a:r>
                      <a:endParaRPr lang="en-US" sz="1800" b="0" i="0" u="none" strike="noStrike">
                        <a:solidFill>
                          <a:srgbClr val="000000"/>
                        </a:solidFill>
                        <a:effectLst/>
                        <a:latin typeface="Calibri" charset="0"/>
                      </a:endParaRPr>
                    </a:p>
                  </a:txBody>
                  <a:tcPr marL="12700" marR="12700" marT="12700" marB="0" anchor="ctr">
                    <a:solidFill>
                      <a:schemeClr val="accent6">
                        <a:lumMod val="20000"/>
                        <a:lumOff val="80000"/>
                      </a:schemeClr>
                    </a:solidFill>
                  </a:tcPr>
                </a:tc>
                <a:tc>
                  <a:txBody>
                    <a:bodyPr/>
                    <a:lstStyle/>
                    <a:p>
                      <a:pPr algn="ctr" fontAlgn="b"/>
                      <a:r>
                        <a:rPr lang="en-US" sz="1800" u="none" strike="noStrike">
                          <a:effectLst/>
                        </a:rPr>
                        <a:t>Geoscience Australia</a:t>
                      </a:r>
                      <a:endParaRPr lang="en-US" sz="1800" b="0" i="0" u="none" strike="noStrike">
                        <a:solidFill>
                          <a:srgbClr val="000000"/>
                        </a:solidFill>
                        <a:effectLst/>
                        <a:latin typeface="Calibri" charset="0"/>
                      </a:endParaRPr>
                    </a:p>
                  </a:txBody>
                  <a:tcPr marL="12700" marR="12700" marT="12700" marB="0" anchor="ctr">
                    <a:solidFill>
                      <a:schemeClr val="accent6">
                        <a:lumMod val="20000"/>
                        <a:lumOff val="80000"/>
                      </a:schemeClr>
                    </a:solidFill>
                  </a:tcPr>
                </a:tc>
              </a:tr>
              <a:tr h="381000">
                <a:tc>
                  <a:txBody>
                    <a:bodyPr/>
                    <a:lstStyle/>
                    <a:p>
                      <a:pPr algn="ctr" fontAlgn="b"/>
                      <a:r>
                        <a:rPr lang="en-US" sz="1800" u="none" strike="noStrike">
                          <a:effectLst/>
                        </a:rPr>
                        <a:t>Alan Belward</a:t>
                      </a:r>
                      <a:endParaRPr lang="en-US" sz="1800" b="0" i="0" u="none" strike="noStrike">
                        <a:solidFill>
                          <a:srgbClr val="000000"/>
                        </a:solidFill>
                        <a:effectLst/>
                        <a:latin typeface="Calibri" charset="0"/>
                      </a:endParaRPr>
                    </a:p>
                  </a:txBody>
                  <a:tcPr marL="12700" marR="12700" marT="12700" marB="0" anchor="ctr">
                    <a:solidFill>
                      <a:schemeClr val="accent6">
                        <a:lumMod val="20000"/>
                        <a:lumOff val="80000"/>
                      </a:schemeClr>
                    </a:solidFill>
                  </a:tcPr>
                </a:tc>
                <a:tc>
                  <a:txBody>
                    <a:bodyPr/>
                    <a:lstStyle/>
                    <a:p>
                      <a:pPr algn="ctr" fontAlgn="b"/>
                      <a:r>
                        <a:rPr lang="en-US" sz="1800" u="none" strike="noStrike">
                          <a:effectLst/>
                        </a:rPr>
                        <a:t>EC</a:t>
                      </a:r>
                      <a:endParaRPr lang="en-US" sz="1800" b="0" i="0" u="none" strike="noStrike">
                        <a:solidFill>
                          <a:srgbClr val="000000"/>
                        </a:solidFill>
                        <a:effectLst/>
                        <a:latin typeface="Calibri" charset="0"/>
                      </a:endParaRPr>
                    </a:p>
                  </a:txBody>
                  <a:tcPr marL="12700" marR="12700" marT="12700" marB="0" anchor="ctr">
                    <a:solidFill>
                      <a:schemeClr val="accent6">
                        <a:lumMod val="20000"/>
                        <a:lumOff val="80000"/>
                      </a:schemeClr>
                    </a:solidFill>
                  </a:tcPr>
                </a:tc>
              </a:tr>
              <a:tr h="381000">
                <a:tc>
                  <a:txBody>
                    <a:bodyPr/>
                    <a:lstStyle/>
                    <a:p>
                      <a:pPr algn="ctr" fontAlgn="b"/>
                      <a:r>
                        <a:rPr lang="en-US" sz="1800" u="none" strike="noStrike">
                          <a:effectLst/>
                        </a:rPr>
                        <a:t>Brian Kilough</a:t>
                      </a:r>
                      <a:endParaRPr lang="en-US" sz="1800" b="0" i="0" u="none" strike="noStrike">
                        <a:solidFill>
                          <a:srgbClr val="000000"/>
                        </a:solidFill>
                        <a:effectLst/>
                        <a:latin typeface="Calibri" charset="0"/>
                      </a:endParaRPr>
                    </a:p>
                  </a:txBody>
                  <a:tcPr marL="12700" marR="12700" marT="12700" marB="0" anchor="ctr">
                    <a:solidFill>
                      <a:schemeClr val="accent6">
                        <a:lumMod val="20000"/>
                        <a:lumOff val="80000"/>
                      </a:schemeClr>
                    </a:solidFill>
                  </a:tcPr>
                </a:tc>
                <a:tc>
                  <a:txBody>
                    <a:bodyPr/>
                    <a:lstStyle/>
                    <a:p>
                      <a:pPr algn="ctr" fontAlgn="b"/>
                      <a:r>
                        <a:rPr lang="en-US" sz="1800" u="none" strike="noStrike">
                          <a:effectLst/>
                        </a:rPr>
                        <a:t>NASA SEO</a:t>
                      </a:r>
                      <a:endParaRPr lang="en-US" sz="1800" b="0" i="0" u="none" strike="noStrike">
                        <a:solidFill>
                          <a:srgbClr val="000000"/>
                        </a:solidFill>
                        <a:effectLst/>
                        <a:latin typeface="Calibri" charset="0"/>
                      </a:endParaRPr>
                    </a:p>
                  </a:txBody>
                  <a:tcPr marL="12700" marR="12700" marT="12700" marB="0" anchor="ctr">
                    <a:solidFill>
                      <a:schemeClr val="accent6">
                        <a:lumMod val="20000"/>
                        <a:lumOff val="80000"/>
                      </a:schemeClr>
                    </a:solidFill>
                  </a:tcPr>
                </a:tc>
              </a:tr>
              <a:tr h="381000">
                <a:tc>
                  <a:txBody>
                    <a:bodyPr/>
                    <a:lstStyle/>
                    <a:p>
                      <a:pPr algn="ctr" fontAlgn="b"/>
                      <a:r>
                        <a:rPr lang="en-US" sz="1800" u="none" strike="noStrike">
                          <a:effectLst/>
                        </a:rPr>
                        <a:t>David Jarrett</a:t>
                      </a:r>
                      <a:endParaRPr lang="en-US" sz="1800" b="0" i="0" u="none" strike="noStrike">
                        <a:solidFill>
                          <a:srgbClr val="000000"/>
                        </a:solidFill>
                        <a:effectLst/>
                        <a:latin typeface="Calibri" charset="0"/>
                      </a:endParaRPr>
                    </a:p>
                  </a:txBody>
                  <a:tcPr marL="12700" marR="12700" marT="12700" marB="0" anchor="ctr">
                    <a:solidFill>
                      <a:schemeClr val="accent6">
                        <a:lumMod val="20000"/>
                        <a:lumOff val="80000"/>
                      </a:schemeClr>
                    </a:solidFill>
                  </a:tcPr>
                </a:tc>
                <a:tc>
                  <a:txBody>
                    <a:bodyPr/>
                    <a:lstStyle/>
                    <a:p>
                      <a:pPr algn="ctr" fontAlgn="b"/>
                      <a:r>
                        <a:rPr lang="en-US" sz="1800" u="none" strike="noStrike">
                          <a:effectLst/>
                        </a:rPr>
                        <a:t>NASA</a:t>
                      </a:r>
                      <a:endParaRPr lang="en-US" sz="1800" b="0" i="0" u="none" strike="noStrike">
                        <a:solidFill>
                          <a:srgbClr val="000000"/>
                        </a:solidFill>
                        <a:effectLst/>
                        <a:latin typeface="Calibri" charset="0"/>
                      </a:endParaRPr>
                    </a:p>
                  </a:txBody>
                  <a:tcPr marL="12700" marR="12700" marT="12700" marB="0" anchor="ctr">
                    <a:solidFill>
                      <a:schemeClr val="accent6">
                        <a:lumMod val="20000"/>
                        <a:lumOff val="80000"/>
                      </a:schemeClr>
                    </a:solidFill>
                  </a:tcPr>
                </a:tc>
              </a:tr>
              <a:tr h="381000">
                <a:tc>
                  <a:txBody>
                    <a:bodyPr/>
                    <a:lstStyle/>
                    <a:p>
                      <a:pPr algn="ctr" fontAlgn="b"/>
                      <a:r>
                        <a:rPr lang="en-US" sz="1800" u="none" strike="noStrike">
                          <a:effectLst/>
                        </a:rPr>
                        <a:t>Gene Fosnight</a:t>
                      </a:r>
                      <a:endParaRPr lang="en-US" sz="1800" b="0" i="0" u="none" strike="noStrike">
                        <a:solidFill>
                          <a:srgbClr val="000000"/>
                        </a:solidFill>
                        <a:effectLst/>
                        <a:latin typeface="Calibri" charset="0"/>
                      </a:endParaRPr>
                    </a:p>
                  </a:txBody>
                  <a:tcPr marL="12700" marR="12700" marT="12700" marB="0" anchor="ctr">
                    <a:solidFill>
                      <a:schemeClr val="accent6">
                        <a:lumMod val="20000"/>
                        <a:lumOff val="80000"/>
                      </a:schemeClr>
                    </a:solidFill>
                  </a:tcPr>
                </a:tc>
                <a:tc>
                  <a:txBody>
                    <a:bodyPr/>
                    <a:lstStyle/>
                    <a:p>
                      <a:pPr algn="ctr" fontAlgn="b"/>
                      <a:r>
                        <a:rPr lang="en-US" sz="1800" u="none" strike="noStrike">
                          <a:effectLst/>
                        </a:rPr>
                        <a:t>USGS EROS</a:t>
                      </a:r>
                      <a:endParaRPr lang="en-US" sz="1800" b="0" i="0" u="none" strike="noStrike">
                        <a:solidFill>
                          <a:srgbClr val="000000"/>
                        </a:solidFill>
                        <a:effectLst/>
                        <a:latin typeface="Calibri" charset="0"/>
                      </a:endParaRPr>
                    </a:p>
                  </a:txBody>
                  <a:tcPr marL="12700" marR="12700" marT="12700" marB="0" anchor="ctr">
                    <a:solidFill>
                      <a:schemeClr val="accent6">
                        <a:lumMod val="20000"/>
                        <a:lumOff val="80000"/>
                      </a:schemeClr>
                    </a:solidFill>
                  </a:tcPr>
                </a:tc>
              </a:tr>
              <a:tr h="381000">
                <a:tc>
                  <a:txBody>
                    <a:bodyPr/>
                    <a:lstStyle/>
                    <a:p>
                      <a:pPr algn="ctr" fontAlgn="b"/>
                      <a:r>
                        <a:rPr lang="en-US" sz="1800" u="none" strike="noStrike">
                          <a:effectLst/>
                        </a:rPr>
                        <a:t>Jeff Masek</a:t>
                      </a:r>
                      <a:endParaRPr lang="en-US" sz="1800" b="0" i="0" u="none" strike="noStrike">
                        <a:solidFill>
                          <a:srgbClr val="000000"/>
                        </a:solidFill>
                        <a:effectLst/>
                        <a:latin typeface="Calibri" charset="0"/>
                      </a:endParaRPr>
                    </a:p>
                  </a:txBody>
                  <a:tcPr marL="12700" marR="12700" marT="12700" marB="0" anchor="ctr">
                    <a:solidFill>
                      <a:schemeClr val="accent6">
                        <a:lumMod val="20000"/>
                        <a:lumOff val="80000"/>
                      </a:schemeClr>
                    </a:solidFill>
                  </a:tcPr>
                </a:tc>
                <a:tc>
                  <a:txBody>
                    <a:bodyPr/>
                    <a:lstStyle/>
                    <a:p>
                      <a:pPr algn="ctr" fontAlgn="b"/>
                      <a:r>
                        <a:rPr lang="en-US" sz="1800" u="none" strike="noStrike">
                          <a:effectLst/>
                        </a:rPr>
                        <a:t>NASA Goddard</a:t>
                      </a:r>
                      <a:endParaRPr lang="en-US" sz="1800" b="0" i="0" u="none" strike="noStrike">
                        <a:solidFill>
                          <a:srgbClr val="000000"/>
                        </a:solidFill>
                        <a:effectLst/>
                        <a:latin typeface="Calibri" charset="0"/>
                      </a:endParaRPr>
                    </a:p>
                  </a:txBody>
                  <a:tcPr marL="12700" marR="12700" marT="12700" marB="0" anchor="ctr">
                    <a:solidFill>
                      <a:schemeClr val="accent6">
                        <a:lumMod val="20000"/>
                        <a:lumOff val="80000"/>
                      </a:schemeClr>
                    </a:solidFill>
                  </a:tcPr>
                </a:tc>
              </a:tr>
              <a:tr h="381000">
                <a:tc>
                  <a:txBody>
                    <a:bodyPr/>
                    <a:lstStyle/>
                    <a:p>
                      <a:pPr algn="ctr" fontAlgn="b"/>
                      <a:r>
                        <a:rPr lang="en-US" sz="1800" u="none" strike="noStrike" dirty="0">
                          <a:effectLst/>
                        </a:rPr>
                        <a:t>Matt Steventon</a:t>
                      </a:r>
                      <a:endParaRPr lang="en-US" sz="1800" b="0" i="0" u="none" strike="noStrike" dirty="0">
                        <a:solidFill>
                          <a:srgbClr val="000000"/>
                        </a:solidFill>
                        <a:effectLst/>
                        <a:latin typeface="Calibri" charset="0"/>
                      </a:endParaRPr>
                    </a:p>
                  </a:txBody>
                  <a:tcPr marL="12700" marR="12700" marT="12700" marB="0" anchor="ctr">
                    <a:solidFill>
                      <a:schemeClr val="accent6">
                        <a:lumMod val="20000"/>
                        <a:lumOff val="80000"/>
                      </a:schemeClr>
                    </a:solidFill>
                  </a:tcPr>
                </a:tc>
                <a:tc>
                  <a:txBody>
                    <a:bodyPr/>
                    <a:lstStyle/>
                    <a:p>
                      <a:pPr algn="ctr" fontAlgn="b"/>
                      <a:r>
                        <a:rPr lang="en-US" sz="1800" u="none" strike="noStrike">
                          <a:effectLst/>
                        </a:rPr>
                        <a:t>Symbios</a:t>
                      </a:r>
                      <a:endParaRPr lang="en-US" sz="1800" b="0" i="0" u="none" strike="noStrike">
                        <a:solidFill>
                          <a:srgbClr val="000000"/>
                        </a:solidFill>
                        <a:effectLst/>
                        <a:latin typeface="Calibri" charset="0"/>
                      </a:endParaRPr>
                    </a:p>
                  </a:txBody>
                  <a:tcPr marL="12700" marR="12700" marT="12700" marB="0" anchor="ctr">
                    <a:solidFill>
                      <a:schemeClr val="accent6">
                        <a:lumMod val="20000"/>
                        <a:lumOff val="80000"/>
                      </a:schemeClr>
                    </a:solidFill>
                  </a:tcPr>
                </a:tc>
              </a:tr>
              <a:tr h="381000">
                <a:tc>
                  <a:txBody>
                    <a:bodyPr/>
                    <a:lstStyle/>
                    <a:p>
                      <a:pPr algn="ctr" fontAlgn="b"/>
                      <a:r>
                        <a:rPr lang="en-US" sz="1800" u="none" strike="noStrike">
                          <a:effectLst/>
                        </a:rPr>
                        <a:t>Stephen Ward</a:t>
                      </a:r>
                      <a:endParaRPr lang="en-US" sz="1800" b="0" i="0" u="none" strike="noStrike">
                        <a:solidFill>
                          <a:srgbClr val="000000"/>
                        </a:solidFill>
                        <a:effectLst/>
                        <a:latin typeface="Calibri" charset="0"/>
                      </a:endParaRPr>
                    </a:p>
                  </a:txBody>
                  <a:tcPr marL="12700" marR="12700" marT="12700" marB="0" anchor="ctr">
                    <a:solidFill>
                      <a:schemeClr val="accent6">
                        <a:lumMod val="20000"/>
                        <a:lumOff val="80000"/>
                      </a:schemeClr>
                    </a:solidFill>
                  </a:tcPr>
                </a:tc>
                <a:tc>
                  <a:txBody>
                    <a:bodyPr/>
                    <a:lstStyle/>
                    <a:p>
                      <a:pPr algn="ctr" fontAlgn="b"/>
                      <a:r>
                        <a:rPr lang="en-US" sz="1800" u="none" strike="noStrike">
                          <a:effectLst/>
                        </a:rPr>
                        <a:t>Symbios</a:t>
                      </a:r>
                      <a:endParaRPr lang="en-US" sz="1800" b="0" i="0" u="none" strike="noStrike">
                        <a:solidFill>
                          <a:srgbClr val="000000"/>
                        </a:solidFill>
                        <a:effectLst/>
                        <a:latin typeface="Calibri" charset="0"/>
                      </a:endParaRPr>
                    </a:p>
                  </a:txBody>
                  <a:tcPr marL="12700" marR="12700" marT="12700" marB="0" anchor="ctr">
                    <a:solidFill>
                      <a:schemeClr val="accent6">
                        <a:lumMod val="20000"/>
                        <a:lumOff val="80000"/>
                      </a:schemeClr>
                    </a:solidFill>
                  </a:tcPr>
                </a:tc>
              </a:tr>
              <a:tr h="381000">
                <a:tc>
                  <a:txBody>
                    <a:bodyPr/>
                    <a:lstStyle/>
                    <a:p>
                      <a:pPr algn="ctr" fontAlgn="b"/>
                      <a:r>
                        <a:rPr lang="en-US" sz="1800" u="none" strike="noStrike">
                          <a:effectLst/>
                        </a:rPr>
                        <a:t>Stuart Phinn</a:t>
                      </a:r>
                      <a:endParaRPr lang="en-US" sz="1800" b="0" i="0" u="none" strike="noStrike">
                        <a:solidFill>
                          <a:srgbClr val="000000"/>
                        </a:solidFill>
                        <a:effectLst/>
                        <a:latin typeface="Calibri" charset="0"/>
                      </a:endParaRPr>
                    </a:p>
                  </a:txBody>
                  <a:tcPr marL="12700" marR="12700" marT="12700" marB="0" anchor="ctr">
                    <a:solidFill>
                      <a:schemeClr val="accent6">
                        <a:lumMod val="20000"/>
                        <a:lumOff val="80000"/>
                      </a:schemeClr>
                    </a:solidFill>
                  </a:tcPr>
                </a:tc>
                <a:tc>
                  <a:txBody>
                    <a:bodyPr/>
                    <a:lstStyle/>
                    <a:p>
                      <a:pPr algn="ctr" fontAlgn="b"/>
                      <a:r>
                        <a:rPr lang="en-US" sz="1800" u="none" strike="noStrike">
                          <a:effectLst/>
                        </a:rPr>
                        <a:t>CSIRO</a:t>
                      </a:r>
                      <a:endParaRPr lang="en-US" sz="1800" b="0" i="0" u="none" strike="noStrike">
                        <a:solidFill>
                          <a:srgbClr val="000000"/>
                        </a:solidFill>
                        <a:effectLst/>
                        <a:latin typeface="Calibri" charset="0"/>
                      </a:endParaRPr>
                    </a:p>
                  </a:txBody>
                  <a:tcPr marL="12700" marR="12700" marT="12700" marB="0" anchor="ctr">
                    <a:solidFill>
                      <a:schemeClr val="accent6">
                        <a:lumMod val="20000"/>
                        <a:lumOff val="80000"/>
                      </a:schemeClr>
                    </a:solidFill>
                  </a:tcPr>
                </a:tc>
              </a:tr>
              <a:tr h="381000">
                <a:tc>
                  <a:txBody>
                    <a:bodyPr/>
                    <a:lstStyle/>
                    <a:p>
                      <a:pPr algn="ctr" fontAlgn="b"/>
                      <a:r>
                        <a:rPr lang="en-US" sz="1800" u="none" strike="noStrike">
                          <a:effectLst/>
                        </a:rPr>
                        <a:t>Takeo Tadono</a:t>
                      </a:r>
                      <a:endParaRPr lang="en-US" sz="1800" b="0" i="0" u="none" strike="noStrike">
                        <a:solidFill>
                          <a:srgbClr val="000000"/>
                        </a:solidFill>
                        <a:effectLst/>
                        <a:latin typeface="Calibri" charset="0"/>
                      </a:endParaRPr>
                    </a:p>
                  </a:txBody>
                  <a:tcPr marL="12700" marR="12700" marT="12700" marB="0" anchor="ctr">
                    <a:solidFill>
                      <a:schemeClr val="accent6">
                        <a:lumMod val="20000"/>
                        <a:lumOff val="80000"/>
                      </a:schemeClr>
                    </a:solidFill>
                  </a:tcPr>
                </a:tc>
                <a:tc>
                  <a:txBody>
                    <a:bodyPr/>
                    <a:lstStyle/>
                    <a:p>
                      <a:pPr algn="ctr" fontAlgn="b"/>
                      <a:r>
                        <a:rPr lang="en-US" sz="1800" u="none" strike="noStrike">
                          <a:effectLst/>
                        </a:rPr>
                        <a:t>JAXA</a:t>
                      </a:r>
                      <a:endParaRPr lang="en-US" sz="1800" b="0" i="0" u="none" strike="noStrike">
                        <a:solidFill>
                          <a:srgbClr val="000000"/>
                        </a:solidFill>
                        <a:effectLst/>
                        <a:latin typeface="Calibri" charset="0"/>
                      </a:endParaRPr>
                    </a:p>
                  </a:txBody>
                  <a:tcPr marL="12700" marR="12700" marT="12700" marB="0" anchor="ctr">
                    <a:solidFill>
                      <a:schemeClr val="accent6">
                        <a:lumMod val="20000"/>
                        <a:lumOff val="80000"/>
                      </a:schemeClr>
                    </a:solidFill>
                  </a:tcPr>
                </a:tc>
              </a:tr>
              <a:tr h="381000">
                <a:tc>
                  <a:txBody>
                    <a:bodyPr/>
                    <a:lstStyle/>
                    <a:p>
                      <a:pPr algn="ctr" fontAlgn="b"/>
                      <a:r>
                        <a:rPr lang="en-US" sz="1800" u="none" strike="noStrike">
                          <a:effectLst/>
                        </a:rPr>
                        <a:t>Tom Cecere</a:t>
                      </a:r>
                      <a:endParaRPr lang="en-US" sz="1800" b="0" i="0" u="none" strike="noStrike">
                        <a:solidFill>
                          <a:srgbClr val="000000"/>
                        </a:solidFill>
                        <a:effectLst/>
                        <a:latin typeface="Calibri" charset="0"/>
                      </a:endParaRPr>
                    </a:p>
                  </a:txBody>
                  <a:tcPr marL="12700" marR="12700" marT="12700" marB="0" anchor="ctr">
                    <a:solidFill>
                      <a:schemeClr val="accent6">
                        <a:lumMod val="20000"/>
                        <a:lumOff val="80000"/>
                      </a:schemeClr>
                    </a:solidFill>
                  </a:tcPr>
                </a:tc>
                <a:tc>
                  <a:txBody>
                    <a:bodyPr/>
                    <a:lstStyle/>
                    <a:p>
                      <a:pPr algn="ctr" fontAlgn="b"/>
                      <a:r>
                        <a:rPr lang="en-US" sz="1800" u="none" strike="noStrike" dirty="0" smtClean="0">
                          <a:effectLst/>
                        </a:rPr>
                        <a:t>USGS</a:t>
                      </a:r>
                      <a:endParaRPr lang="en-US" sz="1800" b="0" i="0" u="none" strike="noStrike" dirty="0">
                        <a:solidFill>
                          <a:srgbClr val="000000"/>
                        </a:solidFill>
                        <a:effectLst/>
                        <a:latin typeface="Calibri" charset="0"/>
                      </a:endParaRPr>
                    </a:p>
                  </a:txBody>
                  <a:tcPr marL="12700" marR="12700" marT="12700" marB="0" anchor="ctr">
                    <a:solidFill>
                      <a:schemeClr val="accent6">
                        <a:lumMod val="20000"/>
                        <a:lumOff val="80000"/>
                      </a:schemeClr>
                    </a:solidFill>
                  </a:tcPr>
                </a:tc>
              </a:tr>
            </a:tbl>
          </a:graphicData>
        </a:graphic>
      </p:graphicFrame>
      <p:sp>
        <p:nvSpPr>
          <p:cNvPr id="7" name="TextBox 6"/>
          <p:cNvSpPr txBox="1"/>
          <p:nvPr/>
        </p:nvSpPr>
        <p:spPr>
          <a:xfrm>
            <a:off x="7543800" y="2133600"/>
            <a:ext cx="1219200" cy="369330"/>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1800" b="0" i="0" u="none" strike="noStrike" cap="none" spc="0" normalizeH="0" baseline="0" dirty="0" smtClean="0">
                <a:ln>
                  <a:noFill/>
                </a:ln>
                <a:solidFill>
                  <a:schemeClr val="tx1"/>
                </a:solidFill>
                <a:effectLst/>
                <a:uFillTx/>
              </a:rPr>
              <a:t>Lead</a:t>
            </a:r>
            <a:endParaRPr kumimoji="0" lang="en-US" sz="1800" b="0" i="0" u="none" strike="noStrike" cap="none" spc="0" normalizeH="0" baseline="0" dirty="0">
              <a:ln>
                <a:noFill/>
              </a:ln>
              <a:solidFill>
                <a:schemeClr val="tx1"/>
              </a:solidFill>
              <a:effectLst/>
              <a:uFillTx/>
            </a:endParaRPr>
          </a:p>
        </p:txBody>
      </p:sp>
    </p:spTree>
    <p:extLst>
      <p:ext uri="{BB962C8B-B14F-4D97-AF65-F5344CB8AC3E}">
        <p14:creationId xmlns:p14="http://schemas.microsoft.com/office/powerpoint/2010/main" val="650388861"/>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133600" y="304800"/>
            <a:ext cx="4191000" cy="523218"/>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l" rtl="0" latinLnBrk="1" hangingPunct="0"/>
            <a:r>
              <a:rPr lang="en-US" sz="2800" b="1" dirty="0" smtClean="0">
                <a:solidFill>
                  <a:schemeClr val="bg1"/>
                </a:solidFill>
                <a:latin typeface="Calibri" charset="0"/>
                <a:ea typeface="Calibri" charset="0"/>
                <a:cs typeface="Calibri" charset="0"/>
              </a:rPr>
              <a:t>Subgroup</a:t>
            </a:r>
            <a:r>
              <a:rPr lang="en-US" sz="2800" b="1" dirty="0">
                <a:solidFill>
                  <a:schemeClr val="bg1"/>
                </a:solidFill>
                <a:latin typeface="Calibri" charset="0"/>
                <a:ea typeface="Calibri" charset="0"/>
                <a:cs typeface="Calibri" charset="0"/>
              </a:rPr>
              <a:t>: ARD/Data Cube</a:t>
            </a:r>
          </a:p>
        </p:txBody>
      </p:sp>
      <p:sp>
        <p:nvSpPr>
          <p:cNvPr id="7" name="TextBox 6"/>
          <p:cNvSpPr txBox="1"/>
          <p:nvPr/>
        </p:nvSpPr>
        <p:spPr>
          <a:xfrm>
            <a:off x="7467600" y="1600200"/>
            <a:ext cx="1219200" cy="369330"/>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1800" b="0" i="0" u="none" strike="noStrike" cap="none" spc="0" normalizeH="0" baseline="0" dirty="0" smtClean="0">
                <a:ln>
                  <a:noFill/>
                </a:ln>
                <a:solidFill>
                  <a:schemeClr val="tx1"/>
                </a:solidFill>
                <a:effectLst/>
                <a:uFillTx/>
              </a:rPr>
              <a:t>Lead</a:t>
            </a:r>
            <a:endParaRPr kumimoji="0" lang="en-US" sz="1800" b="0" i="0" u="none" strike="noStrike" cap="none" spc="0" normalizeH="0" baseline="0" dirty="0">
              <a:ln>
                <a:noFill/>
              </a:ln>
              <a:solidFill>
                <a:schemeClr val="tx1"/>
              </a:solidFill>
              <a:effectLst/>
              <a:uFillTx/>
            </a:endParaRPr>
          </a:p>
        </p:txBody>
      </p:sp>
      <p:graphicFrame>
        <p:nvGraphicFramePr>
          <p:cNvPr id="2" name="Table 1"/>
          <p:cNvGraphicFramePr>
            <a:graphicFrameLocks noGrp="1"/>
          </p:cNvGraphicFramePr>
          <p:nvPr>
            <p:extLst>
              <p:ext uri="{D42A27DB-BD31-4B8C-83A1-F6EECF244321}">
                <p14:modId xmlns:p14="http://schemas.microsoft.com/office/powerpoint/2010/main" val="1676840646"/>
              </p:ext>
            </p:extLst>
          </p:nvPr>
        </p:nvGraphicFramePr>
        <p:xfrm>
          <a:off x="838200" y="1371600"/>
          <a:ext cx="6477000" cy="5333994"/>
        </p:xfrm>
        <a:graphic>
          <a:graphicData uri="http://schemas.openxmlformats.org/drawingml/2006/table">
            <a:tbl>
              <a:tblPr>
                <a:tableStyleId>{5940675A-B579-460E-94D1-54222C63F5DA}</a:tableStyleId>
              </a:tblPr>
              <a:tblGrid>
                <a:gridCol w="3238500"/>
                <a:gridCol w="3238500"/>
              </a:tblGrid>
              <a:tr h="296333">
                <a:tc>
                  <a:txBody>
                    <a:bodyPr/>
                    <a:lstStyle/>
                    <a:p>
                      <a:pPr algn="ctr" fontAlgn="b"/>
                      <a:r>
                        <a:rPr lang="en-US" sz="1800" b="1" u="none" strike="noStrike" dirty="0">
                          <a:solidFill>
                            <a:schemeClr val="bg1"/>
                          </a:solidFill>
                          <a:effectLst/>
                        </a:rPr>
                        <a:t>Name</a:t>
                      </a:r>
                      <a:endParaRPr lang="en-US" sz="1800" b="1" i="0" u="none" strike="noStrike" dirty="0">
                        <a:solidFill>
                          <a:schemeClr val="bg1"/>
                        </a:solidFill>
                        <a:effectLst/>
                        <a:latin typeface="Calibri" charset="0"/>
                      </a:endParaRPr>
                    </a:p>
                  </a:txBody>
                  <a:tcPr marL="12700" marR="12700" marT="12700" marB="0" anchor="ctr">
                    <a:solidFill>
                      <a:schemeClr val="tx2"/>
                    </a:solidFill>
                  </a:tcPr>
                </a:tc>
                <a:tc>
                  <a:txBody>
                    <a:bodyPr/>
                    <a:lstStyle/>
                    <a:p>
                      <a:pPr algn="ctr" fontAlgn="b"/>
                      <a:r>
                        <a:rPr lang="en-US" sz="1800" b="1" u="none" strike="noStrike" dirty="0">
                          <a:solidFill>
                            <a:schemeClr val="bg1"/>
                          </a:solidFill>
                          <a:effectLst/>
                        </a:rPr>
                        <a:t>Organization</a:t>
                      </a:r>
                      <a:endParaRPr lang="en-US" sz="1800" b="1" i="0" u="none" strike="noStrike" dirty="0">
                        <a:solidFill>
                          <a:schemeClr val="bg1"/>
                        </a:solidFill>
                        <a:effectLst/>
                        <a:latin typeface="Calibri" charset="0"/>
                      </a:endParaRPr>
                    </a:p>
                  </a:txBody>
                  <a:tcPr marL="12700" marR="12700" marT="12700" marB="0" anchor="ctr">
                    <a:solidFill>
                      <a:schemeClr val="tx2"/>
                    </a:solidFill>
                  </a:tcPr>
                </a:tc>
              </a:tr>
              <a:tr h="296333">
                <a:tc>
                  <a:txBody>
                    <a:bodyPr/>
                    <a:lstStyle/>
                    <a:p>
                      <a:pPr algn="ctr" fontAlgn="b"/>
                      <a:r>
                        <a:rPr lang="en-US" sz="1800" u="none" strike="noStrike">
                          <a:effectLst/>
                        </a:rPr>
                        <a:t>Adam Lewis</a:t>
                      </a:r>
                      <a:endParaRPr lang="en-US" sz="1800" b="0" i="0" u="none" strike="noStrike">
                        <a:solidFill>
                          <a:srgbClr val="000000"/>
                        </a:solidFill>
                        <a:effectLst/>
                        <a:latin typeface="Calibri" charset="0"/>
                      </a:endParaRPr>
                    </a:p>
                  </a:txBody>
                  <a:tcPr marL="12700" marR="12700" marT="12700" marB="0" anchor="ctr">
                    <a:solidFill>
                      <a:schemeClr val="accent3">
                        <a:lumMod val="40000"/>
                        <a:lumOff val="60000"/>
                      </a:schemeClr>
                    </a:solidFill>
                  </a:tcPr>
                </a:tc>
                <a:tc>
                  <a:txBody>
                    <a:bodyPr/>
                    <a:lstStyle/>
                    <a:p>
                      <a:pPr algn="ctr" fontAlgn="b"/>
                      <a:r>
                        <a:rPr lang="en-US" sz="1800" u="none" strike="noStrike" dirty="0">
                          <a:effectLst/>
                        </a:rPr>
                        <a:t>Geoscience Australia</a:t>
                      </a:r>
                      <a:endParaRPr lang="en-US" sz="1800" b="0" i="0" u="none" strike="noStrike" dirty="0">
                        <a:solidFill>
                          <a:srgbClr val="000000"/>
                        </a:solidFill>
                        <a:effectLst/>
                        <a:latin typeface="Calibri" charset="0"/>
                      </a:endParaRPr>
                    </a:p>
                  </a:txBody>
                  <a:tcPr marL="12700" marR="12700" marT="12700" marB="0" anchor="ctr">
                    <a:solidFill>
                      <a:schemeClr val="accent3">
                        <a:lumMod val="40000"/>
                        <a:lumOff val="60000"/>
                      </a:schemeClr>
                    </a:solidFill>
                  </a:tcPr>
                </a:tc>
              </a:tr>
              <a:tr h="296333">
                <a:tc>
                  <a:txBody>
                    <a:bodyPr/>
                    <a:lstStyle/>
                    <a:p>
                      <a:pPr algn="ctr" fontAlgn="b"/>
                      <a:r>
                        <a:rPr lang="en-US" sz="1800" u="none" strike="noStrike">
                          <a:effectLst/>
                        </a:rPr>
                        <a:t>Bianca Hoersch</a:t>
                      </a:r>
                      <a:endParaRPr lang="en-US" sz="1800" b="0" i="0" u="none" strike="noStrike">
                        <a:solidFill>
                          <a:srgbClr val="000000"/>
                        </a:solidFill>
                        <a:effectLst/>
                        <a:latin typeface="Calibri" charset="0"/>
                      </a:endParaRPr>
                    </a:p>
                  </a:txBody>
                  <a:tcPr marL="12700" marR="12700" marT="12700" marB="0" anchor="ctr">
                    <a:solidFill>
                      <a:schemeClr val="accent3">
                        <a:lumMod val="20000"/>
                        <a:lumOff val="80000"/>
                      </a:schemeClr>
                    </a:solidFill>
                  </a:tcPr>
                </a:tc>
                <a:tc>
                  <a:txBody>
                    <a:bodyPr/>
                    <a:lstStyle/>
                    <a:p>
                      <a:pPr algn="ctr" fontAlgn="b"/>
                      <a:r>
                        <a:rPr lang="en-US" sz="1800" u="none" strike="noStrike">
                          <a:effectLst/>
                        </a:rPr>
                        <a:t>ESA</a:t>
                      </a:r>
                      <a:endParaRPr lang="en-US" sz="1800" b="0" i="0" u="none" strike="noStrike">
                        <a:solidFill>
                          <a:srgbClr val="000000"/>
                        </a:solidFill>
                        <a:effectLst/>
                        <a:latin typeface="Calibri" charset="0"/>
                      </a:endParaRPr>
                    </a:p>
                  </a:txBody>
                  <a:tcPr marL="12700" marR="12700" marT="12700" marB="0" anchor="ctr">
                    <a:solidFill>
                      <a:schemeClr val="accent3">
                        <a:lumMod val="20000"/>
                        <a:lumOff val="80000"/>
                      </a:schemeClr>
                    </a:solidFill>
                  </a:tcPr>
                </a:tc>
              </a:tr>
              <a:tr h="296333">
                <a:tc>
                  <a:txBody>
                    <a:bodyPr/>
                    <a:lstStyle/>
                    <a:p>
                      <a:pPr algn="ctr" fontAlgn="b"/>
                      <a:r>
                        <a:rPr lang="en-US" sz="1800" u="none" strike="noStrike">
                          <a:effectLst/>
                        </a:rPr>
                        <a:t>Alan Belward</a:t>
                      </a:r>
                      <a:endParaRPr lang="en-US" sz="1800" b="0" i="0" u="none" strike="noStrike">
                        <a:solidFill>
                          <a:srgbClr val="000000"/>
                        </a:solidFill>
                        <a:effectLst/>
                        <a:latin typeface="Calibri" charset="0"/>
                      </a:endParaRPr>
                    </a:p>
                  </a:txBody>
                  <a:tcPr marL="12700" marR="12700" marT="12700" marB="0" anchor="ctr">
                    <a:solidFill>
                      <a:schemeClr val="accent3">
                        <a:lumMod val="20000"/>
                        <a:lumOff val="80000"/>
                      </a:schemeClr>
                    </a:solidFill>
                  </a:tcPr>
                </a:tc>
                <a:tc>
                  <a:txBody>
                    <a:bodyPr/>
                    <a:lstStyle/>
                    <a:p>
                      <a:pPr algn="ctr" fontAlgn="b"/>
                      <a:r>
                        <a:rPr lang="en-US" sz="1800" u="none" strike="noStrike">
                          <a:effectLst/>
                        </a:rPr>
                        <a:t>EC</a:t>
                      </a:r>
                      <a:endParaRPr lang="en-US" sz="1800" b="0" i="0" u="none" strike="noStrike">
                        <a:solidFill>
                          <a:srgbClr val="000000"/>
                        </a:solidFill>
                        <a:effectLst/>
                        <a:latin typeface="Calibri" charset="0"/>
                      </a:endParaRPr>
                    </a:p>
                  </a:txBody>
                  <a:tcPr marL="12700" marR="12700" marT="12700" marB="0" anchor="ctr">
                    <a:solidFill>
                      <a:schemeClr val="accent3">
                        <a:lumMod val="20000"/>
                        <a:lumOff val="80000"/>
                      </a:schemeClr>
                    </a:solidFill>
                  </a:tcPr>
                </a:tc>
              </a:tr>
              <a:tr h="296333">
                <a:tc>
                  <a:txBody>
                    <a:bodyPr/>
                    <a:lstStyle/>
                    <a:p>
                      <a:pPr algn="ctr" fontAlgn="b"/>
                      <a:r>
                        <a:rPr lang="en-US" sz="1800" u="none" strike="noStrike">
                          <a:effectLst/>
                        </a:rPr>
                        <a:t>Brian Kilough</a:t>
                      </a:r>
                      <a:endParaRPr lang="en-US" sz="1800" b="0" i="0" u="none" strike="noStrike">
                        <a:solidFill>
                          <a:srgbClr val="000000"/>
                        </a:solidFill>
                        <a:effectLst/>
                        <a:latin typeface="Calibri" charset="0"/>
                      </a:endParaRPr>
                    </a:p>
                  </a:txBody>
                  <a:tcPr marL="12700" marR="12700" marT="12700" marB="0" anchor="ctr">
                    <a:solidFill>
                      <a:schemeClr val="accent3">
                        <a:lumMod val="20000"/>
                        <a:lumOff val="80000"/>
                      </a:schemeClr>
                    </a:solidFill>
                  </a:tcPr>
                </a:tc>
                <a:tc>
                  <a:txBody>
                    <a:bodyPr/>
                    <a:lstStyle/>
                    <a:p>
                      <a:pPr algn="ctr" fontAlgn="b"/>
                      <a:r>
                        <a:rPr lang="en-US" sz="1800" u="none" strike="noStrike">
                          <a:effectLst/>
                        </a:rPr>
                        <a:t>NASA SEO</a:t>
                      </a:r>
                      <a:endParaRPr lang="en-US" sz="1800" b="0" i="0" u="none" strike="noStrike">
                        <a:solidFill>
                          <a:srgbClr val="000000"/>
                        </a:solidFill>
                        <a:effectLst/>
                        <a:latin typeface="Calibri" charset="0"/>
                      </a:endParaRPr>
                    </a:p>
                  </a:txBody>
                  <a:tcPr marL="12700" marR="12700" marT="12700" marB="0" anchor="ctr">
                    <a:solidFill>
                      <a:schemeClr val="accent3">
                        <a:lumMod val="20000"/>
                        <a:lumOff val="80000"/>
                      </a:schemeClr>
                    </a:solidFill>
                  </a:tcPr>
                </a:tc>
              </a:tr>
              <a:tr h="296333">
                <a:tc>
                  <a:txBody>
                    <a:bodyPr/>
                    <a:lstStyle/>
                    <a:p>
                      <a:pPr algn="ctr" fontAlgn="b"/>
                      <a:r>
                        <a:rPr lang="en-US" sz="1800" u="none" strike="noStrike">
                          <a:effectLst/>
                        </a:rPr>
                        <a:t>David Jarrett</a:t>
                      </a:r>
                      <a:endParaRPr lang="en-US" sz="1800" b="0" i="0" u="none" strike="noStrike">
                        <a:solidFill>
                          <a:srgbClr val="000000"/>
                        </a:solidFill>
                        <a:effectLst/>
                        <a:latin typeface="Calibri" charset="0"/>
                      </a:endParaRPr>
                    </a:p>
                  </a:txBody>
                  <a:tcPr marL="12700" marR="12700" marT="12700" marB="0" anchor="ctr">
                    <a:solidFill>
                      <a:schemeClr val="accent3">
                        <a:lumMod val="20000"/>
                        <a:lumOff val="80000"/>
                      </a:schemeClr>
                    </a:solidFill>
                  </a:tcPr>
                </a:tc>
                <a:tc>
                  <a:txBody>
                    <a:bodyPr/>
                    <a:lstStyle/>
                    <a:p>
                      <a:pPr algn="ctr" fontAlgn="b"/>
                      <a:r>
                        <a:rPr lang="en-US" sz="1800" u="none" strike="noStrike">
                          <a:effectLst/>
                        </a:rPr>
                        <a:t>NASA</a:t>
                      </a:r>
                      <a:endParaRPr lang="en-US" sz="1800" b="0" i="0" u="none" strike="noStrike">
                        <a:solidFill>
                          <a:srgbClr val="000000"/>
                        </a:solidFill>
                        <a:effectLst/>
                        <a:latin typeface="Calibri" charset="0"/>
                      </a:endParaRPr>
                    </a:p>
                  </a:txBody>
                  <a:tcPr marL="12700" marR="12700" marT="12700" marB="0" anchor="ctr">
                    <a:solidFill>
                      <a:schemeClr val="accent3">
                        <a:lumMod val="20000"/>
                        <a:lumOff val="80000"/>
                      </a:schemeClr>
                    </a:solidFill>
                  </a:tcPr>
                </a:tc>
              </a:tr>
              <a:tr h="296333">
                <a:tc>
                  <a:txBody>
                    <a:bodyPr/>
                    <a:lstStyle/>
                    <a:p>
                      <a:pPr algn="ctr" fontAlgn="b"/>
                      <a:r>
                        <a:rPr lang="en-US" sz="1800" u="none" strike="noStrike" dirty="0">
                          <a:effectLst/>
                        </a:rPr>
                        <a:t>Jeff Masek</a:t>
                      </a:r>
                      <a:endParaRPr lang="en-US" sz="1800" b="0" i="0" u="none" strike="noStrike" dirty="0">
                        <a:solidFill>
                          <a:srgbClr val="000000"/>
                        </a:solidFill>
                        <a:effectLst/>
                        <a:latin typeface="Calibri" charset="0"/>
                      </a:endParaRPr>
                    </a:p>
                  </a:txBody>
                  <a:tcPr marL="12700" marR="12700" marT="12700" marB="0" anchor="ctr">
                    <a:solidFill>
                      <a:schemeClr val="accent3">
                        <a:lumMod val="20000"/>
                        <a:lumOff val="80000"/>
                      </a:schemeClr>
                    </a:solidFill>
                  </a:tcPr>
                </a:tc>
                <a:tc>
                  <a:txBody>
                    <a:bodyPr/>
                    <a:lstStyle/>
                    <a:p>
                      <a:pPr algn="ctr" fontAlgn="b"/>
                      <a:r>
                        <a:rPr lang="en-US" sz="1800" u="none" strike="noStrike">
                          <a:effectLst/>
                        </a:rPr>
                        <a:t>NASA Goddard</a:t>
                      </a:r>
                      <a:endParaRPr lang="en-US" sz="1800" b="0" i="0" u="none" strike="noStrike">
                        <a:solidFill>
                          <a:srgbClr val="000000"/>
                        </a:solidFill>
                        <a:effectLst/>
                        <a:latin typeface="Calibri" charset="0"/>
                      </a:endParaRPr>
                    </a:p>
                  </a:txBody>
                  <a:tcPr marL="12700" marR="12700" marT="12700" marB="0" anchor="ctr">
                    <a:solidFill>
                      <a:schemeClr val="accent3">
                        <a:lumMod val="20000"/>
                        <a:lumOff val="80000"/>
                      </a:schemeClr>
                    </a:solidFill>
                  </a:tcPr>
                </a:tc>
              </a:tr>
              <a:tr h="296333">
                <a:tc>
                  <a:txBody>
                    <a:bodyPr/>
                    <a:lstStyle/>
                    <a:p>
                      <a:pPr algn="ctr" fontAlgn="b"/>
                      <a:r>
                        <a:rPr lang="en-US" sz="1800" u="none" strike="noStrike">
                          <a:effectLst/>
                        </a:rPr>
                        <a:t>Matt Steventon</a:t>
                      </a:r>
                      <a:endParaRPr lang="en-US" sz="1800" b="0" i="0" u="none" strike="noStrike">
                        <a:solidFill>
                          <a:srgbClr val="000000"/>
                        </a:solidFill>
                        <a:effectLst/>
                        <a:latin typeface="Calibri" charset="0"/>
                      </a:endParaRPr>
                    </a:p>
                  </a:txBody>
                  <a:tcPr marL="12700" marR="12700" marT="12700" marB="0" anchor="ctr">
                    <a:solidFill>
                      <a:schemeClr val="accent3">
                        <a:lumMod val="20000"/>
                        <a:lumOff val="80000"/>
                      </a:schemeClr>
                    </a:solidFill>
                  </a:tcPr>
                </a:tc>
                <a:tc>
                  <a:txBody>
                    <a:bodyPr/>
                    <a:lstStyle/>
                    <a:p>
                      <a:pPr algn="ctr" fontAlgn="b"/>
                      <a:r>
                        <a:rPr lang="en-US" sz="1800" u="none" strike="noStrike">
                          <a:effectLst/>
                        </a:rPr>
                        <a:t>Symbios</a:t>
                      </a:r>
                      <a:endParaRPr lang="en-US" sz="1800" b="0" i="0" u="none" strike="noStrike">
                        <a:solidFill>
                          <a:srgbClr val="000000"/>
                        </a:solidFill>
                        <a:effectLst/>
                        <a:latin typeface="Calibri" charset="0"/>
                      </a:endParaRPr>
                    </a:p>
                  </a:txBody>
                  <a:tcPr marL="12700" marR="12700" marT="12700" marB="0" anchor="ctr">
                    <a:solidFill>
                      <a:schemeClr val="accent3">
                        <a:lumMod val="20000"/>
                        <a:lumOff val="80000"/>
                      </a:schemeClr>
                    </a:solidFill>
                  </a:tcPr>
                </a:tc>
              </a:tr>
              <a:tr h="296333">
                <a:tc>
                  <a:txBody>
                    <a:bodyPr/>
                    <a:lstStyle/>
                    <a:p>
                      <a:pPr algn="ctr" fontAlgn="b"/>
                      <a:r>
                        <a:rPr lang="en-US" sz="1800" u="none" strike="noStrike">
                          <a:effectLst/>
                        </a:rPr>
                        <a:t>Stephen Ward</a:t>
                      </a:r>
                      <a:endParaRPr lang="en-US" sz="1800" b="0" i="0" u="none" strike="noStrike">
                        <a:solidFill>
                          <a:srgbClr val="000000"/>
                        </a:solidFill>
                        <a:effectLst/>
                        <a:latin typeface="Calibri" charset="0"/>
                      </a:endParaRPr>
                    </a:p>
                  </a:txBody>
                  <a:tcPr marL="12700" marR="12700" marT="12700" marB="0" anchor="ctr">
                    <a:solidFill>
                      <a:schemeClr val="accent3">
                        <a:lumMod val="20000"/>
                        <a:lumOff val="80000"/>
                      </a:schemeClr>
                    </a:solidFill>
                  </a:tcPr>
                </a:tc>
                <a:tc>
                  <a:txBody>
                    <a:bodyPr/>
                    <a:lstStyle/>
                    <a:p>
                      <a:pPr algn="ctr" fontAlgn="b"/>
                      <a:r>
                        <a:rPr lang="en-US" sz="1800" u="none" strike="noStrike">
                          <a:effectLst/>
                        </a:rPr>
                        <a:t>Symbios</a:t>
                      </a:r>
                      <a:endParaRPr lang="en-US" sz="1800" b="0" i="0" u="none" strike="noStrike">
                        <a:solidFill>
                          <a:srgbClr val="000000"/>
                        </a:solidFill>
                        <a:effectLst/>
                        <a:latin typeface="Calibri" charset="0"/>
                      </a:endParaRPr>
                    </a:p>
                  </a:txBody>
                  <a:tcPr marL="12700" marR="12700" marT="12700" marB="0" anchor="ctr">
                    <a:solidFill>
                      <a:schemeClr val="accent3">
                        <a:lumMod val="20000"/>
                        <a:lumOff val="80000"/>
                      </a:schemeClr>
                    </a:solidFill>
                  </a:tcPr>
                </a:tc>
              </a:tr>
              <a:tr h="296333">
                <a:tc>
                  <a:txBody>
                    <a:bodyPr/>
                    <a:lstStyle/>
                    <a:p>
                      <a:pPr algn="ctr" fontAlgn="b"/>
                      <a:r>
                        <a:rPr lang="en-US" sz="1800" u="none" strike="noStrike">
                          <a:effectLst/>
                        </a:rPr>
                        <a:t>Stuart Phinn</a:t>
                      </a:r>
                      <a:endParaRPr lang="en-US" sz="1800" b="0" i="0" u="none" strike="noStrike">
                        <a:solidFill>
                          <a:srgbClr val="000000"/>
                        </a:solidFill>
                        <a:effectLst/>
                        <a:latin typeface="Calibri" charset="0"/>
                      </a:endParaRPr>
                    </a:p>
                  </a:txBody>
                  <a:tcPr marL="12700" marR="12700" marT="12700" marB="0" anchor="ctr">
                    <a:solidFill>
                      <a:schemeClr val="accent3">
                        <a:lumMod val="20000"/>
                        <a:lumOff val="80000"/>
                      </a:schemeClr>
                    </a:solidFill>
                  </a:tcPr>
                </a:tc>
                <a:tc>
                  <a:txBody>
                    <a:bodyPr/>
                    <a:lstStyle/>
                    <a:p>
                      <a:pPr algn="ctr" fontAlgn="b"/>
                      <a:r>
                        <a:rPr lang="en-US" sz="1800" u="none" strike="noStrike">
                          <a:effectLst/>
                        </a:rPr>
                        <a:t>CSIRO</a:t>
                      </a:r>
                      <a:endParaRPr lang="en-US" sz="1800" b="0" i="0" u="none" strike="noStrike">
                        <a:solidFill>
                          <a:srgbClr val="000000"/>
                        </a:solidFill>
                        <a:effectLst/>
                        <a:latin typeface="Calibri" charset="0"/>
                      </a:endParaRPr>
                    </a:p>
                  </a:txBody>
                  <a:tcPr marL="12700" marR="12700" marT="12700" marB="0" anchor="ctr">
                    <a:solidFill>
                      <a:schemeClr val="accent3">
                        <a:lumMod val="20000"/>
                        <a:lumOff val="80000"/>
                      </a:schemeClr>
                    </a:solidFill>
                  </a:tcPr>
                </a:tc>
              </a:tr>
              <a:tr h="296333">
                <a:tc>
                  <a:txBody>
                    <a:bodyPr/>
                    <a:lstStyle/>
                    <a:p>
                      <a:pPr algn="ctr" fontAlgn="b"/>
                      <a:r>
                        <a:rPr lang="en-US" sz="1800" u="none" strike="noStrike">
                          <a:effectLst/>
                        </a:rPr>
                        <a:t>Takeo Tadono</a:t>
                      </a:r>
                      <a:endParaRPr lang="en-US" sz="1800" b="0" i="0" u="none" strike="noStrike">
                        <a:solidFill>
                          <a:srgbClr val="000000"/>
                        </a:solidFill>
                        <a:effectLst/>
                        <a:latin typeface="Calibri" charset="0"/>
                      </a:endParaRPr>
                    </a:p>
                  </a:txBody>
                  <a:tcPr marL="12700" marR="12700" marT="12700" marB="0" anchor="ctr">
                    <a:solidFill>
                      <a:schemeClr val="accent3">
                        <a:lumMod val="20000"/>
                        <a:lumOff val="80000"/>
                      </a:schemeClr>
                    </a:solidFill>
                  </a:tcPr>
                </a:tc>
                <a:tc>
                  <a:txBody>
                    <a:bodyPr/>
                    <a:lstStyle/>
                    <a:p>
                      <a:pPr algn="ctr" fontAlgn="b"/>
                      <a:r>
                        <a:rPr lang="en-US" sz="1800" u="none" strike="noStrike">
                          <a:effectLst/>
                        </a:rPr>
                        <a:t>JAXA</a:t>
                      </a:r>
                      <a:endParaRPr lang="en-US" sz="1800" b="0" i="0" u="none" strike="noStrike">
                        <a:solidFill>
                          <a:srgbClr val="000000"/>
                        </a:solidFill>
                        <a:effectLst/>
                        <a:latin typeface="Calibri" charset="0"/>
                      </a:endParaRPr>
                    </a:p>
                  </a:txBody>
                  <a:tcPr marL="12700" marR="12700" marT="12700" marB="0" anchor="ctr">
                    <a:solidFill>
                      <a:schemeClr val="accent3">
                        <a:lumMod val="20000"/>
                        <a:lumOff val="80000"/>
                      </a:schemeClr>
                    </a:solidFill>
                  </a:tcPr>
                </a:tc>
              </a:tr>
              <a:tr h="296333">
                <a:tc>
                  <a:txBody>
                    <a:bodyPr/>
                    <a:lstStyle/>
                    <a:p>
                      <a:pPr algn="ctr" fontAlgn="b"/>
                      <a:r>
                        <a:rPr lang="en-US" sz="1800" u="none" strike="noStrike">
                          <a:effectLst/>
                        </a:rPr>
                        <a:t>Tom Cecere</a:t>
                      </a:r>
                      <a:endParaRPr lang="en-US" sz="1800" b="0" i="0" u="none" strike="noStrike">
                        <a:solidFill>
                          <a:srgbClr val="000000"/>
                        </a:solidFill>
                        <a:effectLst/>
                        <a:latin typeface="Calibri" charset="0"/>
                      </a:endParaRPr>
                    </a:p>
                  </a:txBody>
                  <a:tcPr marL="12700" marR="12700" marT="12700" marB="0" anchor="ctr">
                    <a:solidFill>
                      <a:schemeClr val="accent3">
                        <a:lumMod val="20000"/>
                        <a:lumOff val="80000"/>
                      </a:schemeClr>
                    </a:solidFill>
                  </a:tcPr>
                </a:tc>
                <a:tc>
                  <a:txBody>
                    <a:bodyPr/>
                    <a:lstStyle/>
                    <a:p>
                      <a:pPr algn="ctr" fontAlgn="b"/>
                      <a:r>
                        <a:rPr lang="en-US" sz="1800" u="none" strike="noStrike">
                          <a:effectLst/>
                        </a:rPr>
                        <a:t>USGS </a:t>
                      </a:r>
                      <a:endParaRPr lang="en-US" sz="1800" b="0" i="0" u="none" strike="noStrike">
                        <a:solidFill>
                          <a:srgbClr val="000000"/>
                        </a:solidFill>
                        <a:effectLst/>
                        <a:latin typeface="Calibri" charset="0"/>
                      </a:endParaRPr>
                    </a:p>
                  </a:txBody>
                  <a:tcPr marL="12700" marR="12700" marT="12700" marB="0" anchor="ctr">
                    <a:solidFill>
                      <a:schemeClr val="accent3">
                        <a:lumMod val="20000"/>
                        <a:lumOff val="80000"/>
                      </a:schemeClr>
                    </a:solidFill>
                  </a:tcPr>
                </a:tc>
              </a:tr>
              <a:tr h="296333">
                <a:tc>
                  <a:txBody>
                    <a:bodyPr/>
                    <a:lstStyle/>
                    <a:p>
                      <a:pPr algn="ctr" fontAlgn="b"/>
                      <a:r>
                        <a:rPr lang="en-US" sz="1800" u="none" strike="noStrike">
                          <a:effectLst/>
                        </a:rPr>
                        <a:t>Jenn Lacey</a:t>
                      </a:r>
                      <a:endParaRPr lang="en-US" sz="1800" b="0" i="0" u="none" strike="noStrike">
                        <a:solidFill>
                          <a:srgbClr val="000000"/>
                        </a:solidFill>
                        <a:effectLst/>
                        <a:latin typeface="Calibri" charset="0"/>
                      </a:endParaRPr>
                    </a:p>
                  </a:txBody>
                  <a:tcPr marL="12700" marR="12700" marT="12700" marB="0" anchor="ctr">
                    <a:solidFill>
                      <a:schemeClr val="accent3">
                        <a:lumMod val="20000"/>
                        <a:lumOff val="80000"/>
                      </a:schemeClr>
                    </a:solidFill>
                  </a:tcPr>
                </a:tc>
                <a:tc>
                  <a:txBody>
                    <a:bodyPr/>
                    <a:lstStyle/>
                    <a:p>
                      <a:pPr algn="ctr" fontAlgn="b"/>
                      <a:r>
                        <a:rPr lang="en-US" sz="1800" u="none" strike="noStrike">
                          <a:effectLst/>
                        </a:rPr>
                        <a:t>USGS EROS</a:t>
                      </a:r>
                      <a:endParaRPr lang="en-US" sz="1800" b="0" i="0" u="none" strike="noStrike">
                        <a:solidFill>
                          <a:srgbClr val="000000"/>
                        </a:solidFill>
                        <a:effectLst/>
                        <a:latin typeface="Calibri" charset="0"/>
                      </a:endParaRPr>
                    </a:p>
                  </a:txBody>
                  <a:tcPr marL="12700" marR="12700" marT="12700" marB="0" anchor="ctr">
                    <a:solidFill>
                      <a:schemeClr val="accent3">
                        <a:lumMod val="20000"/>
                        <a:lumOff val="80000"/>
                      </a:schemeClr>
                    </a:solidFill>
                  </a:tcPr>
                </a:tc>
              </a:tr>
              <a:tr h="296333">
                <a:tc>
                  <a:txBody>
                    <a:bodyPr/>
                    <a:lstStyle/>
                    <a:p>
                      <a:pPr algn="ctr" fontAlgn="b"/>
                      <a:r>
                        <a:rPr lang="en-US" sz="1800" u="none" strike="noStrike">
                          <a:effectLst/>
                        </a:rPr>
                        <a:t>Kevin Gallo</a:t>
                      </a:r>
                      <a:endParaRPr lang="en-US" sz="1800" b="0" i="0" u="none" strike="noStrike">
                        <a:solidFill>
                          <a:srgbClr val="000000"/>
                        </a:solidFill>
                        <a:effectLst/>
                        <a:latin typeface="Calibri" charset="0"/>
                      </a:endParaRPr>
                    </a:p>
                  </a:txBody>
                  <a:tcPr marL="12700" marR="12700" marT="12700" marB="0" anchor="ctr">
                    <a:solidFill>
                      <a:schemeClr val="accent3">
                        <a:lumMod val="20000"/>
                        <a:lumOff val="80000"/>
                      </a:schemeClr>
                    </a:solidFill>
                  </a:tcPr>
                </a:tc>
                <a:tc>
                  <a:txBody>
                    <a:bodyPr/>
                    <a:lstStyle/>
                    <a:p>
                      <a:pPr algn="ctr" fontAlgn="b"/>
                      <a:r>
                        <a:rPr lang="en-US" sz="1800" u="none" strike="noStrike" dirty="0">
                          <a:effectLst/>
                        </a:rPr>
                        <a:t>NOAA</a:t>
                      </a:r>
                      <a:endParaRPr lang="en-US" sz="1800" b="0" i="0" u="none" strike="noStrike" dirty="0">
                        <a:solidFill>
                          <a:srgbClr val="000000"/>
                        </a:solidFill>
                        <a:effectLst/>
                        <a:latin typeface="Calibri" charset="0"/>
                      </a:endParaRPr>
                    </a:p>
                  </a:txBody>
                  <a:tcPr marL="12700" marR="12700" marT="12700" marB="0" anchor="ctr">
                    <a:solidFill>
                      <a:schemeClr val="accent3">
                        <a:lumMod val="20000"/>
                        <a:lumOff val="80000"/>
                      </a:schemeClr>
                    </a:solidFill>
                  </a:tcPr>
                </a:tc>
              </a:tr>
              <a:tr h="296333">
                <a:tc>
                  <a:txBody>
                    <a:bodyPr/>
                    <a:lstStyle/>
                    <a:p>
                      <a:pPr algn="ctr" fontAlgn="b"/>
                      <a:r>
                        <a:rPr lang="en-US" sz="1800" u="none" strike="noStrike">
                          <a:effectLst/>
                        </a:rPr>
                        <a:t>Koji Akiyama</a:t>
                      </a:r>
                      <a:endParaRPr lang="en-US" sz="1800" b="0" i="0" u="none" strike="noStrike">
                        <a:solidFill>
                          <a:srgbClr val="000000"/>
                        </a:solidFill>
                        <a:effectLst/>
                        <a:latin typeface="Calibri" charset="0"/>
                      </a:endParaRPr>
                    </a:p>
                  </a:txBody>
                  <a:tcPr marL="12700" marR="12700" marT="12700" marB="0" anchor="ctr">
                    <a:solidFill>
                      <a:schemeClr val="accent3">
                        <a:lumMod val="20000"/>
                        <a:lumOff val="80000"/>
                      </a:schemeClr>
                    </a:solidFill>
                  </a:tcPr>
                </a:tc>
                <a:tc>
                  <a:txBody>
                    <a:bodyPr/>
                    <a:lstStyle/>
                    <a:p>
                      <a:pPr algn="ctr" fontAlgn="b"/>
                      <a:r>
                        <a:rPr lang="en-US" sz="1800" u="none" strike="noStrike">
                          <a:effectLst/>
                        </a:rPr>
                        <a:t>RESTEC</a:t>
                      </a:r>
                      <a:endParaRPr lang="en-US" sz="1800" b="0" i="0" u="none" strike="noStrike">
                        <a:solidFill>
                          <a:srgbClr val="000000"/>
                        </a:solidFill>
                        <a:effectLst/>
                        <a:latin typeface="Calibri" charset="0"/>
                      </a:endParaRPr>
                    </a:p>
                  </a:txBody>
                  <a:tcPr marL="12700" marR="12700" marT="12700" marB="0" anchor="ctr">
                    <a:solidFill>
                      <a:schemeClr val="accent3">
                        <a:lumMod val="20000"/>
                        <a:lumOff val="80000"/>
                      </a:schemeClr>
                    </a:solidFill>
                  </a:tcPr>
                </a:tc>
              </a:tr>
              <a:tr h="296333">
                <a:tc>
                  <a:txBody>
                    <a:bodyPr/>
                    <a:lstStyle/>
                    <a:p>
                      <a:pPr algn="ctr" fontAlgn="b"/>
                      <a:r>
                        <a:rPr lang="en-US" sz="1800" u="none" strike="noStrike">
                          <a:effectLst/>
                        </a:rPr>
                        <a:t>Patrice Henry</a:t>
                      </a:r>
                      <a:endParaRPr lang="en-US" sz="1800" b="0" i="0" u="none" strike="noStrike">
                        <a:solidFill>
                          <a:srgbClr val="000000"/>
                        </a:solidFill>
                        <a:effectLst/>
                        <a:latin typeface="Calibri" charset="0"/>
                      </a:endParaRPr>
                    </a:p>
                  </a:txBody>
                  <a:tcPr marL="12700" marR="12700" marT="12700" marB="0" anchor="ctr">
                    <a:solidFill>
                      <a:schemeClr val="accent3">
                        <a:lumMod val="20000"/>
                        <a:lumOff val="80000"/>
                      </a:schemeClr>
                    </a:solidFill>
                  </a:tcPr>
                </a:tc>
                <a:tc>
                  <a:txBody>
                    <a:bodyPr/>
                    <a:lstStyle/>
                    <a:p>
                      <a:pPr algn="ctr" fontAlgn="b"/>
                      <a:r>
                        <a:rPr lang="en-US" sz="1800" u="none" strike="noStrike">
                          <a:effectLst/>
                        </a:rPr>
                        <a:t>CNES</a:t>
                      </a:r>
                      <a:endParaRPr lang="en-US" sz="1800" b="0" i="0" u="none" strike="noStrike">
                        <a:solidFill>
                          <a:srgbClr val="000000"/>
                        </a:solidFill>
                        <a:effectLst/>
                        <a:latin typeface="Calibri" charset="0"/>
                      </a:endParaRPr>
                    </a:p>
                  </a:txBody>
                  <a:tcPr marL="12700" marR="12700" marT="12700" marB="0" anchor="ctr">
                    <a:solidFill>
                      <a:schemeClr val="accent3">
                        <a:lumMod val="20000"/>
                        <a:lumOff val="80000"/>
                      </a:schemeClr>
                    </a:solidFill>
                  </a:tcPr>
                </a:tc>
              </a:tr>
              <a:tr h="296333">
                <a:tc>
                  <a:txBody>
                    <a:bodyPr/>
                    <a:lstStyle/>
                    <a:p>
                      <a:pPr algn="ctr" fontAlgn="b"/>
                      <a:r>
                        <a:rPr lang="en-US" sz="1800" u="none" strike="noStrike">
                          <a:effectLst/>
                        </a:rPr>
                        <a:t>Paul Briand</a:t>
                      </a:r>
                      <a:endParaRPr lang="en-US" sz="1800" b="0" i="0" u="none" strike="noStrike">
                        <a:solidFill>
                          <a:srgbClr val="000000"/>
                        </a:solidFill>
                        <a:effectLst/>
                        <a:latin typeface="Calibri" charset="0"/>
                      </a:endParaRPr>
                    </a:p>
                  </a:txBody>
                  <a:tcPr marL="12700" marR="12700" marT="12700" marB="0" anchor="ctr">
                    <a:solidFill>
                      <a:schemeClr val="accent3">
                        <a:lumMod val="20000"/>
                        <a:lumOff val="80000"/>
                      </a:schemeClr>
                    </a:solidFill>
                  </a:tcPr>
                </a:tc>
                <a:tc>
                  <a:txBody>
                    <a:bodyPr/>
                    <a:lstStyle/>
                    <a:p>
                      <a:pPr algn="ctr" fontAlgn="b"/>
                      <a:r>
                        <a:rPr lang="en-US" sz="1800" u="none" strike="noStrike">
                          <a:effectLst/>
                        </a:rPr>
                        <a:t>CSA</a:t>
                      </a:r>
                      <a:endParaRPr lang="en-US" sz="1800" b="0" i="0" u="none" strike="noStrike">
                        <a:solidFill>
                          <a:srgbClr val="000000"/>
                        </a:solidFill>
                        <a:effectLst/>
                        <a:latin typeface="Calibri" charset="0"/>
                      </a:endParaRPr>
                    </a:p>
                  </a:txBody>
                  <a:tcPr marL="12700" marR="12700" marT="12700" marB="0" anchor="ctr">
                    <a:solidFill>
                      <a:schemeClr val="accent3">
                        <a:lumMod val="20000"/>
                        <a:lumOff val="80000"/>
                      </a:schemeClr>
                    </a:solidFill>
                  </a:tcPr>
                </a:tc>
              </a:tr>
              <a:tr h="296333">
                <a:tc>
                  <a:txBody>
                    <a:bodyPr/>
                    <a:lstStyle/>
                    <a:p>
                      <a:pPr algn="ctr" fontAlgn="b"/>
                      <a:r>
                        <a:rPr lang="en-US" sz="1800" u="none" strike="noStrike" dirty="0">
                          <a:effectLst/>
                        </a:rPr>
                        <a:t>Zoltan Szantoi</a:t>
                      </a:r>
                      <a:endParaRPr lang="en-US" sz="1800" b="0" i="0" u="none" strike="noStrike" dirty="0">
                        <a:solidFill>
                          <a:srgbClr val="000000"/>
                        </a:solidFill>
                        <a:effectLst/>
                        <a:latin typeface="Calibri" charset="0"/>
                      </a:endParaRPr>
                    </a:p>
                  </a:txBody>
                  <a:tcPr marL="12700" marR="12700" marT="12700" marB="0" anchor="ctr">
                    <a:solidFill>
                      <a:schemeClr val="accent3">
                        <a:lumMod val="20000"/>
                        <a:lumOff val="80000"/>
                      </a:schemeClr>
                    </a:solidFill>
                  </a:tcPr>
                </a:tc>
                <a:tc>
                  <a:txBody>
                    <a:bodyPr/>
                    <a:lstStyle/>
                    <a:p>
                      <a:pPr algn="ctr" fontAlgn="b"/>
                      <a:r>
                        <a:rPr lang="en-US" sz="1800" u="none" strike="noStrike" dirty="0">
                          <a:effectLst/>
                        </a:rPr>
                        <a:t>EC</a:t>
                      </a:r>
                      <a:endParaRPr lang="en-US" sz="1800" b="0" i="0" u="none" strike="noStrike" dirty="0">
                        <a:solidFill>
                          <a:srgbClr val="000000"/>
                        </a:solidFill>
                        <a:effectLst/>
                        <a:latin typeface="Calibri" charset="0"/>
                      </a:endParaRPr>
                    </a:p>
                  </a:txBody>
                  <a:tcPr marL="12700" marR="12700" marT="12700" marB="0" anchor="ctr">
                    <a:solidFill>
                      <a:schemeClr val="accent3">
                        <a:lumMod val="20000"/>
                        <a:lumOff val="80000"/>
                      </a:schemeClr>
                    </a:solidFill>
                  </a:tcPr>
                </a:tc>
              </a:tr>
            </a:tbl>
          </a:graphicData>
        </a:graphic>
      </p:graphicFrame>
    </p:spTree>
    <p:extLst>
      <p:ext uri="{BB962C8B-B14F-4D97-AF65-F5344CB8AC3E}">
        <p14:creationId xmlns:p14="http://schemas.microsoft.com/office/powerpoint/2010/main" val="103208231"/>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133600" y="304800"/>
            <a:ext cx="4724400" cy="523218"/>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l" rtl="0" latinLnBrk="1" hangingPunct="0"/>
            <a:r>
              <a:rPr lang="en-US" sz="2800" b="1" dirty="0" smtClean="0">
                <a:solidFill>
                  <a:schemeClr val="bg1"/>
                </a:solidFill>
                <a:latin typeface="Calibri" charset="0"/>
                <a:ea typeface="Calibri" charset="0"/>
                <a:cs typeface="Calibri" charset="0"/>
              </a:rPr>
              <a:t>Subgroup</a:t>
            </a:r>
            <a:r>
              <a:rPr lang="en-US" sz="2800" b="1">
                <a:solidFill>
                  <a:schemeClr val="bg1"/>
                </a:solidFill>
                <a:latin typeface="Calibri" charset="0"/>
                <a:ea typeface="Calibri" charset="0"/>
                <a:cs typeface="Calibri" charset="0"/>
              </a:rPr>
              <a:t>: Work Plan/Timeline</a:t>
            </a:r>
            <a:endParaRPr lang="en-US" sz="2800" b="1" dirty="0">
              <a:solidFill>
                <a:schemeClr val="bg1"/>
              </a:solidFill>
              <a:latin typeface="Calibri" charset="0"/>
              <a:ea typeface="Calibri" charset="0"/>
              <a:cs typeface="Calibri" charset="0"/>
            </a:endParaRPr>
          </a:p>
        </p:txBody>
      </p:sp>
      <p:sp>
        <p:nvSpPr>
          <p:cNvPr id="7" name="TextBox 6"/>
          <p:cNvSpPr txBox="1"/>
          <p:nvPr/>
        </p:nvSpPr>
        <p:spPr>
          <a:xfrm>
            <a:off x="7467600" y="3212071"/>
            <a:ext cx="1219200" cy="369330"/>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1800" b="0" i="0" u="none" strike="noStrike" cap="none" spc="0" normalizeH="0" baseline="0" dirty="0" smtClean="0">
                <a:ln>
                  <a:noFill/>
                </a:ln>
                <a:solidFill>
                  <a:schemeClr val="tx1"/>
                </a:solidFill>
                <a:effectLst/>
                <a:uFillTx/>
              </a:rPr>
              <a:t>Lead</a:t>
            </a:r>
            <a:endParaRPr kumimoji="0" lang="en-US" sz="1800" b="0" i="0" u="none" strike="noStrike" cap="none" spc="0" normalizeH="0" baseline="0" dirty="0">
              <a:ln>
                <a:noFill/>
              </a:ln>
              <a:solidFill>
                <a:schemeClr val="tx1"/>
              </a:solidFill>
              <a:effectLst/>
              <a:uFillTx/>
            </a:endParaRPr>
          </a:p>
        </p:txBody>
      </p:sp>
      <p:graphicFrame>
        <p:nvGraphicFramePr>
          <p:cNvPr id="2" name="Table 1"/>
          <p:cNvGraphicFramePr>
            <a:graphicFrameLocks noGrp="1"/>
          </p:cNvGraphicFramePr>
          <p:nvPr>
            <p:extLst>
              <p:ext uri="{D42A27DB-BD31-4B8C-83A1-F6EECF244321}">
                <p14:modId xmlns:p14="http://schemas.microsoft.com/office/powerpoint/2010/main" val="307249705"/>
              </p:ext>
            </p:extLst>
          </p:nvPr>
        </p:nvGraphicFramePr>
        <p:xfrm>
          <a:off x="990600" y="2702955"/>
          <a:ext cx="6019800" cy="1411845"/>
        </p:xfrm>
        <a:graphic>
          <a:graphicData uri="http://schemas.openxmlformats.org/drawingml/2006/table">
            <a:tbl>
              <a:tblPr>
                <a:tableStyleId>{5940675A-B579-460E-94D1-54222C63F5DA}</a:tableStyleId>
              </a:tblPr>
              <a:tblGrid>
                <a:gridCol w="3009900"/>
                <a:gridCol w="3009900"/>
              </a:tblGrid>
              <a:tr h="470615">
                <a:tc>
                  <a:txBody>
                    <a:bodyPr/>
                    <a:lstStyle/>
                    <a:p>
                      <a:pPr algn="ctr" fontAlgn="b"/>
                      <a:r>
                        <a:rPr lang="en-US" sz="1800" b="1" u="none" strike="noStrike">
                          <a:solidFill>
                            <a:schemeClr val="bg1"/>
                          </a:solidFill>
                          <a:effectLst/>
                        </a:rPr>
                        <a:t>Name</a:t>
                      </a:r>
                      <a:endParaRPr lang="en-US" sz="1800" b="1" i="0" u="none" strike="noStrike">
                        <a:solidFill>
                          <a:schemeClr val="bg1"/>
                        </a:solidFill>
                        <a:effectLst/>
                        <a:latin typeface="Calibri" charset="0"/>
                      </a:endParaRPr>
                    </a:p>
                  </a:txBody>
                  <a:tcPr marL="12700" marR="12700" marT="12700" marB="0" anchor="ctr">
                    <a:solidFill>
                      <a:schemeClr val="tx2"/>
                    </a:solidFill>
                  </a:tcPr>
                </a:tc>
                <a:tc>
                  <a:txBody>
                    <a:bodyPr/>
                    <a:lstStyle/>
                    <a:p>
                      <a:pPr algn="ctr" fontAlgn="b"/>
                      <a:r>
                        <a:rPr lang="en-US" sz="1800" b="1" u="none" strike="noStrike" dirty="0">
                          <a:solidFill>
                            <a:schemeClr val="bg1"/>
                          </a:solidFill>
                          <a:effectLst/>
                        </a:rPr>
                        <a:t>Organization</a:t>
                      </a:r>
                      <a:endParaRPr lang="en-US" sz="1800" b="1" i="0" u="none" strike="noStrike" dirty="0">
                        <a:solidFill>
                          <a:schemeClr val="bg1"/>
                        </a:solidFill>
                        <a:effectLst/>
                        <a:latin typeface="Calibri" charset="0"/>
                      </a:endParaRPr>
                    </a:p>
                  </a:txBody>
                  <a:tcPr marL="12700" marR="12700" marT="12700" marB="0" anchor="ctr">
                    <a:solidFill>
                      <a:schemeClr val="tx2"/>
                    </a:solidFill>
                  </a:tcPr>
                </a:tc>
              </a:tr>
              <a:tr h="470615">
                <a:tc>
                  <a:txBody>
                    <a:bodyPr/>
                    <a:lstStyle/>
                    <a:p>
                      <a:pPr algn="ctr" fontAlgn="b"/>
                      <a:r>
                        <a:rPr lang="en-US" sz="1800" u="none" strike="noStrike">
                          <a:effectLst/>
                        </a:rPr>
                        <a:t>Jenn Lacey</a:t>
                      </a:r>
                      <a:endParaRPr lang="en-US" sz="1800" b="0" i="0" u="none" strike="noStrike">
                        <a:solidFill>
                          <a:srgbClr val="000000"/>
                        </a:solidFill>
                        <a:effectLst/>
                        <a:latin typeface="Calibri" charset="0"/>
                      </a:endParaRPr>
                    </a:p>
                  </a:txBody>
                  <a:tcPr marL="12700" marR="12700" marT="12700" marB="0" anchor="ctr">
                    <a:solidFill>
                      <a:schemeClr val="accent2">
                        <a:lumMod val="40000"/>
                        <a:lumOff val="60000"/>
                      </a:schemeClr>
                    </a:solidFill>
                  </a:tcPr>
                </a:tc>
                <a:tc>
                  <a:txBody>
                    <a:bodyPr/>
                    <a:lstStyle/>
                    <a:p>
                      <a:pPr algn="ctr" fontAlgn="b"/>
                      <a:r>
                        <a:rPr lang="en-US" sz="1800" u="none" strike="noStrike" dirty="0">
                          <a:effectLst/>
                        </a:rPr>
                        <a:t>USGS EROS</a:t>
                      </a:r>
                      <a:endParaRPr lang="en-US" sz="1800" b="0" i="0" u="none" strike="noStrike" dirty="0">
                        <a:solidFill>
                          <a:srgbClr val="000000"/>
                        </a:solidFill>
                        <a:effectLst/>
                        <a:latin typeface="Calibri" charset="0"/>
                      </a:endParaRPr>
                    </a:p>
                  </a:txBody>
                  <a:tcPr marL="12700" marR="12700" marT="12700" marB="0" anchor="ctr">
                    <a:solidFill>
                      <a:schemeClr val="accent2">
                        <a:lumMod val="40000"/>
                        <a:lumOff val="60000"/>
                      </a:schemeClr>
                    </a:solidFill>
                  </a:tcPr>
                </a:tc>
              </a:tr>
              <a:tr h="470615">
                <a:tc>
                  <a:txBody>
                    <a:bodyPr/>
                    <a:lstStyle/>
                    <a:p>
                      <a:pPr algn="ctr" fontAlgn="b"/>
                      <a:r>
                        <a:rPr lang="en-US" sz="1800" u="none" strike="noStrike">
                          <a:effectLst/>
                        </a:rPr>
                        <a:t>David Jarrett</a:t>
                      </a:r>
                      <a:endParaRPr lang="en-US" sz="1800" b="0" i="0" u="none" strike="noStrike">
                        <a:solidFill>
                          <a:srgbClr val="000000"/>
                        </a:solidFill>
                        <a:effectLst/>
                        <a:latin typeface="Calibri" charset="0"/>
                      </a:endParaRPr>
                    </a:p>
                  </a:txBody>
                  <a:tcPr marL="12700" marR="12700" marT="12700" marB="0" anchor="ctr">
                    <a:solidFill>
                      <a:schemeClr val="accent2">
                        <a:lumMod val="20000"/>
                        <a:lumOff val="80000"/>
                      </a:schemeClr>
                    </a:solidFill>
                  </a:tcPr>
                </a:tc>
                <a:tc>
                  <a:txBody>
                    <a:bodyPr/>
                    <a:lstStyle/>
                    <a:p>
                      <a:pPr algn="ctr" fontAlgn="b"/>
                      <a:r>
                        <a:rPr lang="en-US" sz="1800" u="none" strike="noStrike" dirty="0">
                          <a:effectLst/>
                        </a:rPr>
                        <a:t>NASA</a:t>
                      </a:r>
                      <a:endParaRPr lang="en-US" sz="1800" b="0" i="0" u="none" strike="noStrike" dirty="0">
                        <a:solidFill>
                          <a:srgbClr val="000000"/>
                        </a:solidFill>
                        <a:effectLst/>
                        <a:latin typeface="Calibri" charset="0"/>
                      </a:endParaRPr>
                    </a:p>
                  </a:txBody>
                  <a:tcPr marL="12700" marR="12700" marT="12700" marB="0" anchor="ctr">
                    <a:solidFill>
                      <a:schemeClr val="accent2">
                        <a:lumMod val="20000"/>
                        <a:lumOff val="80000"/>
                      </a:schemeClr>
                    </a:solidFill>
                  </a:tcPr>
                </a:tc>
              </a:tr>
            </a:tbl>
          </a:graphicData>
        </a:graphic>
      </p:graphicFrame>
    </p:spTree>
    <p:extLst>
      <p:ext uri="{BB962C8B-B14F-4D97-AF65-F5344CB8AC3E}">
        <p14:creationId xmlns:p14="http://schemas.microsoft.com/office/powerpoint/2010/main" val="910337565"/>
      </p:ext>
    </p:extLst>
  </p:cSld>
  <p:clrMapOvr>
    <a:masterClrMapping/>
  </p:clrMapOvr>
  <p:transition spd="med"/>
</p:sld>
</file>

<file path=ppt/theme/theme1.xml><?xml version="1.0" encoding="utf-8"?>
<a:theme xmlns:a="http://schemas.openxmlformats.org/drawingml/2006/main" name="Defaul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8825</TotalTime>
  <Words>487</Words>
  <Application>Microsoft Macintosh PowerPoint</Application>
  <PresentationFormat>On-screen Show (4:3)</PresentationFormat>
  <Paragraphs>147</Paragraphs>
  <Slides>10</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10</vt:i4>
      </vt:variant>
    </vt:vector>
  </HeadingPairs>
  <TitlesOfParts>
    <vt:vector size="20" baseType="lpstr">
      <vt:lpstr>Arial Bold</vt:lpstr>
      <vt:lpstr>Avenir Roman</vt:lpstr>
      <vt:lpstr>Calibri</vt:lpstr>
      <vt:lpstr>Courier New</vt:lpstr>
      <vt:lpstr>Droid Serif</vt:lpstr>
      <vt:lpstr>Proxima Nova Regular</vt:lpstr>
      <vt:lpstr>Times New Roman</vt:lpstr>
      <vt:lpstr>Wingdings</vt:lpstr>
      <vt:lpstr>Arial</vt:lpstr>
      <vt:lpstr>Default</vt:lpstr>
      <vt:lpstr>LSI-VC-1 Action Status and Subgroups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15.0022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Here</dc:title>
  <dc:creator>Brian R. Williams</dc:creator>
  <cp:lastModifiedBy>Matt S</cp:lastModifiedBy>
  <cp:revision>23</cp:revision>
  <dcterms:modified xsi:type="dcterms:W3CDTF">2016-07-20T07:21:48Z</dcterms:modified>
</cp:coreProperties>
</file>