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Tl20ewxPOSfeWpUOuZZNwsmws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46691-57CE-44C9-BE01-C12CBCC6780A}" v="5" dt="2025-04-15T19:50:39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33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s, Christopher (Contractor)" userId="056a9fb6-8a09-47d7-9103-000f1e7f4476" providerId="ADAL" clId="{D7F46691-57CE-44C9-BE01-C12CBCC6780A}"/>
    <pc:docChg chg="undo custSel addSld delSld modSld">
      <pc:chgData name="Barnes, Christopher (Contractor)" userId="056a9fb6-8a09-47d7-9103-000f1e7f4476" providerId="ADAL" clId="{D7F46691-57CE-44C9-BE01-C12CBCC6780A}" dt="2025-04-16T02:16:39.790" v="1212" actId="207"/>
      <pc:docMkLst>
        <pc:docMk/>
      </pc:docMkLst>
      <pc:sldChg chg="modSp mod">
        <pc:chgData name="Barnes, Christopher (Contractor)" userId="056a9fb6-8a09-47d7-9103-000f1e7f4476" providerId="ADAL" clId="{D7F46691-57CE-44C9-BE01-C12CBCC6780A}" dt="2025-04-15T19:37:38.337" v="3" actId="20577"/>
        <pc:sldMkLst>
          <pc:docMk/>
          <pc:sldMk cId="0" sldId="256"/>
        </pc:sldMkLst>
        <pc:spChg chg="mod">
          <ac:chgData name="Barnes, Christopher (Contractor)" userId="056a9fb6-8a09-47d7-9103-000f1e7f4476" providerId="ADAL" clId="{D7F46691-57CE-44C9-BE01-C12CBCC6780A}" dt="2025-04-15T19:37:25.112" v="0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Barnes, Christopher (Contractor)" userId="056a9fb6-8a09-47d7-9103-000f1e7f4476" providerId="ADAL" clId="{D7F46691-57CE-44C9-BE01-C12CBCC6780A}" dt="2025-04-15T19:37:38.337" v="3" actId="20577"/>
          <ac:spMkLst>
            <pc:docMk/>
            <pc:sldMk cId="0" sldId="256"/>
            <ac:spMk id="133" creationId="{00000000-0000-0000-0000-000000000000}"/>
          </ac:spMkLst>
        </pc:spChg>
      </pc:sldChg>
      <pc:sldChg chg="modSp mod">
        <pc:chgData name="Barnes, Christopher (Contractor)" userId="056a9fb6-8a09-47d7-9103-000f1e7f4476" providerId="ADAL" clId="{D7F46691-57CE-44C9-BE01-C12CBCC6780A}" dt="2025-04-16T01:22:00.416" v="1208" actId="20577"/>
        <pc:sldMkLst>
          <pc:docMk/>
          <pc:sldMk cId="882573604" sldId="257"/>
        </pc:sldMkLst>
        <pc:spChg chg="mod">
          <ac:chgData name="Barnes, Christopher (Contractor)" userId="056a9fb6-8a09-47d7-9103-000f1e7f4476" providerId="ADAL" clId="{D7F46691-57CE-44C9-BE01-C12CBCC6780A}" dt="2025-04-16T01:22:00.416" v="1208" actId="20577"/>
          <ac:spMkLst>
            <pc:docMk/>
            <pc:sldMk cId="882573604" sldId="257"/>
            <ac:spMk id="2" creationId="{E29CE2A9-373A-749A-6E1D-9C5764D7A4AF}"/>
          </ac:spMkLst>
        </pc:spChg>
        <pc:spChg chg="mod">
          <ac:chgData name="Barnes, Christopher (Contractor)" userId="056a9fb6-8a09-47d7-9103-000f1e7f4476" providerId="ADAL" clId="{D7F46691-57CE-44C9-BE01-C12CBCC6780A}" dt="2025-04-15T19:38:25.376" v="12" actId="20577"/>
          <ac:spMkLst>
            <pc:docMk/>
            <pc:sldMk cId="882573604" sldId="257"/>
            <ac:spMk id="3" creationId="{D0F2EBC9-4D27-9FA7-1DA0-2050F1D8D935}"/>
          </ac:spMkLst>
        </pc:spChg>
      </pc:sldChg>
      <pc:sldChg chg="del">
        <pc:chgData name="Barnes, Christopher (Contractor)" userId="056a9fb6-8a09-47d7-9103-000f1e7f4476" providerId="ADAL" clId="{D7F46691-57CE-44C9-BE01-C12CBCC6780A}" dt="2025-04-15T20:19:18.390" v="1042" actId="2696"/>
        <pc:sldMkLst>
          <pc:docMk/>
          <pc:sldMk cId="3318210849" sldId="262"/>
        </pc:sldMkLst>
      </pc:sldChg>
      <pc:sldChg chg="addSp modSp mod">
        <pc:chgData name="Barnes, Christopher (Contractor)" userId="056a9fb6-8a09-47d7-9103-000f1e7f4476" providerId="ADAL" clId="{D7F46691-57CE-44C9-BE01-C12CBCC6780A}" dt="2025-04-15T19:57:47.712" v="421" actId="20577"/>
        <pc:sldMkLst>
          <pc:docMk/>
          <pc:sldMk cId="1415339992" sldId="263"/>
        </pc:sldMkLst>
        <pc:spChg chg="add">
          <ac:chgData name="Barnes, Christopher (Contractor)" userId="056a9fb6-8a09-47d7-9103-000f1e7f4476" providerId="ADAL" clId="{D7F46691-57CE-44C9-BE01-C12CBCC6780A}" dt="2025-04-15T19:48:38.911" v="268"/>
          <ac:spMkLst>
            <pc:docMk/>
            <pc:sldMk cId="1415339992" sldId="263"/>
            <ac:spMk id="2" creationId="{14BB725C-F922-0778-566C-54CB2B47CFB4}"/>
          </ac:spMkLst>
        </pc:spChg>
        <pc:spChg chg="mod">
          <ac:chgData name="Barnes, Christopher (Contractor)" userId="056a9fb6-8a09-47d7-9103-000f1e7f4476" providerId="ADAL" clId="{D7F46691-57CE-44C9-BE01-C12CBCC6780A}" dt="2025-04-15T19:57:47.712" v="421" actId="20577"/>
          <ac:spMkLst>
            <pc:docMk/>
            <pc:sldMk cId="1415339992" sldId="263"/>
            <ac:spMk id="3" creationId="{D0F2EBC9-4D27-9FA7-1DA0-2050F1D8D935}"/>
          </ac:spMkLst>
        </pc:spChg>
        <pc:spChg chg="mod">
          <ac:chgData name="Barnes, Christopher (Contractor)" userId="056a9fb6-8a09-47d7-9103-000f1e7f4476" providerId="ADAL" clId="{D7F46691-57CE-44C9-BE01-C12CBCC6780A}" dt="2025-04-15T19:57:38.347" v="414" actId="20577"/>
          <ac:spMkLst>
            <pc:docMk/>
            <pc:sldMk cId="1415339992" sldId="263"/>
            <ac:spMk id="5" creationId="{84753404-0BB9-C54C-08F6-756632BD768A}"/>
          </ac:spMkLst>
        </pc:spChg>
      </pc:sldChg>
      <pc:sldChg chg="del">
        <pc:chgData name="Barnes, Christopher (Contractor)" userId="056a9fb6-8a09-47d7-9103-000f1e7f4476" providerId="ADAL" clId="{D7F46691-57CE-44C9-BE01-C12CBCC6780A}" dt="2025-04-15T20:01:31.218" v="477" actId="2696"/>
        <pc:sldMkLst>
          <pc:docMk/>
          <pc:sldMk cId="15261459" sldId="264"/>
        </pc:sldMkLst>
      </pc:sldChg>
      <pc:sldChg chg="del">
        <pc:chgData name="Barnes, Christopher (Contractor)" userId="056a9fb6-8a09-47d7-9103-000f1e7f4476" providerId="ADAL" clId="{D7F46691-57CE-44C9-BE01-C12CBCC6780A}" dt="2025-04-15T20:01:31.218" v="477" actId="2696"/>
        <pc:sldMkLst>
          <pc:docMk/>
          <pc:sldMk cId="2036250063" sldId="265"/>
        </pc:sldMkLst>
      </pc:sldChg>
      <pc:sldChg chg="modSp add mod">
        <pc:chgData name="Barnes, Christopher (Contractor)" userId="056a9fb6-8a09-47d7-9103-000f1e7f4476" providerId="ADAL" clId="{D7F46691-57CE-44C9-BE01-C12CBCC6780A}" dt="2025-04-16T02:16:39.790" v="1212" actId="207"/>
        <pc:sldMkLst>
          <pc:docMk/>
          <pc:sldMk cId="4058702653" sldId="266"/>
        </pc:sldMkLst>
        <pc:spChg chg="mod">
          <ac:chgData name="Barnes, Christopher (Contractor)" userId="056a9fb6-8a09-47d7-9103-000f1e7f4476" providerId="ADAL" clId="{D7F46691-57CE-44C9-BE01-C12CBCC6780A}" dt="2025-04-15T19:51:11.229" v="314" actId="114"/>
          <ac:spMkLst>
            <pc:docMk/>
            <pc:sldMk cId="4058702653" sldId="266"/>
            <ac:spMk id="3" creationId="{D0F2EBC9-4D27-9FA7-1DA0-2050F1D8D935}"/>
          </ac:spMkLst>
        </pc:spChg>
        <pc:spChg chg="mod">
          <ac:chgData name="Barnes, Christopher (Contractor)" userId="056a9fb6-8a09-47d7-9103-000f1e7f4476" providerId="ADAL" clId="{D7F46691-57CE-44C9-BE01-C12CBCC6780A}" dt="2025-04-16T02:16:39.790" v="1212" actId="207"/>
          <ac:spMkLst>
            <pc:docMk/>
            <pc:sldMk cId="4058702653" sldId="266"/>
            <ac:spMk id="5" creationId="{84753404-0BB9-C54C-08F6-756632BD768A}"/>
          </ac:spMkLst>
        </pc:spChg>
      </pc:sldChg>
      <pc:sldChg chg="modSp add mod">
        <pc:chgData name="Barnes, Christopher (Contractor)" userId="056a9fb6-8a09-47d7-9103-000f1e7f4476" providerId="ADAL" clId="{D7F46691-57CE-44C9-BE01-C12CBCC6780A}" dt="2025-04-16T02:16:33.554" v="1211" actId="207"/>
        <pc:sldMkLst>
          <pc:docMk/>
          <pc:sldMk cId="1569534685" sldId="267"/>
        </pc:sldMkLst>
        <pc:spChg chg="mod">
          <ac:chgData name="Barnes, Christopher (Contractor)" userId="056a9fb6-8a09-47d7-9103-000f1e7f4476" providerId="ADAL" clId="{D7F46691-57CE-44C9-BE01-C12CBCC6780A}" dt="2025-04-16T02:16:33.554" v="1211" actId="207"/>
          <ac:spMkLst>
            <pc:docMk/>
            <pc:sldMk cId="1569534685" sldId="267"/>
            <ac:spMk id="5" creationId="{84753404-0BB9-C54C-08F6-756632BD768A}"/>
          </ac:spMkLst>
        </pc:spChg>
      </pc:sldChg>
      <pc:sldChg chg="modSp add mod">
        <pc:chgData name="Barnes, Christopher (Contractor)" userId="056a9fb6-8a09-47d7-9103-000f1e7f4476" providerId="ADAL" clId="{D7F46691-57CE-44C9-BE01-C12CBCC6780A}" dt="2025-04-16T01:06:09.675" v="1146" actId="20577"/>
        <pc:sldMkLst>
          <pc:docMk/>
          <pc:sldMk cId="2459265792" sldId="268"/>
        </pc:sldMkLst>
        <pc:spChg chg="mod">
          <ac:chgData name="Barnes, Christopher (Contractor)" userId="056a9fb6-8a09-47d7-9103-000f1e7f4476" providerId="ADAL" clId="{D7F46691-57CE-44C9-BE01-C12CBCC6780A}" dt="2025-04-15T20:18:20.503" v="1014" actId="20577"/>
          <ac:spMkLst>
            <pc:docMk/>
            <pc:sldMk cId="2459265792" sldId="268"/>
            <ac:spMk id="3" creationId="{D0F2EBC9-4D27-9FA7-1DA0-2050F1D8D935}"/>
          </ac:spMkLst>
        </pc:spChg>
        <pc:spChg chg="mod">
          <ac:chgData name="Barnes, Christopher (Contractor)" userId="056a9fb6-8a09-47d7-9103-000f1e7f4476" providerId="ADAL" clId="{D7F46691-57CE-44C9-BE01-C12CBCC6780A}" dt="2025-04-16T01:06:09.675" v="1146" actId="20577"/>
          <ac:spMkLst>
            <pc:docMk/>
            <pc:sldMk cId="2459265792" sldId="268"/>
            <ac:spMk id="5" creationId="{84753404-0BB9-C54C-08F6-756632BD768A}"/>
          </ac:spMkLst>
        </pc:spChg>
      </pc:sldChg>
      <pc:sldChg chg="new del">
        <pc:chgData name="Barnes, Christopher (Contractor)" userId="056a9fb6-8a09-47d7-9103-000f1e7f4476" providerId="ADAL" clId="{D7F46691-57CE-44C9-BE01-C12CBCC6780A}" dt="2025-04-15T20:06:39.237" v="873" actId="680"/>
        <pc:sldMkLst>
          <pc:docMk/>
          <pc:sldMk cId="1131931265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5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1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8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4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4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4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4" name="Google Shape;64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176048" y="1373852"/>
            <a:ext cx="11643552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" name="Google Shape;68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LSI-VC-17, 14-16 April 2025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5400" dirty="0"/>
            </a:br>
            <a:r>
              <a:rPr lang="en-US" sz="5400" dirty="0"/>
              <a:t>CEOS-ARD Governance</a:t>
            </a:r>
            <a:endParaRPr sz="5400" dirty="0"/>
          </a:p>
        </p:txBody>
      </p:sp>
      <p:sp>
        <p:nvSpPr>
          <p:cNvPr id="133" name="Google Shape;133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9.2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Japan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-1</a:t>
            </a: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April, 2025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CE2A9-373A-749A-6E1D-9C5764D7A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37920"/>
            <a:ext cx="11599392" cy="540512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Promote a collaborative environment (GitHub) among satellite data providers and the Earth observation user community to provide input/feedback into CEOS-ARD PFSs.</a:t>
            </a:r>
          </a:p>
          <a:p>
            <a:endParaRPr lang="en-US" sz="2000" dirty="0"/>
          </a:p>
          <a:p>
            <a:r>
              <a:rPr lang="en-US" sz="2000" dirty="0"/>
              <a:t>Establish clear guidelines for submitting GitHub pull requests and providing feedback on CEOS-ARD PFS requirements.</a:t>
            </a:r>
          </a:p>
          <a:p>
            <a:endParaRPr lang="en-US" sz="2000" dirty="0"/>
          </a:p>
          <a:p>
            <a:r>
              <a:rPr lang="en-US" sz="2000" dirty="0"/>
              <a:t>Ensure PFS requirement feedback is systematically reviewed and integrated (</a:t>
            </a:r>
            <a:r>
              <a:rPr lang="en-US" sz="2000" i="1" dirty="0"/>
              <a:t>where/when appropriate</a:t>
            </a:r>
            <a:r>
              <a:rPr lang="en-US" sz="2000" dirty="0"/>
              <a:t>) into a future CEOS-PFS version release.</a:t>
            </a:r>
            <a:endParaRPr lang="en-US" sz="1050" dirty="0"/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8825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Proposed GitHub Governance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3404-0BB9-C54C-08F6-756632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17600"/>
            <a:ext cx="11643552" cy="5262880"/>
          </a:xfrm>
        </p:spPr>
        <p:txBody>
          <a:bodyPr/>
          <a:lstStyle/>
          <a:p>
            <a:r>
              <a:rPr lang="en-US" sz="1800" b="1" dirty="0"/>
              <a:t>Roles and Responsibilities</a:t>
            </a:r>
          </a:p>
          <a:p>
            <a:pPr lvl="1"/>
            <a:r>
              <a:rPr lang="en-US" sz="1400" b="1" u="sng" dirty="0"/>
              <a:t>Maintainers/Owners</a:t>
            </a:r>
          </a:p>
          <a:p>
            <a:pPr lvl="2"/>
            <a:r>
              <a:rPr lang="en-US" sz="1400" i="1" dirty="0"/>
              <a:t>Ensure adherence to governance guidelines for CEOS-ARD contributions.</a:t>
            </a:r>
          </a:p>
          <a:p>
            <a:pPr lvl="2"/>
            <a:r>
              <a:rPr lang="en-US" sz="1400" i="1" dirty="0"/>
              <a:t>Review and approve pull requests, ensuring alignment with CEOS-ARD principles.</a:t>
            </a:r>
          </a:p>
          <a:p>
            <a:pPr lvl="2"/>
            <a:r>
              <a:rPr lang="en-US" sz="1400" i="1" dirty="0"/>
              <a:t>Facilitate discussions and provide resolutions to technical feedback.</a:t>
            </a:r>
          </a:p>
          <a:p>
            <a:pPr lvl="2"/>
            <a:r>
              <a:rPr lang="en-US" sz="1400" i="1" dirty="0"/>
              <a:t>Engage with the Earth observation community for continuous improvement/refinement.</a:t>
            </a:r>
            <a:br>
              <a:rPr lang="en-US" sz="1400" i="1" dirty="0"/>
            </a:br>
            <a:endParaRPr lang="en-US" sz="1400" i="1" dirty="0"/>
          </a:p>
          <a:p>
            <a:pPr lvl="1"/>
            <a:r>
              <a:rPr lang="en-US" sz="1400" b="1" u="sng" dirty="0"/>
              <a:t>Contributors</a:t>
            </a:r>
          </a:p>
          <a:p>
            <a:pPr lvl="2"/>
            <a:r>
              <a:rPr lang="en-US" sz="1400" i="1" dirty="0"/>
              <a:t>Propose updates, refinements, and new additions via pull requests.</a:t>
            </a:r>
          </a:p>
          <a:p>
            <a:pPr lvl="2"/>
            <a:r>
              <a:rPr lang="en-US" sz="1400" i="1" dirty="0"/>
              <a:t>Provide constructive feedback on existing CEOS-ARD implementations.</a:t>
            </a:r>
          </a:p>
          <a:p>
            <a:pPr lvl="2"/>
            <a:r>
              <a:rPr lang="en-US" sz="1400" i="1" dirty="0"/>
              <a:t>Actively participate in discussions related to interoperability, metadata, and international collaborations.</a:t>
            </a:r>
            <a:br>
              <a:rPr lang="en-US" sz="1400" i="1" dirty="0"/>
            </a:br>
            <a:endParaRPr lang="en-US" sz="1400" b="1" i="1" dirty="0"/>
          </a:p>
          <a:p>
            <a:pPr lvl="1"/>
            <a:r>
              <a:rPr lang="en-US" sz="1400" b="1" u="sng" dirty="0"/>
              <a:t>Users</a:t>
            </a:r>
          </a:p>
          <a:p>
            <a:pPr lvl="2"/>
            <a:r>
              <a:rPr lang="en-US" sz="1400" i="1" dirty="0"/>
              <a:t>Submit feedback, comments, and concerns via issues.</a:t>
            </a:r>
          </a:p>
          <a:p>
            <a:pPr lvl="2"/>
            <a:r>
              <a:rPr lang="en-US" sz="1400" i="1" dirty="0"/>
              <a:t>Participate in discussions and provide insights to improve the usability of CEOS-ARD.</a:t>
            </a:r>
          </a:p>
        </p:txBody>
      </p:sp>
    </p:spTree>
    <p:extLst>
      <p:ext uri="{BB962C8B-B14F-4D97-AF65-F5344CB8AC3E}">
        <p14:creationId xmlns:p14="http://schemas.microsoft.com/office/powerpoint/2010/main" val="141533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Proposed Governance Structure </a:t>
            </a:r>
            <a:r>
              <a:rPr lang="en-US" sz="2800" i="1" dirty="0"/>
              <a:t>(cont.)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3404-0BB9-C54C-08F6-756632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17600"/>
            <a:ext cx="11643552" cy="5262880"/>
          </a:xfrm>
        </p:spPr>
        <p:txBody>
          <a:bodyPr/>
          <a:lstStyle/>
          <a:p>
            <a:r>
              <a:rPr lang="en-US" sz="1800" b="1" dirty="0"/>
              <a:t>Pull Request Management</a:t>
            </a:r>
          </a:p>
          <a:p>
            <a:pPr lvl="1"/>
            <a:r>
              <a:rPr lang="en-US" sz="1400" b="1" u="sng" dirty="0"/>
              <a:t>Submission Guidelines</a:t>
            </a:r>
          </a:p>
          <a:p>
            <a:pPr lvl="2"/>
            <a:r>
              <a:rPr lang="en-US" sz="1400" i="1" dirty="0"/>
              <a:t>Clearly state the purpose and impact of the proposed changes.</a:t>
            </a:r>
          </a:p>
          <a:p>
            <a:pPr lvl="2"/>
            <a:r>
              <a:rPr lang="en-US" sz="1400" i="1" dirty="0"/>
              <a:t>Align updates with </a:t>
            </a:r>
            <a:r>
              <a:rPr lang="en-US" sz="1400" b="1" i="1" dirty="0"/>
              <a:t>CEOS-ARD strategic priorities</a:t>
            </a:r>
            <a:r>
              <a:rPr lang="en-US" sz="1400" i="1" dirty="0"/>
              <a:t> and </a:t>
            </a:r>
            <a:r>
              <a:rPr lang="en-US" sz="1400" b="1" i="1" dirty="0"/>
              <a:t>interoperability objectives</a:t>
            </a:r>
            <a:r>
              <a:rPr lang="en-US" sz="1400" i="1" dirty="0"/>
              <a:t>.</a:t>
            </a:r>
          </a:p>
          <a:p>
            <a:pPr lvl="2"/>
            <a:r>
              <a:rPr lang="en-US" sz="1400" i="1" dirty="0"/>
              <a:t>Include relevant documentation updates to support the proposed changes.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400" b="1" u="sng" dirty="0"/>
              <a:t>Review &amp; Approval Process</a:t>
            </a:r>
          </a:p>
          <a:p>
            <a:pPr lvl="2"/>
            <a:r>
              <a:rPr lang="en-US" sz="1400" i="1" dirty="0"/>
              <a:t>Pull Requests undergo an initial review by a designated CEOS-ARD maintainer within </a:t>
            </a:r>
            <a:r>
              <a:rPr lang="en-US" sz="1400" b="1" i="1" u="sng" dirty="0">
                <a:solidFill>
                  <a:srgbClr val="FF0000"/>
                </a:solidFill>
              </a:rPr>
              <a:t>x business days</a:t>
            </a:r>
            <a:r>
              <a:rPr lang="en-US" sz="1400" i="1" dirty="0"/>
              <a:t>.</a:t>
            </a:r>
          </a:p>
          <a:p>
            <a:pPr lvl="2"/>
            <a:r>
              <a:rPr lang="en-US" sz="1400" i="1" dirty="0"/>
              <a:t>If required, discussion is facilitated within the community for consensus-building.</a:t>
            </a:r>
          </a:p>
          <a:p>
            <a:pPr lvl="2"/>
            <a:r>
              <a:rPr lang="en-US" sz="1400" i="1" dirty="0"/>
              <a:t>Approved Pull Requests are merged after technical validation and alignment confirmation.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400" b="1" u="sng" dirty="0"/>
              <a:t>Handling Conflicts &amp; Revisions</a:t>
            </a:r>
          </a:p>
          <a:p>
            <a:pPr lvl="2"/>
            <a:r>
              <a:rPr lang="en-US" sz="1400" i="1" dirty="0"/>
              <a:t>Contributors are encouraged to refine Pull Requests based on reviewer comments.</a:t>
            </a:r>
          </a:p>
          <a:p>
            <a:pPr lvl="2"/>
            <a:r>
              <a:rPr lang="en-US" sz="1400" i="1" dirty="0"/>
              <a:t>If consensus cannot be reached, CEOS-ARD maintainers will mediate the resolution process.</a:t>
            </a:r>
          </a:p>
        </p:txBody>
      </p:sp>
    </p:spTree>
    <p:extLst>
      <p:ext uri="{BB962C8B-B14F-4D97-AF65-F5344CB8AC3E}">
        <p14:creationId xmlns:p14="http://schemas.microsoft.com/office/powerpoint/2010/main" val="40587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Proposed Governance Structure </a:t>
            </a:r>
            <a:r>
              <a:rPr lang="en-US" sz="2800" i="1" dirty="0"/>
              <a:t>(cont.)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3404-0BB9-C54C-08F6-756632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17600"/>
            <a:ext cx="11643552" cy="5262880"/>
          </a:xfrm>
        </p:spPr>
        <p:txBody>
          <a:bodyPr/>
          <a:lstStyle/>
          <a:p>
            <a:r>
              <a:rPr lang="en-US" sz="1800" b="1" dirty="0"/>
              <a:t>Community Feedback &amp; Issue Management</a:t>
            </a:r>
          </a:p>
          <a:p>
            <a:pPr lvl="1"/>
            <a:r>
              <a:rPr lang="en-US" sz="1400" b="1" u="sng" dirty="0"/>
              <a:t>Issue Submission Guidelines</a:t>
            </a:r>
          </a:p>
          <a:p>
            <a:pPr lvl="2"/>
            <a:r>
              <a:rPr lang="en-US" sz="1400" i="1" dirty="0"/>
              <a:t>Users can submit issues relating to data accessibility, interoperability, or documentation gaps</a:t>
            </a:r>
          </a:p>
          <a:p>
            <a:pPr lvl="2"/>
            <a:r>
              <a:rPr lang="en-US" sz="1400" i="1" dirty="0"/>
              <a:t>All submissions should provide clear descriptions and, when applicable, suggested solutions/recommendations</a:t>
            </a:r>
            <a:br>
              <a:rPr lang="en-US" sz="1400" i="1" dirty="0"/>
            </a:br>
            <a:endParaRPr lang="en-US" sz="1400" i="1" dirty="0"/>
          </a:p>
          <a:p>
            <a:pPr lvl="1"/>
            <a:r>
              <a:rPr lang="en-US" sz="1400" b="1" u="sng" dirty="0"/>
              <a:t>Issue Resolution Workflow</a:t>
            </a:r>
          </a:p>
          <a:p>
            <a:pPr lvl="2"/>
            <a:r>
              <a:rPr lang="en-US" sz="1400" i="1" dirty="0"/>
              <a:t>Issues are triaged </a:t>
            </a:r>
            <a:r>
              <a:rPr lang="en-US" sz="1400" b="1" i="1" dirty="0">
                <a:solidFill>
                  <a:srgbClr val="FF0000"/>
                </a:solidFill>
              </a:rPr>
              <a:t>&lt;timeframe TBD&gt;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by maintainers and categorized by priority.</a:t>
            </a:r>
          </a:p>
          <a:p>
            <a:pPr lvl="2"/>
            <a:r>
              <a:rPr lang="en-US" sz="1400" i="1" dirty="0"/>
              <a:t>Stakeholders are invited to contribute to the discussion to facilitate resolution.</a:t>
            </a:r>
          </a:p>
          <a:p>
            <a:pPr lvl="2"/>
            <a:r>
              <a:rPr lang="en-US" sz="1400" i="1" dirty="0"/>
              <a:t>Critical issues requiring governance changes or broader discussions are escalated to the </a:t>
            </a:r>
            <a:r>
              <a:rPr lang="en-US" sz="1400" b="1" i="1" dirty="0">
                <a:solidFill>
                  <a:srgbClr val="FF0000"/>
                </a:solidFill>
              </a:rPr>
              <a:t>CEOS-ARD Oversight Group (?)</a:t>
            </a:r>
            <a:br>
              <a:rPr lang="en-US" sz="1400" i="1" dirty="0"/>
            </a:br>
            <a:endParaRPr lang="en-US" sz="1400" i="1" dirty="0"/>
          </a:p>
          <a:p>
            <a:pPr lvl="1"/>
            <a:r>
              <a:rPr lang="en-US" sz="1400" b="1" u="sng" dirty="0"/>
              <a:t>Transparency &amp; Incremental PFS Improvement</a:t>
            </a:r>
          </a:p>
          <a:p>
            <a:pPr lvl="2"/>
            <a:r>
              <a:rPr lang="en-US" sz="1400" i="1" dirty="0"/>
              <a:t>Governance meetings are held </a:t>
            </a:r>
            <a:r>
              <a:rPr lang="en-US" sz="1400" b="1" i="1" dirty="0">
                <a:solidFill>
                  <a:srgbClr val="FF0000"/>
                </a:solidFill>
              </a:rPr>
              <a:t>&lt;timeframe TBD&gt;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to assess repository condition and improvement opportunities.</a:t>
            </a:r>
          </a:p>
          <a:p>
            <a:pPr lvl="2"/>
            <a:r>
              <a:rPr lang="en-US" sz="1400" i="1" dirty="0"/>
              <a:t>Major governance updates are publicly documented to ensure transparency</a:t>
            </a:r>
          </a:p>
          <a:p>
            <a:pPr lvl="2"/>
            <a:r>
              <a:rPr lang="en-US" sz="1400" i="1" dirty="0"/>
              <a:t>A community forum is maintained to encourage ongoing discussions and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56953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Post LSI-VC-17</a:t>
            </a:r>
            <a:endParaRPr lang="en-US" sz="28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53404-0BB9-C54C-08F6-756632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117600"/>
            <a:ext cx="11643552" cy="5262880"/>
          </a:xfrm>
        </p:spPr>
        <p:txBody>
          <a:bodyPr/>
          <a:lstStyle/>
          <a:p>
            <a:r>
              <a:rPr lang="en-US" sz="1800" dirty="0"/>
              <a:t>Any additional feedback on what should (</a:t>
            </a:r>
            <a:r>
              <a:rPr lang="en-US" sz="1800" i="1" dirty="0"/>
              <a:t>or shouldn’t</a:t>
            </a:r>
            <a:r>
              <a:rPr lang="en-US" sz="1800" dirty="0"/>
              <a:t>) be in the CEOS-ARD GitHub Governance?</a:t>
            </a:r>
          </a:p>
          <a:p>
            <a:endParaRPr lang="en-US" sz="1800" b="1" dirty="0"/>
          </a:p>
          <a:p>
            <a:r>
              <a:rPr lang="en-US" sz="1800" b="1" dirty="0"/>
              <a:t>USGS/KBR</a:t>
            </a:r>
            <a:r>
              <a:rPr lang="en-US" sz="1800" dirty="0"/>
              <a:t>, </a:t>
            </a:r>
            <a:r>
              <a:rPr lang="en-US" sz="1800" b="1" dirty="0"/>
              <a:t>NASA SEO</a:t>
            </a:r>
            <a:r>
              <a:rPr lang="en-US" sz="1800" dirty="0"/>
              <a:t>, and </a:t>
            </a:r>
            <a:r>
              <a:rPr lang="en-US" sz="1800" b="1" dirty="0"/>
              <a:t>others (?)</a:t>
            </a:r>
            <a:r>
              <a:rPr lang="en-US" sz="1800" dirty="0"/>
              <a:t> lead initial governance draft development</a:t>
            </a:r>
          </a:p>
          <a:p>
            <a:pPr marL="25400" indent="0">
              <a:buNone/>
            </a:pPr>
            <a:endParaRPr lang="en-US" sz="1800" dirty="0"/>
          </a:p>
          <a:p>
            <a:r>
              <a:rPr lang="en-US" sz="1800" dirty="0"/>
              <a:t>Provide status at </a:t>
            </a:r>
            <a:r>
              <a:rPr lang="en-US" sz="1800" i="1" dirty="0"/>
              <a:t>June, July, Aug </a:t>
            </a:r>
            <a:r>
              <a:rPr lang="en-US" sz="1800" dirty="0"/>
              <a:t>LSI-VC co-chair monthly meetings</a:t>
            </a:r>
          </a:p>
          <a:p>
            <a:endParaRPr lang="en-US" sz="1800" b="1" dirty="0"/>
          </a:p>
          <a:p>
            <a:r>
              <a:rPr lang="en-US" sz="1800" b="1" dirty="0">
                <a:solidFill>
                  <a:srgbClr val="00B050"/>
                </a:solidFill>
              </a:rPr>
              <a:t>Endorse CEOS-ARD GitHub Governance v1.0 at LSI-VC-18!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6579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495</Words>
  <Application>Microsoft Office PowerPoint</Application>
  <PresentationFormat>Widescreen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Montserrat</vt:lpstr>
      <vt:lpstr>ceos</vt:lpstr>
      <vt:lpstr> CEOS-ARD Governance</vt:lpstr>
      <vt:lpstr>Objective</vt:lpstr>
      <vt:lpstr>Proposed GitHub Governance Structure</vt:lpstr>
      <vt:lpstr>Proposed Governance Structure (cont.)</vt:lpstr>
      <vt:lpstr>Proposed Governance Structure (cont.)</vt:lpstr>
      <vt:lpstr>Post LSI-VC-17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Barnes, Christopher (Contractor)</cp:lastModifiedBy>
  <cp:revision>2</cp:revision>
  <dcterms:modified xsi:type="dcterms:W3CDTF">2025-04-16T02:16:42Z</dcterms:modified>
</cp:coreProperties>
</file>