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embeddedFontLst>
    <p:embeddedFont>
      <p:font typeface="Economica"/>
      <p:regular r:id="rId33"/>
      <p:bold r:id="rId34"/>
      <p:italic r:id="rId35"/>
      <p:boldItalic r:id="rId36"/>
    </p:embeddedFont>
    <p:embeddedFont>
      <p:font typeface="Open Sans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penSans-boldItalic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Economica-regular.fntdata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Economica-italic.fntdata"/><Relationship Id="rId12" Type="http://schemas.openxmlformats.org/officeDocument/2006/relationships/slide" Target="slides/slide7.xml"/><Relationship Id="rId34" Type="http://schemas.openxmlformats.org/officeDocument/2006/relationships/font" Target="fonts/Economica-bold.fntdata"/><Relationship Id="rId15" Type="http://schemas.openxmlformats.org/officeDocument/2006/relationships/slide" Target="slides/slide10.xml"/><Relationship Id="rId37" Type="http://schemas.openxmlformats.org/officeDocument/2006/relationships/font" Target="fonts/OpenSans-regular.fntdata"/><Relationship Id="rId14" Type="http://schemas.openxmlformats.org/officeDocument/2006/relationships/slide" Target="slides/slide9.xml"/><Relationship Id="rId36" Type="http://schemas.openxmlformats.org/officeDocument/2006/relationships/font" Target="fonts/Economica-boldItalic.fntdata"/><Relationship Id="rId17" Type="http://schemas.openxmlformats.org/officeDocument/2006/relationships/slide" Target="slides/slide12.xml"/><Relationship Id="rId39" Type="http://schemas.openxmlformats.org/officeDocument/2006/relationships/font" Target="fonts/OpenSans-italic.fntdata"/><Relationship Id="rId16" Type="http://schemas.openxmlformats.org/officeDocument/2006/relationships/slide" Target="slides/slide11.xml"/><Relationship Id="rId38" Type="http://schemas.openxmlformats.org/officeDocument/2006/relationships/font" Target="fonts/OpenSans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document/d/13Jt-UKdag-WGVzniUjKtcfqqTVFCjQobAivuHBTUc14/edit?usp=sharing" TargetMode="Externa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4b9128b2f3_1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4b9128b2f3_1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4b9128b2f3_1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4b9128b2f3_1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4b9128b2f3_1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4b9128b2f3_1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4b9128b2f3_1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4b9128b2f3_1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4b9128b2f3_1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4b9128b2f3_1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4b9128b2f3_1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4b9128b2f3_1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4b9128b2f3_1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4b9128b2f3_1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4b9128b2f3_1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4b9128b2f3_1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4b9128b2f3_1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4b9128b2f3_1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4b9128b2f3_1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4b9128b2f3_1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4b9b160f6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4b9b160f6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34b9128b2f3_1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34b9128b2f3_1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4b9128b2f3_1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4b9128b2f3_1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4b9128b2f3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4b9128b2f3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4b9128b2f3_1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34b9128b2f3_1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34b9128b2f3_1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34b9128b2f3_1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Roadmap/work items: </a:t>
            </a:r>
            <a:r>
              <a:rPr lang="de" u="sng">
                <a:solidFill>
                  <a:schemeClr val="hlink"/>
                </a:solidFill>
                <a:hlinkClick r:id="rId2"/>
              </a:rPr>
              <a:t>https://docs.google.com/document/d/13Jt-UKdag-WGVzniUjKtcfqqTVFCjQobAivuHBTUc14/edit?usp=sharing</a:t>
            </a:r>
            <a:r>
              <a:rPr lang="de"/>
              <a:t> 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34b9b160f6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34b9b160f6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34b8b4ac5d8_0_17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34b8b4ac5d8_0_17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4b9b160f6a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34b9b160f6a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4b9128b2f3_1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4b9128b2f3_1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4b9128b2f3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4b9128b2f3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4b9128b2f3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4b9128b2f3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4b9b160f6a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4b9b160f6a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4b9128b2f3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4b9128b2f3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4b9128b2f3_1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4b9128b2f3_1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4b9128b2f3_1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4b9128b2f3_1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ceos-org.github.io/ceos-ard/latest/SAR-NRB.html" TargetMode="External"/><Relationship Id="rId4" Type="http://schemas.openxmlformats.org/officeDocument/2006/relationships/hyperlink" Target="https://ceos-org.github.io/ceos-ard/latest/SAR-NRB.pdf" TargetMode="External"/><Relationship Id="rId5" Type="http://schemas.openxmlformats.org/officeDocument/2006/relationships/hyperlink" Target="https://ceos-org.github.io/ceos-ard/latest/SAR-NRB.docx" TargetMode="External"/><Relationship Id="rId6" Type="http://schemas.openxmlformats.org/officeDocument/2006/relationships/hyperlink" Target="https://github.com/ceos-org/ceos-ard#product-family-specifications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datatracker.ietf.org/doc/html/rfc2119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ithub.com/ceos-org/ceos-ard-cli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CEOS-ARD Building Blocks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Matthias Mohr</a:t>
            </a:r>
            <a:br>
              <a:rPr lang="de"/>
            </a:br>
            <a:r>
              <a:rPr lang="de"/>
              <a:t>for LSI-VC 17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315925"/>
            <a:ext cx="8520600" cy="1878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PFS</a:t>
            </a:r>
            <a:br>
              <a:rPr lang="de"/>
            </a:br>
            <a:r>
              <a:rPr lang="de"/>
              <a:t>Req.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mapping</a:t>
            </a:r>
            <a:endParaRPr/>
          </a:p>
        </p:txBody>
      </p:sp>
      <p:pic>
        <p:nvPicPr>
          <p:cNvPr id="122" name="Google Shape;12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3426" y="76200"/>
            <a:ext cx="7250574" cy="4941724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2"/>
          <p:cNvSpPr/>
          <p:nvPr/>
        </p:nvSpPr>
        <p:spPr>
          <a:xfrm>
            <a:off x="2241075" y="1411700"/>
            <a:ext cx="1623300" cy="2151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4" name="Google Shape;124;p22"/>
          <p:cNvSpPr txBox="1"/>
          <p:nvPr/>
        </p:nvSpPr>
        <p:spPr>
          <a:xfrm>
            <a:off x="5145300" y="1190350"/>
            <a:ext cx="3930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requirements/metadata/time.yaml</a:t>
            </a:r>
            <a:endParaRPr sz="18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25" name="Google Shape;125;p22"/>
          <p:cNvCxnSpPr>
            <a:stCxn id="124" idx="1"/>
            <a:endCxn id="123" idx="3"/>
          </p:cNvCxnSpPr>
          <p:nvPr/>
        </p:nvCxnSpPr>
        <p:spPr>
          <a:xfrm flipH="1">
            <a:off x="3864300" y="1421200"/>
            <a:ext cx="1281000" cy="98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311700" y="315925"/>
            <a:ext cx="8520600" cy="132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Require-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ments</a:t>
            </a:r>
            <a:endParaRPr/>
          </a:p>
        </p:txBody>
      </p:sp>
      <p:pic>
        <p:nvPicPr>
          <p:cNvPr id="131" name="Google Shape;13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475" y="67825"/>
            <a:ext cx="7362526" cy="491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/>
          <p:nvPr>
            <p:ph type="title"/>
          </p:nvPr>
        </p:nvSpPr>
        <p:spPr>
          <a:xfrm>
            <a:off x="311700" y="315925"/>
            <a:ext cx="8520600" cy="132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Require-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ments</a:t>
            </a:r>
            <a:endParaRPr/>
          </a:p>
        </p:txBody>
      </p:sp>
      <p:pic>
        <p:nvPicPr>
          <p:cNvPr id="137" name="Google Shape;13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475" y="67825"/>
            <a:ext cx="7362526" cy="49157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8" name="Google Shape;138;p24"/>
          <p:cNvGrpSpPr/>
          <p:nvPr/>
        </p:nvGrpSpPr>
        <p:grpSpPr>
          <a:xfrm>
            <a:off x="4157700" y="67825"/>
            <a:ext cx="4556700" cy="461700"/>
            <a:chOff x="2964725" y="267600"/>
            <a:chExt cx="4556700" cy="461700"/>
          </a:xfrm>
        </p:grpSpPr>
        <p:sp>
          <p:nvSpPr>
            <p:cNvPr id="139" name="Google Shape;139;p24"/>
            <p:cNvSpPr txBox="1"/>
            <p:nvPr/>
          </p:nvSpPr>
          <p:spPr>
            <a:xfrm>
              <a:off x="4724825" y="267600"/>
              <a:ext cx="2796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1800">
                  <a:solidFill>
                    <a:srgbClr val="FF0000"/>
                  </a:solidFill>
                  <a:latin typeface="Open Sans"/>
                  <a:ea typeface="Open Sans"/>
                  <a:cs typeface="Open Sans"/>
                  <a:sym typeface="Open Sans"/>
                </a:rPr>
                <a:t>Title / Section heading</a:t>
              </a:r>
              <a:endParaRPr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140" name="Google Shape;140;p24"/>
            <p:cNvCxnSpPr>
              <a:stCxn id="139" idx="1"/>
            </p:cNvCxnSpPr>
            <p:nvPr/>
          </p:nvCxnSpPr>
          <p:spPr>
            <a:xfrm rot="10800000">
              <a:off x="2964725" y="345750"/>
              <a:ext cx="1760100" cy="1527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/>
          <p:nvPr>
            <p:ph type="title"/>
          </p:nvPr>
        </p:nvSpPr>
        <p:spPr>
          <a:xfrm>
            <a:off x="311700" y="315925"/>
            <a:ext cx="8520600" cy="132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Require-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ments</a:t>
            </a:r>
            <a:endParaRPr/>
          </a:p>
        </p:txBody>
      </p:sp>
      <p:pic>
        <p:nvPicPr>
          <p:cNvPr id="146" name="Google Shape;14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475" y="67825"/>
            <a:ext cx="7362526" cy="49157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7" name="Google Shape;147;p25"/>
          <p:cNvGrpSpPr/>
          <p:nvPr/>
        </p:nvGrpSpPr>
        <p:grpSpPr>
          <a:xfrm>
            <a:off x="2964725" y="267600"/>
            <a:ext cx="3882000" cy="461700"/>
            <a:chOff x="2964725" y="267600"/>
            <a:chExt cx="3882000" cy="461700"/>
          </a:xfrm>
        </p:grpSpPr>
        <p:sp>
          <p:nvSpPr>
            <p:cNvPr id="148" name="Google Shape;148;p25"/>
            <p:cNvSpPr txBox="1"/>
            <p:nvPr/>
          </p:nvSpPr>
          <p:spPr>
            <a:xfrm>
              <a:off x="4724825" y="267600"/>
              <a:ext cx="2121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1800">
                  <a:solidFill>
                    <a:srgbClr val="FF0000"/>
                  </a:solidFill>
                  <a:latin typeface="Open Sans"/>
                  <a:ea typeface="Open Sans"/>
                  <a:cs typeface="Open Sans"/>
                  <a:sym typeface="Open Sans"/>
                </a:rPr>
                <a:t>Sets context</a:t>
              </a:r>
              <a:endParaRPr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149" name="Google Shape;149;p25"/>
            <p:cNvCxnSpPr>
              <a:stCxn id="148" idx="1"/>
            </p:cNvCxnSpPr>
            <p:nvPr/>
          </p:nvCxnSpPr>
          <p:spPr>
            <a:xfrm rot="10800000">
              <a:off x="2964725" y="345750"/>
              <a:ext cx="1760100" cy="1527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/>
          <p:nvPr>
            <p:ph type="title"/>
          </p:nvPr>
        </p:nvSpPr>
        <p:spPr>
          <a:xfrm>
            <a:off x="311700" y="315925"/>
            <a:ext cx="8520600" cy="132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Require-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ments</a:t>
            </a:r>
            <a:endParaRPr/>
          </a:p>
        </p:txBody>
      </p:sp>
      <p:pic>
        <p:nvPicPr>
          <p:cNvPr id="155" name="Google Shape;15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475" y="67825"/>
            <a:ext cx="7362526" cy="4915774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6"/>
          <p:cNvSpPr txBox="1"/>
          <p:nvPr/>
        </p:nvSpPr>
        <p:spPr>
          <a:xfrm>
            <a:off x="4794961" y="2252650"/>
            <a:ext cx="4037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Threshold requirements and notes</a:t>
            </a:r>
            <a:b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Goal requirements and notes</a:t>
            </a:r>
            <a:b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=&gt; Will likely be split soon</a:t>
            </a:r>
            <a:endParaRPr sz="18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7" name="Google Shape;157;p26"/>
          <p:cNvSpPr/>
          <p:nvPr/>
        </p:nvSpPr>
        <p:spPr>
          <a:xfrm>
            <a:off x="1820600" y="472950"/>
            <a:ext cx="7265400" cy="18384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/>
          <p:nvPr>
            <p:ph type="title"/>
          </p:nvPr>
        </p:nvSpPr>
        <p:spPr>
          <a:xfrm>
            <a:off x="311700" y="315925"/>
            <a:ext cx="8520600" cy="132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Require-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ments</a:t>
            </a:r>
            <a:endParaRPr/>
          </a:p>
        </p:txBody>
      </p:sp>
      <p:pic>
        <p:nvPicPr>
          <p:cNvPr id="163" name="Google Shape;16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475" y="67825"/>
            <a:ext cx="7362526" cy="4915774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7"/>
          <p:cNvSpPr txBox="1"/>
          <p:nvPr/>
        </p:nvSpPr>
        <p:spPr>
          <a:xfrm>
            <a:off x="5546200" y="2027750"/>
            <a:ext cx="3226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Requirement depends on…</a:t>
            </a:r>
            <a:b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(warns if missing)</a:t>
            </a:r>
            <a:endParaRPr sz="18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65" name="Google Shape;165;p27"/>
          <p:cNvCxnSpPr/>
          <p:nvPr/>
        </p:nvCxnSpPr>
        <p:spPr>
          <a:xfrm flipH="1">
            <a:off x="4226200" y="2282000"/>
            <a:ext cx="1320000" cy="136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6" name="Google Shape;166;p27"/>
          <p:cNvSpPr txBox="1"/>
          <p:nvPr/>
        </p:nvSpPr>
        <p:spPr>
          <a:xfrm>
            <a:off x="5644000" y="67825"/>
            <a:ext cx="2298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Reference to other requirement</a:t>
            </a:r>
            <a:endParaRPr sz="18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67" name="Google Shape;167;p27"/>
          <p:cNvCxnSpPr>
            <a:stCxn id="166" idx="1"/>
          </p:cNvCxnSpPr>
          <p:nvPr/>
        </p:nvCxnSpPr>
        <p:spPr>
          <a:xfrm flipH="1">
            <a:off x="5028100" y="437275"/>
            <a:ext cx="615900" cy="1209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8"/>
          <p:cNvSpPr txBox="1"/>
          <p:nvPr>
            <p:ph type="title"/>
          </p:nvPr>
        </p:nvSpPr>
        <p:spPr>
          <a:xfrm>
            <a:off x="311700" y="315925"/>
            <a:ext cx="8520600" cy="132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Require-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ments</a:t>
            </a:r>
            <a:endParaRPr/>
          </a:p>
        </p:txBody>
      </p:sp>
      <p:pic>
        <p:nvPicPr>
          <p:cNvPr id="173" name="Google Shape;17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475" y="67825"/>
            <a:ext cx="7362526" cy="49157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4" name="Google Shape;174;p28"/>
          <p:cNvGrpSpPr/>
          <p:nvPr/>
        </p:nvGrpSpPr>
        <p:grpSpPr>
          <a:xfrm>
            <a:off x="2573575" y="2913375"/>
            <a:ext cx="6385500" cy="461700"/>
            <a:chOff x="2964725" y="267600"/>
            <a:chExt cx="6385500" cy="461700"/>
          </a:xfrm>
        </p:grpSpPr>
        <p:sp>
          <p:nvSpPr>
            <p:cNvPr id="175" name="Google Shape;175;p28"/>
            <p:cNvSpPr txBox="1"/>
            <p:nvPr/>
          </p:nvSpPr>
          <p:spPr>
            <a:xfrm>
              <a:off x="4724825" y="267600"/>
              <a:ext cx="46254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1800">
                  <a:solidFill>
                    <a:srgbClr val="FF0000"/>
                  </a:solidFill>
                  <a:latin typeface="Open Sans"/>
                  <a:ea typeface="Open Sans"/>
                  <a:cs typeface="Open Sans"/>
                  <a:sym typeface="Open Sans"/>
                </a:rPr>
                <a:t>Relevant glossary items</a:t>
              </a:r>
              <a:endParaRPr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176" name="Google Shape;176;p28"/>
            <p:cNvCxnSpPr>
              <a:stCxn id="175" idx="1"/>
            </p:cNvCxnSpPr>
            <p:nvPr/>
          </p:nvCxnSpPr>
          <p:spPr>
            <a:xfrm rot="10800000">
              <a:off x="2964725" y="345750"/>
              <a:ext cx="1760100" cy="1527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9"/>
          <p:cNvSpPr txBox="1"/>
          <p:nvPr>
            <p:ph type="title"/>
          </p:nvPr>
        </p:nvSpPr>
        <p:spPr>
          <a:xfrm>
            <a:off x="311700" y="315925"/>
            <a:ext cx="8520600" cy="132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Require-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ments</a:t>
            </a:r>
            <a:endParaRPr/>
          </a:p>
        </p:txBody>
      </p:sp>
      <p:pic>
        <p:nvPicPr>
          <p:cNvPr id="182" name="Google Shape;182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475" y="67825"/>
            <a:ext cx="7362526" cy="4915774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9"/>
          <p:cNvSpPr txBox="1"/>
          <p:nvPr/>
        </p:nvSpPr>
        <p:spPr>
          <a:xfrm>
            <a:off x="3922975" y="3067650"/>
            <a:ext cx="462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Citations to add to reference section</a:t>
            </a:r>
            <a:endParaRPr sz="18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84" name="Google Shape;184;p29"/>
          <p:cNvCxnSpPr/>
          <p:nvPr/>
        </p:nvCxnSpPr>
        <p:spPr>
          <a:xfrm flipH="1">
            <a:off x="2827675" y="3308725"/>
            <a:ext cx="1095300" cy="882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0"/>
          <p:cNvSpPr txBox="1"/>
          <p:nvPr>
            <p:ph type="title"/>
          </p:nvPr>
        </p:nvSpPr>
        <p:spPr>
          <a:xfrm>
            <a:off x="311700" y="315925"/>
            <a:ext cx="8520600" cy="132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Require-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ments</a:t>
            </a:r>
            <a:endParaRPr/>
          </a:p>
        </p:txBody>
      </p:sp>
      <p:pic>
        <p:nvPicPr>
          <p:cNvPr id="190" name="Google Shape;19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475" y="67825"/>
            <a:ext cx="7362526" cy="4915774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30"/>
          <p:cNvSpPr txBox="1"/>
          <p:nvPr/>
        </p:nvSpPr>
        <p:spPr>
          <a:xfrm>
            <a:off x="3952300" y="3048100"/>
            <a:ext cx="4625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Idea: Justifications for changes</a:t>
            </a:r>
            <a:b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          (or use GitHub?)</a:t>
            </a:r>
            <a:endParaRPr sz="18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92" name="Google Shape;192;p30"/>
          <p:cNvCxnSpPr/>
          <p:nvPr/>
        </p:nvCxnSpPr>
        <p:spPr>
          <a:xfrm flipH="1">
            <a:off x="3649300" y="3289175"/>
            <a:ext cx="303000" cy="528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"/>
          <p:cNvSpPr txBox="1"/>
          <p:nvPr>
            <p:ph type="title"/>
          </p:nvPr>
        </p:nvSpPr>
        <p:spPr>
          <a:xfrm>
            <a:off x="311700" y="315925"/>
            <a:ext cx="8520600" cy="132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Require-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ments</a:t>
            </a:r>
            <a:endParaRPr/>
          </a:p>
        </p:txBody>
      </p:sp>
      <p:pic>
        <p:nvPicPr>
          <p:cNvPr id="198" name="Google Shape;19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475" y="67825"/>
            <a:ext cx="7362526" cy="4915774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31"/>
          <p:cNvSpPr txBox="1"/>
          <p:nvPr/>
        </p:nvSpPr>
        <p:spPr>
          <a:xfrm>
            <a:off x="3952300" y="4241075"/>
            <a:ext cx="462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Idea: Metadata mapping (XML, STAC, …)</a:t>
            </a:r>
            <a:endParaRPr sz="18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00" name="Google Shape;200;p31"/>
          <p:cNvCxnSpPr>
            <a:stCxn id="199" idx="1"/>
          </p:cNvCxnSpPr>
          <p:nvPr/>
        </p:nvCxnSpPr>
        <p:spPr>
          <a:xfrm rot="10800000">
            <a:off x="2700700" y="4237625"/>
            <a:ext cx="1251600" cy="2343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Important Note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39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3606"/>
              <a:t>Building Blocks ≠ GitHub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br>
              <a:rPr lang="de"/>
            </a:br>
            <a:r>
              <a:rPr lang="de"/>
              <a:t>The building blocks are </a:t>
            </a:r>
            <a:r>
              <a:rPr b="1" lang="de"/>
              <a:t>independent</a:t>
            </a:r>
            <a:r>
              <a:rPr lang="de"/>
              <a:t> of GitHub. </a:t>
            </a:r>
            <a:br>
              <a:rPr lang="de"/>
            </a:br>
            <a:r>
              <a:rPr lang="de"/>
              <a:t>(We propose to combine them though.)</a:t>
            </a:r>
            <a:br>
              <a:rPr lang="de"/>
            </a:br>
            <a:r>
              <a:rPr lang="de"/>
              <a:t>‘</a:t>
            </a:r>
            <a:r>
              <a:rPr lang="de"/>
              <a:t>We could choose other platforms over Github.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de"/>
              <a:t>We could</a:t>
            </a:r>
            <a:br>
              <a:rPr lang="de"/>
            </a:br>
            <a:r>
              <a:rPr lang="de"/>
              <a:t>ditch GitHub and keep the building block approach</a:t>
            </a:r>
            <a:br>
              <a:rPr lang="de"/>
            </a:br>
            <a:r>
              <a:rPr i="1" lang="de"/>
              <a:t>or</a:t>
            </a:r>
            <a:br>
              <a:rPr lang="de"/>
            </a:br>
            <a:r>
              <a:rPr lang="de"/>
              <a:t>keep GitHub and ditch the building block approach</a:t>
            </a:r>
            <a:br>
              <a:rPr lang="de"/>
            </a:br>
            <a:r>
              <a:rPr i="1" lang="de"/>
              <a:t>or</a:t>
            </a:r>
            <a:br>
              <a:rPr lang="de"/>
            </a:br>
            <a:r>
              <a:rPr lang="de"/>
              <a:t>do both</a:t>
            </a:r>
            <a:br>
              <a:rPr lang="de"/>
            </a:br>
            <a:r>
              <a:rPr i="1" lang="de"/>
              <a:t>or</a:t>
            </a:r>
            <a:br>
              <a:rPr i="1" lang="de"/>
            </a:br>
            <a:r>
              <a:rPr lang="de"/>
              <a:t>…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2"/>
          <p:cNvSpPr txBox="1"/>
          <p:nvPr>
            <p:ph type="title"/>
          </p:nvPr>
        </p:nvSpPr>
        <p:spPr>
          <a:xfrm>
            <a:off x="311700" y="315925"/>
            <a:ext cx="8520600" cy="132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Require-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ments</a:t>
            </a:r>
            <a:endParaRPr/>
          </a:p>
        </p:txBody>
      </p:sp>
      <p:pic>
        <p:nvPicPr>
          <p:cNvPr id="206" name="Google Shape;20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475" y="67825"/>
            <a:ext cx="7362526" cy="4915774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32"/>
          <p:cNvSpPr txBox="1"/>
          <p:nvPr/>
        </p:nvSpPr>
        <p:spPr>
          <a:xfrm>
            <a:off x="3952300" y="4241075"/>
            <a:ext cx="4880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Requirement numbers in last release before building blocks</a:t>
            </a:r>
            <a:endParaRPr sz="18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08" name="Google Shape;208;p32"/>
          <p:cNvCxnSpPr>
            <a:stCxn id="207" idx="1"/>
          </p:cNvCxnSpPr>
          <p:nvPr/>
        </p:nvCxnSpPr>
        <p:spPr>
          <a:xfrm flipH="1">
            <a:off x="2779000" y="4610525"/>
            <a:ext cx="1173300" cy="96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3"/>
          <p:cNvSpPr txBox="1"/>
          <p:nvPr>
            <p:ph type="title"/>
          </p:nvPr>
        </p:nvSpPr>
        <p:spPr>
          <a:xfrm>
            <a:off x="311700" y="315925"/>
            <a:ext cx="8520600" cy="132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Requirements (draft HTML version)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4" name="Google Shape;214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438" y="1247050"/>
            <a:ext cx="8279129" cy="320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Examples</a:t>
            </a:r>
            <a:endParaRPr/>
          </a:p>
        </p:txBody>
      </p:sp>
      <p:sp>
        <p:nvSpPr>
          <p:cNvPr id="220" name="Google Shape;220;p3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SAR-POL: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de" u="sng">
                <a:solidFill>
                  <a:schemeClr val="hlink"/>
                </a:solidFill>
                <a:hlinkClick r:id="rId3"/>
              </a:rPr>
              <a:t>HTML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u="sng">
                <a:solidFill>
                  <a:schemeClr val="hlink"/>
                </a:solidFill>
                <a:hlinkClick r:id="rId4"/>
              </a:rPr>
              <a:t>PDF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u="sng">
                <a:solidFill>
                  <a:schemeClr val="hlink"/>
                </a:solidFill>
                <a:hlinkClick r:id="rId5"/>
              </a:rPr>
              <a:t>Word (docx)</a:t>
            </a:r>
            <a:r>
              <a:rPr lang="de"/>
              <a:t> =&gt; for self-assessment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de"/>
              <a:t>More: </a:t>
            </a:r>
            <a:r>
              <a:rPr lang="de" u="sng">
                <a:solidFill>
                  <a:schemeClr val="hlink"/>
                </a:solidFill>
                <a:hlinkClick r:id="rId6"/>
              </a:rPr>
              <a:t>https://github.com/ceos-org/ceos-ard#product-family-specifications</a:t>
            </a:r>
            <a:r>
              <a:rPr lang="de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de"/>
              <a:t>Note: Optical is largely incomplete!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Roadmap (planned for LSI-VC 18)</a:t>
            </a:r>
            <a:endParaRPr/>
          </a:p>
        </p:txBody>
      </p:sp>
      <p:sp>
        <p:nvSpPr>
          <p:cNvPr id="226" name="Google Shape;226;p35"/>
          <p:cNvSpPr txBox="1"/>
          <p:nvPr>
            <p:ph idx="1" type="body"/>
          </p:nvPr>
        </p:nvSpPr>
        <p:spPr>
          <a:xfrm>
            <a:off x="311700" y="1225225"/>
            <a:ext cx="8520600" cy="381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Document history and justifications for changes (see AR)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Convert InSAR PFS and Optical PFSes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Update SAR XML specification (identifiers only)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Better granularity of requirements (freely usable in threshold and goal)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Create web tool to look up requirement dependencies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Extend documentation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Training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Roadmap (planned for LSI-VC 18)</a:t>
            </a:r>
            <a:endParaRPr/>
          </a:p>
        </p:txBody>
      </p:sp>
      <p:sp>
        <p:nvSpPr>
          <p:cNvPr id="232" name="Google Shape;232;p36"/>
          <p:cNvSpPr txBox="1"/>
          <p:nvPr>
            <p:ph idx="1" type="body"/>
          </p:nvPr>
        </p:nvSpPr>
        <p:spPr>
          <a:xfrm>
            <a:off x="311700" y="1225225"/>
            <a:ext cx="8520600" cy="381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Maybe: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Metadata mapping (basic framework for XML and STAC)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Better categorization of requirements (see agenda item 3.1)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Integrate external glossary (see agenda item 3.1)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Create web tool to edit documents and preview changes quickly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Define release workflow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Long-term vision</a:t>
            </a:r>
            <a:endParaRPr/>
          </a:p>
        </p:txBody>
      </p:sp>
      <p:sp>
        <p:nvSpPr>
          <p:cNvPr id="238" name="Google Shape;238;p3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Optical and SAR share building blocks where feasible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for consistency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for same metadata language (XML and/or STAC)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Focus: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de"/>
              <a:t>likely: </a:t>
            </a:r>
            <a:r>
              <a:rPr lang="de"/>
              <a:t>general metadata (incl. source, product metadata)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e"/>
              <a:t>e.g. metadata machine-readability, traceability, acquisition time, instrument, …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de"/>
              <a:t>maybe: some per-pixel metadata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e"/>
              <a:t>e.g. no-data image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de"/>
              <a:t>less likely: corrections and measurements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Build a framework that can be standardized within OGC and/or ISO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other standard organizations may create ARD specifications that are not in scope for CEOS (yet)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General observations / recommendations</a:t>
            </a:r>
            <a:endParaRPr/>
          </a:p>
        </p:txBody>
      </p:sp>
      <p:sp>
        <p:nvSpPr>
          <p:cNvPr id="244" name="Google Shape;244;p3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Optical and SAR metadata requirements diverge significantly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Problematic for a potential common metadata specification (see item x.x)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Terminology: Threshold and Goal (Target)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 u="sng">
                <a:solidFill>
                  <a:schemeClr val="hlink"/>
                </a:solidFill>
                <a:hlinkClick r:id="rId3"/>
              </a:rPr>
              <a:t>RFC 2119</a:t>
            </a:r>
            <a:r>
              <a:rPr lang="de"/>
              <a:t>: Requirement (“required”) and Recommendation (“[not] recommended” / “optional”)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Restructure needed?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Requirements are mixed throughout the document.</a:t>
            </a:r>
            <a:br>
              <a:rPr lang="de"/>
            </a:br>
            <a:r>
              <a:rPr lang="de"/>
              <a:t>Metadata requirements in measurements category etc.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Requirements in category descriptions (cloud-optimized formats)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SAR separates source and product metadata, Optical does not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Q&amp;A</a:t>
            </a:r>
            <a:endParaRPr/>
          </a:p>
        </p:txBody>
      </p:sp>
      <p:sp>
        <p:nvSpPr>
          <p:cNvPr id="250" name="Google Shape;250;p3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Thanks to NASA SEO for funding this initiative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Thanks to Ake, Chris, Dave and Matt for initial feedback</a:t>
            </a:r>
            <a:br>
              <a:rPr lang="de"/>
            </a:br>
            <a:r>
              <a:rPr lang="de"/>
              <a:t>(during weird work times)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Status (completed since LSI-VC 16)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225225"/>
            <a:ext cx="8520600" cy="38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Continue work on combined Optical PFS (Chris Barnes)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Check tech options for building block framework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Programming language: Python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Building blocks: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de"/>
              <a:t>YAML (StrictYAML)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de"/>
              <a:t>Markdown (Pandoc flavor)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Document generation: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de"/>
              <a:t>Pandoc (Word, HTML)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de"/>
              <a:t>Chrome headless (PDF)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Implement application that validates and generates PFS documents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 u="sng">
                <a:solidFill>
                  <a:schemeClr val="hlink"/>
                </a:solidFill>
                <a:hlinkClick r:id="rId3"/>
              </a:rPr>
              <a:t>https://github.com/ceos-org/ceos-ard-cli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PDF and HTML (for reading)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Word (for self-assessment)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Status (completed since LSI-VC 16)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225225"/>
            <a:ext cx="8520600" cy="38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Establish basic structure for building blocks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Textual identifiers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Basic documentation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Textual approach instead of tabular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Converted SAR PFS document(s)</a:t>
            </a:r>
            <a:br>
              <a:rPr lang="de"/>
            </a:br>
            <a:r>
              <a:rPr lang="de"/>
              <a:t>(ready for Optical conversion, too)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Initial attempt to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New functionality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225225"/>
            <a:ext cx="8520600" cy="373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Consistent and reusable building blocks (PFS requirements, other texts)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Changes reflected in all relevant PFS within seconds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800"/>
              <a:t>New identifiers (technical necessity, draft version)</a:t>
            </a:r>
            <a:endParaRPr sz="18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Textual, unique identifiers (format to be discussed)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Numeric identifiers are not unique, only usable as chapter numbers per PFS!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Glossary items and citations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Can be grouped (as proposed by AR)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Only added to document when in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Citations BibTex-based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(Partial) Validation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New functionality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225225"/>
            <a:ext cx="8520600" cy="373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New HTML version (short)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great for search engines, ease of access, …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PDF version (short)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Only Word version (long) contains self-assessment parts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Page headers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(Clickable) references in text (citations, chapters, requirements)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Structure / Building Blocks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225225"/>
            <a:ext cx="8520600" cy="39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assets 			-&gt; images and other media content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glossary 		-&gt; abbreviations and </a:t>
            </a:r>
            <a:r>
              <a:rPr lang="de"/>
              <a:t>definitions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pfs 				-&gt; PFS details (title, authors, requirement mapping, etc.)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references 		-&gt; citation information (BibTex)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requirements 	-&gt; individual requirements (e.g. </a:t>
            </a:r>
            <a:r>
              <a:rPr lang="de"/>
              <a:t>Traceability</a:t>
            </a:r>
            <a:r>
              <a:rPr lang="de"/>
              <a:t> is one req.)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grouped into metadata, per-pixel, corrections, measurements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this should probably be categorized differently (see agenda item 3.1)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sections			-&gt; editorial content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annexes				-&gt; individual annexes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introduction			-&gt; general introductory texts (what is ceos-ard, etc)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requirement-categories	-&gt; headers for requirements (e.g. General Metadata)</a:t>
            </a:r>
            <a:br>
              <a:rPr lang="de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de">
                <a:solidFill>
                  <a:schemeClr val="dk2"/>
                </a:solidFill>
              </a:rPr>
              <a:t>templates and .github -&gt; technical internals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315925"/>
            <a:ext cx="8520600" cy="132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PFS</a:t>
            </a:r>
            <a:br>
              <a:rPr lang="de"/>
            </a:br>
            <a:r>
              <a:rPr lang="de"/>
              <a:t>Details</a:t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2970" y="0"/>
            <a:ext cx="604103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315925"/>
            <a:ext cx="8520600" cy="1878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PFS</a:t>
            </a:r>
            <a:br>
              <a:rPr lang="de"/>
            </a:br>
            <a:r>
              <a:rPr lang="de"/>
              <a:t>Req.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mapping</a:t>
            </a:r>
            <a:endParaRPr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3426" y="76200"/>
            <a:ext cx="7250574" cy="4941724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1"/>
          <p:cNvSpPr txBox="1"/>
          <p:nvPr/>
        </p:nvSpPr>
        <p:spPr>
          <a:xfrm>
            <a:off x="6065100" y="2247775"/>
            <a:ext cx="2767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collapsed for readability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13" name="Google Shape;113;p21"/>
          <p:cNvCxnSpPr>
            <a:stCxn id="112" idx="1"/>
          </p:cNvCxnSpPr>
          <p:nvPr/>
        </p:nvCxnSpPr>
        <p:spPr>
          <a:xfrm rot="10800000">
            <a:off x="3678600" y="1939825"/>
            <a:ext cx="2386500" cy="53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4" name="Google Shape;114;p21"/>
          <p:cNvCxnSpPr>
            <a:stCxn id="112" idx="1"/>
          </p:cNvCxnSpPr>
          <p:nvPr/>
        </p:nvCxnSpPr>
        <p:spPr>
          <a:xfrm rot="10800000">
            <a:off x="3747000" y="2399425"/>
            <a:ext cx="2318100" cy="7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5" name="Google Shape;115;p21"/>
          <p:cNvCxnSpPr>
            <a:stCxn id="112" idx="1"/>
          </p:cNvCxnSpPr>
          <p:nvPr/>
        </p:nvCxnSpPr>
        <p:spPr>
          <a:xfrm flipH="1">
            <a:off x="3707700" y="2478625"/>
            <a:ext cx="2357400" cy="35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6" name="Google Shape;116;p21"/>
          <p:cNvCxnSpPr>
            <a:stCxn id="112" idx="1"/>
          </p:cNvCxnSpPr>
          <p:nvPr/>
        </p:nvCxnSpPr>
        <p:spPr>
          <a:xfrm flipH="1">
            <a:off x="3639300" y="2478625"/>
            <a:ext cx="2425800" cy="810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