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Jacques Francois Shadow"/>
      <p:regular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Noto Sans Symbols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1" roundtripDataSignature="AMtx7mhZRIqDGJdBaUPEDs935uWbjTlU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2323BA-2C09-4E47-9C58-98E5F051AB19}">
  <a:tblStyle styleId="{902323BA-2C09-4E47-9C58-98E5F051AB1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JacquesFrancoisShadow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NotoSansSymbol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NotoSansSymbols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title"/>
          </p:nvPr>
        </p:nvSpPr>
        <p:spPr>
          <a:xfrm>
            <a:off x="132035" y="131954"/>
            <a:ext cx="4617889" cy="2979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6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" name="Google Shape;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708" y="-1998"/>
            <a:ext cx="9147707" cy="514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230" y="3950805"/>
            <a:ext cx="2024259" cy="114523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 amt="34000"/>
          </a:blip>
          <a:srcRect b="35419" l="51340" r="-2841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9" name="Google Shape;19;p20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0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0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20"/>
          <p:cNvSpPr txBox="1"/>
          <p:nvPr/>
        </p:nvSpPr>
        <p:spPr>
          <a:xfrm>
            <a:off x="-18288" y="4922099"/>
            <a:ext cx="3694200" cy="238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LSI-VC-17, 14-16 April 2025</a:t>
            </a:r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4" name="Google Shape;24;p20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0" i="0" sz="3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21"/>
          <p:cNvPicPr preferRelativeResize="0"/>
          <p:nvPr/>
        </p:nvPicPr>
        <p:blipFill rotWithShape="1">
          <a:blip r:embed="rId2">
            <a:alphaModFix amt="34000"/>
          </a:blip>
          <a:srcRect b="35419" l="51340" r="-2841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9" name="Google Shape;29;p21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289974" y="1084442"/>
            <a:ext cx="41316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2" name="Google Shape;32;p21"/>
          <p:cNvSpPr txBox="1"/>
          <p:nvPr>
            <p:ph idx="2" type="body"/>
          </p:nvPr>
        </p:nvSpPr>
        <p:spPr>
          <a:xfrm>
            <a:off x="4722271" y="1084442"/>
            <a:ext cx="41316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3" name="Google Shape;33;p21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21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0" i="0" sz="3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5" name="Google Shape;35;p21"/>
          <p:cNvSpPr txBox="1"/>
          <p:nvPr/>
        </p:nvSpPr>
        <p:spPr>
          <a:xfrm>
            <a:off x="-18288" y="4922099"/>
            <a:ext cx="36942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22"/>
          <p:cNvPicPr preferRelativeResize="0"/>
          <p:nvPr/>
        </p:nvPicPr>
        <p:blipFill rotWithShape="1">
          <a:blip r:embed="rId2">
            <a:alphaModFix amt="34000"/>
          </a:blip>
          <a:srcRect b="35419" l="51340" r="-2841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0" name="Google Shape;40;p22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2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2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22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0" i="0" sz="3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4" name="Google Shape;44;p22"/>
          <p:cNvSpPr txBox="1"/>
          <p:nvPr/>
        </p:nvSpPr>
        <p:spPr>
          <a:xfrm>
            <a:off x="-18288" y="4922099"/>
            <a:ext cx="36942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23"/>
          <p:cNvPicPr preferRelativeResize="0"/>
          <p:nvPr/>
        </p:nvPicPr>
        <p:blipFill rotWithShape="1">
          <a:blip r:embed="rId2">
            <a:alphaModFix amt="34000"/>
          </a:blip>
          <a:srcRect b="35419" l="51340" r="-2841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9" name="Google Shape;49;p23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3"/>
          <p:cNvSpPr txBox="1"/>
          <p:nvPr>
            <p:ph idx="1" type="body"/>
          </p:nvPr>
        </p:nvSpPr>
        <p:spPr>
          <a:xfrm>
            <a:off x="3885009" y="1030389"/>
            <a:ext cx="4629300" cy="3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61950" lvl="1" marL="914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▪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o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23"/>
          <p:cNvSpPr txBox="1"/>
          <p:nvPr>
            <p:ph idx="2" type="body"/>
          </p:nvPr>
        </p:nvSpPr>
        <p:spPr>
          <a:xfrm>
            <a:off x="629841" y="1030389"/>
            <a:ext cx="2949000" cy="3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 b="0" i="0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b="0" i="0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2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23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0" i="0" sz="3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5" name="Google Shape;55;p23"/>
          <p:cNvSpPr txBox="1"/>
          <p:nvPr/>
        </p:nvSpPr>
        <p:spPr>
          <a:xfrm>
            <a:off x="-18288" y="4922099"/>
            <a:ext cx="36942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8"/>
          <p:cNvPicPr preferRelativeResize="0"/>
          <p:nvPr/>
        </p:nvPicPr>
        <p:blipFill rotWithShape="1">
          <a:blip r:embed="rId1">
            <a:alphaModFix amt="34000"/>
          </a:blip>
          <a:srcRect b="35419" l="51340" r="-2841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8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8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Relationship Id="rId5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jpg"/><Relationship Id="rId10" Type="http://schemas.openxmlformats.org/officeDocument/2006/relationships/image" Target="../media/image14.png"/><Relationship Id="rId13" Type="http://schemas.openxmlformats.org/officeDocument/2006/relationships/image" Target="../media/image21.png"/><Relationship Id="rId1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11.png"/><Relationship Id="rId5" Type="http://schemas.openxmlformats.org/officeDocument/2006/relationships/image" Target="../media/image10.jpg"/><Relationship Id="rId6" Type="http://schemas.openxmlformats.org/officeDocument/2006/relationships/image" Target="../media/image9.png"/><Relationship Id="rId7" Type="http://schemas.openxmlformats.org/officeDocument/2006/relationships/image" Target="../media/image13.jpg"/><Relationship Id="rId8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image" Target="../media/image48.png"/><Relationship Id="rId5" Type="http://schemas.openxmlformats.org/officeDocument/2006/relationships/image" Target="../media/image42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jpg"/><Relationship Id="rId10" Type="http://schemas.openxmlformats.org/officeDocument/2006/relationships/image" Target="../media/image14.png"/><Relationship Id="rId13" Type="http://schemas.openxmlformats.org/officeDocument/2006/relationships/image" Target="../media/image21.png"/><Relationship Id="rId1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11.png"/><Relationship Id="rId5" Type="http://schemas.openxmlformats.org/officeDocument/2006/relationships/image" Target="../media/image10.jpg"/><Relationship Id="rId6" Type="http://schemas.openxmlformats.org/officeDocument/2006/relationships/image" Target="../media/image9.png"/><Relationship Id="rId7" Type="http://schemas.openxmlformats.org/officeDocument/2006/relationships/image" Target="../media/image13.jpg"/><Relationship Id="rId8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6" Type="http://schemas.openxmlformats.org/officeDocument/2006/relationships/image" Target="../media/image36.png"/><Relationship Id="rId7" Type="http://schemas.openxmlformats.org/officeDocument/2006/relationships/image" Target="../media/image35.png"/><Relationship Id="rId8" Type="http://schemas.openxmlformats.org/officeDocument/2006/relationships/image" Target="../media/image2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/>
          <p:nvPr/>
        </p:nvSpPr>
        <p:spPr>
          <a:xfrm>
            <a:off x="4998566" y="3962375"/>
            <a:ext cx="4065998" cy="1137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Ake Rosenqvist, JAXA/soloEO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12.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0" i="0" sz="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Tsukuba, Japan, 14-16 April,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"/>
          <p:cNvSpPr txBox="1"/>
          <p:nvPr>
            <p:ph type="title"/>
          </p:nvPr>
        </p:nvSpPr>
        <p:spPr>
          <a:xfrm>
            <a:off x="132035" y="61978"/>
            <a:ext cx="5666599" cy="29471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5200"/>
              <a:t>LSI-VC-17</a:t>
            </a:r>
            <a:br>
              <a:rPr lang="en-GB" sz="5200"/>
            </a:br>
            <a:br>
              <a:rPr lang="en-GB" sz="5200"/>
            </a:br>
            <a:r>
              <a:rPr i="1" lang="en-GB" sz="3200"/>
              <a:t>SAR topics for LSI-VC</a:t>
            </a:r>
            <a:endParaRPr sz="5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0"/>
          <p:cNvGrpSpPr/>
          <p:nvPr/>
        </p:nvGrpSpPr>
        <p:grpSpPr>
          <a:xfrm>
            <a:off x="5815001" y="1040281"/>
            <a:ext cx="2984899" cy="3705140"/>
            <a:chOff x="3716732" y="882373"/>
            <a:chExt cx="2643304" cy="3378754"/>
          </a:xfrm>
        </p:grpSpPr>
        <p:pic>
          <p:nvPicPr>
            <p:cNvPr id="145" name="Google Shape;145;p10"/>
            <p:cNvPicPr preferRelativeResize="0"/>
            <p:nvPr/>
          </p:nvPicPr>
          <p:blipFill rotWithShape="1">
            <a:blip r:embed="rId3">
              <a:alphaModFix/>
            </a:blip>
            <a:srcRect b="0" l="0" r="0" t="5206"/>
            <a:stretch/>
          </p:blipFill>
          <p:spPr>
            <a:xfrm>
              <a:off x="4773555" y="1414577"/>
              <a:ext cx="1360769" cy="1452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0"/>
            <p:cNvPicPr preferRelativeResize="0"/>
            <p:nvPr/>
          </p:nvPicPr>
          <p:blipFill rotWithShape="1">
            <a:blip r:embed="rId4">
              <a:alphaModFix/>
            </a:blip>
            <a:srcRect b="0" l="0" r="0" t="2375"/>
            <a:stretch/>
          </p:blipFill>
          <p:spPr>
            <a:xfrm>
              <a:off x="3716732" y="2889865"/>
              <a:ext cx="2643304" cy="1371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5589" y="1729306"/>
              <a:ext cx="883729" cy="7209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10"/>
            <p:cNvSpPr txBox="1"/>
            <p:nvPr/>
          </p:nvSpPr>
          <p:spPr>
            <a:xfrm>
              <a:off x="4070602" y="882373"/>
              <a:ext cx="1939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CEOS-ARD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Polarimetric Radar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10"/>
          <p:cNvSpPr txBox="1"/>
          <p:nvPr>
            <p:ph type="title"/>
          </p:nvPr>
        </p:nvSpPr>
        <p:spPr>
          <a:xfrm>
            <a:off x="135623" y="194247"/>
            <a:ext cx="7171828" cy="4375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>
                <a:solidFill>
                  <a:srgbClr val="FFFFFF"/>
                </a:solidFill>
              </a:rPr>
              <a:t>Recommendations to SIT-39 </a:t>
            </a:r>
            <a:r>
              <a:rPr lang="en-GB" sz="2000">
                <a:solidFill>
                  <a:srgbClr val="FFFFFF"/>
                </a:solidFill>
              </a:rPr>
              <a:t>(3/3)</a:t>
            </a:r>
            <a:endParaRPr sz="2400"/>
          </a:p>
        </p:txBody>
      </p:sp>
      <p:sp>
        <p:nvSpPr>
          <p:cNvPr id="150" name="Google Shape;150;p10"/>
          <p:cNvSpPr txBox="1"/>
          <p:nvPr/>
        </p:nvSpPr>
        <p:spPr>
          <a:xfrm>
            <a:off x="135622" y="880864"/>
            <a:ext cx="5453253" cy="336005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</a:t>
            </a:r>
            <a:r>
              <a:rPr b="1" i="0" lang="en-GB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Simplified Data Access </a:t>
            </a: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R&amp;D</a:t>
            </a:r>
            <a:endParaRPr b="1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data repository for QP datasets on the CEOS Analytics Lab (CAL) platform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access for R&amp;D groups (data sharing model similar to that for WGDisasters?)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of user-friendly product standards → </a:t>
            </a:r>
            <a:r>
              <a:rPr b="0" i="0" lang="en-GB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CEOS-ARD</a:t>
            </a:r>
            <a:endParaRPr b="1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POLINSAR software tools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further development of open software tools for POLINSAR processing and analysis (ESA PolSARPro, SNAP)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Toolboxes and Notebooks on the CEOS Analytics Lab (CAL)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/>
          <p:nvPr>
            <p:ph type="title"/>
          </p:nvPr>
        </p:nvSpPr>
        <p:spPr>
          <a:xfrm>
            <a:off x="135623" y="194247"/>
            <a:ext cx="71718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>
                <a:solidFill>
                  <a:srgbClr val="FFFFFF"/>
                </a:solidFill>
              </a:rPr>
              <a:t>SIT-39 Action</a:t>
            </a:r>
            <a:endParaRPr sz="2400"/>
          </a:p>
        </p:txBody>
      </p:sp>
      <p:sp>
        <p:nvSpPr>
          <p:cNvPr id="156" name="Google Shape;156;p11"/>
          <p:cNvSpPr txBox="1"/>
          <p:nvPr/>
        </p:nvSpPr>
        <p:spPr>
          <a:xfrm>
            <a:off x="190802" y="1017560"/>
            <a:ext cx="8306811" cy="10123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rPr b="1" i="0" lang="en-GB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SIT-39-09: </a:t>
            </a:r>
            <a:r>
              <a:rPr b="0" i="0" lang="en-GB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Relevant CEOS Agencies asked to designate a PoC for engagement in the LSI-VC PolInSAR Team, which includes support for systematic observations over Reference Sites [on a best-effort basis].</a:t>
            </a:r>
            <a:endParaRPr/>
          </a:p>
          <a:p>
            <a:pPr indent="-139700" lvl="0" marL="3429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/>
          <p:nvPr>
            <p:ph type="title"/>
          </p:nvPr>
        </p:nvSpPr>
        <p:spPr>
          <a:xfrm>
            <a:off x="135623" y="194247"/>
            <a:ext cx="71718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>
                <a:solidFill>
                  <a:srgbClr val="FFFFFF"/>
                </a:solidFill>
              </a:rPr>
              <a:t>Current status (April 2025)</a:t>
            </a:r>
            <a:endParaRPr sz="2400"/>
          </a:p>
        </p:txBody>
      </p:sp>
      <p:sp>
        <p:nvSpPr>
          <p:cNvPr id="162" name="Google Shape;162;p12"/>
          <p:cNvSpPr txBox="1"/>
          <p:nvPr/>
        </p:nvSpPr>
        <p:spPr>
          <a:xfrm>
            <a:off x="190802" y="1017560"/>
            <a:ext cx="8306811" cy="10123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rPr b="1" i="0" lang="en-GB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SIT-39-09: </a:t>
            </a:r>
            <a:r>
              <a:rPr b="0" i="0" lang="en-GB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Relevant CEOS Agencies asked to designate a PoC for engagement in the LSI-VC PolInSAR Team, which includes support for systematic observations over Reference Sites [on a best-effort basis].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762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rPr b="1" i="0" lang="en-GB" sz="1350" u="none" cap="none" strike="noStrik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PoC nominated:</a:t>
            </a:r>
            <a:endParaRPr/>
          </a:p>
          <a:p>
            <a:pPr indent="-171450" lvl="1" marL="600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Montserrat"/>
              <a:buChar char="-"/>
            </a:pPr>
            <a:r>
              <a:rPr b="0" i="0" lang="en-GB" sz="1200" u="none" cap="none" strike="noStrik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ESA: K. Scipal (BIOMASS, P-band)</a:t>
            </a:r>
            <a:endParaRPr/>
          </a:p>
          <a:p>
            <a:pPr indent="-171450" lvl="1" marL="600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Montserrat"/>
              <a:buChar char="-"/>
            </a:pPr>
            <a:r>
              <a:rPr b="0" i="0" lang="en-GB" sz="1200" u="none" cap="none" strike="noStrik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JAXA: T. Tadono (ALOS, L-band)</a:t>
            </a:r>
            <a:endParaRPr/>
          </a:p>
          <a:p>
            <a:pPr indent="-171450" lvl="1" marL="600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Montserrat"/>
              <a:buChar char="-"/>
            </a:pPr>
            <a:r>
              <a:rPr b="0" i="0" lang="en-GB" sz="1200" u="none" cap="none" strike="noStrik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CONAE: L. Frulla (SAOCOM, L-band)</a:t>
            </a:r>
            <a:endParaRPr/>
          </a:p>
          <a:p>
            <a:pPr indent="-171450" lvl="1" marL="600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Montserrat"/>
              <a:buChar char="-"/>
            </a:pPr>
            <a:r>
              <a:rPr b="0" i="0" lang="en-GB" sz="1200" u="none" cap="none" strike="noStrik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NASA: P. Rosen (NISAR, L-band)</a:t>
            </a:r>
            <a:endParaRPr/>
          </a:p>
          <a:p>
            <a:pPr indent="-171450" lvl="1" marL="600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Montserrat"/>
              <a:buChar char="-"/>
            </a:pPr>
            <a:r>
              <a:rPr b="0" i="0" lang="en-GB" sz="1200" u="none" cap="none" strike="noStrik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CSA: S. Chalifoux (RCM/R-2, C-band)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700" lvl="0" marL="3429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9700" lvl="0" marL="342900" marR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12"/>
          <p:cNvSpPr txBox="1"/>
          <p:nvPr/>
        </p:nvSpPr>
        <p:spPr>
          <a:xfrm>
            <a:off x="3409290" y="2353999"/>
            <a:ext cx="4909571" cy="1661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286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35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PoC nominations pending:</a:t>
            </a:r>
            <a:r>
              <a:rPr b="0" i="0" lang="en-GB" sz="12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/>
          </a:p>
          <a:p>
            <a:pPr indent="-171450" lvl="7" marL="600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-"/>
            </a:pPr>
            <a:r>
              <a:rPr b="0" i="0" lang="en-GB" sz="12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ASI (COSMO-SkyMed, X-band) </a:t>
            </a:r>
            <a:endParaRPr/>
          </a:p>
          <a:p>
            <a:pPr indent="-171450" lvl="5" marL="600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-"/>
            </a:pPr>
            <a:r>
              <a:rPr b="0" i="0" lang="en-GB" sz="12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DLR (TerraSAR-X, X-band)</a:t>
            </a:r>
            <a:endParaRPr/>
          </a:p>
          <a:p>
            <a:pPr indent="-171450" lvl="5" marL="600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-"/>
            </a:pPr>
            <a:r>
              <a:rPr b="0" i="0" lang="en-GB" sz="1200" u="none" cap="none" strike="noStrike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ISRO (EOS-04, C-band, NISAR, S-band)</a:t>
            </a:r>
            <a:endParaRPr/>
          </a:p>
          <a:p>
            <a:pPr indent="0" lvl="1" marL="4286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4286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Yet to be contacted (?):</a:t>
            </a: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/>
          </a:p>
          <a:p>
            <a:pPr indent="-171450" lvl="1" marL="60007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-"/>
            </a:pPr>
            <a:r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UKSA/CSIRO (NovaSAR, S-band)</a:t>
            </a:r>
            <a:endParaRPr/>
          </a:p>
        </p:txBody>
      </p:sp>
      <p:grpSp>
        <p:nvGrpSpPr>
          <p:cNvPr id="164" name="Google Shape;164;p12"/>
          <p:cNvGrpSpPr/>
          <p:nvPr/>
        </p:nvGrpSpPr>
        <p:grpSpPr>
          <a:xfrm>
            <a:off x="6286416" y="2155902"/>
            <a:ext cx="2668506" cy="2512285"/>
            <a:chOff x="4817858" y="899104"/>
            <a:chExt cx="4176477" cy="3931976"/>
          </a:xfrm>
        </p:grpSpPr>
        <p:grpSp>
          <p:nvGrpSpPr>
            <p:cNvPr id="165" name="Google Shape;165;p12"/>
            <p:cNvGrpSpPr/>
            <p:nvPr/>
          </p:nvGrpSpPr>
          <p:grpSpPr>
            <a:xfrm>
              <a:off x="4817858" y="899104"/>
              <a:ext cx="4176477" cy="3931976"/>
              <a:chOff x="4817858" y="899104"/>
              <a:chExt cx="4176477" cy="3931976"/>
            </a:xfrm>
          </p:grpSpPr>
          <p:grpSp>
            <p:nvGrpSpPr>
              <p:cNvPr id="166" name="Google Shape;166;p12"/>
              <p:cNvGrpSpPr/>
              <p:nvPr/>
            </p:nvGrpSpPr>
            <p:grpSpPr>
              <a:xfrm>
                <a:off x="8223672" y="1032217"/>
                <a:ext cx="768805" cy="737641"/>
                <a:chOff x="7970147" y="922668"/>
                <a:chExt cx="937795" cy="899782"/>
              </a:xfrm>
            </p:grpSpPr>
            <p:pic>
              <p:nvPicPr>
                <p:cNvPr id="167" name="Google Shape;167;p1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8116716" y="922668"/>
                  <a:ext cx="644657" cy="5766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8" name="Google Shape;168;p1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970147" y="1419639"/>
                  <a:ext cx="937795" cy="40281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69" name="Google Shape;169;p1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7552780" y="1878817"/>
                <a:ext cx="1394326" cy="8696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Google Shape;170;p1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7146605" y="910959"/>
                <a:ext cx="867753" cy="9802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Google Shape;171;p1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7883753" y="3765611"/>
                <a:ext cx="1110582" cy="10343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2" name="Google Shape;172;p12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6959494" y="2678132"/>
                <a:ext cx="1848518" cy="9407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3" name="Google Shape;173;p12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6654266" y="3713979"/>
                <a:ext cx="984678" cy="11171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4" name="Google Shape;174;p12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6405309" y="1991954"/>
                <a:ext cx="1070811" cy="78772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5" name="Google Shape;175;p12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5967920" y="899104"/>
                <a:ext cx="1001220" cy="10039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6" name="Google Shape;176;p12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4817858" y="4421536"/>
                <a:ext cx="1714004" cy="3775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77" name="Google Shape;177;p12"/>
            <p:cNvGrpSpPr/>
            <p:nvPr/>
          </p:nvGrpSpPr>
          <p:grpSpPr>
            <a:xfrm>
              <a:off x="5695614" y="2828395"/>
              <a:ext cx="1070810" cy="1344667"/>
              <a:chOff x="5695614" y="2828395"/>
              <a:chExt cx="1070810" cy="1344667"/>
            </a:xfrm>
          </p:grpSpPr>
          <p:pic>
            <p:nvPicPr>
              <p:cNvPr id="178" name="Google Shape;178;p12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5956000" y="2828395"/>
                <a:ext cx="509822" cy="104656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9" name="Google Shape;179;p12"/>
              <p:cNvSpPr txBox="1"/>
              <p:nvPr/>
            </p:nvSpPr>
            <p:spPr>
              <a:xfrm>
                <a:off x="5695614" y="3831603"/>
                <a:ext cx="1070810" cy="3414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700" u="none" cap="none" strike="noStrike">
                    <a:solidFill>
                      <a:srgbClr val="002060"/>
                    </a:solidFill>
                    <a:latin typeface="Jacques Francois Shadow"/>
                    <a:ea typeface="Jacques Francois Shadow"/>
                    <a:cs typeface="Jacques Francois Shadow"/>
                    <a:sym typeface="Jacques Francois Shadow"/>
                  </a:rPr>
                  <a:t>NovaSAR</a:t>
                </a:r>
                <a:endParaRPr b="0" i="0" sz="700" u="none" cap="none" strike="noStrike">
                  <a:solidFill>
                    <a:srgbClr val="002060"/>
                  </a:solidFill>
                  <a:latin typeface="Jacques Francois Shadow"/>
                  <a:ea typeface="Jacques Francois Shadow"/>
                  <a:cs typeface="Jacques Francois Shadow"/>
                  <a:sym typeface="Jacques Francois Shadow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/>
          <p:nvPr>
            <p:ph type="title"/>
          </p:nvPr>
        </p:nvSpPr>
        <p:spPr>
          <a:xfrm>
            <a:off x="135623" y="194247"/>
            <a:ext cx="71718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>
                <a:solidFill>
                  <a:srgbClr val="FFFFFF"/>
                </a:solidFill>
              </a:rPr>
              <a:t>Current status (April 2025)</a:t>
            </a:r>
            <a:endParaRPr sz="2400"/>
          </a:p>
        </p:txBody>
      </p:sp>
      <p:sp>
        <p:nvSpPr>
          <p:cNvPr id="185" name="Google Shape;185;p13"/>
          <p:cNvSpPr txBox="1"/>
          <p:nvPr/>
        </p:nvSpPr>
        <p:spPr>
          <a:xfrm>
            <a:off x="229527" y="938885"/>
            <a:ext cx="6722700" cy="30228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4605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 Milestones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PolSAR Science Team &amp; Reference Sites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Compile PolSAR observation requests for each contributing SAR mission</a:t>
            </a:r>
            <a:endParaRPr/>
          </a:p>
          <a:p>
            <a:pPr indent="-2540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Coordinate observation tasking with nominated Agency PoCs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of PolSAR observations in time for NH summer</a:t>
            </a:r>
            <a:endParaRPr/>
          </a:p>
          <a:p>
            <a:pPr indent="-2540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up data repository and toolboxes on the CAL</a:t>
            </a:r>
            <a:endParaRPr/>
          </a:p>
          <a:p>
            <a:pPr indent="-2540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Interim reporting: SIT TW 2025, LSI-VC-18</a:t>
            </a:r>
            <a:endParaRPr/>
          </a:p>
          <a:p>
            <a:pPr indent="-2540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ESA POLINSAR workshop (Feb 2026)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454370"/>
            <a:ext cx="356038" cy="33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4532" y="1794224"/>
            <a:ext cx="356038" cy="33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2990" y="2158937"/>
            <a:ext cx="354376" cy="32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8375" y="2831145"/>
            <a:ext cx="354376" cy="32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2291" y="2542289"/>
            <a:ext cx="225833" cy="28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06667" y="2660739"/>
            <a:ext cx="3707806" cy="211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92" name="Google Shape;19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89636" y="923220"/>
            <a:ext cx="1591912" cy="2086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2932" y="1810252"/>
            <a:ext cx="354376" cy="32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/>
          <p:nvPr>
            <p:ph type="title"/>
          </p:nvPr>
        </p:nvSpPr>
        <p:spPr>
          <a:xfrm>
            <a:off x="61061" y="152617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PolSAR Reference Sites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9" name="Google Shape;1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3777" y="1405055"/>
            <a:ext cx="4123398" cy="28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4"/>
          <p:cNvSpPr txBox="1"/>
          <p:nvPr/>
        </p:nvSpPr>
        <p:spPr>
          <a:xfrm>
            <a:off x="5278246" y="4233247"/>
            <a:ext cx="2557344" cy="36232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342900" marR="0" rtl="0" algn="ctr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b="0" i="1" lang="en-GB" sz="975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LSI-VC PolSAR Reference Sites</a:t>
            </a:r>
            <a:endParaRPr b="0" i="1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1" name="Google Shape;201;p14"/>
          <p:cNvGraphicFramePr/>
          <p:nvPr/>
        </p:nvGraphicFramePr>
        <p:xfrm>
          <a:off x="314275" y="11880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{902323BA-2C09-4E47-9C58-98E5F051AB19}</a:tableStyleId>
              </a:tblPr>
              <a:tblGrid>
                <a:gridCol w="1496175"/>
                <a:gridCol w="832450"/>
                <a:gridCol w="1698650"/>
              </a:tblGrid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PolSAR Reference Site name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Location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Land cover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Alaska wetlands &amp; CR site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Alaska/USA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Wetland &amp; CR site (NISAR CV site)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Attsjö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Sweden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Temperate forest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Barro Colorado Island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Panama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Tropical forest (GEO-TREES)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Belgica Bank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Arctic Sea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 ice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Boorowa Research Farm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NSW/Australia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Agriculture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Flanders Moss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Scotland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Temperate peatland/bog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Great Aletsch glacier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Switzerland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Alpine Glacier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Great Western Woodlands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WA/Australia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Temperate woodland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Helheim Glacier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Greenland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Glaciers/ice sheets (PolInSAR)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Interior Douglas-Fir (IDF) zone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BC/Canada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Boreal forest - fire scars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King Baudouin Ice Shelf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Antarctica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Glaciers/ice sheets (PolInSAR)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Luki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 Congo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Tropical forest (GEO-TREES)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Mekong delta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Vietnam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Irrigated rice (CH4 emissions)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Misiones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Misiones/Argentina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Managed forest &amp; subtropical rainforest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Mississippi Yucatan Lake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Mississippi/USA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Wetland (NISAR CV site)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Oklahoma CR site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Oklahoma/USA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 site (NISAR CV site)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Pacaya Samiria Reserve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Peru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Tropical peatland (NISAR CV site)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Paracou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French Guiana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Tropical forest (GEO-TREES)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Peace-Athabasca delta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Alberta/Canada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Inland river delta (NISAR CV site)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Robson Creek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QLD/Australia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Tropical forest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Toulouse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France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Urban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Traunstein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Germany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Temperate Forest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Tuktoyaktuk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NWT/Canada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Boreal peatlands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Yangambi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 Congo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Tropical forest (GEO-TREES)</a:t>
                      </a:r>
                      <a:endParaRPr/>
                    </a:p>
                  </a:txBody>
                  <a:tcPr marT="11250" marB="11250" marR="16875" marL="168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"/>
          <p:cNvSpPr/>
          <p:nvPr/>
        </p:nvSpPr>
        <p:spPr>
          <a:xfrm>
            <a:off x="5295059" y="3243467"/>
            <a:ext cx="3772800" cy="19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Ake Rosenqvist, JAXA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12.2(2)</a:t>
            </a:r>
            <a:endParaRPr b="0" i="0" sz="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Tsukuba, Japan, 14-16 April, 2025</a:t>
            </a:r>
            <a:endParaRPr/>
          </a:p>
        </p:txBody>
      </p:sp>
      <p:sp>
        <p:nvSpPr>
          <p:cNvPr id="207" name="Google Shape;207;p15"/>
          <p:cNvSpPr txBox="1"/>
          <p:nvPr/>
        </p:nvSpPr>
        <p:spPr>
          <a:xfrm>
            <a:off x="228678" y="426459"/>
            <a:ext cx="7101389" cy="29471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0" i="1" lang="en-GB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ICGS-SAR &amp; LSI-VC</a:t>
            </a:r>
            <a:endParaRPr b="0" i="0" sz="6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/>
          <p:nvPr/>
        </p:nvSpPr>
        <p:spPr>
          <a:xfrm>
            <a:off x="220717" y="810950"/>
            <a:ext cx="8584324" cy="7971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SIT-40: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Int’l Coordination Group for Spaceborne SAR Missions (ICGS-SAR) flagged as potential new CEOS activity (SAR-VC?) in 2026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6"/>
          <p:cNvSpPr txBox="1"/>
          <p:nvPr>
            <p:ph type="title"/>
          </p:nvPr>
        </p:nvSpPr>
        <p:spPr>
          <a:xfrm>
            <a:off x="92622" y="210728"/>
            <a:ext cx="7183163" cy="3951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>
                <a:solidFill>
                  <a:srgbClr val="FFFFFF"/>
                </a:solidFill>
              </a:rPr>
              <a:t>ICGS-SAR &amp; LSI-VC</a:t>
            </a:r>
            <a:endParaRPr sz="2400"/>
          </a:p>
        </p:txBody>
      </p:sp>
      <p:pic>
        <p:nvPicPr>
          <p:cNvPr id="214" name="Google Shape;2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3392" y="1680794"/>
            <a:ext cx="5517931" cy="3136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/>
        </p:nvSpPr>
        <p:spPr>
          <a:xfrm>
            <a:off x="220718" y="906734"/>
            <a:ext cx="3683219" cy="584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SAR-related activities in LSI-VC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LSI-VC PolSAR activity</a:t>
            </a:r>
            <a:endParaRPr/>
          </a:p>
          <a:p>
            <a:pPr indent="0" lvl="4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Obvious commonality with TA-1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CEOS-ARD SAR PFS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• Core LSI-VC activity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• No present ICGS-SAR equivalent</a:t>
            </a:r>
            <a:endParaRPr/>
          </a:p>
          <a:p>
            <a:pPr indent="-165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4093" y="1483377"/>
            <a:ext cx="4739189" cy="29453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21" name="Google Shape;221;p17"/>
          <p:cNvSpPr txBox="1"/>
          <p:nvPr>
            <p:ph type="title"/>
          </p:nvPr>
        </p:nvSpPr>
        <p:spPr>
          <a:xfrm>
            <a:off x="92622" y="210728"/>
            <a:ext cx="7183163" cy="3951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>
                <a:solidFill>
                  <a:srgbClr val="FFFFFF"/>
                </a:solidFill>
              </a:rPr>
              <a:t>ICGS-SAR &amp; LSI-VC</a:t>
            </a:r>
            <a:endParaRPr sz="2400"/>
          </a:p>
        </p:txBody>
      </p:sp>
      <p:sp>
        <p:nvSpPr>
          <p:cNvPr id="222" name="Google Shape;222;p17"/>
          <p:cNvSpPr/>
          <p:nvPr/>
        </p:nvSpPr>
        <p:spPr>
          <a:xfrm>
            <a:off x="4382813" y="3255584"/>
            <a:ext cx="1337525" cy="1337525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7"/>
          <p:cNvSpPr txBox="1"/>
          <p:nvPr/>
        </p:nvSpPr>
        <p:spPr>
          <a:xfrm>
            <a:off x="165538" y="3137342"/>
            <a:ext cx="3933496" cy="15765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Could be argued that one or more should fall under a SAR-VC.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– LSI-VC Leads thoughts?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– Should there be a common LSI-VC position?</a:t>
            </a:r>
            <a:endParaRPr b="0" i="0" sz="16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/>
        </p:nvSpPr>
        <p:spPr>
          <a:xfrm>
            <a:off x="1202542" y="1299156"/>
            <a:ext cx="7326603" cy="30200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SAR topics for LSI-VC: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LSI-VC PolSAR activity – Status update [for information]</a:t>
            </a:r>
            <a:endParaRPr/>
          </a:p>
          <a:p>
            <a:pPr indent="-165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Int’l Coordination Group for Spaceborne SAR missions (ICGS-SAR) potential new CEOS activity in 2026 – implications for LSI-VC?                       [for discussion]</a:t>
            </a:r>
            <a:endParaRPr/>
          </a:p>
          <a:p>
            <a:pPr indent="-165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>
            <p:ph type="title"/>
          </p:nvPr>
        </p:nvSpPr>
        <p:spPr>
          <a:xfrm>
            <a:off x="132036" y="218667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>
                <a:solidFill>
                  <a:srgbClr val="FFFFFF"/>
                </a:solidFill>
              </a:rPr>
              <a:t>LSI-VC-17 agenda item 12.1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>
            <a:off x="5295059" y="3243467"/>
            <a:ext cx="3772800" cy="19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Ake Rosenqvist, JAXA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Francesco Sarti, ESA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Magdalena Fitrzyk RSAC c/o ESA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12.2(1)</a:t>
            </a:r>
            <a:endParaRPr b="0" i="0" sz="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Tsukuba, Japan, 14-16 April, 2025</a:t>
            </a:r>
            <a:endParaRPr/>
          </a:p>
        </p:txBody>
      </p:sp>
      <p:sp>
        <p:nvSpPr>
          <p:cNvPr id="73" name="Google Shape;73;p3"/>
          <p:cNvSpPr txBox="1"/>
          <p:nvPr/>
        </p:nvSpPr>
        <p:spPr>
          <a:xfrm>
            <a:off x="228678" y="426459"/>
            <a:ext cx="7101389" cy="29471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t/>
            </a:r>
            <a:endParaRPr b="0" i="1" sz="2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0" i="1" lang="en-GB" sz="2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LSI-VC Polarimetric SAR (PolSAR) Activity – Quick recap &amp; status update</a:t>
            </a:r>
            <a:endParaRPr b="0" i="0" sz="5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244" y="1068210"/>
            <a:ext cx="1799150" cy="1034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8013" y="1035054"/>
            <a:ext cx="2033050" cy="344967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80" name="Google Shape;8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77229" y="1102830"/>
            <a:ext cx="663400" cy="4975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"/>
          <p:cNvSpPr txBox="1"/>
          <p:nvPr/>
        </p:nvSpPr>
        <p:spPr>
          <a:xfrm>
            <a:off x="118150" y="2174930"/>
            <a:ext cx="6033997" cy="24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Polarimetric phase varies depending on the ground target                → enables enhanced retrieval of target structural parameters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Time-series of QP data enables interferometric analysis of changes in polarimetric phase (Pol-InSAR)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Radar wavelength (</a:t>
            </a:r>
            <a:r>
              <a:rPr b="0" i="0" lang="en-GB" sz="16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directly correlated with target size         → multi-frequency (multi-wavelength) data enables enhanced retrieval of target structural parameters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132025" y="948255"/>
            <a:ext cx="5052900" cy="10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Fully polarimetric, quad-polarisation (QP), data provides information about both backscatter </a:t>
            </a:r>
            <a:r>
              <a:rPr b="1" i="0" lang="en-GB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amplitude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backscatter </a:t>
            </a:r>
            <a:r>
              <a:rPr b="1" i="0" lang="en-GB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phase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for each polarisation combination (HH/HV/VH/VV)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7145459" y="4473279"/>
            <a:ext cx="1478157" cy="3509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GB" sz="675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ALOS-2 PALSAR-2 </a:t>
            </a:r>
            <a:r>
              <a:rPr b="0" i="0" lang="en-GB" sz="6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(JAXA)                      Processing: Y. Yamaguchi (U. Niigata)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 txBox="1"/>
          <p:nvPr>
            <p:ph type="title"/>
          </p:nvPr>
        </p:nvSpPr>
        <p:spPr>
          <a:xfrm>
            <a:off x="132036" y="218667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>
                <a:solidFill>
                  <a:srgbClr val="FFFFFF"/>
                </a:solidFill>
              </a:rPr>
              <a:t>Quick PolSAR recap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>
            <p:ph type="title"/>
          </p:nvPr>
        </p:nvSpPr>
        <p:spPr>
          <a:xfrm>
            <a:off x="132036" y="218667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>
                <a:solidFill>
                  <a:srgbClr val="FFFFFF"/>
                </a:solidFill>
              </a:rPr>
              <a:t>Quick PolSAR recap</a:t>
            </a:r>
            <a:endParaRPr sz="2400"/>
          </a:p>
        </p:txBody>
      </p:sp>
      <p:sp>
        <p:nvSpPr>
          <p:cNvPr id="90" name="Google Shape;90;p5"/>
          <p:cNvSpPr txBox="1"/>
          <p:nvPr/>
        </p:nvSpPr>
        <p:spPr>
          <a:xfrm>
            <a:off x="116538" y="947413"/>
            <a:ext cx="6539984" cy="32573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Despite great potential – POLINSAR research and applications still under-developed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Scarcity of consistent time-series of polarimetric data for R&amp;D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(near)coincident, multi-sensor, multi-frequency datasets for SAR-SAR interoperability analysis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Complexity of polarimetric processing 🡪 high entry level for new users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7145461" y="4473279"/>
            <a:ext cx="1478157" cy="3509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GB" sz="675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SAOCOM-1 </a:t>
            </a:r>
            <a:r>
              <a:rPr b="0" i="0" lang="en-GB" sz="6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(CONAE)                      Processing: CONAE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6036" y="1035054"/>
            <a:ext cx="2033050" cy="34488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6"/>
          <p:cNvGrpSpPr/>
          <p:nvPr/>
        </p:nvGrpSpPr>
        <p:grpSpPr>
          <a:xfrm>
            <a:off x="5145002" y="1224091"/>
            <a:ext cx="3794153" cy="3538308"/>
            <a:chOff x="4778049" y="899104"/>
            <a:chExt cx="4216286" cy="3931976"/>
          </a:xfrm>
        </p:grpSpPr>
        <p:grpSp>
          <p:nvGrpSpPr>
            <p:cNvPr id="98" name="Google Shape;98;p6"/>
            <p:cNvGrpSpPr/>
            <p:nvPr/>
          </p:nvGrpSpPr>
          <p:grpSpPr>
            <a:xfrm>
              <a:off x="8223907" y="1032244"/>
              <a:ext cx="768832" cy="737668"/>
              <a:chOff x="7970147" y="922668"/>
              <a:chExt cx="937795" cy="899782"/>
            </a:xfrm>
          </p:grpSpPr>
          <p:pic>
            <p:nvPicPr>
              <p:cNvPr id="99" name="Google Shape;99;p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116716" y="922668"/>
                <a:ext cx="644657" cy="5766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7970147" y="1419639"/>
                <a:ext cx="937795" cy="40281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1" name="Google Shape;101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52780" y="1878817"/>
              <a:ext cx="1394326" cy="8696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46605" y="910959"/>
              <a:ext cx="867753" cy="980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883753" y="3765611"/>
              <a:ext cx="1110582" cy="10343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959494" y="2678132"/>
              <a:ext cx="1848518" cy="940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654266" y="3713979"/>
              <a:ext cx="984678" cy="1117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405309" y="1991954"/>
              <a:ext cx="1070811" cy="7877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967920" y="899104"/>
              <a:ext cx="1001220" cy="10039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778049" y="4182379"/>
              <a:ext cx="1714004" cy="3775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p6"/>
          <p:cNvSpPr txBox="1"/>
          <p:nvPr/>
        </p:nvSpPr>
        <p:spPr>
          <a:xfrm>
            <a:off x="132036" y="848714"/>
            <a:ext cx="5985831" cy="33900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CEOS capacity exists!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large number of current and imminent CEOS missions           with polarimetric (QP) capacity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Missions span all radar frequency bands (</a:t>
            </a:r>
            <a:r>
              <a:rPr b="0" i="0" lang="en-GB" sz="1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GB" sz="1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GB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GB" sz="1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GB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Recent technology developments (wide observation swaths        @ fine spatial resolution; high speed downlink)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Significantly improved capacity for routine QP observations.                                                       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Readiness to exploit the full potential of Synthetic Aperture        </a:t>
            </a: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Radar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229336" y="2962230"/>
            <a:ext cx="387232" cy="79491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 txBox="1"/>
          <p:nvPr/>
        </p:nvSpPr>
        <p:spPr>
          <a:xfrm>
            <a:off x="6098451" y="3756354"/>
            <a:ext cx="69213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2060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NovaSAR</a:t>
            </a:r>
            <a:endParaRPr b="0" i="0" sz="900" u="none" cap="none" strike="noStrike">
              <a:solidFill>
                <a:srgbClr val="002060"/>
              </a:solidFill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</p:txBody>
      </p:sp>
      <p:sp>
        <p:nvSpPr>
          <p:cNvPr id="112" name="Google Shape;112;p6"/>
          <p:cNvSpPr txBox="1"/>
          <p:nvPr>
            <p:ph type="title"/>
          </p:nvPr>
        </p:nvSpPr>
        <p:spPr>
          <a:xfrm>
            <a:off x="132036" y="218667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>
                <a:solidFill>
                  <a:srgbClr val="FFFFFF"/>
                </a:solidFill>
              </a:rPr>
              <a:t>Quick PolSAR recap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7"/>
          <p:cNvGrpSpPr/>
          <p:nvPr/>
        </p:nvGrpSpPr>
        <p:grpSpPr>
          <a:xfrm>
            <a:off x="6491963" y="1008744"/>
            <a:ext cx="2520000" cy="3791160"/>
            <a:chOff x="6371464" y="912643"/>
            <a:chExt cx="2520000" cy="3791160"/>
          </a:xfrm>
        </p:grpSpPr>
        <p:pic>
          <p:nvPicPr>
            <p:cNvPr descr="ESA PolInSAR &amp; Biomass Workshop 🇫🇷 - Geoportal.tech" id="118" name="Google Shape;11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71464" y="912643"/>
              <a:ext cx="2520000" cy="72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71464" y="2277174"/>
              <a:ext cx="2520000" cy="8763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71464" y="4059839"/>
              <a:ext cx="2520000" cy="643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71464" y="1700995"/>
              <a:ext cx="2520000" cy="5083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371464" y="3216496"/>
              <a:ext cx="2520000" cy="7803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3" name="Google Shape;123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973" y="4291439"/>
            <a:ext cx="6300000" cy="49983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"/>
          <p:cNvSpPr txBox="1"/>
          <p:nvPr/>
        </p:nvSpPr>
        <p:spPr>
          <a:xfrm>
            <a:off x="132303" y="848580"/>
            <a:ext cx="5968953" cy="3214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Long-term engagement with PolSAR/Pol-InSAR community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ESA POLINSAR workshops for 20+ years.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JAXA K&amp;C Initiative int’l R&amp;D program with dedicated PolSAR theme. 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CONAE, CSA, ISRO national PolSAR programs.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Users represent a range of applications, mostly related to land – e.g. agriculture, forestry, wetlands, cryosphere, soil moisture 🡪 </a:t>
            </a:r>
            <a:r>
              <a:rPr b="0" i="0" lang="en-GB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close link to LSI-VC</a:t>
            </a:r>
            <a:endParaRPr b="0" i="0" sz="16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7"/>
          <p:cNvSpPr txBox="1"/>
          <p:nvPr>
            <p:ph type="title"/>
          </p:nvPr>
        </p:nvSpPr>
        <p:spPr>
          <a:xfrm>
            <a:off x="132036" y="218667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>
                <a:solidFill>
                  <a:srgbClr val="FFFFFF"/>
                </a:solidFill>
              </a:rPr>
              <a:t>Quick PolSAR recap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>
            <p:ph type="title"/>
          </p:nvPr>
        </p:nvSpPr>
        <p:spPr>
          <a:xfrm>
            <a:off x="135623" y="194247"/>
            <a:ext cx="7171828" cy="4375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>
                <a:solidFill>
                  <a:srgbClr val="FFFFFF"/>
                </a:solidFill>
              </a:rPr>
              <a:t>Recommendations to SIT-39 </a:t>
            </a:r>
            <a:r>
              <a:rPr lang="en-GB" sz="2000">
                <a:solidFill>
                  <a:srgbClr val="FFFFFF"/>
                </a:solidFill>
              </a:rPr>
              <a:t>(1/3)</a:t>
            </a:r>
            <a:endParaRPr sz="2400"/>
          </a:p>
        </p:txBody>
      </p:sp>
      <p:pic>
        <p:nvPicPr>
          <p:cNvPr id="131" name="Google Shape;13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637" y="3285710"/>
            <a:ext cx="1273576" cy="128115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8"/>
          <p:cNvSpPr txBox="1"/>
          <p:nvPr/>
        </p:nvSpPr>
        <p:spPr>
          <a:xfrm>
            <a:off x="135623" y="880864"/>
            <a:ext cx="6667197" cy="39591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Establishment of a</a:t>
            </a:r>
            <a:r>
              <a:rPr b="1" i="0" lang="en-GB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POLINSAR Reference Site Network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 sites representing range of biomes and application areas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 sites of on-going SAR/PolSAR/Pol-InSAR research by CEOS agencies </a:t>
            </a: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(CONAE, CSA, DLR, ESA, ISRO, JAXA, NASA)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to in-situ, Lidar and/or airborne SAR data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Seek synergy with ongoing CEOS &amp; GEO ground validation networks, e.g. GEO-TREES, AFOLU/Biomass Harmonisation.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type="title"/>
          </p:nvPr>
        </p:nvSpPr>
        <p:spPr>
          <a:xfrm>
            <a:off x="135623" y="194247"/>
            <a:ext cx="7171828" cy="4375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>
                <a:solidFill>
                  <a:srgbClr val="FFFFFF"/>
                </a:solidFill>
              </a:rPr>
              <a:t>Recommendations to SIT-39 </a:t>
            </a:r>
            <a:r>
              <a:rPr lang="en-GB" sz="2000">
                <a:solidFill>
                  <a:srgbClr val="FFFFFF"/>
                </a:solidFill>
              </a:rPr>
              <a:t>(2/3)</a:t>
            </a:r>
            <a:endParaRPr sz="2400"/>
          </a:p>
        </p:txBody>
      </p:sp>
      <p:sp>
        <p:nvSpPr>
          <p:cNvPr id="138" name="Google Shape;138;p9"/>
          <p:cNvSpPr txBox="1"/>
          <p:nvPr/>
        </p:nvSpPr>
        <p:spPr>
          <a:xfrm>
            <a:off x="135622" y="873116"/>
            <a:ext cx="7510653" cy="17943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2a.  </a:t>
            </a:r>
            <a:r>
              <a:rPr b="1" i="0" lang="en-GB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Dedicated</a:t>
            </a: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Polarimetric observations</a:t>
            </a: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over POLINSAR Reference Sites </a:t>
            </a:r>
            <a:endParaRPr b="1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Coordinated CEOS Agency effort under LSI-VC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time-series of QP data for PolSAR and Pol-InSAR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Multi-mission observations at multiple (</a:t>
            </a:r>
            <a:r>
              <a:rPr b="0" i="0" lang="en-GB" sz="15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GB" sz="15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GB" sz="15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GB" sz="15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GB" sz="15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frequencies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effort basis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1" marL="8001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9"/>
          <p:cNvSpPr txBox="1"/>
          <p:nvPr/>
        </p:nvSpPr>
        <p:spPr>
          <a:xfrm>
            <a:off x="132036" y="3017273"/>
            <a:ext cx="7510653" cy="16051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2b.  </a:t>
            </a:r>
            <a:r>
              <a:rPr b="1" i="0" lang="en-GB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Long-term vision</a:t>
            </a: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2a above, but with regional/global-scale focus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Integration of Polarimetry in strategic background mission observation plans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