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4"/>
    <p:sldMasterId id="2147483654" r:id="rId5"/>
  </p:sldMasterIdLst>
  <p:notesMasterIdLst>
    <p:notesMasterId r:id="rId23"/>
  </p:notesMasterIdLst>
  <p:sldIdLst>
    <p:sldId id="256" r:id="rId6"/>
    <p:sldId id="274" r:id="rId7"/>
    <p:sldId id="258" r:id="rId8"/>
    <p:sldId id="275" r:id="rId9"/>
    <p:sldId id="277" r:id="rId10"/>
    <p:sldId id="276" r:id="rId11"/>
    <p:sldId id="273" r:id="rId12"/>
    <p:sldId id="267" r:id="rId13"/>
    <p:sldId id="264" r:id="rId14"/>
    <p:sldId id="259" r:id="rId15"/>
    <p:sldId id="260" r:id="rId16"/>
    <p:sldId id="268" r:id="rId17"/>
    <p:sldId id="261" r:id="rId18"/>
    <p:sldId id="265" r:id="rId19"/>
    <p:sldId id="266" r:id="rId20"/>
    <p:sldId id="263" r:id="rId21"/>
    <p:sldId id="270" r:id="rId22"/>
  </p:sldIdLst>
  <p:sldSz cx="12192000" cy="6858000"/>
  <p:notesSz cx="6858000" cy="9144000"/>
  <p:embeddedFontLst>
    <p:embeddedFont>
      <p:font typeface="Helvetica" panose="020B0604020202020204" pitchFamily="34" charset="0"/>
      <p:regular r:id="rId24"/>
      <p:bold r:id="rId25"/>
      <p:italic r:id="rId26"/>
      <p:boldItalic r:id="rId27"/>
    </p:embeddedFont>
    <p:embeddedFont>
      <p:font typeface="Montserrat" panose="00000500000000000000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459081-ED21-F24F-80AF-028C8CA1F3AD}" v="1029" dt="2024-09-20T01:51:55.3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" name="Google Shape;4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5" name="Google Shape;50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c2a53e9932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2c2a53e9932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c2a53e9932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2c2a53e9932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4893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sz="8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16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2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-2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September 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202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6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9"/>
          <p:cNvPicPr preferRelativeResize="0"/>
          <p:nvPr/>
        </p:nvPicPr>
        <p:blipFill rotWithShape="1">
          <a:blip r:embed="rId3">
            <a:alphaModFix/>
          </a:blip>
          <a:srcRect b="-109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9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9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9"/>
          <p:cNvSpPr/>
          <p:nvPr/>
        </p:nvSpPr>
        <p:spPr>
          <a:xfrm flipH="1">
            <a:off x="-21101" y="-14542"/>
            <a:ext cx="12215481" cy="6870483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19"/>
          <p:cNvPicPr preferRelativeResize="0"/>
          <p:nvPr/>
        </p:nvPicPr>
        <p:blipFill rotWithShape="1">
          <a:blip r:embed="rId6">
            <a:alphaModFix amt="34000"/>
          </a:blip>
          <a:srcRect l="32581" t="2403" r="8552" b="-8774"/>
          <a:stretch/>
        </p:blipFill>
        <p:spPr>
          <a:xfrm rot="5400000">
            <a:off x="5734365" y="-1016162"/>
            <a:ext cx="5455200" cy="74808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19"/>
          <p:cNvPicPr preferRelativeResize="0"/>
          <p:nvPr/>
        </p:nvPicPr>
        <p:blipFill rotWithShape="1">
          <a:blip r:embed="rId6">
            <a:alphaModFix amt="34000"/>
          </a:blip>
          <a:srcRect l="54016" t="36080" r="11353" b="676"/>
          <a:stretch/>
        </p:blipFill>
        <p:spPr>
          <a:xfrm rot="-5400000">
            <a:off x="5792644" y="4820060"/>
            <a:ext cx="1719600" cy="23667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200" cy="39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1779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22"/>
          <p:cNvPicPr preferRelativeResize="0"/>
          <p:nvPr/>
        </p:nvPicPr>
        <p:blipFill rotWithShape="1">
          <a:blip r:embed="rId2">
            <a:alphaModFix amt="34000"/>
          </a:blip>
          <a:srcRect l="51340" t="39268" r="-2841" b="35419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22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2"/>
          <p:cNvSpPr/>
          <p:nvPr/>
        </p:nvSpPr>
        <p:spPr>
          <a:xfrm rot="10800000" flipH="1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2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2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5234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5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" name="Google Shape;32;p25"/>
          <p:cNvPicPr preferRelativeResize="0"/>
          <p:nvPr/>
        </p:nvPicPr>
        <p:blipFill rotWithShape="1">
          <a:blip r:embed="rId2">
            <a:alphaModFix amt="34000"/>
          </a:blip>
          <a:srcRect l="51340" t="39268" r="-2841" b="35419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4" name="Google Shape;34;p25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25"/>
          <p:cNvSpPr/>
          <p:nvPr/>
        </p:nvSpPr>
        <p:spPr>
          <a:xfrm rot="10800000" flipH="1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5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8020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8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40;p28"/>
          <p:cNvPicPr preferRelativeResize="0"/>
          <p:nvPr/>
        </p:nvPicPr>
        <p:blipFill rotWithShape="1">
          <a:blip r:embed="rId2">
            <a:alphaModFix amt="34000"/>
          </a:blip>
          <a:srcRect l="51340" t="39268" r="-2841" b="35419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2" name="Google Shape;42;p28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28"/>
          <p:cNvSpPr/>
          <p:nvPr/>
        </p:nvSpPr>
        <p:spPr>
          <a:xfrm rot="10800000" flipH="1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28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8900" cy="47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8900" cy="47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28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8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5387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9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" name="Google Shape;50;p29"/>
          <p:cNvPicPr preferRelativeResize="0"/>
          <p:nvPr/>
        </p:nvPicPr>
        <p:blipFill rotWithShape="1">
          <a:blip r:embed="rId2">
            <a:alphaModFix amt="34000"/>
          </a:blip>
          <a:srcRect l="51340" t="39268" r="-2841" b="35419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2" name="Google Shape;52;p29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29"/>
          <p:cNvSpPr/>
          <p:nvPr/>
        </p:nvSpPr>
        <p:spPr>
          <a:xfrm rot="10800000" flipH="1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29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29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100" cy="46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29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9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2116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>
            <a:spLocks noGrp="1"/>
          </p:cNvSpPr>
          <p:nvPr>
            <p:ph type="sldNum" idx="12"/>
          </p:nvPr>
        </p:nvSpPr>
        <p:spPr>
          <a:xfrm>
            <a:off x="11684000" y="6629400"/>
            <a:ext cx="406500" cy="187200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101600" y="1219200"/>
            <a:ext cx="119889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2641600" y="76200"/>
            <a:ext cx="66039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7247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4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8"/>
          <p:cNvPicPr preferRelativeResize="0"/>
          <p:nvPr/>
        </p:nvPicPr>
        <p:blipFill rotWithShape="1">
          <a:blip r:embed="rId8">
            <a:alphaModFix amt="34000"/>
          </a:blip>
          <a:srcRect l="51340" t="39268" r="-2841" b="35419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8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8"/>
          <p:cNvSpPr/>
          <p:nvPr/>
        </p:nvSpPr>
        <p:spPr>
          <a:xfrm rot="10800000" flipH="1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25634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T9QuPxlY_7HbTGPUIJiUHwMcXMTyXHmT39i-j3hZj4U/edit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hyperlink" Target="https://hls.gsfc.nasa.gov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597287" y="710195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 dirty="0"/>
              <a:t>LSI-VC-16</a:t>
            </a:r>
            <a:endParaRPr sz="7500" dirty="0"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  <a:spcBef>
                <a:spcPts val="1000"/>
              </a:spcBef>
            </a:pPr>
            <a:r>
              <a:rPr lang="en-GB" sz="4000" i="1" dirty="0"/>
              <a:t>Surface Reflectance Quality Consistency and Equivalence</a:t>
            </a:r>
            <a:endParaRPr lang="en-GB" sz="4000" i="1" dirty="0">
              <a:latin typeface="Montserrat"/>
              <a:ea typeface="Montserrat"/>
              <a:cs typeface="Montserrat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7222284" y="3860476"/>
            <a:ext cx="4832943" cy="2997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>
              <a:lnSpc>
                <a:spcPct val="150000"/>
              </a:lnSpc>
              <a:buSzPts val="2200"/>
            </a:pPr>
            <a:r>
              <a:rPr lang="en-GB" sz="2200" b="1">
                <a:solidFill>
                  <a:schemeClr val="accent1"/>
                </a:solidFill>
                <a:latin typeface="Montserrat"/>
                <a:ea typeface="Montserrat"/>
                <a:cs typeface="Montserrat"/>
              </a:rPr>
              <a:t>Simon Oliver,</a:t>
            </a:r>
            <a:endParaRPr lang="en-GB" sz="22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r">
              <a:lnSpc>
                <a:spcPct val="150000"/>
              </a:lnSpc>
              <a:buSzPts val="2200"/>
            </a:pPr>
            <a:r>
              <a:rPr lang="en-GB" sz="2200" b="1" err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Medhavy</a:t>
            </a:r>
            <a:r>
              <a:rPr lang="en-GB" sz="2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Thankappan, </a:t>
            </a:r>
            <a:endParaRPr lang="en-US">
              <a:solidFill>
                <a:schemeClr val="accent1"/>
              </a:solidFill>
              <a:latin typeface="Montserrat"/>
              <a:ea typeface="Montserrat"/>
              <a:cs typeface="Montserrat"/>
            </a:endParaRPr>
          </a:p>
          <a:p>
            <a:pPr algn="r">
              <a:lnSpc>
                <a:spcPct val="150000"/>
              </a:lnSpc>
              <a:buSzPts val="2200"/>
            </a:pPr>
            <a:r>
              <a:rPr lang="en-GB" sz="2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Geoscience Australia</a:t>
            </a:r>
            <a:endParaRPr lang="en-US" sz="1400" b="0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</a:t>
            </a:r>
            <a:r>
              <a:rPr lang="en-GB" sz="2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9.1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</a:t>
            </a:r>
            <a:r>
              <a:rPr lang="en-GB" sz="2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r>
              <a:rPr lang="en-GB" sz="22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GB" sz="2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Canberra</a:t>
            </a:r>
            <a:r>
              <a:rPr lang="en-GB" sz="22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2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23</a:t>
            </a:r>
            <a:r>
              <a:rPr lang="en-GB" sz="22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- 2</a:t>
            </a:r>
            <a:r>
              <a:rPr lang="en-GB" sz="2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lang="en-GB" sz="22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September </a:t>
            </a:r>
            <a:r>
              <a:rPr lang="en-GB" sz="22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202</a:t>
            </a:r>
            <a:r>
              <a:rPr lang="en-GB" sz="2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22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484255" y="1508502"/>
            <a:ext cx="11495400" cy="466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Conceptual model (current)</a:t>
            </a:r>
            <a:endParaRPr dirty="0"/>
          </a:p>
        </p:txBody>
      </p:sp>
      <p:sp>
        <p:nvSpPr>
          <p:cNvPr id="2" name="Arc 1">
            <a:extLst>
              <a:ext uri="{FF2B5EF4-FFF2-40B4-BE49-F238E27FC236}">
                <a16:creationId xmlns:a16="http://schemas.microsoft.com/office/drawing/2014/main" id="{28090633-CF55-9252-EB2C-4B7CCDCB9302}"/>
              </a:ext>
            </a:extLst>
          </p:cNvPr>
          <p:cNvSpPr/>
          <p:nvPr/>
        </p:nvSpPr>
        <p:spPr>
          <a:xfrm rot="18900000">
            <a:off x="4288426" y="4170877"/>
            <a:ext cx="1985317" cy="1892641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n 2">
            <a:extLst>
              <a:ext uri="{FF2B5EF4-FFF2-40B4-BE49-F238E27FC236}">
                <a16:creationId xmlns:a16="http://schemas.microsoft.com/office/drawing/2014/main" id="{8E91A99B-A224-F7E2-BC88-2D9A86F879F7}"/>
              </a:ext>
            </a:extLst>
          </p:cNvPr>
          <p:cNvSpPr/>
          <p:nvPr/>
        </p:nvSpPr>
        <p:spPr>
          <a:xfrm>
            <a:off x="3834464" y="3167100"/>
            <a:ext cx="469241" cy="483042"/>
          </a:xfrm>
          <a:prstGeom prst="sun">
            <a:avLst/>
          </a:prstGeom>
          <a:solidFill>
            <a:srgbClr val="ED7D3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pic>
        <p:nvPicPr>
          <p:cNvPr id="4" name="Graphic 3" descr="Satellite with solid fill">
            <a:extLst>
              <a:ext uri="{FF2B5EF4-FFF2-40B4-BE49-F238E27FC236}">
                <a16:creationId xmlns:a16="http://schemas.microsoft.com/office/drawing/2014/main" id="{020F2C9C-B387-5CDE-F186-2F1FD4FFB8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64284" y="2815401"/>
            <a:ext cx="693531" cy="693531"/>
          </a:xfrm>
          <a:prstGeom prst="rect">
            <a:avLst/>
          </a:prstGeom>
        </p:spPr>
      </p:pic>
      <p:sp>
        <p:nvSpPr>
          <p:cNvPr id="5" name="Sun 4">
            <a:extLst>
              <a:ext uri="{FF2B5EF4-FFF2-40B4-BE49-F238E27FC236}">
                <a16:creationId xmlns:a16="http://schemas.microsoft.com/office/drawing/2014/main" id="{5F3B56F1-1687-A17E-A4CC-784B6BA06391}"/>
              </a:ext>
            </a:extLst>
          </p:cNvPr>
          <p:cNvSpPr/>
          <p:nvPr/>
        </p:nvSpPr>
        <p:spPr>
          <a:xfrm>
            <a:off x="4061452" y="2679844"/>
            <a:ext cx="469241" cy="483042"/>
          </a:xfrm>
          <a:prstGeom prst="sun">
            <a:avLst/>
          </a:prstGeom>
          <a:solidFill>
            <a:srgbClr val="ED7D3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pic>
        <p:nvPicPr>
          <p:cNvPr id="7" name="Graphic 6" descr="Satellite with solid fill">
            <a:extLst>
              <a:ext uri="{FF2B5EF4-FFF2-40B4-BE49-F238E27FC236}">
                <a16:creationId xmlns:a16="http://schemas.microsoft.com/office/drawing/2014/main" id="{C2A56384-AF0B-EA11-5B45-52E0C3143C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640000">
            <a:off x="5401066" y="2704966"/>
            <a:ext cx="693531" cy="693531"/>
          </a:xfrm>
          <a:prstGeom prst="rect">
            <a:avLst/>
          </a:prstGeom>
        </p:spPr>
      </p:pic>
      <p:sp>
        <p:nvSpPr>
          <p:cNvPr id="8" name="Sun 7">
            <a:extLst>
              <a:ext uri="{FF2B5EF4-FFF2-40B4-BE49-F238E27FC236}">
                <a16:creationId xmlns:a16="http://schemas.microsoft.com/office/drawing/2014/main" id="{4AA08926-E960-B82D-93B5-D9CF4D4198A3}"/>
              </a:ext>
            </a:extLst>
          </p:cNvPr>
          <p:cNvSpPr/>
          <p:nvPr/>
        </p:nvSpPr>
        <p:spPr>
          <a:xfrm>
            <a:off x="4535128" y="2566574"/>
            <a:ext cx="469241" cy="483042"/>
          </a:xfrm>
          <a:prstGeom prst="sun">
            <a:avLst/>
          </a:prstGeom>
          <a:solidFill>
            <a:srgbClr val="ED7D3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C6FA7FE-A92C-0879-C042-80A53F501A52}"/>
              </a:ext>
            </a:extLst>
          </p:cNvPr>
          <p:cNvCxnSpPr/>
          <p:nvPr/>
        </p:nvCxnSpPr>
        <p:spPr>
          <a:xfrm flipV="1">
            <a:off x="5318539" y="3510719"/>
            <a:ext cx="196573" cy="477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D25E786-3D6A-4425-7D13-AB613CBC3157}"/>
              </a:ext>
            </a:extLst>
          </p:cNvPr>
          <p:cNvCxnSpPr>
            <a:cxnSpLocks/>
          </p:cNvCxnSpPr>
          <p:nvPr/>
        </p:nvCxnSpPr>
        <p:spPr>
          <a:xfrm flipV="1">
            <a:off x="5605669" y="3488632"/>
            <a:ext cx="417442" cy="565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8B6A5FB-A7F3-D15D-82CB-3AE32F66FDA5}"/>
              </a:ext>
            </a:extLst>
          </p:cNvPr>
          <p:cNvCxnSpPr>
            <a:cxnSpLocks/>
          </p:cNvCxnSpPr>
          <p:nvPr/>
        </p:nvCxnSpPr>
        <p:spPr>
          <a:xfrm>
            <a:off x="4291496" y="3601278"/>
            <a:ext cx="494746" cy="583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B998626-33FA-279A-6B54-A8AFAA553251}"/>
              </a:ext>
            </a:extLst>
          </p:cNvPr>
          <p:cNvCxnSpPr>
            <a:cxnSpLocks/>
          </p:cNvCxnSpPr>
          <p:nvPr/>
        </p:nvCxnSpPr>
        <p:spPr>
          <a:xfrm>
            <a:off x="4335670" y="3192669"/>
            <a:ext cx="627267" cy="859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7749888-1EAF-27D2-FC53-045719F94970}"/>
              </a:ext>
            </a:extLst>
          </p:cNvPr>
          <p:cNvCxnSpPr>
            <a:cxnSpLocks/>
          </p:cNvCxnSpPr>
          <p:nvPr/>
        </p:nvCxnSpPr>
        <p:spPr>
          <a:xfrm>
            <a:off x="4865756" y="3181626"/>
            <a:ext cx="262832" cy="881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9B1F5A7D-73E0-491C-84D0-163C24BF707A}"/>
              </a:ext>
            </a:extLst>
          </p:cNvPr>
          <p:cNvSpPr/>
          <p:nvPr/>
        </p:nvSpPr>
        <p:spPr>
          <a:xfrm>
            <a:off x="7480261" y="3052827"/>
            <a:ext cx="165553" cy="15181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DDEAAB-4B90-C2BD-27EF-A5E14BEF83FA}"/>
              </a:ext>
            </a:extLst>
          </p:cNvPr>
          <p:cNvSpPr/>
          <p:nvPr/>
        </p:nvSpPr>
        <p:spPr>
          <a:xfrm>
            <a:off x="7767391" y="3052826"/>
            <a:ext cx="441639" cy="15181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64C4CB-B1F0-63B6-B6AE-A7A83C0CC7D7}"/>
              </a:ext>
            </a:extLst>
          </p:cNvPr>
          <p:cNvSpPr/>
          <p:nvPr/>
        </p:nvSpPr>
        <p:spPr>
          <a:xfrm>
            <a:off x="8352695" y="3052826"/>
            <a:ext cx="441639" cy="15181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082EE3-507C-942E-4144-ED392F640376}"/>
              </a:ext>
            </a:extLst>
          </p:cNvPr>
          <p:cNvSpPr/>
          <p:nvPr/>
        </p:nvSpPr>
        <p:spPr>
          <a:xfrm>
            <a:off x="8971130" y="3052826"/>
            <a:ext cx="441639" cy="15181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EC6399-ED8B-1796-ACC0-EA67EFA0A886}"/>
              </a:ext>
            </a:extLst>
          </p:cNvPr>
          <p:cNvSpPr/>
          <p:nvPr/>
        </p:nvSpPr>
        <p:spPr>
          <a:xfrm>
            <a:off x="7568608" y="3406217"/>
            <a:ext cx="88248" cy="16285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1B573BF-4A45-92E3-D9D2-475FC2626A91}"/>
              </a:ext>
            </a:extLst>
          </p:cNvPr>
          <p:cNvSpPr/>
          <p:nvPr/>
        </p:nvSpPr>
        <p:spPr>
          <a:xfrm>
            <a:off x="7888869" y="3406218"/>
            <a:ext cx="452682" cy="15181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FB75ABC-46A9-0A0D-14C4-6A0A1EF68115}"/>
              </a:ext>
            </a:extLst>
          </p:cNvPr>
          <p:cNvSpPr/>
          <p:nvPr/>
        </p:nvSpPr>
        <p:spPr>
          <a:xfrm>
            <a:off x="8529391" y="3406218"/>
            <a:ext cx="441639" cy="15181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7E40473-847A-15A7-478D-588D2FA92C9F}"/>
              </a:ext>
            </a:extLst>
          </p:cNvPr>
          <p:cNvSpPr/>
          <p:nvPr/>
        </p:nvSpPr>
        <p:spPr>
          <a:xfrm>
            <a:off x="9191999" y="3406217"/>
            <a:ext cx="220770" cy="15181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44D5A1-1B01-5309-18FB-2F03926D32EC}"/>
              </a:ext>
            </a:extLst>
          </p:cNvPr>
          <p:cNvSpPr txBox="1"/>
          <p:nvPr/>
        </p:nvSpPr>
        <p:spPr>
          <a:xfrm>
            <a:off x="7043538" y="4088307"/>
            <a:ext cx="3163513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Atmospheric correction </a:t>
            </a:r>
          </a:p>
          <a:p>
            <a:r>
              <a:rPr lang="en-US"/>
              <a:t>BRDF correction</a:t>
            </a:r>
          </a:p>
          <a:p>
            <a:r>
              <a:rPr lang="en-US"/>
              <a:t>Terrain Illumination correction</a:t>
            </a:r>
          </a:p>
          <a:p>
            <a:r>
              <a:rPr lang="en-US"/>
              <a:t>Adjacency correction </a:t>
            </a:r>
          </a:p>
          <a:p>
            <a:r>
              <a:rPr lang="en-US"/>
              <a:t>Solar angle normalization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F5ECBFE-7405-80FE-E098-6FE4A56AD124}"/>
              </a:ext>
            </a:extLst>
          </p:cNvPr>
          <p:cNvSpPr txBox="1"/>
          <p:nvPr/>
        </p:nvSpPr>
        <p:spPr>
          <a:xfrm>
            <a:off x="7041405" y="2978318"/>
            <a:ext cx="33122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A66254C-0A4A-65C9-7628-4DF670E62E54}"/>
              </a:ext>
            </a:extLst>
          </p:cNvPr>
          <p:cNvSpPr txBox="1"/>
          <p:nvPr/>
        </p:nvSpPr>
        <p:spPr>
          <a:xfrm>
            <a:off x="7041405" y="3331709"/>
            <a:ext cx="33122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B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4B8D60-FC40-3CFA-6976-7B851A2FC34E}"/>
              </a:ext>
            </a:extLst>
          </p:cNvPr>
          <p:cNvSpPr txBox="1"/>
          <p:nvPr/>
        </p:nvSpPr>
        <p:spPr>
          <a:xfrm>
            <a:off x="10019686" y="3891944"/>
            <a:ext cx="121450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A       B</a:t>
            </a:r>
          </a:p>
          <a:p>
            <a:endParaRPr lang="en-US"/>
          </a:p>
        </p:txBody>
      </p:sp>
      <p:pic>
        <p:nvPicPr>
          <p:cNvPr id="29" name="Graphic 28" descr="Checkmark with solid fill">
            <a:extLst>
              <a:ext uri="{FF2B5EF4-FFF2-40B4-BE49-F238E27FC236}">
                <a16:creationId xmlns:a16="http://schemas.microsoft.com/office/drawing/2014/main" id="{19EA721D-AD29-2A33-42C2-9B1BB5A782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67235" y="4098234"/>
            <a:ext cx="284922" cy="251792"/>
          </a:xfrm>
          <a:prstGeom prst="rect">
            <a:avLst/>
          </a:prstGeom>
        </p:spPr>
      </p:pic>
      <p:pic>
        <p:nvPicPr>
          <p:cNvPr id="30" name="Graphic 29" descr="Checkmark with solid fill">
            <a:extLst>
              <a:ext uri="{FF2B5EF4-FFF2-40B4-BE49-F238E27FC236}">
                <a16:creationId xmlns:a16="http://schemas.microsoft.com/office/drawing/2014/main" id="{5B6C67BE-238D-83AA-D6DA-AACBBC7C7B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78278" y="4297016"/>
            <a:ext cx="284922" cy="251792"/>
          </a:xfrm>
          <a:prstGeom prst="rect">
            <a:avLst/>
          </a:prstGeom>
        </p:spPr>
      </p:pic>
      <p:pic>
        <p:nvPicPr>
          <p:cNvPr id="31" name="Graphic 30" descr="Checkmark with solid fill">
            <a:extLst>
              <a:ext uri="{FF2B5EF4-FFF2-40B4-BE49-F238E27FC236}">
                <a16:creationId xmlns:a16="http://schemas.microsoft.com/office/drawing/2014/main" id="{5D194187-C69F-F2E4-9A56-9107D206B0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78278" y="4771886"/>
            <a:ext cx="284922" cy="251792"/>
          </a:xfrm>
          <a:prstGeom prst="rect">
            <a:avLst/>
          </a:prstGeom>
        </p:spPr>
      </p:pic>
      <p:pic>
        <p:nvPicPr>
          <p:cNvPr id="32" name="Graphic 31" descr="Checkmark with solid fill">
            <a:extLst>
              <a:ext uri="{FF2B5EF4-FFF2-40B4-BE49-F238E27FC236}">
                <a16:creationId xmlns:a16="http://schemas.microsoft.com/office/drawing/2014/main" id="{790FCEE4-C47E-7BC4-2809-C92271C44D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78278" y="4539972"/>
            <a:ext cx="284922" cy="251792"/>
          </a:xfrm>
          <a:prstGeom prst="rect">
            <a:avLst/>
          </a:prstGeom>
        </p:spPr>
      </p:pic>
      <p:pic>
        <p:nvPicPr>
          <p:cNvPr id="33" name="Graphic 32" descr="Checkmark with solid fill">
            <a:extLst>
              <a:ext uri="{FF2B5EF4-FFF2-40B4-BE49-F238E27FC236}">
                <a16:creationId xmlns:a16="http://schemas.microsoft.com/office/drawing/2014/main" id="{05C5466C-9B66-6645-CF98-E90F0E35C6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68632" y="4985765"/>
            <a:ext cx="284922" cy="251792"/>
          </a:xfrm>
          <a:prstGeom prst="rect">
            <a:avLst/>
          </a:prstGeom>
        </p:spPr>
      </p:pic>
      <p:pic>
        <p:nvPicPr>
          <p:cNvPr id="34" name="Graphic 33" descr="Checkmark with solid fill">
            <a:extLst>
              <a:ext uri="{FF2B5EF4-FFF2-40B4-BE49-F238E27FC236}">
                <a16:creationId xmlns:a16="http://schemas.microsoft.com/office/drawing/2014/main" id="{B7AD2C7D-F791-4B55-97D4-0AC5A9603D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41496" y="4087190"/>
            <a:ext cx="284922" cy="251792"/>
          </a:xfrm>
          <a:prstGeom prst="rect">
            <a:avLst/>
          </a:prstGeom>
        </p:spPr>
      </p:pic>
      <p:pic>
        <p:nvPicPr>
          <p:cNvPr id="36" name="Graphic 35" descr="Checkmark with solid fill">
            <a:extLst>
              <a:ext uri="{FF2B5EF4-FFF2-40B4-BE49-F238E27FC236}">
                <a16:creationId xmlns:a16="http://schemas.microsoft.com/office/drawing/2014/main" id="{D15E6C27-924F-EE2F-F7B1-7D14EE4B39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41496" y="4495798"/>
            <a:ext cx="284922" cy="251792"/>
          </a:xfrm>
          <a:prstGeom prst="rect">
            <a:avLst/>
          </a:prstGeom>
        </p:spPr>
      </p:pic>
      <p:pic>
        <p:nvPicPr>
          <p:cNvPr id="41" name="Graphic 40" descr="Close with solid fill">
            <a:extLst>
              <a:ext uri="{FF2B5EF4-FFF2-40B4-BE49-F238E27FC236}">
                <a16:creationId xmlns:a16="http://schemas.microsoft.com/office/drawing/2014/main" id="{01252247-689D-9F99-F229-14FE400D77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30453" y="4319104"/>
            <a:ext cx="262834" cy="229705"/>
          </a:xfrm>
          <a:prstGeom prst="rect">
            <a:avLst/>
          </a:prstGeom>
        </p:spPr>
      </p:pic>
      <p:pic>
        <p:nvPicPr>
          <p:cNvPr id="43" name="Graphic 42" descr="Close with solid fill">
            <a:extLst>
              <a:ext uri="{FF2B5EF4-FFF2-40B4-BE49-F238E27FC236}">
                <a16:creationId xmlns:a16="http://schemas.microsoft.com/office/drawing/2014/main" id="{9A1AC77B-B4CD-C714-032D-4EBDC7702E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22205" y="5007854"/>
            <a:ext cx="262834" cy="229705"/>
          </a:xfrm>
          <a:prstGeom prst="rect">
            <a:avLst/>
          </a:prstGeom>
        </p:spPr>
      </p:pic>
      <p:pic>
        <p:nvPicPr>
          <p:cNvPr id="44" name="Graphic 43" descr="Close with solid fill">
            <a:extLst>
              <a:ext uri="{FF2B5EF4-FFF2-40B4-BE49-F238E27FC236}">
                <a16:creationId xmlns:a16="http://schemas.microsoft.com/office/drawing/2014/main" id="{D5C2E6DD-BA64-C35A-B4D7-91DA523C12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30452" y="4749799"/>
            <a:ext cx="262834" cy="229705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BFE720F4-9651-73A8-0A41-E194AAE9E650}"/>
              </a:ext>
            </a:extLst>
          </p:cNvPr>
          <p:cNvSpPr/>
          <p:nvPr/>
        </p:nvSpPr>
        <p:spPr>
          <a:xfrm>
            <a:off x="640442" y="2730307"/>
            <a:ext cx="2898844" cy="198031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Connector: Curved 47">
            <a:extLst>
              <a:ext uri="{FF2B5EF4-FFF2-40B4-BE49-F238E27FC236}">
                <a16:creationId xmlns:a16="http://schemas.microsoft.com/office/drawing/2014/main" id="{EADF9B58-6357-DF25-883A-5F51C5F4D510}"/>
              </a:ext>
            </a:extLst>
          </p:cNvPr>
          <p:cNvCxnSpPr/>
          <p:nvPr/>
        </p:nvCxnSpPr>
        <p:spPr>
          <a:xfrm>
            <a:off x="779365" y="3331728"/>
            <a:ext cx="2620469" cy="1285282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or: Curved 48">
            <a:extLst>
              <a:ext uri="{FF2B5EF4-FFF2-40B4-BE49-F238E27FC236}">
                <a16:creationId xmlns:a16="http://schemas.microsoft.com/office/drawing/2014/main" id="{4F511390-A476-FF44-318E-4F8A71E9521D}"/>
              </a:ext>
            </a:extLst>
          </p:cNvPr>
          <p:cNvCxnSpPr>
            <a:cxnSpLocks/>
          </p:cNvCxnSpPr>
          <p:nvPr/>
        </p:nvCxnSpPr>
        <p:spPr>
          <a:xfrm>
            <a:off x="779364" y="3055249"/>
            <a:ext cx="2620469" cy="1258308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lowchart: Connector 49">
            <a:extLst>
              <a:ext uri="{FF2B5EF4-FFF2-40B4-BE49-F238E27FC236}">
                <a16:creationId xmlns:a16="http://schemas.microsoft.com/office/drawing/2014/main" id="{F1909B54-2FD7-568C-D11B-1BAC0C55ADC3}"/>
              </a:ext>
            </a:extLst>
          </p:cNvPr>
          <p:cNvSpPr/>
          <p:nvPr/>
        </p:nvSpPr>
        <p:spPr>
          <a:xfrm>
            <a:off x="695643" y="2964724"/>
            <a:ext cx="160110" cy="160110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Connector 50">
            <a:extLst>
              <a:ext uri="{FF2B5EF4-FFF2-40B4-BE49-F238E27FC236}">
                <a16:creationId xmlns:a16="http://schemas.microsoft.com/office/drawing/2014/main" id="{AC51AB58-2BBD-4DA9-C660-1C738235B891}"/>
              </a:ext>
            </a:extLst>
          </p:cNvPr>
          <p:cNvSpPr/>
          <p:nvPr/>
        </p:nvSpPr>
        <p:spPr>
          <a:xfrm>
            <a:off x="978864" y="2971467"/>
            <a:ext cx="160110" cy="160110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Connector 51">
            <a:extLst>
              <a:ext uri="{FF2B5EF4-FFF2-40B4-BE49-F238E27FC236}">
                <a16:creationId xmlns:a16="http://schemas.microsoft.com/office/drawing/2014/main" id="{63C20DD9-5A4B-F770-F2E3-FDAE12BBE893}"/>
              </a:ext>
            </a:extLst>
          </p:cNvPr>
          <p:cNvSpPr/>
          <p:nvPr/>
        </p:nvSpPr>
        <p:spPr>
          <a:xfrm>
            <a:off x="1262085" y="3052388"/>
            <a:ext cx="160110" cy="160110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lowchart: Connector 54">
            <a:extLst>
              <a:ext uri="{FF2B5EF4-FFF2-40B4-BE49-F238E27FC236}">
                <a16:creationId xmlns:a16="http://schemas.microsoft.com/office/drawing/2014/main" id="{D9554E06-917C-27A8-3F58-9B537188B807}"/>
              </a:ext>
            </a:extLst>
          </p:cNvPr>
          <p:cNvSpPr/>
          <p:nvPr/>
        </p:nvSpPr>
        <p:spPr>
          <a:xfrm>
            <a:off x="1545306" y="3160281"/>
            <a:ext cx="160110" cy="160110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lowchart: Connector 55">
            <a:extLst>
              <a:ext uri="{FF2B5EF4-FFF2-40B4-BE49-F238E27FC236}">
                <a16:creationId xmlns:a16="http://schemas.microsoft.com/office/drawing/2014/main" id="{0AEB647A-128C-082B-629C-982E7BFA0261}"/>
              </a:ext>
            </a:extLst>
          </p:cNvPr>
          <p:cNvSpPr/>
          <p:nvPr/>
        </p:nvSpPr>
        <p:spPr>
          <a:xfrm>
            <a:off x="1794811" y="3281662"/>
            <a:ext cx="160110" cy="160110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lowchart: Connector 56">
            <a:extLst>
              <a:ext uri="{FF2B5EF4-FFF2-40B4-BE49-F238E27FC236}">
                <a16:creationId xmlns:a16="http://schemas.microsoft.com/office/drawing/2014/main" id="{20C310F3-AF27-08CC-E668-2FEBB3EA9F8E}"/>
              </a:ext>
            </a:extLst>
          </p:cNvPr>
          <p:cNvSpPr/>
          <p:nvPr/>
        </p:nvSpPr>
        <p:spPr>
          <a:xfrm>
            <a:off x="2003855" y="3504193"/>
            <a:ext cx="160110" cy="160110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lowchart: Connector 57">
            <a:extLst>
              <a:ext uri="{FF2B5EF4-FFF2-40B4-BE49-F238E27FC236}">
                <a16:creationId xmlns:a16="http://schemas.microsoft.com/office/drawing/2014/main" id="{E10674B1-3DED-7BFD-7C49-2096BC65C608}"/>
              </a:ext>
            </a:extLst>
          </p:cNvPr>
          <p:cNvSpPr/>
          <p:nvPr/>
        </p:nvSpPr>
        <p:spPr>
          <a:xfrm>
            <a:off x="2084775" y="3773927"/>
            <a:ext cx="160110" cy="160110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lowchart: Connector 58">
            <a:extLst>
              <a:ext uri="{FF2B5EF4-FFF2-40B4-BE49-F238E27FC236}">
                <a16:creationId xmlns:a16="http://schemas.microsoft.com/office/drawing/2014/main" id="{54686BAB-E7C8-28D9-ED6A-0A7E00B52D88}"/>
              </a:ext>
            </a:extLst>
          </p:cNvPr>
          <p:cNvSpPr/>
          <p:nvPr/>
        </p:nvSpPr>
        <p:spPr>
          <a:xfrm>
            <a:off x="2246616" y="3942511"/>
            <a:ext cx="160110" cy="160110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lowchart: Connector 59">
            <a:extLst>
              <a:ext uri="{FF2B5EF4-FFF2-40B4-BE49-F238E27FC236}">
                <a16:creationId xmlns:a16="http://schemas.microsoft.com/office/drawing/2014/main" id="{149D66A7-0CE3-DF83-AB09-D3291CFEEDA0}"/>
              </a:ext>
            </a:extLst>
          </p:cNvPr>
          <p:cNvSpPr/>
          <p:nvPr/>
        </p:nvSpPr>
        <p:spPr>
          <a:xfrm>
            <a:off x="2523093" y="4097608"/>
            <a:ext cx="160110" cy="160110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lowchart: Connector 60">
            <a:extLst>
              <a:ext uri="{FF2B5EF4-FFF2-40B4-BE49-F238E27FC236}">
                <a16:creationId xmlns:a16="http://schemas.microsoft.com/office/drawing/2014/main" id="{9092657E-F8FD-A054-CF04-EF064854AEBB}"/>
              </a:ext>
            </a:extLst>
          </p:cNvPr>
          <p:cNvSpPr/>
          <p:nvPr/>
        </p:nvSpPr>
        <p:spPr>
          <a:xfrm>
            <a:off x="2806315" y="4178529"/>
            <a:ext cx="160110" cy="160110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lowchart: Connector 61">
            <a:extLst>
              <a:ext uri="{FF2B5EF4-FFF2-40B4-BE49-F238E27FC236}">
                <a16:creationId xmlns:a16="http://schemas.microsoft.com/office/drawing/2014/main" id="{81AF1C05-9464-E0F0-8F9D-24633B578C51}"/>
              </a:ext>
            </a:extLst>
          </p:cNvPr>
          <p:cNvSpPr/>
          <p:nvPr/>
        </p:nvSpPr>
        <p:spPr>
          <a:xfrm>
            <a:off x="3312068" y="4239219"/>
            <a:ext cx="160110" cy="160110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lowchart: Decision 62">
            <a:extLst>
              <a:ext uri="{FF2B5EF4-FFF2-40B4-BE49-F238E27FC236}">
                <a16:creationId xmlns:a16="http://schemas.microsoft.com/office/drawing/2014/main" id="{1B1D37AC-B1C0-69C1-8E90-36CB1C65A0E5}"/>
              </a:ext>
            </a:extLst>
          </p:cNvPr>
          <p:cNvSpPr/>
          <p:nvPr/>
        </p:nvSpPr>
        <p:spPr>
          <a:xfrm>
            <a:off x="693998" y="3234506"/>
            <a:ext cx="176964" cy="176964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lowchart: Decision 63">
            <a:extLst>
              <a:ext uri="{FF2B5EF4-FFF2-40B4-BE49-F238E27FC236}">
                <a16:creationId xmlns:a16="http://schemas.microsoft.com/office/drawing/2014/main" id="{14573517-3BD6-897D-FC92-27444EC79947}"/>
              </a:ext>
            </a:extLst>
          </p:cNvPr>
          <p:cNvSpPr/>
          <p:nvPr/>
        </p:nvSpPr>
        <p:spPr>
          <a:xfrm>
            <a:off x="1368333" y="3355886"/>
            <a:ext cx="176964" cy="176964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lowchart: Decision 64">
            <a:extLst>
              <a:ext uri="{FF2B5EF4-FFF2-40B4-BE49-F238E27FC236}">
                <a16:creationId xmlns:a16="http://schemas.microsoft.com/office/drawing/2014/main" id="{4050EE2B-3A6C-DD48-30D0-98A3819F5E25}"/>
              </a:ext>
            </a:extLst>
          </p:cNvPr>
          <p:cNvSpPr/>
          <p:nvPr/>
        </p:nvSpPr>
        <p:spPr>
          <a:xfrm>
            <a:off x="1867343" y="3632364"/>
            <a:ext cx="176964" cy="176964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lowchart: Decision 65">
            <a:extLst>
              <a:ext uri="{FF2B5EF4-FFF2-40B4-BE49-F238E27FC236}">
                <a16:creationId xmlns:a16="http://schemas.microsoft.com/office/drawing/2014/main" id="{60E90778-D616-E209-7D5E-74F38BE6716F}"/>
              </a:ext>
            </a:extLst>
          </p:cNvPr>
          <p:cNvSpPr/>
          <p:nvPr/>
        </p:nvSpPr>
        <p:spPr>
          <a:xfrm>
            <a:off x="2076386" y="4090912"/>
            <a:ext cx="176964" cy="176964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lowchart: Decision 66">
            <a:extLst>
              <a:ext uri="{FF2B5EF4-FFF2-40B4-BE49-F238E27FC236}">
                <a16:creationId xmlns:a16="http://schemas.microsoft.com/office/drawing/2014/main" id="{12AF2D73-1FC6-3BBC-7307-7FA87A518965}"/>
              </a:ext>
            </a:extLst>
          </p:cNvPr>
          <p:cNvSpPr/>
          <p:nvPr/>
        </p:nvSpPr>
        <p:spPr>
          <a:xfrm>
            <a:off x="2339378" y="4259497"/>
            <a:ext cx="176964" cy="176964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lowchart: Decision 67">
            <a:extLst>
              <a:ext uri="{FF2B5EF4-FFF2-40B4-BE49-F238E27FC236}">
                <a16:creationId xmlns:a16="http://schemas.microsoft.com/office/drawing/2014/main" id="{55B57575-B232-A382-433F-225C876B45FC}"/>
              </a:ext>
            </a:extLst>
          </p:cNvPr>
          <p:cNvSpPr/>
          <p:nvPr/>
        </p:nvSpPr>
        <p:spPr>
          <a:xfrm>
            <a:off x="2629343" y="4434824"/>
            <a:ext cx="176964" cy="176964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lowchart: Decision 68">
            <a:extLst>
              <a:ext uri="{FF2B5EF4-FFF2-40B4-BE49-F238E27FC236}">
                <a16:creationId xmlns:a16="http://schemas.microsoft.com/office/drawing/2014/main" id="{587B26F2-5385-147F-6842-55FE35A45E14}"/>
              </a:ext>
            </a:extLst>
          </p:cNvPr>
          <p:cNvSpPr/>
          <p:nvPr/>
        </p:nvSpPr>
        <p:spPr>
          <a:xfrm>
            <a:off x="2966510" y="4502257"/>
            <a:ext cx="176964" cy="176964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lowchart: Decision 69">
            <a:extLst>
              <a:ext uri="{FF2B5EF4-FFF2-40B4-BE49-F238E27FC236}">
                <a16:creationId xmlns:a16="http://schemas.microsoft.com/office/drawing/2014/main" id="{E267F17B-D6F6-233A-4A99-074294C85898}"/>
              </a:ext>
            </a:extLst>
          </p:cNvPr>
          <p:cNvSpPr/>
          <p:nvPr/>
        </p:nvSpPr>
        <p:spPr>
          <a:xfrm>
            <a:off x="3310422" y="4502258"/>
            <a:ext cx="176964" cy="176964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9AC8D81-BCEB-923C-AB2D-EDFC8809BA9A}"/>
              </a:ext>
            </a:extLst>
          </p:cNvPr>
          <p:cNvSpPr txBox="1"/>
          <p:nvPr/>
        </p:nvSpPr>
        <p:spPr>
          <a:xfrm>
            <a:off x="1876012" y="4740952"/>
            <a:ext cx="189604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Time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BA8242C-C544-A617-D70C-E3B7DE57110E}"/>
              </a:ext>
            </a:extLst>
          </p:cNvPr>
          <p:cNvSpPr txBox="1"/>
          <p:nvPr/>
        </p:nvSpPr>
        <p:spPr>
          <a:xfrm rot="-5400000">
            <a:off x="-438487" y="3178026"/>
            <a:ext cx="184548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Reflectance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C7519-FB1D-F7D3-FB69-F42E21A6F8C8}"/>
              </a:ext>
            </a:extLst>
          </p:cNvPr>
          <p:cNvSpPr txBox="1"/>
          <p:nvPr/>
        </p:nvSpPr>
        <p:spPr>
          <a:xfrm>
            <a:off x="5688352" y="2562202"/>
            <a:ext cx="33122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351F6A-5EA4-FC3A-F636-701B12B36EC6}"/>
              </a:ext>
            </a:extLst>
          </p:cNvPr>
          <p:cNvSpPr txBox="1"/>
          <p:nvPr/>
        </p:nvSpPr>
        <p:spPr>
          <a:xfrm>
            <a:off x="6418561" y="2767476"/>
            <a:ext cx="33122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5B1336F-2030-1307-5D53-D097D7C43CAB}"/>
              </a:ext>
            </a:extLst>
          </p:cNvPr>
          <p:cNvSpPr txBox="1"/>
          <p:nvPr/>
        </p:nvSpPr>
        <p:spPr>
          <a:xfrm>
            <a:off x="3392123" y="2197115"/>
            <a:ext cx="338113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Illumination conditions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E3B7403-DFC0-C78E-27B7-0F804D1FC6C3}"/>
              </a:ext>
            </a:extLst>
          </p:cNvPr>
          <p:cNvSpPr txBox="1"/>
          <p:nvPr/>
        </p:nvSpPr>
        <p:spPr>
          <a:xfrm>
            <a:off x="680317" y="5167515"/>
            <a:ext cx="338113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Surface Reflectance Profiles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4A263B4-8EB7-F48B-8F44-6C1AE9C4AD56}"/>
              </a:ext>
            </a:extLst>
          </p:cNvPr>
          <p:cNvSpPr txBox="1"/>
          <p:nvPr/>
        </p:nvSpPr>
        <p:spPr>
          <a:xfrm>
            <a:off x="4375982" y="4556732"/>
            <a:ext cx="197311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Target characteristics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C3218D8-DF51-F0AB-98E0-DF4DF6B19F96}"/>
              </a:ext>
            </a:extLst>
          </p:cNvPr>
          <p:cNvSpPr txBox="1"/>
          <p:nvPr/>
        </p:nvSpPr>
        <p:spPr>
          <a:xfrm>
            <a:off x="9571953" y="3090982"/>
            <a:ext cx="195377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Datasets A and B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Conceptual model (desired)</a:t>
            </a:r>
            <a:endParaRPr dirty="0"/>
          </a:p>
        </p:txBody>
      </p:sp>
      <p:pic>
        <p:nvPicPr>
          <p:cNvPr id="6" name="Graphic 5" descr="Satellite with solid fill">
            <a:extLst>
              <a:ext uri="{FF2B5EF4-FFF2-40B4-BE49-F238E27FC236}">
                <a16:creationId xmlns:a16="http://schemas.microsoft.com/office/drawing/2014/main" id="{798BFE37-E3D4-F6CE-1150-5B18A84026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-2700000">
            <a:off x="5112144" y="2137719"/>
            <a:ext cx="693531" cy="69353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5D53318-5F95-A8F3-B43D-948D0A19D158}"/>
              </a:ext>
            </a:extLst>
          </p:cNvPr>
          <p:cNvCxnSpPr/>
          <p:nvPr/>
        </p:nvCxnSpPr>
        <p:spPr>
          <a:xfrm flipV="1">
            <a:off x="4206433" y="4318087"/>
            <a:ext cx="1872046" cy="1235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n 9">
            <a:extLst>
              <a:ext uri="{FF2B5EF4-FFF2-40B4-BE49-F238E27FC236}">
                <a16:creationId xmlns:a16="http://schemas.microsoft.com/office/drawing/2014/main" id="{FC2992B2-7B5D-A8E0-7EE6-43AED2DBF6DD}"/>
              </a:ext>
            </a:extLst>
          </p:cNvPr>
          <p:cNvSpPr/>
          <p:nvPr/>
        </p:nvSpPr>
        <p:spPr>
          <a:xfrm>
            <a:off x="3967732" y="2729987"/>
            <a:ext cx="469241" cy="483042"/>
          </a:xfrm>
          <a:prstGeom prst="sun">
            <a:avLst/>
          </a:prstGeom>
          <a:solidFill>
            <a:srgbClr val="ED7D3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B5A470E-07EC-8EBA-65AF-30D17F50B10E}"/>
              </a:ext>
            </a:extLst>
          </p:cNvPr>
          <p:cNvCxnSpPr>
            <a:cxnSpLocks/>
          </p:cNvCxnSpPr>
          <p:nvPr/>
        </p:nvCxnSpPr>
        <p:spPr>
          <a:xfrm>
            <a:off x="4368801" y="3247885"/>
            <a:ext cx="748743" cy="969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E34DA0D-F3CF-E0C5-16DE-8A8C567CCCAC}"/>
              </a:ext>
            </a:extLst>
          </p:cNvPr>
          <p:cNvCxnSpPr>
            <a:cxnSpLocks/>
          </p:cNvCxnSpPr>
          <p:nvPr/>
        </p:nvCxnSpPr>
        <p:spPr>
          <a:xfrm flipV="1">
            <a:off x="5406888" y="2969587"/>
            <a:ext cx="8831" cy="1294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B1237A82-69BC-97E2-C345-9E0054BD844D}"/>
              </a:ext>
            </a:extLst>
          </p:cNvPr>
          <p:cNvSpPr/>
          <p:nvPr/>
        </p:nvSpPr>
        <p:spPr>
          <a:xfrm>
            <a:off x="7480261" y="3406218"/>
            <a:ext cx="165553" cy="15181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6C72FD-A0F6-BF46-4078-BBEE80C42392}"/>
              </a:ext>
            </a:extLst>
          </p:cNvPr>
          <p:cNvSpPr/>
          <p:nvPr/>
        </p:nvSpPr>
        <p:spPr>
          <a:xfrm>
            <a:off x="7778434" y="3406217"/>
            <a:ext cx="441639" cy="15181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0FEC835-4DEB-F23E-B077-6605C71AA90B}"/>
              </a:ext>
            </a:extLst>
          </p:cNvPr>
          <p:cNvSpPr/>
          <p:nvPr/>
        </p:nvSpPr>
        <p:spPr>
          <a:xfrm>
            <a:off x="8341652" y="3406218"/>
            <a:ext cx="441639" cy="15181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4E507B3-FA97-E054-2F85-F66972919926}"/>
              </a:ext>
            </a:extLst>
          </p:cNvPr>
          <p:cNvSpPr/>
          <p:nvPr/>
        </p:nvSpPr>
        <p:spPr>
          <a:xfrm>
            <a:off x="8971130" y="3406217"/>
            <a:ext cx="441639" cy="15181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7781730-DEF5-6BED-8D0E-82FF5307B085}"/>
              </a:ext>
            </a:extLst>
          </p:cNvPr>
          <p:cNvSpPr/>
          <p:nvPr/>
        </p:nvSpPr>
        <p:spPr>
          <a:xfrm>
            <a:off x="7888869" y="3406218"/>
            <a:ext cx="452682" cy="15181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F5D03B7-2BF9-F76D-B35C-288A7901D059}"/>
              </a:ext>
            </a:extLst>
          </p:cNvPr>
          <p:cNvSpPr/>
          <p:nvPr/>
        </p:nvSpPr>
        <p:spPr>
          <a:xfrm>
            <a:off x="8529391" y="3406218"/>
            <a:ext cx="441639" cy="15181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C5D8745-0086-AF75-7982-BD50AE53DA8C}"/>
              </a:ext>
            </a:extLst>
          </p:cNvPr>
          <p:cNvSpPr/>
          <p:nvPr/>
        </p:nvSpPr>
        <p:spPr>
          <a:xfrm>
            <a:off x="9191999" y="3406217"/>
            <a:ext cx="220770" cy="15181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8840E1-2BDA-9E0C-BB2A-5BD4BBA339C4}"/>
              </a:ext>
            </a:extLst>
          </p:cNvPr>
          <p:cNvSpPr/>
          <p:nvPr/>
        </p:nvSpPr>
        <p:spPr>
          <a:xfrm>
            <a:off x="7561865" y="3406217"/>
            <a:ext cx="88248" cy="15611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2256B8-97C2-C6CF-74C0-CB20222155AD}"/>
              </a:ext>
            </a:extLst>
          </p:cNvPr>
          <p:cNvSpPr txBox="1"/>
          <p:nvPr/>
        </p:nvSpPr>
        <p:spPr>
          <a:xfrm>
            <a:off x="7043538" y="4088307"/>
            <a:ext cx="3163513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Atmospheric correction </a:t>
            </a:r>
          </a:p>
          <a:p>
            <a:r>
              <a:rPr lang="en-US"/>
              <a:t>BRDF correction</a:t>
            </a:r>
          </a:p>
          <a:p>
            <a:r>
              <a:rPr lang="en-US"/>
              <a:t>Terrain Illumination correction</a:t>
            </a:r>
          </a:p>
          <a:p>
            <a:r>
              <a:rPr lang="en-US"/>
              <a:t>Adjacency correction </a:t>
            </a:r>
          </a:p>
          <a:p>
            <a:r>
              <a:rPr lang="en-US"/>
              <a:t>Solar angle normalization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146FA0-D907-85F3-FDE6-89359969F61E}"/>
              </a:ext>
            </a:extLst>
          </p:cNvPr>
          <p:cNvSpPr txBox="1"/>
          <p:nvPr/>
        </p:nvSpPr>
        <p:spPr>
          <a:xfrm>
            <a:off x="10019686" y="3891944"/>
            <a:ext cx="121450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A       B</a:t>
            </a:r>
          </a:p>
          <a:p>
            <a:endParaRPr lang="en-US"/>
          </a:p>
        </p:txBody>
      </p:sp>
      <p:pic>
        <p:nvPicPr>
          <p:cNvPr id="14" name="Graphic 13" descr="Checkmark with solid fill">
            <a:extLst>
              <a:ext uri="{FF2B5EF4-FFF2-40B4-BE49-F238E27FC236}">
                <a16:creationId xmlns:a16="http://schemas.microsoft.com/office/drawing/2014/main" id="{51FC4B66-11C7-F1FB-1AED-645B53D6D6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67235" y="4065103"/>
            <a:ext cx="284922" cy="251792"/>
          </a:xfrm>
          <a:prstGeom prst="rect">
            <a:avLst/>
          </a:prstGeom>
        </p:spPr>
      </p:pic>
      <p:pic>
        <p:nvPicPr>
          <p:cNvPr id="16" name="Graphic 15" descr="Checkmark with solid fill">
            <a:extLst>
              <a:ext uri="{FF2B5EF4-FFF2-40B4-BE49-F238E27FC236}">
                <a16:creationId xmlns:a16="http://schemas.microsoft.com/office/drawing/2014/main" id="{B97082A5-D2F9-D12A-9FA4-594E970201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78278" y="4297016"/>
            <a:ext cx="284922" cy="251792"/>
          </a:xfrm>
          <a:prstGeom prst="rect">
            <a:avLst/>
          </a:prstGeom>
        </p:spPr>
      </p:pic>
      <p:pic>
        <p:nvPicPr>
          <p:cNvPr id="24" name="Graphic 23" descr="Checkmark with solid fill">
            <a:extLst>
              <a:ext uri="{FF2B5EF4-FFF2-40B4-BE49-F238E27FC236}">
                <a16:creationId xmlns:a16="http://schemas.microsoft.com/office/drawing/2014/main" id="{B7C75BBE-5F2A-44E1-A440-DF09E61D62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73860" y="4557642"/>
            <a:ext cx="284922" cy="251792"/>
          </a:xfrm>
          <a:prstGeom prst="rect">
            <a:avLst/>
          </a:prstGeom>
        </p:spPr>
      </p:pic>
      <p:pic>
        <p:nvPicPr>
          <p:cNvPr id="28" name="Graphic 27" descr="Checkmark with solid fill">
            <a:extLst>
              <a:ext uri="{FF2B5EF4-FFF2-40B4-BE49-F238E27FC236}">
                <a16:creationId xmlns:a16="http://schemas.microsoft.com/office/drawing/2014/main" id="{8B5C50F3-F717-C1B0-58B1-A73A5E2907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71652" y="4776303"/>
            <a:ext cx="284922" cy="251792"/>
          </a:xfrm>
          <a:prstGeom prst="rect">
            <a:avLst/>
          </a:prstGeom>
        </p:spPr>
      </p:pic>
      <p:pic>
        <p:nvPicPr>
          <p:cNvPr id="32" name="Graphic 31" descr="Checkmark with solid fill">
            <a:extLst>
              <a:ext uri="{FF2B5EF4-FFF2-40B4-BE49-F238E27FC236}">
                <a16:creationId xmlns:a16="http://schemas.microsoft.com/office/drawing/2014/main" id="{59A556F4-2F40-C317-86B0-DACB96EDDD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80487" y="5006007"/>
            <a:ext cx="284922" cy="251792"/>
          </a:xfrm>
          <a:prstGeom prst="rect">
            <a:avLst/>
          </a:prstGeom>
        </p:spPr>
      </p:pic>
      <p:pic>
        <p:nvPicPr>
          <p:cNvPr id="34" name="Graphic 33" descr="Checkmark with solid fill">
            <a:extLst>
              <a:ext uri="{FF2B5EF4-FFF2-40B4-BE49-F238E27FC236}">
                <a16:creationId xmlns:a16="http://schemas.microsoft.com/office/drawing/2014/main" id="{57F1F293-A1B8-7E35-2FCA-B677072089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28243" y="4062894"/>
            <a:ext cx="284922" cy="251792"/>
          </a:xfrm>
          <a:prstGeom prst="rect">
            <a:avLst/>
          </a:prstGeom>
        </p:spPr>
      </p:pic>
      <p:pic>
        <p:nvPicPr>
          <p:cNvPr id="35" name="Graphic 34" descr="Checkmark with solid fill">
            <a:extLst>
              <a:ext uri="{FF2B5EF4-FFF2-40B4-BE49-F238E27FC236}">
                <a16:creationId xmlns:a16="http://schemas.microsoft.com/office/drawing/2014/main" id="{CCC5055E-01AD-F3C1-0B76-681E01D8BC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28243" y="4250633"/>
            <a:ext cx="284922" cy="251792"/>
          </a:xfrm>
          <a:prstGeom prst="rect">
            <a:avLst/>
          </a:prstGeom>
        </p:spPr>
      </p:pic>
      <p:pic>
        <p:nvPicPr>
          <p:cNvPr id="36" name="Graphic 35" descr="Checkmark with solid fill">
            <a:extLst>
              <a:ext uri="{FF2B5EF4-FFF2-40B4-BE49-F238E27FC236}">
                <a16:creationId xmlns:a16="http://schemas.microsoft.com/office/drawing/2014/main" id="{0D4734F4-9FBE-9FE6-FABC-74F0396900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28243" y="4504633"/>
            <a:ext cx="284922" cy="251792"/>
          </a:xfrm>
          <a:prstGeom prst="rect">
            <a:avLst/>
          </a:prstGeom>
        </p:spPr>
      </p:pic>
      <p:pic>
        <p:nvPicPr>
          <p:cNvPr id="37" name="Graphic 36" descr="Checkmark with solid fill">
            <a:extLst>
              <a:ext uri="{FF2B5EF4-FFF2-40B4-BE49-F238E27FC236}">
                <a16:creationId xmlns:a16="http://schemas.microsoft.com/office/drawing/2014/main" id="{32ED29D4-C8AE-E3C5-1716-FFEAB78B08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28242" y="4747589"/>
            <a:ext cx="284922" cy="251792"/>
          </a:xfrm>
          <a:prstGeom prst="rect">
            <a:avLst/>
          </a:prstGeom>
        </p:spPr>
      </p:pic>
      <p:pic>
        <p:nvPicPr>
          <p:cNvPr id="38" name="Graphic 37" descr="Checkmark with solid fill">
            <a:extLst>
              <a:ext uri="{FF2B5EF4-FFF2-40B4-BE49-F238E27FC236}">
                <a16:creationId xmlns:a16="http://schemas.microsoft.com/office/drawing/2014/main" id="{BC0C9F08-0FA7-CD8D-0764-888101BE77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28242" y="5001589"/>
            <a:ext cx="284922" cy="25179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A1572B38-AF49-43B7-CC9D-5679B9229F11}"/>
              </a:ext>
            </a:extLst>
          </p:cNvPr>
          <p:cNvSpPr txBox="1"/>
          <p:nvPr/>
        </p:nvSpPr>
        <p:spPr>
          <a:xfrm>
            <a:off x="6877430" y="3331709"/>
            <a:ext cx="68811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A+B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1BBBE20-C8C0-38B7-360C-4039C90D4047}"/>
              </a:ext>
            </a:extLst>
          </p:cNvPr>
          <p:cNvSpPr/>
          <p:nvPr/>
        </p:nvSpPr>
        <p:spPr>
          <a:xfrm>
            <a:off x="640442" y="2730307"/>
            <a:ext cx="2898844" cy="198031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Connector: Curved 44">
            <a:extLst>
              <a:ext uri="{FF2B5EF4-FFF2-40B4-BE49-F238E27FC236}">
                <a16:creationId xmlns:a16="http://schemas.microsoft.com/office/drawing/2014/main" id="{38F8621A-9C4B-5C6A-1BD6-57E2DE97A3A6}"/>
              </a:ext>
            </a:extLst>
          </p:cNvPr>
          <p:cNvCxnSpPr/>
          <p:nvPr/>
        </p:nvCxnSpPr>
        <p:spPr>
          <a:xfrm>
            <a:off x="779365" y="3331728"/>
            <a:ext cx="2620469" cy="1285282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Curved 46">
            <a:extLst>
              <a:ext uri="{FF2B5EF4-FFF2-40B4-BE49-F238E27FC236}">
                <a16:creationId xmlns:a16="http://schemas.microsoft.com/office/drawing/2014/main" id="{B983100C-F599-A016-DA76-5AB87EEDA3D7}"/>
              </a:ext>
            </a:extLst>
          </p:cNvPr>
          <p:cNvCxnSpPr>
            <a:cxnSpLocks/>
          </p:cNvCxnSpPr>
          <p:nvPr/>
        </p:nvCxnSpPr>
        <p:spPr>
          <a:xfrm>
            <a:off x="765877" y="3345214"/>
            <a:ext cx="2620469" cy="1258308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lowchart: Connector 48">
            <a:extLst>
              <a:ext uri="{FF2B5EF4-FFF2-40B4-BE49-F238E27FC236}">
                <a16:creationId xmlns:a16="http://schemas.microsoft.com/office/drawing/2014/main" id="{D871C3EC-F441-83A7-F43F-5CABA156AB58}"/>
              </a:ext>
            </a:extLst>
          </p:cNvPr>
          <p:cNvSpPr/>
          <p:nvPr/>
        </p:nvSpPr>
        <p:spPr>
          <a:xfrm>
            <a:off x="682156" y="3254689"/>
            <a:ext cx="160110" cy="160110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Connector 50">
            <a:extLst>
              <a:ext uri="{FF2B5EF4-FFF2-40B4-BE49-F238E27FC236}">
                <a16:creationId xmlns:a16="http://schemas.microsoft.com/office/drawing/2014/main" id="{A2A39430-73ED-A87C-3778-19695B41DA11}"/>
              </a:ext>
            </a:extLst>
          </p:cNvPr>
          <p:cNvSpPr/>
          <p:nvPr/>
        </p:nvSpPr>
        <p:spPr>
          <a:xfrm>
            <a:off x="965377" y="3261432"/>
            <a:ext cx="160110" cy="160110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lowchart: Connector 54">
            <a:extLst>
              <a:ext uri="{FF2B5EF4-FFF2-40B4-BE49-F238E27FC236}">
                <a16:creationId xmlns:a16="http://schemas.microsoft.com/office/drawing/2014/main" id="{4E66A483-941F-CB31-CA3E-C5E0E938FE25}"/>
              </a:ext>
            </a:extLst>
          </p:cNvPr>
          <p:cNvSpPr/>
          <p:nvPr/>
        </p:nvSpPr>
        <p:spPr>
          <a:xfrm>
            <a:off x="1248598" y="3342353"/>
            <a:ext cx="160110" cy="160110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lowchart: Connector 56">
            <a:extLst>
              <a:ext uri="{FF2B5EF4-FFF2-40B4-BE49-F238E27FC236}">
                <a16:creationId xmlns:a16="http://schemas.microsoft.com/office/drawing/2014/main" id="{2A6C0232-7252-DC8E-B35A-A5CDA5A5FA88}"/>
              </a:ext>
            </a:extLst>
          </p:cNvPr>
          <p:cNvSpPr/>
          <p:nvPr/>
        </p:nvSpPr>
        <p:spPr>
          <a:xfrm>
            <a:off x="1531819" y="3450246"/>
            <a:ext cx="160110" cy="160110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lowchart: Connector 58">
            <a:extLst>
              <a:ext uri="{FF2B5EF4-FFF2-40B4-BE49-F238E27FC236}">
                <a16:creationId xmlns:a16="http://schemas.microsoft.com/office/drawing/2014/main" id="{4079FF96-9110-C7B3-F22B-3160A97FCCDE}"/>
              </a:ext>
            </a:extLst>
          </p:cNvPr>
          <p:cNvSpPr/>
          <p:nvPr/>
        </p:nvSpPr>
        <p:spPr>
          <a:xfrm>
            <a:off x="1781324" y="3571627"/>
            <a:ext cx="160110" cy="160110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lowchart: Connector 60">
            <a:extLst>
              <a:ext uri="{FF2B5EF4-FFF2-40B4-BE49-F238E27FC236}">
                <a16:creationId xmlns:a16="http://schemas.microsoft.com/office/drawing/2014/main" id="{23395CA7-B9CA-6DDA-23FE-90578D742477}"/>
              </a:ext>
            </a:extLst>
          </p:cNvPr>
          <p:cNvSpPr/>
          <p:nvPr/>
        </p:nvSpPr>
        <p:spPr>
          <a:xfrm>
            <a:off x="1990368" y="3794158"/>
            <a:ext cx="160110" cy="160110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lowchart: Connector 62">
            <a:extLst>
              <a:ext uri="{FF2B5EF4-FFF2-40B4-BE49-F238E27FC236}">
                <a16:creationId xmlns:a16="http://schemas.microsoft.com/office/drawing/2014/main" id="{36AD400C-F144-3321-551A-2B0FCDA94779}"/>
              </a:ext>
            </a:extLst>
          </p:cNvPr>
          <p:cNvSpPr/>
          <p:nvPr/>
        </p:nvSpPr>
        <p:spPr>
          <a:xfrm>
            <a:off x="2071288" y="4063892"/>
            <a:ext cx="160110" cy="160110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lowchart: Connector 64">
            <a:extLst>
              <a:ext uri="{FF2B5EF4-FFF2-40B4-BE49-F238E27FC236}">
                <a16:creationId xmlns:a16="http://schemas.microsoft.com/office/drawing/2014/main" id="{4514614B-21EC-6C32-C784-2012EF6027A2}"/>
              </a:ext>
            </a:extLst>
          </p:cNvPr>
          <p:cNvSpPr/>
          <p:nvPr/>
        </p:nvSpPr>
        <p:spPr>
          <a:xfrm>
            <a:off x="2233129" y="4232476"/>
            <a:ext cx="160110" cy="160110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lowchart: Connector 66">
            <a:extLst>
              <a:ext uri="{FF2B5EF4-FFF2-40B4-BE49-F238E27FC236}">
                <a16:creationId xmlns:a16="http://schemas.microsoft.com/office/drawing/2014/main" id="{F9C82F09-D472-C543-9B3F-F04B557B30A0}"/>
              </a:ext>
            </a:extLst>
          </p:cNvPr>
          <p:cNvSpPr/>
          <p:nvPr/>
        </p:nvSpPr>
        <p:spPr>
          <a:xfrm>
            <a:off x="2509606" y="4387573"/>
            <a:ext cx="160110" cy="160110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lowchart: Connector 68">
            <a:extLst>
              <a:ext uri="{FF2B5EF4-FFF2-40B4-BE49-F238E27FC236}">
                <a16:creationId xmlns:a16="http://schemas.microsoft.com/office/drawing/2014/main" id="{36E2C762-7739-0AD3-B9B9-EF24FACF2783}"/>
              </a:ext>
            </a:extLst>
          </p:cNvPr>
          <p:cNvSpPr/>
          <p:nvPr/>
        </p:nvSpPr>
        <p:spPr>
          <a:xfrm>
            <a:off x="2792828" y="4468494"/>
            <a:ext cx="160110" cy="160110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lowchart: Connector 70">
            <a:extLst>
              <a:ext uri="{FF2B5EF4-FFF2-40B4-BE49-F238E27FC236}">
                <a16:creationId xmlns:a16="http://schemas.microsoft.com/office/drawing/2014/main" id="{ECDB95B4-57ED-C5C9-B3A3-3A4966B3721C}"/>
              </a:ext>
            </a:extLst>
          </p:cNvPr>
          <p:cNvSpPr/>
          <p:nvPr/>
        </p:nvSpPr>
        <p:spPr>
          <a:xfrm>
            <a:off x="3298581" y="4529184"/>
            <a:ext cx="160110" cy="160110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lowchart: Decision 72">
            <a:extLst>
              <a:ext uri="{FF2B5EF4-FFF2-40B4-BE49-F238E27FC236}">
                <a16:creationId xmlns:a16="http://schemas.microsoft.com/office/drawing/2014/main" id="{C2D357E6-99BC-8A3A-B3E6-D619BAFF417B}"/>
              </a:ext>
            </a:extLst>
          </p:cNvPr>
          <p:cNvSpPr/>
          <p:nvPr/>
        </p:nvSpPr>
        <p:spPr>
          <a:xfrm>
            <a:off x="693998" y="3234506"/>
            <a:ext cx="176964" cy="176964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lowchart: Decision 74">
            <a:extLst>
              <a:ext uri="{FF2B5EF4-FFF2-40B4-BE49-F238E27FC236}">
                <a16:creationId xmlns:a16="http://schemas.microsoft.com/office/drawing/2014/main" id="{FF3310FF-6B36-D8B3-EBF2-8C49FBEC8BBD}"/>
              </a:ext>
            </a:extLst>
          </p:cNvPr>
          <p:cNvSpPr/>
          <p:nvPr/>
        </p:nvSpPr>
        <p:spPr>
          <a:xfrm>
            <a:off x="1368333" y="3355886"/>
            <a:ext cx="176964" cy="176964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lowchart: Decision 76">
            <a:extLst>
              <a:ext uri="{FF2B5EF4-FFF2-40B4-BE49-F238E27FC236}">
                <a16:creationId xmlns:a16="http://schemas.microsoft.com/office/drawing/2014/main" id="{1C5B4432-19A4-57BB-33DB-FCFDA1A2F024}"/>
              </a:ext>
            </a:extLst>
          </p:cNvPr>
          <p:cNvSpPr/>
          <p:nvPr/>
        </p:nvSpPr>
        <p:spPr>
          <a:xfrm>
            <a:off x="1867343" y="3632364"/>
            <a:ext cx="176964" cy="176964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lowchart: Decision 78">
            <a:extLst>
              <a:ext uri="{FF2B5EF4-FFF2-40B4-BE49-F238E27FC236}">
                <a16:creationId xmlns:a16="http://schemas.microsoft.com/office/drawing/2014/main" id="{DD2B0804-C835-24FD-1AE3-E843F842E999}"/>
              </a:ext>
            </a:extLst>
          </p:cNvPr>
          <p:cNvSpPr/>
          <p:nvPr/>
        </p:nvSpPr>
        <p:spPr>
          <a:xfrm>
            <a:off x="2076386" y="4090912"/>
            <a:ext cx="176964" cy="176964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lowchart: Decision 80">
            <a:extLst>
              <a:ext uri="{FF2B5EF4-FFF2-40B4-BE49-F238E27FC236}">
                <a16:creationId xmlns:a16="http://schemas.microsoft.com/office/drawing/2014/main" id="{E444DE9E-CE6B-AA08-8CF9-BAA56F6F7158}"/>
              </a:ext>
            </a:extLst>
          </p:cNvPr>
          <p:cNvSpPr/>
          <p:nvPr/>
        </p:nvSpPr>
        <p:spPr>
          <a:xfrm>
            <a:off x="2339378" y="4259497"/>
            <a:ext cx="176964" cy="176964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lowchart: Decision 82">
            <a:extLst>
              <a:ext uri="{FF2B5EF4-FFF2-40B4-BE49-F238E27FC236}">
                <a16:creationId xmlns:a16="http://schemas.microsoft.com/office/drawing/2014/main" id="{7195648A-62F8-0518-430C-64751415A7D9}"/>
              </a:ext>
            </a:extLst>
          </p:cNvPr>
          <p:cNvSpPr/>
          <p:nvPr/>
        </p:nvSpPr>
        <p:spPr>
          <a:xfrm>
            <a:off x="2629343" y="4434824"/>
            <a:ext cx="176964" cy="176964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Decision 84">
            <a:extLst>
              <a:ext uri="{FF2B5EF4-FFF2-40B4-BE49-F238E27FC236}">
                <a16:creationId xmlns:a16="http://schemas.microsoft.com/office/drawing/2014/main" id="{8A4A9A78-98CF-1622-4D48-AF31416973C8}"/>
              </a:ext>
            </a:extLst>
          </p:cNvPr>
          <p:cNvSpPr/>
          <p:nvPr/>
        </p:nvSpPr>
        <p:spPr>
          <a:xfrm>
            <a:off x="2966510" y="4502257"/>
            <a:ext cx="176964" cy="176964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lowchart: Decision 86">
            <a:extLst>
              <a:ext uri="{FF2B5EF4-FFF2-40B4-BE49-F238E27FC236}">
                <a16:creationId xmlns:a16="http://schemas.microsoft.com/office/drawing/2014/main" id="{E2B059EA-A0D0-A86A-D291-239C2CD5C475}"/>
              </a:ext>
            </a:extLst>
          </p:cNvPr>
          <p:cNvSpPr/>
          <p:nvPr/>
        </p:nvSpPr>
        <p:spPr>
          <a:xfrm>
            <a:off x="3310422" y="4502258"/>
            <a:ext cx="176964" cy="176964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EFDEBEA-175A-3E79-01B2-3B6F654AC13B}"/>
              </a:ext>
            </a:extLst>
          </p:cNvPr>
          <p:cNvSpPr txBox="1"/>
          <p:nvPr/>
        </p:nvSpPr>
        <p:spPr>
          <a:xfrm>
            <a:off x="1876012" y="4740952"/>
            <a:ext cx="189604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Time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0301D22-BDF8-2BC5-CEBD-C8FD804A2957}"/>
              </a:ext>
            </a:extLst>
          </p:cNvPr>
          <p:cNvSpPr txBox="1"/>
          <p:nvPr/>
        </p:nvSpPr>
        <p:spPr>
          <a:xfrm rot="-5400000">
            <a:off x="-438487" y="3178026"/>
            <a:ext cx="184548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Reflectance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EEEDC26-9828-9FA8-82B9-7973F30DEB3F}"/>
              </a:ext>
            </a:extLst>
          </p:cNvPr>
          <p:cNvSpPr txBox="1"/>
          <p:nvPr/>
        </p:nvSpPr>
        <p:spPr>
          <a:xfrm>
            <a:off x="9556072" y="3337041"/>
            <a:ext cx="195377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 err="1"/>
              <a:t>Harmonised</a:t>
            </a:r>
            <a:r>
              <a:rPr lang="en-US" dirty="0"/>
              <a:t> datasets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CBB067-D061-E3BB-4AAE-9FC92A85A2C5}"/>
              </a:ext>
            </a:extLst>
          </p:cNvPr>
          <p:cNvSpPr txBox="1"/>
          <p:nvPr/>
        </p:nvSpPr>
        <p:spPr>
          <a:xfrm>
            <a:off x="680317" y="5167515"/>
            <a:ext cx="338113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Surface Reflectance Profile</a:t>
            </a:r>
          </a:p>
        </p:txBody>
      </p:sp>
    </p:spTree>
    <p:extLst>
      <p:ext uri="{BB962C8B-B14F-4D97-AF65-F5344CB8AC3E}">
        <p14:creationId xmlns:p14="http://schemas.microsoft.com/office/powerpoint/2010/main" val="3616701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F3C47F-1A96-5993-EF31-1A653B6D9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of action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713C0B-936E-06BB-A184-8BEEC0360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93" y="1325366"/>
            <a:ext cx="11105213" cy="553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84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E8BBAD-FA36-876E-713A-7FFA25BDB6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lnSpc>
                <a:spcPct val="114999"/>
              </a:lnSpc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37C650-97DC-12CD-9FAE-48F5AA454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so far</a:t>
            </a:r>
          </a:p>
        </p:txBody>
      </p:sp>
      <p:sp>
        <p:nvSpPr>
          <p:cNvPr id="4" name="Google Shape;47;p6">
            <a:extLst>
              <a:ext uri="{FF2B5EF4-FFF2-40B4-BE49-F238E27FC236}">
                <a16:creationId xmlns:a16="http://schemas.microsoft.com/office/drawing/2014/main" id="{5BC6F926-D941-4345-4923-A2C11FC61E08}"/>
              </a:ext>
            </a:extLst>
          </p:cNvPr>
          <p:cNvSpPr txBox="1">
            <a:spLocks/>
          </p:cNvSpPr>
          <p:nvPr/>
        </p:nvSpPr>
        <p:spPr>
          <a:xfrm>
            <a:off x="244356" y="1267943"/>
            <a:ext cx="11703287" cy="5091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-457200"/>
            <a:r>
              <a:rPr lang="en-US" sz="2000" dirty="0">
                <a:ea typeface="Calibri"/>
                <a:cs typeface="Calibri"/>
              </a:rPr>
              <a:t>Original concept first presented at </a:t>
            </a:r>
            <a:r>
              <a:rPr lang="en-AU" sz="2000" dirty="0">
                <a:ea typeface="Calibri"/>
                <a:cs typeface="Calibri"/>
              </a:rPr>
              <a:t>ARD23 Workshop, </a:t>
            </a:r>
            <a:r>
              <a:rPr lang="en-US" sz="2000" dirty="0">
                <a:ea typeface="Calibri"/>
                <a:cs typeface="Calibri"/>
              </a:rPr>
              <a:t>exposure document of the concept presented at </a:t>
            </a:r>
            <a:r>
              <a:rPr lang="en-AU" sz="2000" dirty="0">
                <a:ea typeface="Calibri"/>
                <a:cs typeface="Calibri"/>
              </a:rPr>
              <a:t>WGCV-52, in June 2023, then at LSI-VC 14 in October 2023</a:t>
            </a:r>
            <a:r>
              <a:rPr lang="en-US" sz="2000" dirty="0">
                <a:ea typeface="Calibri"/>
                <a:cs typeface="Calibri"/>
              </a:rPr>
              <a:t> </a:t>
            </a:r>
            <a:endParaRPr lang="en-US" sz="2000" dirty="0"/>
          </a:p>
          <a:p>
            <a:pPr indent="-457200">
              <a:lnSpc>
                <a:spcPct val="114999"/>
              </a:lnSpc>
            </a:pPr>
            <a:r>
              <a:rPr lang="en-US" sz="2000" dirty="0">
                <a:ea typeface="Calibri"/>
                <a:cs typeface="Calibri"/>
              </a:rPr>
              <a:t>A revised concept paper presented at WGCV-53 in March 2024</a:t>
            </a:r>
            <a:r>
              <a:rPr lang="en-US" sz="2000" dirty="0"/>
              <a:t>.</a:t>
            </a:r>
          </a:p>
          <a:p>
            <a:pPr indent="-457200">
              <a:lnSpc>
                <a:spcPct val="114999"/>
              </a:lnSpc>
            </a:pPr>
            <a:r>
              <a:rPr lang="en-US" sz="2000" dirty="0"/>
              <a:t>Following feedback, engaged the expert community after a call for ‘</a:t>
            </a:r>
            <a:r>
              <a:rPr lang="en-AU" sz="2000" dirty="0">
                <a:ea typeface="Calibri"/>
                <a:cs typeface="Calibri"/>
              </a:rPr>
              <a:t>Expressions of Interest’ to participate in the Surface Reflectance Quality, Equivalency and Consistency initiative</a:t>
            </a:r>
            <a:r>
              <a:rPr lang="en-US" sz="2000" dirty="0">
                <a:ea typeface="Calibri"/>
                <a:cs typeface="Calibri"/>
              </a:rPr>
              <a:t>.   </a:t>
            </a:r>
          </a:p>
          <a:p>
            <a:pPr indent="-457200">
              <a:lnSpc>
                <a:spcPct val="114999"/>
              </a:lnSpc>
            </a:pPr>
            <a:r>
              <a:rPr lang="en-US" sz="2000" dirty="0"/>
              <a:t>Fortnightly meetings of the expert group continue, initial </a:t>
            </a:r>
            <a:r>
              <a:rPr lang="en-AU" sz="2000" dirty="0"/>
              <a:t>discussions focussed on terminology to enable shared understanding of objectives for the work.</a:t>
            </a:r>
          </a:p>
          <a:p>
            <a:pPr indent="-457200">
              <a:lnSpc>
                <a:spcPct val="114999"/>
              </a:lnSpc>
            </a:pPr>
            <a:r>
              <a:rPr lang="en-AU" sz="2000" dirty="0"/>
              <a:t>Subsequent effort to document the discussions that could support interoperability initiatives within CEOS (Interoperability Framework, Handbook 2.0, led by WGISS).</a:t>
            </a:r>
          </a:p>
          <a:p>
            <a:pPr indent="-457200">
              <a:lnSpc>
                <a:spcPct val="114999"/>
              </a:lnSpc>
            </a:pPr>
            <a:r>
              <a:rPr lang="en-AU" sz="2000" dirty="0"/>
              <a:t>A guidance document on the SR equivalence initiative is in development with contributions from the expert group.</a:t>
            </a:r>
          </a:p>
          <a:p>
            <a:pPr indent="-457200">
              <a:lnSpc>
                <a:spcPct val="114999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730956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236973-F848-39BA-422F-D82ED1594C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Serve as a </a:t>
            </a:r>
            <a:r>
              <a:rPr lang="en-US" b="1" dirty="0"/>
              <a:t>reference</a:t>
            </a:r>
            <a:r>
              <a:rPr lang="en-US" dirty="0"/>
              <a:t> for </a:t>
            </a:r>
            <a:r>
              <a:rPr lang="en-US" dirty="0" err="1"/>
              <a:t>organisations</a:t>
            </a:r>
            <a:r>
              <a:rPr lang="en-US" dirty="0"/>
              <a:t> considering reprocessing of Earth observation Collections of moderate resolution (10m - 2km) passive optical satellite data (300-2500 nm) with an aim of contributing to a virtual constellation of interoperable surface reflectance measurements.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A0E5A6-4ED1-5192-9CA0-0211D5CE0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purpose</a:t>
            </a:r>
          </a:p>
        </p:txBody>
      </p:sp>
    </p:spTree>
    <p:extLst>
      <p:ext uri="{BB962C8B-B14F-4D97-AF65-F5344CB8AC3E}">
        <p14:creationId xmlns:p14="http://schemas.microsoft.com/office/powerpoint/2010/main" val="524219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6F8ABC-B239-9E4B-DAF0-0C50B89AA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8300" y="1281450"/>
            <a:ext cx="11495400" cy="4662900"/>
          </a:xfrm>
        </p:spPr>
        <p:txBody>
          <a:bodyPr/>
          <a:lstStyle/>
          <a:p>
            <a:r>
              <a:rPr lang="en-US" sz="2400" dirty="0"/>
              <a:t>Introduction</a:t>
            </a:r>
          </a:p>
          <a:p>
            <a:pPr lvl="1">
              <a:lnSpc>
                <a:spcPct val="114999"/>
              </a:lnSpc>
              <a:buSzPts val="2800"/>
            </a:pPr>
            <a:r>
              <a:rPr lang="en-US" sz="2000" dirty="0"/>
              <a:t>Definition: Equivalence for two surface reflectance measurements</a:t>
            </a:r>
          </a:p>
          <a:p>
            <a:pPr>
              <a:lnSpc>
                <a:spcPct val="114999"/>
              </a:lnSpc>
            </a:pPr>
            <a:r>
              <a:rPr lang="en-US" sz="2400" dirty="0"/>
              <a:t>Step/corrections needed to achieve equivalence </a:t>
            </a:r>
          </a:p>
          <a:p>
            <a:pPr lvl="1">
              <a:lnSpc>
                <a:spcPct val="114999"/>
              </a:lnSpc>
            </a:pPr>
            <a:r>
              <a:rPr lang="en-US" sz="2000" dirty="0"/>
              <a:t>Distinguishes </a:t>
            </a:r>
            <a:r>
              <a:rPr lang="en-US" sz="2000" dirty="0" err="1"/>
              <a:t>harmonisation</a:t>
            </a:r>
            <a:r>
              <a:rPr lang="en-US" sz="2000" dirty="0"/>
              <a:t> from </a:t>
            </a:r>
            <a:r>
              <a:rPr lang="en-US" sz="2000" dirty="0" err="1"/>
              <a:t>homogenisation</a:t>
            </a:r>
            <a:endParaRPr lang="en-US" sz="2000" dirty="0"/>
          </a:p>
          <a:p>
            <a:pPr>
              <a:lnSpc>
                <a:spcPct val="114999"/>
              </a:lnSpc>
            </a:pPr>
            <a:r>
              <a:rPr lang="en-US" sz="2400" dirty="0"/>
              <a:t>Surface Reflectance Quantity (</a:t>
            </a:r>
            <a:r>
              <a:rPr lang="en-US" sz="2400" dirty="0" err="1"/>
              <a:t>characterisation</a:t>
            </a:r>
            <a:r>
              <a:rPr lang="en-US" sz="2400" dirty="0"/>
              <a:t>)</a:t>
            </a:r>
          </a:p>
          <a:p>
            <a:pPr>
              <a:lnSpc>
                <a:spcPct val="114999"/>
              </a:lnSpc>
            </a:pPr>
            <a:r>
              <a:rPr lang="en-US" sz="2400" dirty="0"/>
              <a:t>Applicable Parameter Thresholds #TODO</a:t>
            </a:r>
          </a:p>
          <a:p>
            <a:pPr>
              <a:lnSpc>
                <a:spcPct val="114999"/>
              </a:lnSpc>
            </a:pPr>
            <a:r>
              <a:rPr lang="en-US" sz="2400" dirty="0"/>
              <a:t>CEOS-ARD </a:t>
            </a:r>
          </a:p>
          <a:p>
            <a:pPr>
              <a:lnSpc>
                <a:spcPct val="114999"/>
              </a:lnSpc>
              <a:buSzPts val="2800"/>
            </a:pPr>
            <a:r>
              <a:rPr lang="en-US" sz="2400" dirty="0"/>
              <a:t>Discussion</a:t>
            </a:r>
          </a:p>
          <a:p>
            <a:pPr lvl="1">
              <a:lnSpc>
                <a:spcPct val="114999"/>
              </a:lnSpc>
              <a:buSzPts val="2800"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2A910A-229B-337D-CC53-F4455FFA2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structure</a:t>
            </a:r>
          </a:p>
        </p:txBody>
      </p:sp>
      <p:pic>
        <p:nvPicPr>
          <p:cNvPr id="4" name="Graphic 3" descr="Checkmark with solid fill">
            <a:extLst>
              <a:ext uri="{FF2B5EF4-FFF2-40B4-BE49-F238E27FC236}">
                <a16:creationId xmlns:a16="http://schemas.microsoft.com/office/drawing/2014/main" id="{AD260367-05B2-3AD9-E0E8-0EB74C254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89626" y="2237209"/>
            <a:ext cx="621848" cy="621848"/>
          </a:xfrm>
          <a:prstGeom prst="rect">
            <a:avLst/>
          </a:prstGeom>
        </p:spPr>
      </p:pic>
      <p:pic>
        <p:nvPicPr>
          <p:cNvPr id="5" name="Graphic 4" descr="Checkmark with solid fill">
            <a:extLst>
              <a:ext uri="{FF2B5EF4-FFF2-40B4-BE49-F238E27FC236}">
                <a16:creationId xmlns:a16="http://schemas.microsoft.com/office/drawing/2014/main" id="{B4D439B4-3334-8042-342D-255F0BCD2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02775" y="3185566"/>
            <a:ext cx="621849" cy="621849"/>
          </a:xfrm>
          <a:prstGeom prst="rect">
            <a:avLst/>
          </a:prstGeom>
        </p:spPr>
      </p:pic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9B28C961-04DB-2C34-0CCB-070CACEED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5739" y="1690966"/>
            <a:ext cx="621848" cy="62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285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3934D7-792E-37A1-F7FF-C1EC2F7DB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Contributors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FB7E4D7-FF96-6B74-2301-8AD0D31A2C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843907"/>
              </p:ext>
            </p:extLst>
          </p:nvPr>
        </p:nvGraphicFramePr>
        <p:xfrm>
          <a:off x="6972656" y="1066190"/>
          <a:ext cx="4911859" cy="5303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425526">
                  <a:extLst>
                    <a:ext uri="{9D8B030D-6E8A-4147-A177-3AD203B41FA5}">
                      <a16:colId xmlns:a16="http://schemas.microsoft.com/office/drawing/2014/main" val="738673436"/>
                    </a:ext>
                  </a:extLst>
                </a:gridCol>
                <a:gridCol w="1486333">
                  <a:extLst>
                    <a:ext uri="{9D8B030D-6E8A-4147-A177-3AD203B41FA5}">
                      <a16:colId xmlns:a16="http://schemas.microsoft.com/office/drawing/2014/main" val="1149612874"/>
                    </a:ext>
                  </a:extLst>
                </a:gridCol>
              </a:tblGrid>
              <a:tr h="270173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effectLst/>
                          <a:latin typeface="Arial"/>
                        </a:rPr>
                        <a:t>Contributor</a:t>
                      </a:r>
                    </a:p>
                  </a:txBody>
                  <a:tcPr marL="25400" marR="25400" marT="25400" marB="25400" anchor="b">
                    <a:lnL w="8649">
                      <a:solidFill>
                        <a:srgbClr val="CCCCCC"/>
                      </a:solidFill>
                    </a:lnL>
                    <a:lnR w="8649">
                      <a:solidFill>
                        <a:srgbClr val="CCCCCC"/>
                      </a:solidFill>
                    </a:lnR>
                    <a:lnT w="8649">
                      <a:solidFill>
                        <a:srgbClr val="CCCCCC"/>
                      </a:solidFill>
                    </a:lnT>
                    <a:lnB w="8649">
                      <a:solidFill>
                        <a:srgbClr val="CCCCC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err="1">
                          <a:effectLst/>
                          <a:latin typeface="Arial"/>
                        </a:rPr>
                        <a:t>Organisation</a:t>
                      </a:r>
                    </a:p>
                  </a:txBody>
                  <a:tcPr marL="25400" marR="25400" marT="25400" marB="25400" anchor="b">
                    <a:lnL w="8649">
                      <a:solidFill>
                        <a:srgbClr val="CCCCCC"/>
                      </a:solidFill>
                    </a:lnL>
                    <a:lnR w="8649">
                      <a:solidFill>
                        <a:srgbClr val="CCCCCC"/>
                      </a:solidFill>
                    </a:lnR>
                    <a:lnT w="8649">
                      <a:solidFill>
                        <a:srgbClr val="CCCCCC"/>
                      </a:solidFill>
                    </a:lnT>
                    <a:lnB w="8649">
                      <a:solidFill>
                        <a:srgbClr val="CCCCCC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2225154"/>
                  </a:ext>
                </a:extLst>
              </a:tr>
              <a:tr h="270173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</a:rPr>
                        <a:t>Eric </a:t>
                      </a:r>
                      <a:r>
                        <a:rPr lang="en-US" sz="1600" err="1">
                          <a:effectLst/>
                          <a:latin typeface="Arial"/>
                        </a:rPr>
                        <a:t>Vermote</a:t>
                      </a:r>
                      <a:endParaRPr lang="en-US" sz="1600">
                        <a:effectLst/>
                        <a:latin typeface="Arial"/>
                      </a:endParaRPr>
                    </a:p>
                  </a:txBody>
                  <a:tcPr marL="25400" marR="25400" marT="25400" marB="25400" anchor="b">
                    <a:lnL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</a:rPr>
                        <a:t>NASA</a:t>
                      </a:r>
                    </a:p>
                  </a:txBody>
                  <a:tcPr marL="25400" marR="25400" marT="25400" marB="25400" anchor="b">
                    <a:lnL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6038919"/>
                  </a:ext>
                </a:extLst>
              </a:tr>
              <a:tr h="270173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</a:rPr>
                        <a:t>Martin Bachmann</a:t>
                      </a:r>
                    </a:p>
                  </a:txBody>
                  <a:tcPr marL="25400" marR="25400" marT="25400" marB="25400" anchor="b">
                    <a:lnL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</a:rPr>
                        <a:t>DLR</a:t>
                      </a:r>
                    </a:p>
                  </a:txBody>
                  <a:tcPr marL="25400" marR="25400" marT="25400" marB="25400" anchor="b">
                    <a:lnL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701025"/>
                  </a:ext>
                </a:extLst>
              </a:tr>
              <a:tr h="270173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</a:rPr>
                        <a:t>Peter Strobl</a:t>
                      </a:r>
                    </a:p>
                  </a:txBody>
                  <a:tcPr marL="25400" marR="25400" marT="25400" marB="25400" anchor="b">
                    <a:lnL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</a:rPr>
                        <a:t>EC</a:t>
                      </a:r>
                    </a:p>
                  </a:txBody>
                  <a:tcPr marL="25400" marR="25400" marT="25400" marB="25400" anchor="b">
                    <a:lnL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161567"/>
                  </a:ext>
                </a:extLst>
              </a:tr>
              <a:tr h="270173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</a:rPr>
                        <a:t>Robert (Bob) Ryan</a:t>
                      </a:r>
                    </a:p>
                  </a:txBody>
                  <a:tcPr marL="25400" marR="25400" marT="25400" marB="25400" anchor="b">
                    <a:lnL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</a:rPr>
                        <a:t>I2R</a:t>
                      </a:r>
                    </a:p>
                  </a:txBody>
                  <a:tcPr marL="25400" marR="25400" marT="25400" marB="25400" anchor="b">
                    <a:lnL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6517271"/>
                  </a:ext>
                </a:extLst>
              </a:tr>
              <a:tr h="270173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</a:rPr>
                        <a:t>Mary </a:t>
                      </a:r>
                      <a:r>
                        <a:rPr lang="en-US" sz="1600" err="1">
                          <a:effectLst/>
                          <a:latin typeface="Arial"/>
                        </a:rPr>
                        <a:t>Pagnutti</a:t>
                      </a:r>
                      <a:endParaRPr lang="en-US" sz="1600">
                        <a:effectLst/>
                        <a:latin typeface="Arial"/>
                      </a:endParaRPr>
                    </a:p>
                  </a:txBody>
                  <a:tcPr marL="25400" marR="25400" marT="25400" marB="25400" anchor="b">
                    <a:lnL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</a:rPr>
                        <a:t>I2R</a:t>
                      </a:r>
                    </a:p>
                  </a:txBody>
                  <a:tcPr marL="25400" marR="25400" marT="25400" marB="25400" anchor="b">
                    <a:lnL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3933717"/>
                  </a:ext>
                </a:extLst>
              </a:tr>
              <a:tr h="270173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</a:rPr>
                        <a:t>Raquel delos Reyes</a:t>
                      </a:r>
                    </a:p>
                  </a:txBody>
                  <a:tcPr marL="25400" marR="25400" marT="25400" marB="25400" anchor="b">
                    <a:lnL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</a:rPr>
                        <a:t>DLR</a:t>
                      </a:r>
                    </a:p>
                  </a:txBody>
                  <a:tcPr marL="25400" marR="25400" marT="25400" marB="25400" anchor="b">
                    <a:lnL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4030343"/>
                  </a:ext>
                </a:extLst>
              </a:tr>
              <a:tr h="270173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</a:rPr>
                        <a:t>Simon Oliver</a:t>
                      </a:r>
                    </a:p>
                  </a:txBody>
                  <a:tcPr marL="25400" marR="25400" marT="25400" marB="25400" anchor="b">
                    <a:lnL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</a:rPr>
                        <a:t>GA</a:t>
                      </a:r>
                    </a:p>
                  </a:txBody>
                  <a:tcPr marL="25400" marR="25400" marT="25400" marB="25400" anchor="b">
                    <a:lnL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0957737"/>
                  </a:ext>
                </a:extLst>
              </a:tr>
              <a:tr h="270173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err="1">
                          <a:effectLst/>
                          <a:latin typeface="Arial"/>
                        </a:rPr>
                        <a:t>Medhavy</a:t>
                      </a:r>
                      <a:r>
                        <a:rPr lang="en-US" sz="1600">
                          <a:effectLst/>
                          <a:latin typeface="Arial"/>
                        </a:rPr>
                        <a:t> Thankappan</a:t>
                      </a:r>
                    </a:p>
                  </a:txBody>
                  <a:tcPr marL="25400" marR="25400" marT="25400" marB="25400" anchor="b">
                    <a:lnL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</a:rPr>
                        <a:t>GA</a:t>
                      </a:r>
                    </a:p>
                  </a:txBody>
                  <a:tcPr marL="25400" marR="25400" marT="25400" marB="25400" anchor="b">
                    <a:lnL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7109739"/>
                  </a:ext>
                </a:extLst>
              </a:tr>
              <a:tr h="270173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</a:rPr>
                        <a:t>Dani </a:t>
                      </a:r>
                      <a:r>
                        <a:rPr lang="en-US" sz="1600" err="1">
                          <a:effectLst/>
                          <a:latin typeface="Arial"/>
                        </a:rPr>
                        <a:t>Schläpfer</a:t>
                      </a:r>
                      <a:endParaRPr lang="en-US" sz="1600">
                        <a:effectLst/>
                        <a:latin typeface="Arial"/>
                      </a:endParaRPr>
                    </a:p>
                  </a:txBody>
                  <a:tcPr marL="25400" marR="25400" marT="25400" marB="25400" anchor="b">
                    <a:lnL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err="1">
                          <a:effectLst/>
                          <a:latin typeface="Arial"/>
                        </a:rPr>
                        <a:t>ReSe</a:t>
                      </a:r>
                      <a:endParaRPr lang="en-US" sz="1600">
                        <a:effectLst/>
                        <a:latin typeface="Arial"/>
                      </a:endParaRPr>
                    </a:p>
                  </a:txBody>
                  <a:tcPr marL="25400" marR="25400" marT="25400" marB="25400" anchor="b">
                    <a:lnL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3891037"/>
                  </a:ext>
                </a:extLst>
              </a:tr>
              <a:tr h="270173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</a:rPr>
                        <a:t>Rudolf Richter</a:t>
                      </a:r>
                    </a:p>
                  </a:txBody>
                  <a:tcPr marL="25400" marR="25400" marT="25400" marB="25400" anchor="b">
                    <a:lnL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</a:rPr>
                        <a:t>DLR</a:t>
                      </a:r>
                    </a:p>
                  </a:txBody>
                  <a:tcPr marL="25400" marR="25400" marT="25400" marB="25400" anchor="b">
                    <a:lnL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3383613"/>
                  </a:ext>
                </a:extLst>
              </a:tr>
              <a:tr h="270173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err="1">
                          <a:effectLst/>
                          <a:latin typeface="Arial"/>
                        </a:rPr>
                        <a:t>Fuqin</a:t>
                      </a:r>
                      <a:r>
                        <a:rPr lang="en-US" sz="1600">
                          <a:effectLst/>
                          <a:latin typeface="Arial"/>
                        </a:rPr>
                        <a:t> Li</a:t>
                      </a:r>
                    </a:p>
                  </a:txBody>
                  <a:tcPr marL="25400" marR="25400" marT="25400" marB="25400" anchor="b">
                    <a:lnL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</a:rPr>
                        <a:t>GA</a:t>
                      </a:r>
                    </a:p>
                  </a:txBody>
                  <a:tcPr marL="25400" marR="25400" marT="25400" marB="25400" anchor="b">
                    <a:lnL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1388460"/>
                  </a:ext>
                </a:extLst>
              </a:tr>
              <a:tr h="270173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</a:rPr>
                        <a:t>David Jupp</a:t>
                      </a:r>
                    </a:p>
                  </a:txBody>
                  <a:tcPr marL="25400" marR="25400" marT="25400" marB="25400" anchor="b">
                    <a:lnL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</a:rPr>
                        <a:t>CSIRO</a:t>
                      </a:r>
                    </a:p>
                  </a:txBody>
                  <a:tcPr marL="25400" marR="25400" marT="25400" marB="25400" anchor="b">
                    <a:lnL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792669"/>
                  </a:ext>
                </a:extLst>
              </a:tr>
              <a:tr h="270173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</a:rPr>
                        <a:t>Cody Anderson</a:t>
                      </a:r>
                    </a:p>
                  </a:txBody>
                  <a:tcPr marL="25400" marR="25400" marT="25400" marB="25400" anchor="b">
                    <a:lnL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</a:rPr>
                        <a:t>USGS</a:t>
                      </a:r>
                    </a:p>
                  </a:txBody>
                  <a:tcPr marL="25400" marR="25400" marT="25400" marB="25400" anchor="b">
                    <a:lnL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2161298"/>
                  </a:ext>
                </a:extLst>
              </a:tr>
              <a:tr h="270173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</a:rPr>
                        <a:t>Sebastien Saunier</a:t>
                      </a:r>
                    </a:p>
                  </a:txBody>
                  <a:tcPr marL="25400" marR="25400" marT="25400" marB="25400" anchor="b">
                    <a:lnL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</a:rPr>
                        <a:t>Telespazio</a:t>
                      </a:r>
                    </a:p>
                  </a:txBody>
                  <a:tcPr marL="25400" marR="25400" marT="25400" marB="25400" anchor="b">
                    <a:lnL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983042"/>
                  </a:ext>
                </a:extLst>
              </a:tr>
              <a:tr h="270173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</a:rPr>
                        <a:t>Steve Covington</a:t>
                      </a:r>
                    </a:p>
                  </a:txBody>
                  <a:tcPr marL="25400" marR="25400" marT="25400" marB="25400" anchor="b">
                    <a:lnL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</a:rPr>
                        <a:t>USGS</a:t>
                      </a:r>
                    </a:p>
                  </a:txBody>
                  <a:tcPr marL="25400" marR="25400" marT="25400" marB="25400" anchor="b">
                    <a:lnL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6430020"/>
                  </a:ext>
                </a:extLst>
              </a:tr>
              <a:tr h="270173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</a:rPr>
                        <a:t>Sabrina </a:t>
                      </a:r>
                      <a:r>
                        <a:rPr lang="en-US" sz="1600" err="1">
                          <a:effectLst/>
                          <a:latin typeface="Arial"/>
                        </a:rPr>
                        <a:t>Pinori</a:t>
                      </a:r>
                      <a:endParaRPr lang="en-US" sz="1600">
                        <a:effectLst/>
                        <a:latin typeface="Arial"/>
                      </a:endParaRPr>
                    </a:p>
                  </a:txBody>
                  <a:tcPr marL="25400" marR="25400" marT="25400" marB="25400" anchor="b">
                    <a:lnL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</a:rPr>
                        <a:t>Serco</a:t>
                      </a:r>
                    </a:p>
                  </a:txBody>
                  <a:tcPr marL="25400" marR="25400" marT="25400" marB="25400" anchor="b">
                    <a:lnL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5103401"/>
                  </a:ext>
                </a:extLst>
              </a:tr>
              <a:tr h="270173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</a:rPr>
                        <a:t>Danika Wellington</a:t>
                      </a:r>
                    </a:p>
                  </a:txBody>
                  <a:tcPr marL="25400" marR="25400" marT="25400" marB="25400" anchor="b">
                    <a:lnL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</a:rPr>
                        <a:t>USGS</a:t>
                      </a:r>
                    </a:p>
                  </a:txBody>
                  <a:tcPr marL="25400" marR="25400" marT="25400" marB="25400" anchor="b">
                    <a:lnL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649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8203230"/>
                  </a:ext>
                </a:extLst>
              </a:tr>
            </a:tbl>
          </a:graphicData>
        </a:graphic>
      </p:graphicFrame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CFF63887-AE4E-4F70-BDDE-CB7E08AE2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4512" y="1386500"/>
            <a:ext cx="5511488" cy="4662900"/>
          </a:xfrm>
        </p:spPr>
        <p:txBody>
          <a:bodyPr/>
          <a:lstStyle/>
          <a:p>
            <a:r>
              <a:rPr lang="en-US" dirty="0"/>
              <a:t>Symbios facilitating fortnightly meetings</a:t>
            </a:r>
          </a:p>
          <a:p>
            <a:pPr>
              <a:lnSpc>
                <a:spcPct val="114999"/>
              </a:lnSpc>
            </a:pPr>
            <a:r>
              <a:rPr lang="en-US" dirty="0"/>
              <a:t>USGS considerations for Landsat Collection 3 – 2028/29</a:t>
            </a:r>
          </a:p>
          <a:p>
            <a:pPr>
              <a:lnSpc>
                <a:spcPct val="114999"/>
              </a:lnSpc>
            </a:pPr>
            <a:r>
              <a:rPr lang="en-US" dirty="0">
                <a:hlinkClick r:id="rId2"/>
              </a:rPr>
              <a:t>Current working draft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8451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1357C9-E5F2-13D5-F29B-7395F7C62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6844" y="2312684"/>
            <a:ext cx="10854050" cy="2232631"/>
          </a:xfrm>
        </p:spPr>
        <p:txBody>
          <a:bodyPr/>
          <a:lstStyle/>
          <a:p>
            <a:r>
              <a:rPr lang="en-US" dirty="0"/>
              <a:t>Seeking feedback on the work so far</a:t>
            </a:r>
          </a:p>
          <a:p>
            <a:r>
              <a:rPr lang="en-US" dirty="0"/>
              <a:t>CEOS support for the work moving forward</a:t>
            </a:r>
          </a:p>
          <a:p>
            <a:r>
              <a:rPr lang="en-US" dirty="0"/>
              <a:t>Suggestions / ideas for further engagement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7D0A6C-EA13-65C6-5B20-C3ECB1277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41707699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F51EEE-CF47-DBB8-5367-C092BDA63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Issue</a:t>
            </a:r>
          </a:p>
        </p:txBody>
      </p:sp>
      <p:pic>
        <p:nvPicPr>
          <p:cNvPr id="4" name="image1.png">
            <a:extLst>
              <a:ext uri="{FF2B5EF4-FFF2-40B4-BE49-F238E27FC236}">
                <a16:creationId xmlns:a16="http://schemas.microsoft.com/office/drawing/2014/main" id="{1BAF2FDD-D1B2-453D-CC24-C6BB36688083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984036" y="2155693"/>
            <a:ext cx="7983504" cy="4133236"/>
          </a:xfrm>
          <a:prstGeom prst="rect">
            <a:avLst/>
          </a:prstGeom>
          <a:ln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7228E0-42B3-AF72-7B17-73C03BF8F000}"/>
              </a:ext>
            </a:extLst>
          </p:cNvPr>
          <p:cNvSpPr txBox="1"/>
          <p:nvPr/>
        </p:nvSpPr>
        <p:spPr>
          <a:xfrm>
            <a:off x="0" y="1066164"/>
            <a:ext cx="11951576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3619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Noto Sans Symbols"/>
              <a:buChar char="❖"/>
              <a:tabLst/>
              <a:defRPr/>
            </a:pP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 CEOS-ARD Surface Reflectance PFS provides a good starting point for interoperability of multi-sensor SR products but there are some differences among CEOS-ARD SR products.</a:t>
            </a:r>
          </a:p>
        </p:txBody>
      </p:sp>
    </p:spTree>
    <p:extLst>
      <p:ext uri="{BB962C8B-B14F-4D97-AF65-F5344CB8AC3E}">
        <p14:creationId xmlns:p14="http://schemas.microsoft.com/office/powerpoint/2010/main" val="32413646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244356" y="1052186"/>
            <a:ext cx="11703287" cy="338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lnSpc>
                <a:spcPct val="114999"/>
              </a:lnSpc>
            </a:pPr>
            <a:r>
              <a:rPr lang="en-US" sz="2000" dirty="0"/>
              <a:t>Inconsistency in surface reflectance products from different providers limits combined use of multi-sensor data, performing impactful analyses and gaining deeper insights.</a:t>
            </a:r>
          </a:p>
          <a:p>
            <a:pPr indent="-457200">
              <a:lnSpc>
                <a:spcPct val="114999"/>
              </a:lnSpc>
            </a:pPr>
            <a:r>
              <a:rPr lang="en-AU" sz="2000" dirty="0"/>
              <a:t>CEOS agencies' efforts in producing NASA HLS and ESA Sen2Like demonstrate the need to improve the compatibility of SR measurements across providers.</a:t>
            </a:r>
          </a:p>
          <a:p>
            <a:pPr indent="-457200">
              <a:lnSpc>
                <a:spcPct val="114999"/>
              </a:lnSpc>
            </a:pPr>
            <a:r>
              <a:rPr lang="en-AU" sz="2000" dirty="0"/>
              <a:t>Planned major Collection upgrades (e.g. USGS – Landsat C3) provide an opportunity for input in support of better alignment and harmonisation of SR products. </a:t>
            </a:r>
          </a:p>
          <a:p>
            <a:pPr indent="-457200">
              <a:lnSpc>
                <a:spcPct val="114999"/>
              </a:lnSpc>
            </a:pPr>
            <a:r>
              <a:rPr lang="en-AU" sz="2000" dirty="0"/>
              <a:t>CEOS-ARD is only the first step in the ‘interoperability continuum’, we need to plan the next steps to advance CEOS interoperability objectives.</a:t>
            </a:r>
            <a:endParaRPr lang="en-US" sz="2000" dirty="0"/>
          </a:p>
          <a:p>
            <a:pPr marL="0" indent="0">
              <a:lnSpc>
                <a:spcPct val="114999"/>
              </a:lnSpc>
              <a:buNone/>
            </a:pPr>
            <a:endParaRPr lang="en-AU" sz="2000" dirty="0"/>
          </a:p>
        </p:txBody>
      </p:sp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Why do we care?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5A106F-BA1B-834B-1823-F9F3D77EF63E}"/>
              </a:ext>
            </a:extLst>
          </p:cNvPr>
          <p:cNvGrpSpPr/>
          <p:nvPr/>
        </p:nvGrpSpPr>
        <p:grpSpPr>
          <a:xfrm>
            <a:off x="2910932" y="4454545"/>
            <a:ext cx="6304988" cy="2078319"/>
            <a:chOff x="2910932" y="4454545"/>
            <a:chExt cx="6304988" cy="207831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0285F5E-AC9F-D198-D93D-959BA38B1B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356" t="6618" r="3538" b="18400"/>
            <a:stretch/>
          </p:blipFill>
          <p:spPr>
            <a:xfrm>
              <a:off x="2910932" y="4970566"/>
              <a:ext cx="6304988" cy="1562298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6E37CDB-5913-2706-0DE6-7F7F728E6706}"/>
                </a:ext>
              </a:extLst>
            </p:cNvPr>
            <p:cNvGrpSpPr/>
            <p:nvPr/>
          </p:nvGrpSpPr>
          <p:grpSpPr>
            <a:xfrm>
              <a:off x="5678720" y="4454545"/>
              <a:ext cx="2294890" cy="1204554"/>
              <a:chOff x="5832832" y="4374313"/>
              <a:chExt cx="2294890" cy="1204554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87C6D00C-690D-FD8D-7617-8D8C65E2103E}"/>
                  </a:ext>
                </a:extLst>
              </p:cNvPr>
              <p:cNvGrpSpPr/>
              <p:nvPr/>
            </p:nvGrpSpPr>
            <p:grpSpPr>
              <a:xfrm>
                <a:off x="5832832" y="4642053"/>
                <a:ext cx="842481" cy="936814"/>
                <a:chOff x="8342616" y="4282458"/>
                <a:chExt cx="842481" cy="936814"/>
              </a:xfrm>
            </p:grpSpPr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588E0DFA-0038-3FA7-4BD5-74C296E6E175}"/>
                    </a:ext>
                  </a:extLst>
                </p:cNvPr>
                <p:cNvSpPr/>
                <p:nvPr/>
              </p:nvSpPr>
              <p:spPr>
                <a:xfrm>
                  <a:off x="8342616" y="4869951"/>
                  <a:ext cx="842481" cy="349321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rgbClr val="FF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5" name="Straight Arrow Connector 4">
                  <a:extLst>
                    <a:ext uri="{FF2B5EF4-FFF2-40B4-BE49-F238E27FC236}">
                      <a16:creationId xmlns:a16="http://schemas.microsoft.com/office/drawing/2014/main" id="{F3D0FF2D-46B1-77E1-254C-5CC4432F08B2}"/>
                    </a:ext>
                  </a:extLst>
                </p:cNvPr>
                <p:cNvCxnSpPr>
                  <a:cxnSpLocks/>
                  <a:endCxn id="4" idx="0"/>
                </p:cNvCxnSpPr>
                <p:nvPr/>
              </p:nvCxnSpPr>
              <p:spPr>
                <a:xfrm flipH="1">
                  <a:off x="8763857" y="4282458"/>
                  <a:ext cx="421240" cy="587493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FF0000"/>
                  </a:solidFill>
                  <a:prstDash val="solid"/>
                  <a:tailEnd type="triangle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A41A6A-DA05-54D6-CED1-A6808DBBA16F}"/>
                  </a:ext>
                </a:extLst>
              </p:cNvPr>
              <p:cNvSpPr txBox="1"/>
              <p:nvPr/>
            </p:nvSpPr>
            <p:spPr>
              <a:xfrm>
                <a:off x="6585312" y="4374313"/>
                <a:ext cx="15424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dirty="0">
                    <a:solidFill>
                      <a:srgbClr val="FF0000"/>
                    </a:solidFill>
                  </a:rPr>
                  <a:t>Now CEOS-ARD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E70768-903F-4F96-760A-D97F61750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Data inconsistency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415A5D-60F6-5E72-5B46-CFBC921968C4}"/>
              </a:ext>
            </a:extLst>
          </p:cNvPr>
          <p:cNvSpPr txBox="1"/>
          <p:nvPr/>
        </p:nvSpPr>
        <p:spPr>
          <a:xfrm>
            <a:off x="410966" y="1058973"/>
            <a:ext cx="11075541" cy="995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indent="-406400"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Montserrat"/>
              <a:buChar char="❖"/>
              <a:defRPr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indent="-38100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Montserrat"/>
              <a:buChar char="▪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indent="-35560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Montserrat"/>
              <a:buChar char="o"/>
              <a:defRPr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indent="-34290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Montserrat"/>
              <a:buChar char="•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indent="-34290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Montserrat"/>
              <a:buChar char="•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indent="-35560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Montserrat"/>
              <a:buChar char="•"/>
              <a:defRPr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indent="-35560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Montserrat"/>
              <a:buChar char="•"/>
              <a:defRPr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indent="-35560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Montserrat"/>
              <a:buChar char="•"/>
              <a:defRPr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indent="-35560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Montserrat"/>
              <a:buChar char="•"/>
              <a:defRPr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AU" dirty="0"/>
              <a:t>Variability in Normalised Difference Vegetation Index time-series profiles for the same area derived from Landsat, Sentinel-2 and </a:t>
            </a:r>
            <a:r>
              <a:rPr lang="en-AU" dirty="0" err="1"/>
              <a:t>PlanetScope</a:t>
            </a:r>
            <a:r>
              <a:rPr lang="en-AU" dirty="0"/>
              <a:t> data  </a:t>
            </a:r>
          </a:p>
        </p:txBody>
      </p:sp>
      <p:pic>
        <p:nvPicPr>
          <p:cNvPr id="5" name="Picture 4" descr="A close-up of a map&#10;&#10;Description automatically generated">
            <a:extLst>
              <a:ext uri="{FF2B5EF4-FFF2-40B4-BE49-F238E27FC236}">
                <a16:creationId xmlns:a16="http://schemas.microsoft.com/office/drawing/2014/main" id="{52C27E62-8FF5-319F-A96C-C282F9303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589" y="2211688"/>
            <a:ext cx="6506483" cy="412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427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BEA725-68E6-9F1A-2E7C-339842ACF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8300" y="1011727"/>
            <a:ext cx="11495400" cy="1329590"/>
          </a:xfrm>
        </p:spPr>
        <p:txBody>
          <a:bodyPr/>
          <a:lstStyle/>
          <a:p>
            <a:r>
              <a:rPr lang="en-AU" sz="2000" dirty="0"/>
              <a:t>By combining Landsat (blue) and Sentinel-2 (orange) data processed through the same workflow, a set of observations that best represent the tidal range in coastal northern Australia was achieved. </a:t>
            </a:r>
          </a:p>
          <a:p>
            <a:endParaRPr lang="en-AU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D2109E-7F2A-0E47-0E0D-6094596FC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Harmonisation: Synergies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430C0C-7BEF-AB8E-E614-E66944048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441" y="2331706"/>
            <a:ext cx="6359543" cy="4161496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3DB2F8-54B5-3780-C598-2B44425632E1}"/>
              </a:ext>
            </a:extLst>
          </p:cNvPr>
          <p:cNvSpPr txBox="1"/>
          <p:nvPr/>
        </p:nvSpPr>
        <p:spPr>
          <a:xfrm>
            <a:off x="7376930" y="6123870"/>
            <a:ext cx="47400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AU" sz="1800" kern="1200" dirty="0">
                <a:solidFill>
                  <a:srgbClr val="636F74"/>
                </a:solidFill>
                <a:latin typeface="Calibri" panose="020F0502020204030204"/>
                <a:ea typeface="+mn-ea"/>
                <a:cs typeface="+mn-cs"/>
              </a:rPr>
              <a:t>Credit: Robbi-Bishop Taylor, Geoscience Australia</a:t>
            </a:r>
          </a:p>
        </p:txBody>
      </p:sp>
    </p:spTree>
    <p:extLst>
      <p:ext uri="{BB962C8B-B14F-4D97-AF65-F5344CB8AC3E}">
        <p14:creationId xmlns:p14="http://schemas.microsoft.com/office/powerpoint/2010/main" val="25641388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7B3C3C-577E-12BC-DBD6-BD21904F2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8300" y="1096490"/>
            <a:ext cx="11495400" cy="867342"/>
          </a:xfrm>
        </p:spPr>
        <p:txBody>
          <a:bodyPr/>
          <a:lstStyle/>
          <a:p>
            <a:r>
              <a:rPr lang="en-AU" sz="2000" dirty="0"/>
              <a:t>Better insights into seasonal phenology could be achieved from Harmonised Landsat / Sentinel-2 data with high temporal density of observations </a:t>
            </a:r>
          </a:p>
          <a:p>
            <a:endParaRPr lang="en-AU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FB7AAE-24E3-B7B4-EC08-BE5699727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Harmonisation: Better insights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D49FB08-8323-7A14-B660-5548A87EE739}"/>
              </a:ext>
            </a:extLst>
          </p:cNvPr>
          <p:cNvGrpSpPr/>
          <p:nvPr/>
        </p:nvGrpSpPr>
        <p:grpSpPr>
          <a:xfrm>
            <a:off x="2556552" y="2197847"/>
            <a:ext cx="7078895" cy="4086010"/>
            <a:chOff x="2707493" y="1670604"/>
            <a:chExt cx="6838995" cy="454589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44E4853-F7E7-AE0F-4C55-E60E0D9A3BCA}"/>
                </a:ext>
              </a:extLst>
            </p:cNvPr>
            <p:cNvGrpSpPr/>
            <p:nvPr/>
          </p:nvGrpSpPr>
          <p:grpSpPr>
            <a:xfrm>
              <a:off x="2707493" y="1670604"/>
              <a:ext cx="6777014" cy="4545899"/>
              <a:chOff x="1580177" y="2186983"/>
              <a:chExt cx="4515823" cy="3177624"/>
            </a:xfrm>
          </p:grpSpPr>
          <p:pic>
            <p:nvPicPr>
              <p:cNvPr id="7" name="Picture 6" descr="ndvi_cube_sort22.png">
                <a:extLst>
                  <a:ext uri="{FF2B5EF4-FFF2-40B4-BE49-F238E27FC236}">
                    <a16:creationId xmlns:a16="http://schemas.microsoft.com/office/drawing/2014/main" id="{02C5E336-8A82-0C2C-BD12-FDC3449A35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80177" y="2377389"/>
                <a:ext cx="892976" cy="892976"/>
              </a:xfrm>
              <a:prstGeom prst="rect">
                <a:avLst/>
              </a:prstGeom>
              <a:ln w="19050" cmpd="sng">
                <a:solidFill>
                  <a:srgbClr val="FFFFFF">
                    <a:lumMod val="75000"/>
                  </a:srgbClr>
                </a:solidFill>
              </a:ln>
            </p:spPr>
          </p:pic>
          <p:pic>
            <p:nvPicPr>
              <p:cNvPr id="8" name="Picture 7" descr="ndvi_cube_sort45.png">
                <a:extLst>
                  <a:ext uri="{FF2B5EF4-FFF2-40B4-BE49-F238E27FC236}">
                    <a16:creationId xmlns:a16="http://schemas.microsoft.com/office/drawing/2014/main" id="{475DE7A9-1EE1-D2FF-ADC3-41EF31F844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66129" y="2377389"/>
                <a:ext cx="892976" cy="892976"/>
              </a:xfrm>
              <a:prstGeom prst="rect">
                <a:avLst/>
              </a:prstGeom>
              <a:ln w="19050" cmpd="sng">
                <a:solidFill>
                  <a:srgbClr val="FFFFFF">
                    <a:lumMod val="75000"/>
                  </a:srgbClr>
                </a:solidFill>
              </a:ln>
            </p:spPr>
          </p:pic>
          <p:pic>
            <p:nvPicPr>
              <p:cNvPr id="9" name="Picture 8" descr="ndvi_cube_sort48.png">
                <a:extLst>
                  <a:ext uri="{FF2B5EF4-FFF2-40B4-BE49-F238E27FC236}">
                    <a16:creationId xmlns:a16="http://schemas.microsoft.com/office/drawing/2014/main" id="{69D60B69-76CE-C6D8-B74B-38B0521860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59105" y="2377389"/>
                <a:ext cx="892976" cy="892976"/>
              </a:xfrm>
              <a:prstGeom prst="rect">
                <a:avLst/>
              </a:prstGeom>
              <a:ln w="19050" cmpd="sng">
                <a:solidFill>
                  <a:srgbClr val="FFFFFF">
                    <a:lumMod val="75000"/>
                  </a:srgbClr>
                </a:solidFill>
              </a:ln>
            </p:spPr>
          </p:pic>
          <p:pic>
            <p:nvPicPr>
              <p:cNvPr id="10" name="Picture 9" descr="ndvi_cube_sort59.png">
                <a:extLst>
                  <a:ext uri="{FF2B5EF4-FFF2-40B4-BE49-F238E27FC236}">
                    <a16:creationId xmlns:a16="http://schemas.microsoft.com/office/drawing/2014/main" id="{F69A6006-4636-B130-B7F3-9CF067A258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52082" y="2377389"/>
                <a:ext cx="892976" cy="892976"/>
              </a:xfrm>
              <a:prstGeom prst="rect">
                <a:avLst/>
              </a:prstGeom>
              <a:ln w="19050" cmpd="sng">
                <a:solidFill>
                  <a:srgbClr val="FFFFFF">
                    <a:lumMod val="75000"/>
                  </a:srgbClr>
                </a:solidFill>
              </a:ln>
            </p:spPr>
          </p:pic>
          <p:pic>
            <p:nvPicPr>
              <p:cNvPr id="11" name="Picture 10" descr="ndvi_cube_sort43.png">
                <a:extLst>
                  <a:ext uri="{FF2B5EF4-FFF2-40B4-BE49-F238E27FC236}">
                    <a16:creationId xmlns:a16="http://schemas.microsoft.com/office/drawing/2014/main" id="{B08015DB-343F-6B82-C938-C6B8B20338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73153" y="2377389"/>
                <a:ext cx="892976" cy="892976"/>
              </a:xfrm>
              <a:prstGeom prst="rect">
                <a:avLst/>
              </a:prstGeom>
              <a:ln w="19050" cmpd="sng">
                <a:solidFill>
                  <a:srgbClr val="FFFFFF">
                    <a:lumMod val="75000"/>
                  </a:srgbClr>
                </a:solidFill>
              </a:ln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DBFA502-E562-2DC7-5C07-53F169B08154}"/>
                  </a:ext>
                </a:extLst>
              </p:cNvPr>
              <p:cNvSpPr/>
              <p:nvPr/>
            </p:nvSpPr>
            <p:spPr>
              <a:xfrm>
                <a:off x="5205682" y="2440443"/>
                <a:ext cx="294682" cy="25717"/>
              </a:xfrm>
              <a:prstGeom prst="rect">
                <a:avLst/>
              </a:prstGeom>
              <a:solidFill>
                <a:srgbClr val="FFFFFF">
                  <a:lumMod val="65000"/>
                </a:srgbClr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en-US" sz="1013">
                  <a:solidFill>
                    <a:prstClr val="white"/>
                  </a:solidFill>
                  <a:latin typeface="Helvetica"/>
                  <a:ea typeface="+mn-ea"/>
                  <a:cs typeface="Helvetica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3736712-4952-961F-0B5A-B2F93187252C}"/>
                  </a:ext>
                </a:extLst>
              </p:cNvPr>
              <p:cNvSpPr txBox="1"/>
              <p:nvPr/>
            </p:nvSpPr>
            <p:spPr>
              <a:xfrm>
                <a:off x="5212824" y="2427176"/>
                <a:ext cx="386644" cy="213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788" b="1" kern="1200">
                    <a:solidFill>
                      <a:prstClr val="white">
                        <a:lumMod val="95000"/>
                      </a:prstClr>
                    </a:solidFill>
                    <a:latin typeface="Helvetica"/>
                    <a:ea typeface="+mn-ea"/>
                    <a:cs typeface="Helvetica"/>
                  </a:rPr>
                  <a:t>3km</a:t>
                </a:r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9DA4CFA8-46DA-B24B-3AEA-E60AE29074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2585" y="3353077"/>
                <a:ext cx="722472" cy="90686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CCF91F7-79A1-C24D-A25E-722E3B46767E}"/>
                  </a:ext>
                </a:extLst>
              </p:cNvPr>
              <p:cNvSpPr txBox="1"/>
              <p:nvPr/>
            </p:nvSpPr>
            <p:spPr>
              <a:xfrm>
                <a:off x="1621102" y="2186983"/>
                <a:ext cx="963725" cy="213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788" kern="1200">
                    <a:solidFill>
                      <a:srgbClr val="800000"/>
                    </a:solidFill>
                    <a:latin typeface="Helvetica"/>
                    <a:ea typeface="+mn-ea"/>
                    <a:cs typeface="Helvetica"/>
                  </a:rPr>
                  <a:t>May 4, 2016 (S2)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1CF947E-707B-6B30-D842-2881724B7200}"/>
                  </a:ext>
                </a:extLst>
              </p:cNvPr>
              <p:cNvSpPr txBox="1"/>
              <p:nvPr/>
            </p:nvSpPr>
            <p:spPr>
              <a:xfrm>
                <a:off x="2510442" y="2186983"/>
                <a:ext cx="657552" cy="213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788" kern="1200">
                    <a:solidFill>
                      <a:srgbClr val="800000"/>
                    </a:solidFill>
                    <a:latin typeface="Helvetica"/>
                    <a:ea typeface="+mn-ea"/>
                    <a:cs typeface="Helvetica"/>
                  </a:rPr>
                  <a:t>Aug 8 (L8)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1DC14CA-DA6A-46D1-A555-0851B8FEE98F}"/>
                  </a:ext>
                </a:extLst>
              </p:cNvPr>
              <p:cNvSpPr txBox="1"/>
              <p:nvPr/>
            </p:nvSpPr>
            <p:spPr>
              <a:xfrm>
                <a:off x="3421213" y="2186983"/>
                <a:ext cx="713657" cy="213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788" kern="1200">
                    <a:solidFill>
                      <a:srgbClr val="800000"/>
                    </a:solidFill>
                    <a:latin typeface="Helvetica"/>
                    <a:ea typeface="+mn-ea"/>
                    <a:cs typeface="Helvetica"/>
                  </a:rPr>
                  <a:t>Aug 17 (L8)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939B4A0-7F63-17FC-0375-CF309BD92E1E}"/>
                  </a:ext>
                </a:extLst>
              </p:cNvPr>
              <p:cNvSpPr txBox="1"/>
              <p:nvPr/>
            </p:nvSpPr>
            <p:spPr>
              <a:xfrm>
                <a:off x="4303410" y="2186983"/>
                <a:ext cx="668773" cy="213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788" kern="1200">
                    <a:solidFill>
                      <a:srgbClr val="800000"/>
                    </a:solidFill>
                    <a:latin typeface="Helvetica"/>
                    <a:ea typeface="+mn-ea"/>
                    <a:cs typeface="Helvetica"/>
                  </a:rPr>
                  <a:t>Sep 1 (S2)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EC7F04F-E5F4-7022-F377-383EF286C193}"/>
                  </a:ext>
                </a:extLst>
              </p:cNvPr>
              <p:cNvSpPr txBox="1"/>
              <p:nvPr/>
            </p:nvSpPr>
            <p:spPr>
              <a:xfrm>
                <a:off x="5192750" y="2186983"/>
                <a:ext cx="692818" cy="213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788" kern="1200">
                    <a:solidFill>
                      <a:srgbClr val="800000"/>
                    </a:solidFill>
                    <a:latin typeface="Helvetica"/>
                    <a:ea typeface="+mn-ea"/>
                    <a:cs typeface="Helvetica"/>
                  </a:rPr>
                  <a:t>Oct 20 (L8)</a:t>
                </a:r>
              </a:p>
            </p:txBody>
          </p:sp>
          <p:pic>
            <p:nvPicPr>
              <p:cNvPr id="20" name="Picture 19" descr="ndvi-plot.png">
                <a:extLst>
                  <a:ext uri="{FF2B5EF4-FFF2-40B4-BE49-F238E27FC236}">
                    <a16:creationId xmlns:a16="http://schemas.microsoft.com/office/drawing/2014/main" id="{9D9028E3-3F97-D5A6-0575-E21F195666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750176" y="3604369"/>
                <a:ext cx="3490703" cy="1760238"/>
              </a:xfrm>
              <a:prstGeom prst="rect">
                <a:avLst/>
              </a:prstGeom>
            </p:spPr>
          </p:pic>
          <p:sp>
            <p:nvSpPr>
              <p:cNvPr id="21" name="Freeform 19">
                <a:extLst>
                  <a:ext uri="{FF2B5EF4-FFF2-40B4-BE49-F238E27FC236}">
                    <a16:creationId xmlns:a16="http://schemas.microsoft.com/office/drawing/2014/main" id="{1D67A58D-34A0-F07D-760E-CC55DED5EF5D}"/>
                  </a:ext>
                </a:extLst>
              </p:cNvPr>
              <p:cNvSpPr/>
              <p:nvPr/>
            </p:nvSpPr>
            <p:spPr>
              <a:xfrm>
                <a:off x="2230755" y="4315033"/>
                <a:ext cx="2639616" cy="686444"/>
              </a:xfrm>
              <a:custGeom>
                <a:avLst/>
                <a:gdLst>
                  <a:gd name="connsiteX0" fmla="*/ 0 w 4692650"/>
                  <a:gd name="connsiteY0" fmla="*/ 1218979 h 1218979"/>
                  <a:gd name="connsiteX1" fmla="*/ 311150 w 4692650"/>
                  <a:gd name="connsiteY1" fmla="*/ 1041179 h 1218979"/>
                  <a:gd name="connsiteX2" fmla="*/ 692150 w 4692650"/>
                  <a:gd name="connsiteY2" fmla="*/ 730029 h 1218979"/>
                  <a:gd name="connsiteX3" fmla="*/ 971550 w 4692650"/>
                  <a:gd name="connsiteY3" fmla="*/ 647479 h 1218979"/>
                  <a:gd name="connsiteX4" fmla="*/ 1358900 w 4692650"/>
                  <a:gd name="connsiteY4" fmla="*/ 495079 h 1218979"/>
                  <a:gd name="connsiteX5" fmla="*/ 1460500 w 4692650"/>
                  <a:gd name="connsiteY5" fmla="*/ 412529 h 1218979"/>
                  <a:gd name="connsiteX6" fmla="*/ 1708150 w 4692650"/>
                  <a:gd name="connsiteY6" fmla="*/ 145829 h 1218979"/>
                  <a:gd name="connsiteX7" fmla="*/ 1866900 w 4692650"/>
                  <a:gd name="connsiteY7" fmla="*/ 44229 h 1218979"/>
                  <a:gd name="connsiteX8" fmla="*/ 2057400 w 4692650"/>
                  <a:gd name="connsiteY8" fmla="*/ 12479 h 1218979"/>
                  <a:gd name="connsiteX9" fmla="*/ 2330450 w 4692650"/>
                  <a:gd name="connsiteY9" fmla="*/ 247429 h 1218979"/>
                  <a:gd name="connsiteX10" fmla="*/ 2559050 w 4692650"/>
                  <a:gd name="connsiteY10" fmla="*/ 387129 h 1218979"/>
                  <a:gd name="connsiteX11" fmla="*/ 2794000 w 4692650"/>
                  <a:gd name="connsiteY11" fmla="*/ 431579 h 1218979"/>
                  <a:gd name="connsiteX12" fmla="*/ 3009900 w 4692650"/>
                  <a:gd name="connsiteY12" fmla="*/ 437929 h 1218979"/>
                  <a:gd name="connsiteX13" fmla="*/ 3314700 w 4692650"/>
                  <a:gd name="connsiteY13" fmla="*/ 520479 h 1218979"/>
                  <a:gd name="connsiteX14" fmla="*/ 3949700 w 4692650"/>
                  <a:gd name="connsiteY14" fmla="*/ 704629 h 1218979"/>
                  <a:gd name="connsiteX15" fmla="*/ 4692650 w 4692650"/>
                  <a:gd name="connsiteY15" fmla="*/ 774479 h 1218979"/>
                  <a:gd name="connsiteX0" fmla="*/ 0 w 4692650"/>
                  <a:gd name="connsiteY0" fmla="*/ 1218979 h 1218979"/>
                  <a:gd name="connsiteX1" fmla="*/ 311150 w 4692650"/>
                  <a:gd name="connsiteY1" fmla="*/ 1041179 h 1218979"/>
                  <a:gd name="connsiteX2" fmla="*/ 692150 w 4692650"/>
                  <a:gd name="connsiteY2" fmla="*/ 730029 h 1218979"/>
                  <a:gd name="connsiteX3" fmla="*/ 1028700 w 4692650"/>
                  <a:gd name="connsiteY3" fmla="*/ 609379 h 1218979"/>
                  <a:gd name="connsiteX4" fmla="*/ 1358900 w 4692650"/>
                  <a:gd name="connsiteY4" fmla="*/ 495079 h 1218979"/>
                  <a:gd name="connsiteX5" fmla="*/ 1460500 w 4692650"/>
                  <a:gd name="connsiteY5" fmla="*/ 412529 h 1218979"/>
                  <a:gd name="connsiteX6" fmla="*/ 1708150 w 4692650"/>
                  <a:gd name="connsiteY6" fmla="*/ 145829 h 1218979"/>
                  <a:gd name="connsiteX7" fmla="*/ 1866900 w 4692650"/>
                  <a:gd name="connsiteY7" fmla="*/ 44229 h 1218979"/>
                  <a:gd name="connsiteX8" fmla="*/ 2057400 w 4692650"/>
                  <a:gd name="connsiteY8" fmla="*/ 12479 h 1218979"/>
                  <a:gd name="connsiteX9" fmla="*/ 2330450 w 4692650"/>
                  <a:gd name="connsiteY9" fmla="*/ 247429 h 1218979"/>
                  <a:gd name="connsiteX10" fmla="*/ 2559050 w 4692650"/>
                  <a:gd name="connsiteY10" fmla="*/ 387129 h 1218979"/>
                  <a:gd name="connsiteX11" fmla="*/ 2794000 w 4692650"/>
                  <a:gd name="connsiteY11" fmla="*/ 431579 h 1218979"/>
                  <a:gd name="connsiteX12" fmla="*/ 3009900 w 4692650"/>
                  <a:gd name="connsiteY12" fmla="*/ 437929 h 1218979"/>
                  <a:gd name="connsiteX13" fmla="*/ 3314700 w 4692650"/>
                  <a:gd name="connsiteY13" fmla="*/ 520479 h 1218979"/>
                  <a:gd name="connsiteX14" fmla="*/ 3949700 w 4692650"/>
                  <a:gd name="connsiteY14" fmla="*/ 704629 h 1218979"/>
                  <a:gd name="connsiteX15" fmla="*/ 4692650 w 4692650"/>
                  <a:gd name="connsiteY15" fmla="*/ 774479 h 1218979"/>
                  <a:gd name="connsiteX0" fmla="*/ 0 w 4692650"/>
                  <a:gd name="connsiteY0" fmla="*/ 1218979 h 1218979"/>
                  <a:gd name="connsiteX1" fmla="*/ 311150 w 4692650"/>
                  <a:gd name="connsiteY1" fmla="*/ 1041179 h 1218979"/>
                  <a:gd name="connsiteX2" fmla="*/ 692150 w 4692650"/>
                  <a:gd name="connsiteY2" fmla="*/ 730029 h 1218979"/>
                  <a:gd name="connsiteX3" fmla="*/ 1028700 w 4692650"/>
                  <a:gd name="connsiteY3" fmla="*/ 609379 h 1218979"/>
                  <a:gd name="connsiteX4" fmla="*/ 1327150 w 4692650"/>
                  <a:gd name="connsiteY4" fmla="*/ 495079 h 1218979"/>
                  <a:gd name="connsiteX5" fmla="*/ 1460500 w 4692650"/>
                  <a:gd name="connsiteY5" fmla="*/ 412529 h 1218979"/>
                  <a:gd name="connsiteX6" fmla="*/ 1708150 w 4692650"/>
                  <a:gd name="connsiteY6" fmla="*/ 145829 h 1218979"/>
                  <a:gd name="connsiteX7" fmla="*/ 1866900 w 4692650"/>
                  <a:gd name="connsiteY7" fmla="*/ 44229 h 1218979"/>
                  <a:gd name="connsiteX8" fmla="*/ 2057400 w 4692650"/>
                  <a:gd name="connsiteY8" fmla="*/ 12479 h 1218979"/>
                  <a:gd name="connsiteX9" fmla="*/ 2330450 w 4692650"/>
                  <a:gd name="connsiteY9" fmla="*/ 247429 h 1218979"/>
                  <a:gd name="connsiteX10" fmla="*/ 2559050 w 4692650"/>
                  <a:gd name="connsiteY10" fmla="*/ 387129 h 1218979"/>
                  <a:gd name="connsiteX11" fmla="*/ 2794000 w 4692650"/>
                  <a:gd name="connsiteY11" fmla="*/ 431579 h 1218979"/>
                  <a:gd name="connsiteX12" fmla="*/ 3009900 w 4692650"/>
                  <a:gd name="connsiteY12" fmla="*/ 437929 h 1218979"/>
                  <a:gd name="connsiteX13" fmla="*/ 3314700 w 4692650"/>
                  <a:gd name="connsiteY13" fmla="*/ 520479 h 1218979"/>
                  <a:gd name="connsiteX14" fmla="*/ 3949700 w 4692650"/>
                  <a:gd name="connsiteY14" fmla="*/ 704629 h 1218979"/>
                  <a:gd name="connsiteX15" fmla="*/ 4692650 w 4692650"/>
                  <a:gd name="connsiteY15" fmla="*/ 774479 h 1218979"/>
                  <a:gd name="connsiteX0" fmla="*/ 0 w 4692650"/>
                  <a:gd name="connsiteY0" fmla="*/ 1218979 h 1218979"/>
                  <a:gd name="connsiteX1" fmla="*/ 311150 w 4692650"/>
                  <a:gd name="connsiteY1" fmla="*/ 1041179 h 1218979"/>
                  <a:gd name="connsiteX2" fmla="*/ 692150 w 4692650"/>
                  <a:gd name="connsiteY2" fmla="*/ 730029 h 1218979"/>
                  <a:gd name="connsiteX3" fmla="*/ 1028700 w 4692650"/>
                  <a:gd name="connsiteY3" fmla="*/ 609379 h 1218979"/>
                  <a:gd name="connsiteX4" fmla="*/ 1327150 w 4692650"/>
                  <a:gd name="connsiteY4" fmla="*/ 495079 h 1218979"/>
                  <a:gd name="connsiteX5" fmla="*/ 1708150 w 4692650"/>
                  <a:gd name="connsiteY5" fmla="*/ 145829 h 1218979"/>
                  <a:gd name="connsiteX6" fmla="*/ 1866900 w 4692650"/>
                  <a:gd name="connsiteY6" fmla="*/ 44229 h 1218979"/>
                  <a:gd name="connsiteX7" fmla="*/ 2057400 w 4692650"/>
                  <a:gd name="connsiteY7" fmla="*/ 12479 h 1218979"/>
                  <a:gd name="connsiteX8" fmla="*/ 2330450 w 4692650"/>
                  <a:gd name="connsiteY8" fmla="*/ 247429 h 1218979"/>
                  <a:gd name="connsiteX9" fmla="*/ 2559050 w 4692650"/>
                  <a:gd name="connsiteY9" fmla="*/ 387129 h 1218979"/>
                  <a:gd name="connsiteX10" fmla="*/ 2794000 w 4692650"/>
                  <a:gd name="connsiteY10" fmla="*/ 431579 h 1218979"/>
                  <a:gd name="connsiteX11" fmla="*/ 3009900 w 4692650"/>
                  <a:gd name="connsiteY11" fmla="*/ 437929 h 1218979"/>
                  <a:gd name="connsiteX12" fmla="*/ 3314700 w 4692650"/>
                  <a:gd name="connsiteY12" fmla="*/ 520479 h 1218979"/>
                  <a:gd name="connsiteX13" fmla="*/ 3949700 w 4692650"/>
                  <a:gd name="connsiteY13" fmla="*/ 704629 h 1218979"/>
                  <a:gd name="connsiteX14" fmla="*/ 4692650 w 4692650"/>
                  <a:gd name="connsiteY14" fmla="*/ 774479 h 1218979"/>
                  <a:gd name="connsiteX0" fmla="*/ 0 w 4692650"/>
                  <a:gd name="connsiteY0" fmla="*/ 1220344 h 1220344"/>
                  <a:gd name="connsiteX1" fmla="*/ 311150 w 4692650"/>
                  <a:gd name="connsiteY1" fmla="*/ 1042544 h 1220344"/>
                  <a:gd name="connsiteX2" fmla="*/ 692150 w 4692650"/>
                  <a:gd name="connsiteY2" fmla="*/ 731394 h 1220344"/>
                  <a:gd name="connsiteX3" fmla="*/ 1028700 w 4692650"/>
                  <a:gd name="connsiteY3" fmla="*/ 610744 h 1220344"/>
                  <a:gd name="connsiteX4" fmla="*/ 1327150 w 4692650"/>
                  <a:gd name="connsiteY4" fmla="*/ 496444 h 1220344"/>
                  <a:gd name="connsiteX5" fmla="*/ 1708150 w 4692650"/>
                  <a:gd name="connsiteY5" fmla="*/ 147194 h 1220344"/>
                  <a:gd name="connsiteX6" fmla="*/ 1866900 w 4692650"/>
                  <a:gd name="connsiteY6" fmla="*/ 45594 h 1220344"/>
                  <a:gd name="connsiteX7" fmla="*/ 2057400 w 4692650"/>
                  <a:gd name="connsiteY7" fmla="*/ 13844 h 1220344"/>
                  <a:gd name="connsiteX8" fmla="*/ 2311400 w 4692650"/>
                  <a:gd name="connsiteY8" fmla="*/ 267844 h 1220344"/>
                  <a:gd name="connsiteX9" fmla="*/ 2559050 w 4692650"/>
                  <a:gd name="connsiteY9" fmla="*/ 388494 h 1220344"/>
                  <a:gd name="connsiteX10" fmla="*/ 2794000 w 4692650"/>
                  <a:gd name="connsiteY10" fmla="*/ 432944 h 1220344"/>
                  <a:gd name="connsiteX11" fmla="*/ 3009900 w 4692650"/>
                  <a:gd name="connsiteY11" fmla="*/ 439294 h 1220344"/>
                  <a:gd name="connsiteX12" fmla="*/ 3314700 w 4692650"/>
                  <a:gd name="connsiteY12" fmla="*/ 521844 h 1220344"/>
                  <a:gd name="connsiteX13" fmla="*/ 3949700 w 4692650"/>
                  <a:gd name="connsiteY13" fmla="*/ 705994 h 1220344"/>
                  <a:gd name="connsiteX14" fmla="*/ 4692650 w 4692650"/>
                  <a:gd name="connsiteY14" fmla="*/ 775844 h 1220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692650" h="1220344">
                    <a:moveTo>
                      <a:pt x="0" y="1220344"/>
                    </a:moveTo>
                    <a:cubicBezTo>
                      <a:pt x="97896" y="1172190"/>
                      <a:pt x="195792" y="1124036"/>
                      <a:pt x="311150" y="1042544"/>
                    </a:cubicBezTo>
                    <a:cubicBezTo>
                      <a:pt x="426508" y="961052"/>
                      <a:pt x="572558" y="803361"/>
                      <a:pt x="692150" y="731394"/>
                    </a:cubicBezTo>
                    <a:cubicBezTo>
                      <a:pt x="811742" y="659427"/>
                      <a:pt x="922867" y="649902"/>
                      <a:pt x="1028700" y="610744"/>
                    </a:cubicBezTo>
                    <a:cubicBezTo>
                      <a:pt x="1134533" y="571586"/>
                      <a:pt x="1213908" y="573702"/>
                      <a:pt x="1327150" y="496444"/>
                    </a:cubicBezTo>
                    <a:cubicBezTo>
                      <a:pt x="1440392" y="419186"/>
                      <a:pt x="1618192" y="222336"/>
                      <a:pt x="1708150" y="147194"/>
                    </a:cubicBezTo>
                    <a:cubicBezTo>
                      <a:pt x="1798108" y="72052"/>
                      <a:pt x="1808692" y="67819"/>
                      <a:pt x="1866900" y="45594"/>
                    </a:cubicBezTo>
                    <a:cubicBezTo>
                      <a:pt x="1925108" y="23369"/>
                      <a:pt x="1983317" y="-23198"/>
                      <a:pt x="2057400" y="13844"/>
                    </a:cubicBezTo>
                    <a:cubicBezTo>
                      <a:pt x="2131483" y="50886"/>
                      <a:pt x="2227792" y="205402"/>
                      <a:pt x="2311400" y="267844"/>
                    </a:cubicBezTo>
                    <a:cubicBezTo>
                      <a:pt x="2395008" y="330286"/>
                      <a:pt x="2478617" y="360977"/>
                      <a:pt x="2559050" y="388494"/>
                    </a:cubicBezTo>
                    <a:cubicBezTo>
                      <a:pt x="2639483" y="416011"/>
                      <a:pt x="2718858" y="424477"/>
                      <a:pt x="2794000" y="432944"/>
                    </a:cubicBezTo>
                    <a:cubicBezTo>
                      <a:pt x="2869142" y="441411"/>
                      <a:pt x="2923117" y="424477"/>
                      <a:pt x="3009900" y="439294"/>
                    </a:cubicBezTo>
                    <a:cubicBezTo>
                      <a:pt x="3096683" y="454111"/>
                      <a:pt x="3314700" y="521844"/>
                      <a:pt x="3314700" y="521844"/>
                    </a:cubicBezTo>
                    <a:cubicBezTo>
                      <a:pt x="3471333" y="566294"/>
                      <a:pt x="3720042" y="663661"/>
                      <a:pt x="3949700" y="705994"/>
                    </a:cubicBezTo>
                    <a:cubicBezTo>
                      <a:pt x="4179358" y="748327"/>
                      <a:pt x="4692650" y="775844"/>
                      <a:pt x="4692650" y="775844"/>
                    </a:cubicBezTo>
                  </a:path>
                </a:pathLst>
              </a:custGeom>
              <a:noFill/>
              <a:ln w="25400" cap="flat" cmpd="sng" algn="ctr">
                <a:solidFill>
                  <a:srgbClr val="ABBE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en-US" sz="1013">
                  <a:solidFill>
                    <a:prstClr val="black"/>
                  </a:solidFill>
                  <a:latin typeface="Helvetica"/>
                  <a:ea typeface="+mn-ea"/>
                  <a:cs typeface="Helvetica"/>
                </a:endParaRPr>
              </a:p>
            </p:txBody>
          </p:sp>
          <p:sp>
            <p:nvSpPr>
              <p:cNvPr id="22" name="Freeform 20">
                <a:extLst>
                  <a:ext uri="{FF2B5EF4-FFF2-40B4-BE49-F238E27FC236}">
                    <a16:creationId xmlns:a16="http://schemas.microsoft.com/office/drawing/2014/main" id="{797E9417-F4D7-C624-578A-F1EFE6C93001}"/>
                  </a:ext>
                </a:extLst>
              </p:cNvPr>
              <p:cNvSpPr/>
              <p:nvPr/>
            </p:nvSpPr>
            <p:spPr>
              <a:xfrm>
                <a:off x="2227183" y="3764656"/>
                <a:ext cx="2596754" cy="1268969"/>
              </a:xfrm>
              <a:custGeom>
                <a:avLst/>
                <a:gdLst>
                  <a:gd name="connsiteX0" fmla="*/ 0 w 4552950"/>
                  <a:gd name="connsiteY0" fmla="*/ 2308098 h 2308098"/>
                  <a:gd name="connsiteX1" fmla="*/ 590550 w 4552950"/>
                  <a:gd name="connsiteY1" fmla="*/ 1558798 h 2308098"/>
                  <a:gd name="connsiteX2" fmla="*/ 952500 w 4552950"/>
                  <a:gd name="connsiteY2" fmla="*/ 1425448 h 2308098"/>
                  <a:gd name="connsiteX3" fmla="*/ 1384300 w 4552950"/>
                  <a:gd name="connsiteY3" fmla="*/ 650748 h 2308098"/>
                  <a:gd name="connsiteX4" fmla="*/ 1511300 w 4552950"/>
                  <a:gd name="connsiteY4" fmla="*/ 390398 h 2308098"/>
                  <a:gd name="connsiteX5" fmla="*/ 1727200 w 4552950"/>
                  <a:gd name="connsiteY5" fmla="*/ 371348 h 2308098"/>
                  <a:gd name="connsiteX6" fmla="*/ 1993900 w 4552950"/>
                  <a:gd name="connsiteY6" fmla="*/ 72898 h 2308098"/>
                  <a:gd name="connsiteX7" fmla="*/ 2171700 w 4552950"/>
                  <a:gd name="connsiteY7" fmla="*/ 161798 h 2308098"/>
                  <a:gd name="connsiteX8" fmla="*/ 2247900 w 4552950"/>
                  <a:gd name="connsiteY8" fmla="*/ 1177798 h 2308098"/>
                  <a:gd name="connsiteX9" fmla="*/ 2279650 w 4552950"/>
                  <a:gd name="connsiteY9" fmla="*/ 1133348 h 2308098"/>
                  <a:gd name="connsiteX10" fmla="*/ 2355850 w 4552950"/>
                  <a:gd name="connsiteY10" fmla="*/ 587248 h 2308098"/>
                  <a:gd name="connsiteX11" fmla="*/ 2571750 w 4552950"/>
                  <a:gd name="connsiteY11" fmla="*/ 257048 h 2308098"/>
                  <a:gd name="connsiteX12" fmla="*/ 2819400 w 4552950"/>
                  <a:gd name="connsiteY12" fmla="*/ 206248 h 2308098"/>
                  <a:gd name="connsiteX13" fmla="*/ 2844800 w 4552950"/>
                  <a:gd name="connsiteY13" fmla="*/ 1190498 h 2308098"/>
                  <a:gd name="connsiteX14" fmla="*/ 2876550 w 4552950"/>
                  <a:gd name="connsiteY14" fmla="*/ 1038098 h 2308098"/>
                  <a:gd name="connsiteX15" fmla="*/ 2971800 w 4552950"/>
                  <a:gd name="connsiteY15" fmla="*/ 549148 h 2308098"/>
                  <a:gd name="connsiteX16" fmla="*/ 3086100 w 4552950"/>
                  <a:gd name="connsiteY16" fmla="*/ 136398 h 2308098"/>
                  <a:gd name="connsiteX17" fmla="*/ 3289300 w 4552950"/>
                  <a:gd name="connsiteY17" fmla="*/ 60198 h 2308098"/>
                  <a:gd name="connsiteX18" fmla="*/ 3333750 w 4552950"/>
                  <a:gd name="connsiteY18" fmla="*/ 110998 h 2308098"/>
                  <a:gd name="connsiteX19" fmla="*/ 3422650 w 4552950"/>
                  <a:gd name="connsiteY19" fmla="*/ 1336548 h 2308098"/>
                  <a:gd name="connsiteX20" fmla="*/ 3479800 w 4552950"/>
                  <a:gd name="connsiteY20" fmla="*/ 1203198 h 2308098"/>
                  <a:gd name="connsiteX21" fmla="*/ 3600450 w 4552950"/>
                  <a:gd name="connsiteY21" fmla="*/ 1019048 h 2308098"/>
                  <a:gd name="connsiteX22" fmla="*/ 3841750 w 4552950"/>
                  <a:gd name="connsiteY22" fmla="*/ 974598 h 2308098"/>
                  <a:gd name="connsiteX23" fmla="*/ 3981450 w 4552950"/>
                  <a:gd name="connsiteY23" fmla="*/ 885698 h 2308098"/>
                  <a:gd name="connsiteX24" fmla="*/ 4089400 w 4552950"/>
                  <a:gd name="connsiteY24" fmla="*/ 847598 h 2308098"/>
                  <a:gd name="connsiteX25" fmla="*/ 4552950 w 4552950"/>
                  <a:gd name="connsiteY25" fmla="*/ 1298448 h 2308098"/>
                  <a:gd name="connsiteX0" fmla="*/ 0 w 4552950"/>
                  <a:gd name="connsiteY0" fmla="*/ 2308098 h 2308098"/>
                  <a:gd name="connsiteX1" fmla="*/ 590550 w 4552950"/>
                  <a:gd name="connsiteY1" fmla="*/ 1558798 h 2308098"/>
                  <a:gd name="connsiteX2" fmla="*/ 952500 w 4552950"/>
                  <a:gd name="connsiteY2" fmla="*/ 1425448 h 2308098"/>
                  <a:gd name="connsiteX3" fmla="*/ 1384300 w 4552950"/>
                  <a:gd name="connsiteY3" fmla="*/ 650748 h 2308098"/>
                  <a:gd name="connsiteX4" fmla="*/ 1511300 w 4552950"/>
                  <a:gd name="connsiteY4" fmla="*/ 390398 h 2308098"/>
                  <a:gd name="connsiteX5" fmla="*/ 1727200 w 4552950"/>
                  <a:gd name="connsiteY5" fmla="*/ 371348 h 2308098"/>
                  <a:gd name="connsiteX6" fmla="*/ 1993900 w 4552950"/>
                  <a:gd name="connsiteY6" fmla="*/ 72898 h 2308098"/>
                  <a:gd name="connsiteX7" fmla="*/ 2171700 w 4552950"/>
                  <a:gd name="connsiteY7" fmla="*/ 161798 h 2308098"/>
                  <a:gd name="connsiteX8" fmla="*/ 2247900 w 4552950"/>
                  <a:gd name="connsiteY8" fmla="*/ 1177798 h 2308098"/>
                  <a:gd name="connsiteX9" fmla="*/ 2279650 w 4552950"/>
                  <a:gd name="connsiteY9" fmla="*/ 1133348 h 2308098"/>
                  <a:gd name="connsiteX10" fmla="*/ 2355850 w 4552950"/>
                  <a:gd name="connsiteY10" fmla="*/ 587248 h 2308098"/>
                  <a:gd name="connsiteX11" fmla="*/ 2571750 w 4552950"/>
                  <a:gd name="connsiteY11" fmla="*/ 257048 h 2308098"/>
                  <a:gd name="connsiteX12" fmla="*/ 2819400 w 4552950"/>
                  <a:gd name="connsiteY12" fmla="*/ 206248 h 2308098"/>
                  <a:gd name="connsiteX13" fmla="*/ 2844800 w 4552950"/>
                  <a:gd name="connsiteY13" fmla="*/ 1190498 h 2308098"/>
                  <a:gd name="connsiteX14" fmla="*/ 2876550 w 4552950"/>
                  <a:gd name="connsiteY14" fmla="*/ 1038098 h 2308098"/>
                  <a:gd name="connsiteX15" fmla="*/ 2971800 w 4552950"/>
                  <a:gd name="connsiteY15" fmla="*/ 549148 h 2308098"/>
                  <a:gd name="connsiteX16" fmla="*/ 3086100 w 4552950"/>
                  <a:gd name="connsiteY16" fmla="*/ 136398 h 2308098"/>
                  <a:gd name="connsiteX17" fmla="*/ 3289300 w 4552950"/>
                  <a:gd name="connsiteY17" fmla="*/ 60198 h 2308098"/>
                  <a:gd name="connsiteX18" fmla="*/ 3333750 w 4552950"/>
                  <a:gd name="connsiteY18" fmla="*/ 110998 h 2308098"/>
                  <a:gd name="connsiteX19" fmla="*/ 3422650 w 4552950"/>
                  <a:gd name="connsiteY19" fmla="*/ 1336548 h 2308098"/>
                  <a:gd name="connsiteX20" fmla="*/ 3479800 w 4552950"/>
                  <a:gd name="connsiteY20" fmla="*/ 1203198 h 2308098"/>
                  <a:gd name="connsiteX21" fmla="*/ 3600450 w 4552950"/>
                  <a:gd name="connsiteY21" fmla="*/ 1019048 h 2308098"/>
                  <a:gd name="connsiteX22" fmla="*/ 3841750 w 4552950"/>
                  <a:gd name="connsiteY22" fmla="*/ 974598 h 2308098"/>
                  <a:gd name="connsiteX23" fmla="*/ 3943350 w 4552950"/>
                  <a:gd name="connsiteY23" fmla="*/ 860298 h 2308098"/>
                  <a:gd name="connsiteX24" fmla="*/ 4089400 w 4552950"/>
                  <a:gd name="connsiteY24" fmla="*/ 847598 h 2308098"/>
                  <a:gd name="connsiteX25" fmla="*/ 4552950 w 4552950"/>
                  <a:gd name="connsiteY25" fmla="*/ 1298448 h 2308098"/>
                  <a:gd name="connsiteX0" fmla="*/ 0 w 4552950"/>
                  <a:gd name="connsiteY0" fmla="*/ 2308098 h 2308098"/>
                  <a:gd name="connsiteX1" fmla="*/ 590550 w 4552950"/>
                  <a:gd name="connsiteY1" fmla="*/ 1558798 h 2308098"/>
                  <a:gd name="connsiteX2" fmla="*/ 952500 w 4552950"/>
                  <a:gd name="connsiteY2" fmla="*/ 1425448 h 2308098"/>
                  <a:gd name="connsiteX3" fmla="*/ 1384300 w 4552950"/>
                  <a:gd name="connsiteY3" fmla="*/ 650748 h 2308098"/>
                  <a:gd name="connsiteX4" fmla="*/ 1511300 w 4552950"/>
                  <a:gd name="connsiteY4" fmla="*/ 390398 h 2308098"/>
                  <a:gd name="connsiteX5" fmla="*/ 1727200 w 4552950"/>
                  <a:gd name="connsiteY5" fmla="*/ 371348 h 2308098"/>
                  <a:gd name="connsiteX6" fmla="*/ 1993900 w 4552950"/>
                  <a:gd name="connsiteY6" fmla="*/ 72898 h 2308098"/>
                  <a:gd name="connsiteX7" fmla="*/ 2171700 w 4552950"/>
                  <a:gd name="connsiteY7" fmla="*/ 161798 h 2308098"/>
                  <a:gd name="connsiteX8" fmla="*/ 2247900 w 4552950"/>
                  <a:gd name="connsiteY8" fmla="*/ 1177798 h 2308098"/>
                  <a:gd name="connsiteX9" fmla="*/ 2279650 w 4552950"/>
                  <a:gd name="connsiteY9" fmla="*/ 1133348 h 2308098"/>
                  <a:gd name="connsiteX10" fmla="*/ 2355850 w 4552950"/>
                  <a:gd name="connsiteY10" fmla="*/ 587248 h 2308098"/>
                  <a:gd name="connsiteX11" fmla="*/ 2571750 w 4552950"/>
                  <a:gd name="connsiteY11" fmla="*/ 257048 h 2308098"/>
                  <a:gd name="connsiteX12" fmla="*/ 2819400 w 4552950"/>
                  <a:gd name="connsiteY12" fmla="*/ 206248 h 2308098"/>
                  <a:gd name="connsiteX13" fmla="*/ 2844800 w 4552950"/>
                  <a:gd name="connsiteY13" fmla="*/ 1190498 h 2308098"/>
                  <a:gd name="connsiteX14" fmla="*/ 2876550 w 4552950"/>
                  <a:gd name="connsiteY14" fmla="*/ 1038098 h 2308098"/>
                  <a:gd name="connsiteX15" fmla="*/ 2971800 w 4552950"/>
                  <a:gd name="connsiteY15" fmla="*/ 549148 h 2308098"/>
                  <a:gd name="connsiteX16" fmla="*/ 3086100 w 4552950"/>
                  <a:gd name="connsiteY16" fmla="*/ 136398 h 2308098"/>
                  <a:gd name="connsiteX17" fmla="*/ 3289300 w 4552950"/>
                  <a:gd name="connsiteY17" fmla="*/ 60198 h 2308098"/>
                  <a:gd name="connsiteX18" fmla="*/ 3333750 w 4552950"/>
                  <a:gd name="connsiteY18" fmla="*/ 110998 h 2308098"/>
                  <a:gd name="connsiteX19" fmla="*/ 3422650 w 4552950"/>
                  <a:gd name="connsiteY19" fmla="*/ 1336548 h 2308098"/>
                  <a:gd name="connsiteX20" fmla="*/ 3479800 w 4552950"/>
                  <a:gd name="connsiteY20" fmla="*/ 1203198 h 2308098"/>
                  <a:gd name="connsiteX21" fmla="*/ 3600450 w 4552950"/>
                  <a:gd name="connsiteY21" fmla="*/ 1019048 h 2308098"/>
                  <a:gd name="connsiteX22" fmla="*/ 3778250 w 4552950"/>
                  <a:gd name="connsiteY22" fmla="*/ 1012698 h 2308098"/>
                  <a:gd name="connsiteX23" fmla="*/ 3943350 w 4552950"/>
                  <a:gd name="connsiteY23" fmla="*/ 860298 h 2308098"/>
                  <a:gd name="connsiteX24" fmla="*/ 4089400 w 4552950"/>
                  <a:gd name="connsiteY24" fmla="*/ 847598 h 2308098"/>
                  <a:gd name="connsiteX25" fmla="*/ 4552950 w 4552950"/>
                  <a:gd name="connsiteY25" fmla="*/ 1298448 h 2308098"/>
                  <a:gd name="connsiteX0" fmla="*/ 0 w 4552950"/>
                  <a:gd name="connsiteY0" fmla="*/ 2308098 h 2308098"/>
                  <a:gd name="connsiteX1" fmla="*/ 590550 w 4552950"/>
                  <a:gd name="connsiteY1" fmla="*/ 1558798 h 2308098"/>
                  <a:gd name="connsiteX2" fmla="*/ 952500 w 4552950"/>
                  <a:gd name="connsiteY2" fmla="*/ 1425448 h 2308098"/>
                  <a:gd name="connsiteX3" fmla="*/ 1384300 w 4552950"/>
                  <a:gd name="connsiteY3" fmla="*/ 650748 h 2308098"/>
                  <a:gd name="connsiteX4" fmla="*/ 1511300 w 4552950"/>
                  <a:gd name="connsiteY4" fmla="*/ 390398 h 2308098"/>
                  <a:gd name="connsiteX5" fmla="*/ 1727200 w 4552950"/>
                  <a:gd name="connsiteY5" fmla="*/ 371348 h 2308098"/>
                  <a:gd name="connsiteX6" fmla="*/ 1993900 w 4552950"/>
                  <a:gd name="connsiteY6" fmla="*/ 72898 h 2308098"/>
                  <a:gd name="connsiteX7" fmla="*/ 2171700 w 4552950"/>
                  <a:gd name="connsiteY7" fmla="*/ 161798 h 2308098"/>
                  <a:gd name="connsiteX8" fmla="*/ 2247900 w 4552950"/>
                  <a:gd name="connsiteY8" fmla="*/ 1177798 h 2308098"/>
                  <a:gd name="connsiteX9" fmla="*/ 2279650 w 4552950"/>
                  <a:gd name="connsiteY9" fmla="*/ 1133348 h 2308098"/>
                  <a:gd name="connsiteX10" fmla="*/ 2355850 w 4552950"/>
                  <a:gd name="connsiteY10" fmla="*/ 587248 h 2308098"/>
                  <a:gd name="connsiteX11" fmla="*/ 2571750 w 4552950"/>
                  <a:gd name="connsiteY11" fmla="*/ 257048 h 2308098"/>
                  <a:gd name="connsiteX12" fmla="*/ 2819400 w 4552950"/>
                  <a:gd name="connsiteY12" fmla="*/ 206248 h 2308098"/>
                  <a:gd name="connsiteX13" fmla="*/ 2844800 w 4552950"/>
                  <a:gd name="connsiteY13" fmla="*/ 1190498 h 2308098"/>
                  <a:gd name="connsiteX14" fmla="*/ 2876550 w 4552950"/>
                  <a:gd name="connsiteY14" fmla="*/ 1038098 h 2308098"/>
                  <a:gd name="connsiteX15" fmla="*/ 2971800 w 4552950"/>
                  <a:gd name="connsiteY15" fmla="*/ 549148 h 2308098"/>
                  <a:gd name="connsiteX16" fmla="*/ 3086100 w 4552950"/>
                  <a:gd name="connsiteY16" fmla="*/ 136398 h 2308098"/>
                  <a:gd name="connsiteX17" fmla="*/ 3289300 w 4552950"/>
                  <a:gd name="connsiteY17" fmla="*/ 60198 h 2308098"/>
                  <a:gd name="connsiteX18" fmla="*/ 3333750 w 4552950"/>
                  <a:gd name="connsiteY18" fmla="*/ 110998 h 2308098"/>
                  <a:gd name="connsiteX19" fmla="*/ 3422650 w 4552950"/>
                  <a:gd name="connsiteY19" fmla="*/ 1336548 h 2308098"/>
                  <a:gd name="connsiteX20" fmla="*/ 3479800 w 4552950"/>
                  <a:gd name="connsiteY20" fmla="*/ 1203198 h 2308098"/>
                  <a:gd name="connsiteX21" fmla="*/ 3600450 w 4552950"/>
                  <a:gd name="connsiteY21" fmla="*/ 1019048 h 2308098"/>
                  <a:gd name="connsiteX22" fmla="*/ 3778250 w 4552950"/>
                  <a:gd name="connsiteY22" fmla="*/ 1012698 h 2308098"/>
                  <a:gd name="connsiteX23" fmla="*/ 3943350 w 4552950"/>
                  <a:gd name="connsiteY23" fmla="*/ 860298 h 2308098"/>
                  <a:gd name="connsiteX24" fmla="*/ 4114800 w 4552950"/>
                  <a:gd name="connsiteY24" fmla="*/ 847598 h 2308098"/>
                  <a:gd name="connsiteX25" fmla="*/ 4552950 w 4552950"/>
                  <a:gd name="connsiteY25" fmla="*/ 1298448 h 2308098"/>
                  <a:gd name="connsiteX0" fmla="*/ 0 w 4552950"/>
                  <a:gd name="connsiteY0" fmla="*/ 2308098 h 2308098"/>
                  <a:gd name="connsiteX1" fmla="*/ 590550 w 4552950"/>
                  <a:gd name="connsiteY1" fmla="*/ 1558798 h 2308098"/>
                  <a:gd name="connsiteX2" fmla="*/ 952500 w 4552950"/>
                  <a:gd name="connsiteY2" fmla="*/ 1425448 h 2308098"/>
                  <a:gd name="connsiteX3" fmla="*/ 1384300 w 4552950"/>
                  <a:gd name="connsiteY3" fmla="*/ 650748 h 2308098"/>
                  <a:gd name="connsiteX4" fmla="*/ 1511300 w 4552950"/>
                  <a:gd name="connsiteY4" fmla="*/ 390398 h 2308098"/>
                  <a:gd name="connsiteX5" fmla="*/ 1727200 w 4552950"/>
                  <a:gd name="connsiteY5" fmla="*/ 371348 h 2308098"/>
                  <a:gd name="connsiteX6" fmla="*/ 1993900 w 4552950"/>
                  <a:gd name="connsiteY6" fmla="*/ 72898 h 2308098"/>
                  <a:gd name="connsiteX7" fmla="*/ 2171700 w 4552950"/>
                  <a:gd name="connsiteY7" fmla="*/ 161798 h 2308098"/>
                  <a:gd name="connsiteX8" fmla="*/ 2247900 w 4552950"/>
                  <a:gd name="connsiteY8" fmla="*/ 1177798 h 2308098"/>
                  <a:gd name="connsiteX9" fmla="*/ 2279650 w 4552950"/>
                  <a:gd name="connsiteY9" fmla="*/ 1133348 h 2308098"/>
                  <a:gd name="connsiteX10" fmla="*/ 2355850 w 4552950"/>
                  <a:gd name="connsiteY10" fmla="*/ 587248 h 2308098"/>
                  <a:gd name="connsiteX11" fmla="*/ 2571750 w 4552950"/>
                  <a:gd name="connsiteY11" fmla="*/ 257048 h 2308098"/>
                  <a:gd name="connsiteX12" fmla="*/ 2819400 w 4552950"/>
                  <a:gd name="connsiteY12" fmla="*/ 206248 h 2308098"/>
                  <a:gd name="connsiteX13" fmla="*/ 2844800 w 4552950"/>
                  <a:gd name="connsiteY13" fmla="*/ 1190498 h 2308098"/>
                  <a:gd name="connsiteX14" fmla="*/ 2876550 w 4552950"/>
                  <a:gd name="connsiteY14" fmla="*/ 1038098 h 2308098"/>
                  <a:gd name="connsiteX15" fmla="*/ 2971800 w 4552950"/>
                  <a:gd name="connsiteY15" fmla="*/ 549148 h 2308098"/>
                  <a:gd name="connsiteX16" fmla="*/ 3086100 w 4552950"/>
                  <a:gd name="connsiteY16" fmla="*/ 136398 h 2308098"/>
                  <a:gd name="connsiteX17" fmla="*/ 3289300 w 4552950"/>
                  <a:gd name="connsiteY17" fmla="*/ 60198 h 2308098"/>
                  <a:gd name="connsiteX18" fmla="*/ 3333750 w 4552950"/>
                  <a:gd name="connsiteY18" fmla="*/ 110998 h 2308098"/>
                  <a:gd name="connsiteX19" fmla="*/ 3422650 w 4552950"/>
                  <a:gd name="connsiteY19" fmla="*/ 1336548 h 2308098"/>
                  <a:gd name="connsiteX20" fmla="*/ 3479800 w 4552950"/>
                  <a:gd name="connsiteY20" fmla="*/ 1203198 h 2308098"/>
                  <a:gd name="connsiteX21" fmla="*/ 3600450 w 4552950"/>
                  <a:gd name="connsiteY21" fmla="*/ 1019048 h 2308098"/>
                  <a:gd name="connsiteX22" fmla="*/ 3778250 w 4552950"/>
                  <a:gd name="connsiteY22" fmla="*/ 1012698 h 2308098"/>
                  <a:gd name="connsiteX23" fmla="*/ 3943350 w 4552950"/>
                  <a:gd name="connsiteY23" fmla="*/ 860298 h 2308098"/>
                  <a:gd name="connsiteX24" fmla="*/ 4114800 w 4552950"/>
                  <a:gd name="connsiteY24" fmla="*/ 847598 h 2308098"/>
                  <a:gd name="connsiteX25" fmla="*/ 4552950 w 4552950"/>
                  <a:gd name="connsiteY25" fmla="*/ 1298448 h 2308098"/>
                  <a:gd name="connsiteX0" fmla="*/ 0 w 4552950"/>
                  <a:gd name="connsiteY0" fmla="*/ 2306272 h 2306272"/>
                  <a:gd name="connsiteX1" fmla="*/ 590550 w 4552950"/>
                  <a:gd name="connsiteY1" fmla="*/ 1556972 h 2306272"/>
                  <a:gd name="connsiteX2" fmla="*/ 952500 w 4552950"/>
                  <a:gd name="connsiteY2" fmla="*/ 1423622 h 2306272"/>
                  <a:gd name="connsiteX3" fmla="*/ 1384300 w 4552950"/>
                  <a:gd name="connsiteY3" fmla="*/ 648922 h 2306272"/>
                  <a:gd name="connsiteX4" fmla="*/ 1511300 w 4552950"/>
                  <a:gd name="connsiteY4" fmla="*/ 388572 h 2306272"/>
                  <a:gd name="connsiteX5" fmla="*/ 1727200 w 4552950"/>
                  <a:gd name="connsiteY5" fmla="*/ 369522 h 2306272"/>
                  <a:gd name="connsiteX6" fmla="*/ 1993900 w 4552950"/>
                  <a:gd name="connsiteY6" fmla="*/ 71072 h 2306272"/>
                  <a:gd name="connsiteX7" fmla="*/ 2171700 w 4552950"/>
                  <a:gd name="connsiteY7" fmla="*/ 159972 h 2306272"/>
                  <a:gd name="connsiteX8" fmla="*/ 2247900 w 4552950"/>
                  <a:gd name="connsiteY8" fmla="*/ 1175972 h 2306272"/>
                  <a:gd name="connsiteX9" fmla="*/ 2279650 w 4552950"/>
                  <a:gd name="connsiteY9" fmla="*/ 1131522 h 2306272"/>
                  <a:gd name="connsiteX10" fmla="*/ 2355850 w 4552950"/>
                  <a:gd name="connsiteY10" fmla="*/ 585422 h 2306272"/>
                  <a:gd name="connsiteX11" fmla="*/ 2571750 w 4552950"/>
                  <a:gd name="connsiteY11" fmla="*/ 255222 h 2306272"/>
                  <a:gd name="connsiteX12" fmla="*/ 2819400 w 4552950"/>
                  <a:gd name="connsiteY12" fmla="*/ 204422 h 2306272"/>
                  <a:gd name="connsiteX13" fmla="*/ 2844800 w 4552950"/>
                  <a:gd name="connsiteY13" fmla="*/ 1188672 h 2306272"/>
                  <a:gd name="connsiteX14" fmla="*/ 2876550 w 4552950"/>
                  <a:gd name="connsiteY14" fmla="*/ 1036272 h 2306272"/>
                  <a:gd name="connsiteX15" fmla="*/ 2971800 w 4552950"/>
                  <a:gd name="connsiteY15" fmla="*/ 547322 h 2306272"/>
                  <a:gd name="connsiteX16" fmla="*/ 3086100 w 4552950"/>
                  <a:gd name="connsiteY16" fmla="*/ 134572 h 2306272"/>
                  <a:gd name="connsiteX17" fmla="*/ 3289300 w 4552950"/>
                  <a:gd name="connsiteY17" fmla="*/ 58372 h 2306272"/>
                  <a:gd name="connsiteX18" fmla="*/ 3333750 w 4552950"/>
                  <a:gd name="connsiteY18" fmla="*/ 109172 h 2306272"/>
                  <a:gd name="connsiteX19" fmla="*/ 3397250 w 4552950"/>
                  <a:gd name="connsiteY19" fmla="*/ 1309322 h 2306272"/>
                  <a:gd name="connsiteX20" fmla="*/ 3479800 w 4552950"/>
                  <a:gd name="connsiteY20" fmla="*/ 1201372 h 2306272"/>
                  <a:gd name="connsiteX21" fmla="*/ 3600450 w 4552950"/>
                  <a:gd name="connsiteY21" fmla="*/ 1017222 h 2306272"/>
                  <a:gd name="connsiteX22" fmla="*/ 3778250 w 4552950"/>
                  <a:gd name="connsiteY22" fmla="*/ 1010872 h 2306272"/>
                  <a:gd name="connsiteX23" fmla="*/ 3943350 w 4552950"/>
                  <a:gd name="connsiteY23" fmla="*/ 858472 h 2306272"/>
                  <a:gd name="connsiteX24" fmla="*/ 4114800 w 4552950"/>
                  <a:gd name="connsiteY24" fmla="*/ 845772 h 2306272"/>
                  <a:gd name="connsiteX25" fmla="*/ 4552950 w 4552950"/>
                  <a:gd name="connsiteY25" fmla="*/ 1296622 h 2306272"/>
                  <a:gd name="connsiteX0" fmla="*/ 0 w 4552950"/>
                  <a:gd name="connsiteY0" fmla="*/ 2273263 h 2273263"/>
                  <a:gd name="connsiteX1" fmla="*/ 590550 w 4552950"/>
                  <a:gd name="connsiteY1" fmla="*/ 1523963 h 2273263"/>
                  <a:gd name="connsiteX2" fmla="*/ 952500 w 4552950"/>
                  <a:gd name="connsiteY2" fmla="*/ 1390613 h 2273263"/>
                  <a:gd name="connsiteX3" fmla="*/ 1384300 w 4552950"/>
                  <a:gd name="connsiteY3" fmla="*/ 615913 h 2273263"/>
                  <a:gd name="connsiteX4" fmla="*/ 1511300 w 4552950"/>
                  <a:gd name="connsiteY4" fmla="*/ 355563 h 2273263"/>
                  <a:gd name="connsiteX5" fmla="*/ 1727200 w 4552950"/>
                  <a:gd name="connsiteY5" fmla="*/ 336513 h 2273263"/>
                  <a:gd name="connsiteX6" fmla="*/ 1993900 w 4552950"/>
                  <a:gd name="connsiteY6" fmla="*/ 38063 h 2273263"/>
                  <a:gd name="connsiteX7" fmla="*/ 2171700 w 4552950"/>
                  <a:gd name="connsiteY7" fmla="*/ 126963 h 2273263"/>
                  <a:gd name="connsiteX8" fmla="*/ 2247900 w 4552950"/>
                  <a:gd name="connsiteY8" fmla="*/ 1142963 h 2273263"/>
                  <a:gd name="connsiteX9" fmla="*/ 2279650 w 4552950"/>
                  <a:gd name="connsiteY9" fmla="*/ 1098513 h 2273263"/>
                  <a:gd name="connsiteX10" fmla="*/ 2355850 w 4552950"/>
                  <a:gd name="connsiteY10" fmla="*/ 552413 h 2273263"/>
                  <a:gd name="connsiteX11" fmla="*/ 2571750 w 4552950"/>
                  <a:gd name="connsiteY11" fmla="*/ 222213 h 2273263"/>
                  <a:gd name="connsiteX12" fmla="*/ 2819400 w 4552950"/>
                  <a:gd name="connsiteY12" fmla="*/ 171413 h 2273263"/>
                  <a:gd name="connsiteX13" fmla="*/ 2844800 w 4552950"/>
                  <a:gd name="connsiteY13" fmla="*/ 1155663 h 2273263"/>
                  <a:gd name="connsiteX14" fmla="*/ 2876550 w 4552950"/>
                  <a:gd name="connsiteY14" fmla="*/ 1003263 h 2273263"/>
                  <a:gd name="connsiteX15" fmla="*/ 2971800 w 4552950"/>
                  <a:gd name="connsiteY15" fmla="*/ 514313 h 2273263"/>
                  <a:gd name="connsiteX16" fmla="*/ 3086100 w 4552950"/>
                  <a:gd name="connsiteY16" fmla="*/ 101563 h 2273263"/>
                  <a:gd name="connsiteX17" fmla="*/ 3289300 w 4552950"/>
                  <a:gd name="connsiteY17" fmla="*/ 25363 h 2273263"/>
                  <a:gd name="connsiteX18" fmla="*/ 3333750 w 4552950"/>
                  <a:gd name="connsiteY18" fmla="*/ 247613 h 2273263"/>
                  <a:gd name="connsiteX19" fmla="*/ 3397250 w 4552950"/>
                  <a:gd name="connsiteY19" fmla="*/ 1276313 h 2273263"/>
                  <a:gd name="connsiteX20" fmla="*/ 3479800 w 4552950"/>
                  <a:gd name="connsiteY20" fmla="*/ 1168363 h 2273263"/>
                  <a:gd name="connsiteX21" fmla="*/ 3600450 w 4552950"/>
                  <a:gd name="connsiteY21" fmla="*/ 984213 h 2273263"/>
                  <a:gd name="connsiteX22" fmla="*/ 3778250 w 4552950"/>
                  <a:gd name="connsiteY22" fmla="*/ 977863 h 2273263"/>
                  <a:gd name="connsiteX23" fmla="*/ 3943350 w 4552950"/>
                  <a:gd name="connsiteY23" fmla="*/ 825463 h 2273263"/>
                  <a:gd name="connsiteX24" fmla="*/ 4114800 w 4552950"/>
                  <a:gd name="connsiteY24" fmla="*/ 812763 h 2273263"/>
                  <a:gd name="connsiteX25" fmla="*/ 4552950 w 4552950"/>
                  <a:gd name="connsiteY25" fmla="*/ 1263613 h 2273263"/>
                  <a:gd name="connsiteX0" fmla="*/ 0 w 4552950"/>
                  <a:gd name="connsiteY0" fmla="*/ 2273263 h 2273263"/>
                  <a:gd name="connsiteX1" fmla="*/ 590550 w 4552950"/>
                  <a:gd name="connsiteY1" fmla="*/ 1523963 h 2273263"/>
                  <a:gd name="connsiteX2" fmla="*/ 952500 w 4552950"/>
                  <a:gd name="connsiteY2" fmla="*/ 1390613 h 2273263"/>
                  <a:gd name="connsiteX3" fmla="*/ 1384300 w 4552950"/>
                  <a:gd name="connsiteY3" fmla="*/ 615913 h 2273263"/>
                  <a:gd name="connsiteX4" fmla="*/ 1511300 w 4552950"/>
                  <a:gd name="connsiteY4" fmla="*/ 355563 h 2273263"/>
                  <a:gd name="connsiteX5" fmla="*/ 1727200 w 4552950"/>
                  <a:gd name="connsiteY5" fmla="*/ 336513 h 2273263"/>
                  <a:gd name="connsiteX6" fmla="*/ 1993900 w 4552950"/>
                  <a:gd name="connsiteY6" fmla="*/ 38063 h 2273263"/>
                  <a:gd name="connsiteX7" fmla="*/ 2171700 w 4552950"/>
                  <a:gd name="connsiteY7" fmla="*/ 126963 h 2273263"/>
                  <a:gd name="connsiteX8" fmla="*/ 2247900 w 4552950"/>
                  <a:gd name="connsiteY8" fmla="*/ 1142963 h 2273263"/>
                  <a:gd name="connsiteX9" fmla="*/ 2279650 w 4552950"/>
                  <a:gd name="connsiteY9" fmla="*/ 1098513 h 2273263"/>
                  <a:gd name="connsiteX10" fmla="*/ 2355850 w 4552950"/>
                  <a:gd name="connsiteY10" fmla="*/ 552413 h 2273263"/>
                  <a:gd name="connsiteX11" fmla="*/ 2571750 w 4552950"/>
                  <a:gd name="connsiteY11" fmla="*/ 222213 h 2273263"/>
                  <a:gd name="connsiteX12" fmla="*/ 2794000 w 4552950"/>
                  <a:gd name="connsiteY12" fmla="*/ 171413 h 2273263"/>
                  <a:gd name="connsiteX13" fmla="*/ 2844800 w 4552950"/>
                  <a:gd name="connsiteY13" fmla="*/ 1155663 h 2273263"/>
                  <a:gd name="connsiteX14" fmla="*/ 2876550 w 4552950"/>
                  <a:gd name="connsiteY14" fmla="*/ 1003263 h 2273263"/>
                  <a:gd name="connsiteX15" fmla="*/ 2971800 w 4552950"/>
                  <a:gd name="connsiteY15" fmla="*/ 514313 h 2273263"/>
                  <a:gd name="connsiteX16" fmla="*/ 3086100 w 4552950"/>
                  <a:gd name="connsiteY16" fmla="*/ 101563 h 2273263"/>
                  <a:gd name="connsiteX17" fmla="*/ 3289300 w 4552950"/>
                  <a:gd name="connsiteY17" fmla="*/ 25363 h 2273263"/>
                  <a:gd name="connsiteX18" fmla="*/ 3333750 w 4552950"/>
                  <a:gd name="connsiteY18" fmla="*/ 247613 h 2273263"/>
                  <a:gd name="connsiteX19" fmla="*/ 3397250 w 4552950"/>
                  <a:gd name="connsiteY19" fmla="*/ 1276313 h 2273263"/>
                  <a:gd name="connsiteX20" fmla="*/ 3479800 w 4552950"/>
                  <a:gd name="connsiteY20" fmla="*/ 1168363 h 2273263"/>
                  <a:gd name="connsiteX21" fmla="*/ 3600450 w 4552950"/>
                  <a:gd name="connsiteY21" fmla="*/ 984213 h 2273263"/>
                  <a:gd name="connsiteX22" fmla="*/ 3778250 w 4552950"/>
                  <a:gd name="connsiteY22" fmla="*/ 977863 h 2273263"/>
                  <a:gd name="connsiteX23" fmla="*/ 3943350 w 4552950"/>
                  <a:gd name="connsiteY23" fmla="*/ 825463 h 2273263"/>
                  <a:gd name="connsiteX24" fmla="*/ 4114800 w 4552950"/>
                  <a:gd name="connsiteY24" fmla="*/ 812763 h 2273263"/>
                  <a:gd name="connsiteX25" fmla="*/ 4552950 w 4552950"/>
                  <a:gd name="connsiteY25" fmla="*/ 1263613 h 2273263"/>
                  <a:gd name="connsiteX0" fmla="*/ 0 w 4552950"/>
                  <a:gd name="connsiteY0" fmla="*/ 2273263 h 2273263"/>
                  <a:gd name="connsiteX1" fmla="*/ 590550 w 4552950"/>
                  <a:gd name="connsiteY1" fmla="*/ 1523963 h 2273263"/>
                  <a:gd name="connsiteX2" fmla="*/ 952500 w 4552950"/>
                  <a:gd name="connsiteY2" fmla="*/ 1390613 h 2273263"/>
                  <a:gd name="connsiteX3" fmla="*/ 1384300 w 4552950"/>
                  <a:gd name="connsiteY3" fmla="*/ 615913 h 2273263"/>
                  <a:gd name="connsiteX4" fmla="*/ 1511300 w 4552950"/>
                  <a:gd name="connsiteY4" fmla="*/ 355563 h 2273263"/>
                  <a:gd name="connsiteX5" fmla="*/ 1727200 w 4552950"/>
                  <a:gd name="connsiteY5" fmla="*/ 336513 h 2273263"/>
                  <a:gd name="connsiteX6" fmla="*/ 1993900 w 4552950"/>
                  <a:gd name="connsiteY6" fmla="*/ 38063 h 2273263"/>
                  <a:gd name="connsiteX7" fmla="*/ 2171700 w 4552950"/>
                  <a:gd name="connsiteY7" fmla="*/ 126963 h 2273263"/>
                  <a:gd name="connsiteX8" fmla="*/ 2247900 w 4552950"/>
                  <a:gd name="connsiteY8" fmla="*/ 1142963 h 2273263"/>
                  <a:gd name="connsiteX9" fmla="*/ 2279650 w 4552950"/>
                  <a:gd name="connsiteY9" fmla="*/ 1098513 h 2273263"/>
                  <a:gd name="connsiteX10" fmla="*/ 2355850 w 4552950"/>
                  <a:gd name="connsiteY10" fmla="*/ 552413 h 2273263"/>
                  <a:gd name="connsiteX11" fmla="*/ 2571750 w 4552950"/>
                  <a:gd name="connsiteY11" fmla="*/ 222213 h 2273263"/>
                  <a:gd name="connsiteX12" fmla="*/ 2794000 w 4552950"/>
                  <a:gd name="connsiteY12" fmla="*/ 171413 h 2273263"/>
                  <a:gd name="connsiteX13" fmla="*/ 2857500 w 4552950"/>
                  <a:gd name="connsiteY13" fmla="*/ 1130263 h 2273263"/>
                  <a:gd name="connsiteX14" fmla="*/ 2876550 w 4552950"/>
                  <a:gd name="connsiteY14" fmla="*/ 1003263 h 2273263"/>
                  <a:gd name="connsiteX15" fmla="*/ 2971800 w 4552950"/>
                  <a:gd name="connsiteY15" fmla="*/ 514313 h 2273263"/>
                  <a:gd name="connsiteX16" fmla="*/ 3086100 w 4552950"/>
                  <a:gd name="connsiteY16" fmla="*/ 101563 h 2273263"/>
                  <a:gd name="connsiteX17" fmla="*/ 3289300 w 4552950"/>
                  <a:gd name="connsiteY17" fmla="*/ 25363 h 2273263"/>
                  <a:gd name="connsiteX18" fmla="*/ 3333750 w 4552950"/>
                  <a:gd name="connsiteY18" fmla="*/ 247613 h 2273263"/>
                  <a:gd name="connsiteX19" fmla="*/ 3397250 w 4552950"/>
                  <a:gd name="connsiteY19" fmla="*/ 1276313 h 2273263"/>
                  <a:gd name="connsiteX20" fmla="*/ 3479800 w 4552950"/>
                  <a:gd name="connsiteY20" fmla="*/ 1168363 h 2273263"/>
                  <a:gd name="connsiteX21" fmla="*/ 3600450 w 4552950"/>
                  <a:gd name="connsiteY21" fmla="*/ 984213 h 2273263"/>
                  <a:gd name="connsiteX22" fmla="*/ 3778250 w 4552950"/>
                  <a:gd name="connsiteY22" fmla="*/ 977863 h 2273263"/>
                  <a:gd name="connsiteX23" fmla="*/ 3943350 w 4552950"/>
                  <a:gd name="connsiteY23" fmla="*/ 825463 h 2273263"/>
                  <a:gd name="connsiteX24" fmla="*/ 4114800 w 4552950"/>
                  <a:gd name="connsiteY24" fmla="*/ 812763 h 2273263"/>
                  <a:gd name="connsiteX25" fmla="*/ 4552950 w 4552950"/>
                  <a:gd name="connsiteY25" fmla="*/ 1263613 h 2273263"/>
                  <a:gd name="connsiteX0" fmla="*/ 0 w 4552950"/>
                  <a:gd name="connsiteY0" fmla="*/ 2273263 h 2273263"/>
                  <a:gd name="connsiteX1" fmla="*/ 590550 w 4552950"/>
                  <a:gd name="connsiteY1" fmla="*/ 1523963 h 2273263"/>
                  <a:gd name="connsiteX2" fmla="*/ 952500 w 4552950"/>
                  <a:gd name="connsiteY2" fmla="*/ 1390613 h 2273263"/>
                  <a:gd name="connsiteX3" fmla="*/ 1384300 w 4552950"/>
                  <a:gd name="connsiteY3" fmla="*/ 615913 h 2273263"/>
                  <a:gd name="connsiteX4" fmla="*/ 1511300 w 4552950"/>
                  <a:gd name="connsiteY4" fmla="*/ 355563 h 2273263"/>
                  <a:gd name="connsiteX5" fmla="*/ 1727200 w 4552950"/>
                  <a:gd name="connsiteY5" fmla="*/ 336513 h 2273263"/>
                  <a:gd name="connsiteX6" fmla="*/ 1993900 w 4552950"/>
                  <a:gd name="connsiteY6" fmla="*/ 38063 h 2273263"/>
                  <a:gd name="connsiteX7" fmla="*/ 2171700 w 4552950"/>
                  <a:gd name="connsiteY7" fmla="*/ 126963 h 2273263"/>
                  <a:gd name="connsiteX8" fmla="*/ 2247900 w 4552950"/>
                  <a:gd name="connsiteY8" fmla="*/ 1142963 h 2273263"/>
                  <a:gd name="connsiteX9" fmla="*/ 2279650 w 4552950"/>
                  <a:gd name="connsiteY9" fmla="*/ 1098513 h 2273263"/>
                  <a:gd name="connsiteX10" fmla="*/ 2355850 w 4552950"/>
                  <a:gd name="connsiteY10" fmla="*/ 552413 h 2273263"/>
                  <a:gd name="connsiteX11" fmla="*/ 2571750 w 4552950"/>
                  <a:gd name="connsiteY11" fmla="*/ 222213 h 2273263"/>
                  <a:gd name="connsiteX12" fmla="*/ 2794000 w 4552950"/>
                  <a:gd name="connsiteY12" fmla="*/ 171413 h 2273263"/>
                  <a:gd name="connsiteX13" fmla="*/ 2857500 w 4552950"/>
                  <a:gd name="connsiteY13" fmla="*/ 1130263 h 2273263"/>
                  <a:gd name="connsiteX14" fmla="*/ 2876550 w 4552950"/>
                  <a:gd name="connsiteY14" fmla="*/ 1003263 h 2273263"/>
                  <a:gd name="connsiteX15" fmla="*/ 2971800 w 4552950"/>
                  <a:gd name="connsiteY15" fmla="*/ 514313 h 2273263"/>
                  <a:gd name="connsiteX16" fmla="*/ 3086100 w 4552950"/>
                  <a:gd name="connsiteY16" fmla="*/ 101563 h 2273263"/>
                  <a:gd name="connsiteX17" fmla="*/ 3289300 w 4552950"/>
                  <a:gd name="connsiteY17" fmla="*/ 25363 h 2273263"/>
                  <a:gd name="connsiteX18" fmla="*/ 3333750 w 4552950"/>
                  <a:gd name="connsiteY18" fmla="*/ 247613 h 2273263"/>
                  <a:gd name="connsiteX19" fmla="*/ 3397250 w 4552950"/>
                  <a:gd name="connsiteY19" fmla="*/ 1276313 h 2273263"/>
                  <a:gd name="connsiteX20" fmla="*/ 3479800 w 4552950"/>
                  <a:gd name="connsiteY20" fmla="*/ 1168363 h 2273263"/>
                  <a:gd name="connsiteX21" fmla="*/ 3600450 w 4552950"/>
                  <a:gd name="connsiteY21" fmla="*/ 984213 h 2273263"/>
                  <a:gd name="connsiteX22" fmla="*/ 3778250 w 4552950"/>
                  <a:gd name="connsiteY22" fmla="*/ 977863 h 2273263"/>
                  <a:gd name="connsiteX23" fmla="*/ 3943350 w 4552950"/>
                  <a:gd name="connsiteY23" fmla="*/ 825463 h 2273263"/>
                  <a:gd name="connsiteX24" fmla="*/ 4114800 w 4552950"/>
                  <a:gd name="connsiteY24" fmla="*/ 812763 h 2273263"/>
                  <a:gd name="connsiteX25" fmla="*/ 4552950 w 4552950"/>
                  <a:gd name="connsiteY25" fmla="*/ 1263613 h 2273263"/>
                  <a:gd name="connsiteX0" fmla="*/ 0 w 4552950"/>
                  <a:gd name="connsiteY0" fmla="*/ 2273263 h 2273263"/>
                  <a:gd name="connsiteX1" fmla="*/ 590550 w 4552950"/>
                  <a:gd name="connsiteY1" fmla="*/ 1523963 h 2273263"/>
                  <a:gd name="connsiteX2" fmla="*/ 952500 w 4552950"/>
                  <a:gd name="connsiteY2" fmla="*/ 1390613 h 2273263"/>
                  <a:gd name="connsiteX3" fmla="*/ 1384300 w 4552950"/>
                  <a:gd name="connsiteY3" fmla="*/ 615913 h 2273263"/>
                  <a:gd name="connsiteX4" fmla="*/ 1511300 w 4552950"/>
                  <a:gd name="connsiteY4" fmla="*/ 355563 h 2273263"/>
                  <a:gd name="connsiteX5" fmla="*/ 1727200 w 4552950"/>
                  <a:gd name="connsiteY5" fmla="*/ 336513 h 2273263"/>
                  <a:gd name="connsiteX6" fmla="*/ 1993900 w 4552950"/>
                  <a:gd name="connsiteY6" fmla="*/ 38063 h 2273263"/>
                  <a:gd name="connsiteX7" fmla="*/ 2171700 w 4552950"/>
                  <a:gd name="connsiteY7" fmla="*/ 126963 h 2273263"/>
                  <a:gd name="connsiteX8" fmla="*/ 2247900 w 4552950"/>
                  <a:gd name="connsiteY8" fmla="*/ 1142963 h 2273263"/>
                  <a:gd name="connsiteX9" fmla="*/ 2279650 w 4552950"/>
                  <a:gd name="connsiteY9" fmla="*/ 1098513 h 2273263"/>
                  <a:gd name="connsiteX10" fmla="*/ 2355850 w 4552950"/>
                  <a:gd name="connsiteY10" fmla="*/ 552413 h 2273263"/>
                  <a:gd name="connsiteX11" fmla="*/ 2571750 w 4552950"/>
                  <a:gd name="connsiteY11" fmla="*/ 222213 h 2273263"/>
                  <a:gd name="connsiteX12" fmla="*/ 2794000 w 4552950"/>
                  <a:gd name="connsiteY12" fmla="*/ 171413 h 2273263"/>
                  <a:gd name="connsiteX13" fmla="*/ 2857500 w 4552950"/>
                  <a:gd name="connsiteY13" fmla="*/ 1130263 h 2273263"/>
                  <a:gd name="connsiteX14" fmla="*/ 2876550 w 4552950"/>
                  <a:gd name="connsiteY14" fmla="*/ 1003263 h 2273263"/>
                  <a:gd name="connsiteX15" fmla="*/ 2971800 w 4552950"/>
                  <a:gd name="connsiteY15" fmla="*/ 514313 h 2273263"/>
                  <a:gd name="connsiteX16" fmla="*/ 3086100 w 4552950"/>
                  <a:gd name="connsiteY16" fmla="*/ 101563 h 2273263"/>
                  <a:gd name="connsiteX17" fmla="*/ 3289300 w 4552950"/>
                  <a:gd name="connsiteY17" fmla="*/ 25363 h 2273263"/>
                  <a:gd name="connsiteX18" fmla="*/ 3333750 w 4552950"/>
                  <a:gd name="connsiteY18" fmla="*/ 247613 h 2273263"/>
                  <a:gd name="connsiteX19" fmla="*/ 3397250 w 4552950"/>
                  <a:gd name="connsiteY19" fmla="*/ 1276313 h 2273263"/>
                  <a:gd name="connsiteX20" fmla="*/ 3479800 w 4552950"/>
                  <a:gd name="connsiteY20" fmla="*/ 1168363 h 2273263"/>
                  <a:gd name="connsiteX21" fmla="*/ 3600450 w 4552950"/>
                  <a:gd name="connsiteY21" fmla="*/ 984213 h 2273263"/>
                  <a:gd name="connsiteX22" fmla="*/ 3778250 w 4552950"/>
                  <a:gd name="connsiteY22" fmla="*/ 977863 h 2273263"/>
                  <a:gd name="connsiteX23" fmla="*/ 3943350 w 4552950"/>
                  <a:gd name="connsiteY23" fmla="*/ 825463 h 2273263"/>
                  <a:gd name="connsiteX24" fmla="*/ 4114800 w 4552950"/>
                  <a:gd name="connsiteY24" fmla="*/ 812763 h 2273263"/>
                  <a:gd name="connsiteX25" fmla="*/ 4552950 w 4552950"/>
                  <a:gd name="connsiteY25" fmla="*/ 1263613 h 2273263"/>
                  <a:gd name="connsiteX0" fmla="*/ 0 w 4552950"/>
                  <a:gd name="connsiteY0" fmla="*/ 2273263 h 2273263"/>
                  <a:gd name="connsiteX1" fmla="*/ 590550 w 4552950"/>
                  <a:gd name="connsiteY1" fmla="*/ 1523963 h 2273263"/>
                  <a:gd name="connsiteX2" fmla="*/ 952500 w 4552950"/>
                  <a:gd name="connsiteY2" fmla="*/ 1390613 h 2273263"/>
                  <a:gd name="connsiteX3" fmla="*/ 1384300 w 4552950"/>
                  <a:gd name="connsiteY3" fmla="*/ 615913 h 2273263"/>
                  <a:gd name="connsiteX4" fmla="*/ 1511300 w 4552950"/>
                  <a:gd name="connsiteY4" fmla="*/ 355563 h 2273263"/>
                  <a:gd name="connsiteX5" fmla="*/ 1727200 w 4552950"/>
                  <a:gd name="connsiteY5" fmla="*/ 336513 h 2273263"/>
                  <a:gd name="connsiteX6" fmla="*/ 1993900 w 4552950"/>
                  <a:gd name="connsiteY6" fmla="*/ 38063 h 2273263"/>
                  <a:gd name="connsiteX7" fmla="*/ 2171700 w 4552950"/>
                  <a:gd name="connsiteY7" fmla="*/ 126963 h 2273263"/>
                  <a:gd name="connsiteX8" fmla="*/ 2247900 w 4552950"/>
                  <a:gd name="connsiteY8" fmla="*/ 1142963 h 2273263"/>
                  <a:gd name="connsiteX9" fmla="*/ 2279650 w 4552950"/>
                  <a:gd name="connsiteY9" fmla="*/ 1098513 h 2273263"/>
                  <a:gd name="connsiteX10" fmla="*/ 2355850 w 4552950"/>
                  <a:gd name="connsiteY10" fmla="*/ 552413 h 2273263"/>
                  <a:gd name="connsiteX11" fmla="*/ 2571750 w 4552950"/>
                  <a:gd name="connsiteY11" fmla="*/ 222213 h 2273263"/>
                  <a:gd name="connsiteX12" fmla="*/ 2794000 w 4552950"/>
                  <a:gd name="connsiteY12" fmla="*/ 171413 h 2273263"/>
                  <a:gd name="connsiteX13" fmla="*/ 2857500 w 4552950"/>
                  <a:gd name="connsiteY13" fmla="*/ 1130263 h 2273263"/>
                  <a:gd name="connsiteX14" fmla="*/ 2876550 w 4552950"/>
                  <a:gd name="connsiteY14" fmla="*/ 1003263 h 2273263"/>
                  <a:gd name="connsiteX15" fmla="*/ 2971800 w 4552950"/>
                  <a:gd name="connsiteY15" fmla="*/ 514313 h 2273263"/>
                  <a:gd name="connsiteX16" fmla="*/ 3086100 w 4552950"/>
                  <a:gd name="connsiteY16" fmla="*/ 101563 h 2273263"/>
                  <a:gd name="connsiteX17" fmla="*/ 3289300 w 4552950"/>
                  <a:gd name="connsiteY17" fmla="*/ 25363 h 2273263"/>
                  <a:gd name="connsiteX18" fmla="*/ 3333750 w 4552950"/>
                  <a:gd name="connsiteY18" fmla="*/ 247613 h 2273263"/>
                  <a:gd name="connsiteX19" fmla="*/ 3397250 w 4552950"/>
                  <a:gd name="connsiteY19" fmla="*/ 1276313 h 2273263"/>
                  <a:gd name="connsiteX20" fmla="*/ 3479800 w 4552950"/>
                  <a:gd name="connsiteY20" fmla="*/ 1168363 h 2273263"/>
                  <a:gd name="connsiteX21" fmla="*/ 3600450 w 4552950"/>
                  <a:gd name="connsiteY21" fmla="*/ 984213 h 2273263"/>
                  <a:gd name="connsiteX22" fmla="*/ 3778250 w 4552950"/>
                  <a:gd name="connsiteY22" fmla="*/ 977863 h 2273263"/>
                  <a:gd name="connsiteX23" fmla="*/ 3943350 w 4552950"/>
                  <a:gd name="connsiteY23" fmla="*/ 825463 h 2273263"/>
                  <a:gd name="connsiteX24" fmla="*/ 4114800 w 4552950"/>
                  <a:gd name="connsiteY24" fmla="*/ 812763 h 2273263"/>
                  <a:gd name="connsiteX25" fmla="*/ 4552950 w 4552950"/>
                  <a:gd name="connsiteY25" fmla="*/ 1263613 h 2273263"/>
                  <a:gd name="connsiteX0" fmla="*/ 0 w 4552950"/>
                  <a:gd name="connsiteY0" fmla="*/ 2273263 h 2273263"/>
                  <a:gd name="connsiteX1" fmla="*/ 590550 w 4552950"/>
                  <a:gd name="connsiteY1" fmla="*/ 1523963 h 2273263"/>
                  <a:gd name="connsiteX2" fmla="*/ 952500 w 4552950"/>
                  <a:gd name="connsiteY2" fmla="*/ 1390613 h 2273263"/>
                  <a:gd name="connsiteX3" fmla="*/ 1384300 w 4552950"/>
                  <a:gd name="connsiteY3" fmla="*/ 615913 h 2273263"/>
                  <a:gd name="connsiteX4" fmla="*/ 1511300 w 4552950"/>
                  <a:gd name="connsiteY4" fmla="*/ 355563 h 2273263"/>
                  <a:gd name="connsiteX5" fmla="*/ 1727200 w 4552950"/>
                  <a:gd name="connsiteY5" fmla="*/ 336513 h 2273263"/>
                  <a:gd name="connsiteX6" fmla="*/ 1993900 w 4552950"/>
                  <a:gd name="connsiteY6" fmla="*/ 38063 h 2273263"/>
                  <a:gd name="connsiteX7" fmla="*/ 2171700 w 4552950"/>
                  <a:gd name="connsiteY7" fmla="*/ 126963 h 2273263"/>
                  <a:gd name="connsiteX8" fmla="*/ 2247900 w 4552950"/>
                  <a:gd name="connsiteY8" fmla="*/ 1142963 h 2273263"/>
                  <a:gd name="connsiteX9" fmla="*/ 2279650 w 4552950"/>
                  <a:gd name="connsiteY9" fmla="*/ 1098513 h 2273263"/>
                  <a:gd name="connsiteX10" fmla="*/ 2355850 w 4552950"/>
                  <a:gd name="connsiteY10" fmla="*/ 552413 h 2273263"/>
                  <a:gd name="connsiteX11" fmla="*/ 2571750 w 4552950"/>
                  <a:gd name="connsiteY11" fmla="*/ 222213 h 2273263"/>
                  <a:gd name="connsiteX12" fmla="*/ 2794000 w 4552950"/>
                  <a:gd name="connsiteY12" fmla="*/ 209513 h 2273263"/>
                  <a:gd name="connsiteX13" fmla="*/ 2857500 w 4552950"/>
                  <a:gd name="connsiteY13" fmla="*/ 1130263 h 2273263"/>
                  <a:gd name="connsiteX14" fmla="*/ 2876550 w 4552950"/>
                  <a:gd name="connsiteY14" fmla="*/ 1003263 h 2273263"/>
                  <a:gd name="connsiteX15" fmla="*/ 2971800 w 4552950"/>
                  <a:gd name="connsiteY15" fmla="*/ 514313 h 2273263"/>
                  <a:gd name="connsiteX16" fmla="*/ 3086100 w 4552950"/>
                  <a:gd name="connsiteY16" fmla="*/ 101563 h 2273263"/>
                  <a:gd name="connsiteX17" fmla="*/ 3289300 w 4552950"/>
                  <a:gd name="connsiteY17" fmla="*/ 25363 h 2273263"/>
                  <a:gd name="connsiteX18" fmla="*/ 3333750 w 4552950"/>
                  <a:gd name="connsiteY18" fmla="*/ 247613 h 2273263"/>
                  <a:gd name="connsiteX19" fmla="*/ 3397250 w 4552950"/>
                  <a:gd name="connsiteY19" fmla="*/ 1276313 h 2273263"/>
                  <a:gd name="connsiteX20" fmla="*/ 3479800 w 4552950"/>
                  <a:gd name="connsiteY20" fmla="*/ 1168363 h 2273263"/>
                  <a:gd name="connsiteX21" fmla="*/ 3600450 w 4552950"/>
                  <a:gd name="connsiteY21" fmla="*/ 984213 h 2273263"/>
                  <a:gd name="connsiteX22" fmla="*/ 3778250 w 4552950"/>
                  <a:gd name="connsiteY22" fmla="*/ 977863 h 2273263"/>
                  <a:gd name="connsiteX23" fmla="*/ 3943350 w 4552950"/>
                  <a:gd name="connsiteY23" fmla="*/ 825463 h 2273263"/>
                  <a:gd name="connsiteX24" fmla="*/ 4114800 w 4552950"/>
                  <a:gd name="connsiteY24" fmla="*/ 812763 h 2273263"/>
                  <a:gd name="connsiteX25" fmla="*/ 4552950 w 4552950"/>
                  <a:gd name="connsiteY25" fmla="*/ 1263613 h 2273263"/>
                  <a:gd name="connsiteX0" fmla="*/ 0 w 4552950"/>
                  <a:gd name="connsiteY0" fmla="*/ 2257756 h 2257756"/>
                  <a:gd name="connsiteX1" fmla="*/ 590550 w 4552950"/>
                  <a:gd name="connsiteY1" fmla="*/ 1508456 h 2257756"/>
                  <a:gd name="connsiteX2" fmla="*/ 952500 w 4552950"/>
                  <a:gd name="connsiteY2" fmla="*/ 1375106 h 2257756"/>
                  <a:gd name="connsiteX3" fmla="*/ 1384300 w 4552950"/>
                  <a:gd name="connsiteY3" fmla="*/ 600406 h 2257756"/>
                  <a:gd name="connsiteX4" fmla="*/ 1511300 w 4552950"/>
                  <a:gd name="connsiteY4" fmla="*/ 340056 h 2257756"/>
                  <a:gd name="connsiteX5" fmla="*/ 1727200 w 4552950"/>
                  <a:gd name="connsiteY5" fmla="*/ 321006 h 2257756"/>
                  <a:gd name="connsiteX6" fmla="*/ 1993900 w 4552950"/>
                  <a:gd name="connsiteY6" fmla="*/ 22556 h 2257756"/>
                  <a:gd name="connsiteX7" fmla="*/ 2171700 w 4552950"/>
                  <a:gd name="connsiteY7" fmla="*/ 149556 h 2257756"/>
                  <a:gd name="connsiteX8" fmla="*/ 2247900 w 4552950"/>
                  <a:gd name="connsiteY8" fmla="*/ 1127456 h 2257756"/>
                  <a:gd name="connsiteX9" fmla="*/ 2279650 w 4552950"/>
                  <a:gd name="connsiteY9" fmla="*/ 1083006 h 2257756"/>
                  <a:gd name="connsiteX10" fmla="*/ 2355850 w 4552950"/>
                  <a:gd name="connsiteY10" fmla="*/ 536906 h 2257756"/>
                  <a:gd name="connsiteX11" fmla="*/ 2571750 w 4552950"/>
                  <a:gd name="connsiteY11" fmla="*/ 206706 h 2257756"/>
                  <a:gd name="connsiteX12" fmla="*/ 2794000 w 4552950"/>
                  <a:gd name="connsiteY12" fmla="*/ 194006 h 2257756"/>
                  <a:gd name="connsiteX13" fmla="*/ 2857500 w 4552950"/>
                  <a:gd name="connsiteY13" fmla="*/ 1114756 h 2257756"/>
                  <a:gd name="connsiteX14" fmla="*/ 2876550 w 4552950"/>
                  <a:gd name="connsiteY14" fmla="*/ 987756 h 2257756"/>
                  <a:gd name="connsiteX15" fmla="*/ 2971800 w 4552950"/>
                  <a:gd name="connsiteY15" fmla="*/ 498806 h 2257756"/>
                  <a:gd name="connsiteX16" fmla="*/ 3086100 w 4552950"/>
                  <a:gd name="connsiteY16" fmla="*/ 86056 h 2257756"/>
                  <a:gd name="connsiteX17" fmla="*/ 3289300 w 4552950"/>
                  <a:gd name="connsiteY17" fmla="*/ 9856 h 2257756"/>
                  <a:gd name="connsiteX18" fmla="*/ 3333750 w 4552950"/>
                  <a:gd name="connsiteY18" fmla="*/ 232106 h 2257756"/>
                  <a:gd name="connsiteX19" fmla="*/ 3397250 w 4552950"/>
                  <a:gd name="connsiteY19" fmla="*/ 1260806 h 2257756"/>
                  <a:gd name="connsiteX20" fmla="*/ 3479800 w 4552950"/>
                  <a:gd name="connsiteY20" fmla="*/ 1152856 h 2257756"/>
                  <a:gd name="connsiteX21" fmla="*/ 3600450 w 4552950"/>
                  <a:gd name="connsiteY21" fmla="*/ 968706 h 2257756"/>
                  <a:gd name="connsiteX22" fmla="*/ 3778250 w 4552950"/>
                  <a:gd name="connsiteY22" fmla="*/ 962356 h 2257756"/>
                  <a:gd name="connsiteX23" fmla="*/ 3943350 w 4552950"/>
                  <a:gd name="connsiteY23" fmla="*/ 809956 h 2257756"/>
                  <a:gd name="connsiteX24" fmla="*/ 4114800 w 4552950"/>
                  <a:gd name="connsiteY24" fmla="*/ 797256 h 2257756"/>
                  <a:gd name="connsiteX25" fmla="*/ 4552950 w 4552950"/>
                  <a:gd name="connsiteY25" fmla="*/ 1248106 h 2257756"/>
                  <a:gd name="connsiteX0" fmla="*/ 0 w 4616450"/>
                  <a:gd name="connsiteY0" fmla="*/ 2257756 h 2257756"/>
                  <a:gd name="connsiteX1" fmla="*/ 590550 w 4616450"/>
                  <a:gd name="connsiteY1" fmla="*/ 1508456 h 2257756"/>
                  <a:gd name="connsiteX2" fmla="*/ 952500 w 4616450"/>
                  <a:gd name="connsiteY2" fmla="*/ 1375106 h 2257756"/>
                  <a:gd name="connsiteX3" fmla="*/ 1384300 w 4616450"/>
                  <a:gd name="connsiteY3" fmla="*/ 600406 h 2257756"/>
                  <a:gd name="connsiteX4" fmla="*/ 1511300 w 4616450"/>
                  <a:gd name="connsiteY4" fmla="*/ 340056 h 2257756"/>
                  <a:gd name="connsiteX5" fmla="*/ 1727200 w 4616450"/>
                  <a:gd name="connsiteY5" fmla="*/ 321006 h 2257756"/>
                  <a:gd name="connsiteX6" fmla="*/ 1993900 w 4616450"/>
                  <a:gd name="connsiteY6" fmla="*/ 22556 h 2257756"/>
                  <a:gd name="connsiteX7" fmla="*/ 2171700 w 4616450"/>
                  <a:gd name="connsiteY7" fmla="*/ 149556 h 2257756"/>
                  <a:gd name="connsiteX8" fmla="*/ 2247900 w 4616450"/>
                  <a:gd name="connsiteY8" fmla="*/ 1127456 h 2257756"/>
                  <a:gd name="connsiteX9" fmla="*/ 2279650 w 4616450"/>
                  <a:gd name="connsiteY9" fmla="*/ 1083006 h 2257756"/>
                  <a:gd name="connsiteX10" fmla="*/ 2355850 w 4616450"/>
                  <a:gd name="connsiteY10" fmla="*/ 536906 h 2257756"/>
                  <a:gd name="connsiteX11" fmla="*/ 2571750 w 4616450"/>
                  <a:gd name="connsiteY11" fmla="*/ 206706 h 2257756"/>
                  <a:gd name="connsiteX12" fmla="*/ 2794000 w 4616450"/>
                  <a:gd name="connsiteY12" fmla="*/ 194006 h 2257756"/>
                  <a:gd name="connsiteX13" fmla="*/ 2857500 w 4616450"/>
                  <a:gd name="connsiteY13" fmla="*/ 1114756 h 2257756"/>
                  <a:gd name="connsiteX14" fmla="*/ 2876550 w 4616450"/>
                  <a:gd name="connsiteY14" fmla="*/ 987756 h 2257756"/>
                  <a:gd name="connsiteX15" fmla="*/ 2971800 w 4616450"/>
                  <a:gd name="connsiteY15" fmla="*/ 498806 h 2257756"/>
                  <a:gd name="connsiteX16" fmla="*/ 3086100 w 4616450"/>
                  <a:gd name="connsiteY16" fmla="*/ 86056 h 2257756"/>
                  <a:gd name="connsiteX17" fmla="*/ 3289300 w 4616450"/>
                  <a:gd name="connsiteY17" fmla="*/ 9856 h 2257756"/>
                  <a:gd name="connsiteX18" fmla="*/ 3333750 w 4616450"/>
                  <a:gd name="connsiteY18" fmla="*/ 232106 h 2257756"/>
                  <a:gd name="connsiteX19" fmla="*/ 3397250 w 4616450"/>
                  <a:gd name="connsiteY19" fmla="*/ 1260806 h 2257756"/>
                  <a:gd name="connsiteX20" fmla="*/ 3479800 w 4616450"/>
                  <a:gd name="connsiteY20" fmla="*/ 1152856 h 2257756"/>
                  <a:gd name="connsiteX21" fmla="*/ 3600450 w 4616450"/>
                  <a:gd name="connsiteY21" fmla="*/ 968706 h 2257756"/>
                  <a:gd name="connsiteX22" fmla="*/ 3778250 w 4616450"/>
                  <a:gd name="connsiteY22" fmla="*/ 962356 h 2257756"/>
                  <a:gd name="connsiteX23" fmla="*/ 3943350 w 4616450"/>
                  <a:gd name="connsiteY23" fmla="*/ 809956 h 2257756"/>
                  <a:gd name="connsiteX24" fmla="*/ 4114800 w 4616450"/>
                  <a:gd name="connsiteY24" fmla="*/ 797256 h 2257756"/>
                  <a:gd name="connsiteX25" fmla="*/ 4616450 w 4616450"/>
                  <a:gd name="connsiteY25" fmla="*/ 1349706 h 2257756"/>
                  <a:gd name="connsiteX0" fmla="*/ 0 w 4616450"/>
                  <a:gd name="connsiteY0" fmla="*/ 2257756 h 2257756"/>
                  <a:gd name="connsiteX1" fmla="*/ 590550 w 4616450"/>
                  <a:gd name="connsiteY1" fmla="*/ 1508456 h 2257756"/>
                  <a:gd name="connsiteX2" fmla="*/ 952500 w 4616450"/>
                  <a:gd name="connsiteY2" fmla="*/ 1375106 h 2257756"/>
                  <a:gd name="connsiteX3" fmla="*/ 1384300 w 4616450"/>
                  <a:gd name="connsiteY3" fmla="*/ 600406 h 2257756"/>
                  <a:gd name="connsiteX4" fmla="*/ 1511300 w 4616450"/>
                  <a:gd name="connsiteY4" fmla="*/ 340056 h 2257756"/>
                  <a:gd name="connsiteX5" fmla="*/ 1727200 w 4616450"/>
                  <a:gd name="connsiteY5" fmla="*/ 321006 h 2257756"/>
                  <a:gd name="connsiteX6" fmla="*/ 1993900 w 4616450"/>
                  <a:gd name="connsiteY6" fmla="*/ 22556 h 2257756"/>
                  <a:gd name="connsiteX7" fmla="*/ 2171700 w 4616450"/>
                  <a:gd name="connsiteY7" fmla="*/ 149556 h 2257756"/>
                  <a:gd name="connsiteX8" fmla="*/ 2247900 w 4616450"/>
                  <a:gd name="connsiteY8" fmla="*/ 1127456 h 2257756"/>
                  <a:gd name="connsiteX9" fmla="*/ 2292350 w 4616450"/>
                  <a:gd name="connsiteY9" fmla="*/ 943306 h 2257756"/>
                  <a:gd name="connsiteX10" fmla="*/ 2355850 w 4616450"/>
                  <a:gd name="connsiteY10" fmla="*/ 536906 h 2257756"/>
                  <a:gd name="connsiteX11" fmla="*/ 2571750 w 4616450"/>
                  <a:gd name="connsiteY11" fmla="*/ 206706 h 2257756"/>
                  <a:gd name="connsiteX12" fmla="*/ 2794000 w 4616450"/>
                  <a:gd name="connsiteY12" fmla="*/ 194006 h 2257756"/>
                  <a:gd name="connsiteX13" fmla="*/ 2857500 w 4616450"/>
                  <a:gd name="connsiteY13" fmla="*/ 1114756 h 2257756"/>
                  <a:gd name="connsiteX14" fmla="*/ 2876550 w 4616450"/>
                  <a:gd name="connsiteY14" fmla="*/ 987756 h 2257756"/>
                  <a:gd name="connsiteX15" fmla="*/ 2971800 w 4616450"/>
                  <a:gd name="connsiteY15" fmla="*/ 498806 h 2257756"/>
                  <a:gd name="connsiteX16" fmla="*/ 3086100 w 4616450"/>
                  <a:gd name="connsiteY16" fmla="*/ 86056 h 2257756"/>
                  <a:gd name="connsiteX17" fmla="*/ 3289300 w 4616450"/>
                  <a:gd name="connsiteY17" fmla="*/ 9856 h 2257756"/>
                  <a:gd name="connsiteX18" fmla="*/ 3333750 w 4616450"/>
                  <a:gd name="connsiteY18" fmla="*/ 232106 h 2257756"/>
                  <a:gd name="connsiteX19" fmla="*/ 3397250 w 4616450"/>
                  <a:gd name="connsiteY19" fmla="*/ 1260806 h 2257756"/>
                  <a:gd name="connsiteX20" fmla="*/ 3479800 w 4616450"/>
                  <a:gd name="connsiteY20" fmla="*/ 1152856 h 2257756"/>
                  <a:gd name="connsiteX21" fmla="*/ 3600450 w 4616450"/>
                  <a:gd name="connsiteY21" fmla="*/ 968706 h 2257756"/>
                  <a:gd name="connsiteX22" fmla="*/ 3778250 w 4616450"/>
                  <a:gd name="connsiteY22" fmla="*/ 962356 h 2257756"/>
                  <a:gd name="connsiteX23" fmla="*/ 3943350 w 4616450"/>
                  <a:gd name="connsiteY23" fmla="*/ 809956 h 2257756"/>
                  <a:gd name="connsiteX24" fmla="*/ 4114800 w 4616450"/>
                  <a:gd name="connsiteY24" fmla="*/ 797256 h 2257756"/>
                  <a:gd name="connsiteX25" fmla="*/ 4616450 w 4616450"/>
                  <a:gd name="connsiteY25" fmla="*/ 1349706 h 2257756"/>
                  <a:gd name="connsiteX0" fmla="*/ 0 w 4616450"/>
                  <a:gd name="connsiteY0" fmla="*/ 2257756 h 2257756"/>
                  <a:gd name="connsiteX1" fmla="*/ 590550 w 4616450"/>
                  <a:gd name="connsiteY1" fmla="*/ 1508456 h 2257756"/>
                  <a:gd name="connsiteX2" fmla="*/ 952500 w 4616450"/>
                  <a:gd name="connsiteY2" fmla="*/ 1375106 h 2257756"/>
                  <a:gd name="connsiteX3" fmla="*/ 1384300 w 4616450"/>
                  <a:gd name="connsiteY3" fmla="*/ 600406 h 2257756"/>
                  <a:gd name="connsiteX4" fmla="*/ 1511300 w 4616450"/>
                  <a:gd name="connsiteY4" fmla="*/ 340056 h 2257756"/>
                  <a:gd name="connsiteX5" fmla="*/ 1727200 w 4616450"/>
                  <a:gd name="connsiteY5" fmla="*/ 321006 h 2257756"/>
                  <a:gd name="connsiteX6" fmla="*/ 1993900 w 4616450"/>
                  <a:gd name="connsiteY6" fmla="*/ 22556 h 2257756"/>
                  <a:gd name="connsiteX7" fmla="*/ 2171700 w 4616450"/>
                  <a:gd name="connsiteY7" fmla="*/ 149556 h 2257756"/>
                  <a:gd name="connsiteX8" fmla="*/ 2247900 w 4616450"/>
                  <a:gd name="connsiteY8" fmla="*/ 1127456 h 2257756"/>
                  <a:gd name="connsiteX9" fmla="*/ 2279650 w 4616450"/>
                  <a:gd name="connsiteY9" fmla="*/ 898856 h 2257756"/>
                  <a:gd name="connsiteX10" fmla="*/ 2355850 w 4616450"/>
                  <a:gd name="connsiteY10" fmla="*/ 536906 h 2257756"/>
                  <a:gd name="connsiteX11" fmla="*/ 2571750 w 4616450"/>
                  <a:gd name="connsiteY11" fmla="*/ 206706 h 2257756"/>
                  <a:gd name="connsiteX12" fmla="*/ 2794000 w 4616450"/>
                  <a:gd name="connsiteY12" fmla="*/ 194006 h 2257756"/>
                  <a:gd name="connsiteX13" fmla="*/ 2857500 w 4616450"/>
                  <a:gd name="connsiteY13" fmla="*/ 1114756 h 2257756"/>
                  <a:gd name="connsiteX14" fmla="*/ 2876550 w 4616450"/>
                  <a:gd name="connsiteY14" fmla="*/ 987756 h 2257756"/>
                  <a:gd name="connsiteX15" fmla="*/ 2971800 w 4616450"/>
                  <a:gd name="connsiteY15" fmla="*/ 498806 h 2257756"/>
                  <a:gd name="connsiteX16" fmla="*/ 3086100 w 4616450"/>
                  <a:gd name="connsiteY16" fmla="*/ 86056 h 2257756"/>
                  <a:gd name="connsiteX17" fmla="*/ 3289300 w 4616450"/>
                  <a:gd name="connsiteY17" fmla="*/ 9856 h 2257756"/>
                  <a:gd name="connsiteX18" fmla="*/ 3333750 w 4616450"/>
                  <a:gd name="connsiteY18" fmla="*/ 232106 h 2257756"/>
                  <a:gd name="connsiteX19" fmla="*/ 3397250 w 4616450"/>
                  <a:gd name="connsiteY19" fmla="*/ 1260806 h 2257756"/>
                  <a:gd name="connsiteX20" fmla="*/ 3479800 w 4616450"/>
                  <a:gd name="connsiteY20" fmla="*/ 1152856 h 2257756"/>
                  <a:gd name="connsiteX21" fmla="*/ 3600450 w 4616450"/>
                  <a:gd name="connsiteY21" fmla="*/ 968706 h 2257756"/>
                  <a:gd name="connsiteX22" fmla="*/ 3778250 w 4616450"/>
                  <a:gd name="connsiteY22" fmla="*/ 962356 h 2257756"/>
                  <a:gd name="connsiteX23" fmla="*/ 3943350 w 4616450"/>
                  <a:gd name="connsiteY23" fmla="*/ 809956 h 2257756"/>
                  <a:gd name="connsiteX24" fmla="*/ 4114800 w 4616450"/>
                  <a:gd name="connsiteY24" fmla="*/ 797256 h 2257756"/>
                  <a:gd name="connsiteX25" fmla="*/ 4616450 w 4616450"/>
                  <a:gd name="connsiteY25" fmla="*/ 1349706 h 2257756"/>
                  <a:gd name="connsiteX0" fmla="*/ 0 w 4616450"/>
                  <a:gd name="connsiteY0" fmla="*/ 2257756 h 2257756"/>
                  <a:gd name="connsiteX1" fmla="*/ 590550 w 4616450"/>
                  <a:gd name="connsiteY1" fmla="*/ 1508456 h 2257756"/>
                  <a:gd name="connsiteX2" fmla="*/ 952500 w 4616450"/>
                  <a:gd name="connsiteY2" fmla="*/ 1375106 h 2257756"/>
                  <a:gd name="connsiteX3" fmla="*/ 1384300 w 4616450"/>
                  <a:gd name="connsiteY3" fmla="*/ 600406 h 2257756"/>
                  <a:gd name="connsiteX4" fmla="*/ 1511300 w 4616450"/>
                  <a:gd name="connsiteY4" fmla="*/ 340056 h 2257756"/>
                  <a:gd name="connsiteX5" fmla="*/ 1727200 w 4616450"/>
                  <a:gd name="connsiteY5" fmla="*/ 321006 h 2257756"/>
                  <a:gd name="connsiteX6" fmla="*/ 1993900 w 4616450"/>
                  <a:gd name="connsiteY6" fmla="*/ 22556 h 2257756"/>
                  <a:gd name="connsiteX7" fmla="*/ 2171700 w 4616450"/>
                  <a:gd name="connsiteY7" fmla="*/ 149556 h 2257756"/>
                  <a:gd name="connsiteX8" fmla="*/ 2247900 w 4616450"/>
                  <a:gd name="connsiteY8" fmla="*/ 1095706 h 2257756"/>
                  <a:gd name="connsiteX9" fmla="*/ 2279650 w 4616450"/>
                  <a:gd name="connsiteY9" fmla="*/ 898856 h 2257756"/>
                  <a:gd name="connsiteX10" fmla="*/ 2355850 w 4616450"/>
                  <a:gd name="connsiteY10" fmla="*/ 536906 h 2257756"/>
                  <a:gd name="connsiteX11" fmla="*/ 2571750 w 4616450"/>
                  <a:gd name="connsiteY11" fmla="*/ 206706 h 2257756"/>
                  <a:gd name="connsiteX12" fmla="*/ 2794000 w 4616450"/>
                  <a:gd name="connsiteY12" fmla="*/ 194006 h 2257756"/>
                  <a:gd name="connsiteX13" fmla="*/ 2857500 w 4616450"/>
                  <a:gd name="connsiteY13" fmla="*/ 1114756 h 2257756"/>
                  <a:gd name="connsiteX14" fmla="*/ 2876550 w 4616450"/>
                  <a:gd name="connsiteY14" fmla="*/ 987756 h 2257756"/>
                  <a:gd name="connsiteX15" fmla="*/ 2971800 w 4616450"/>
                  <a:gd name="connsiteY15" fmla="*/ 498806 h 2257756"/>
                  <a:gd name="connsiteX16" fmla="*/ 3086100 w 4616450"/>
                  <a:gd name="connsiteY16" fmla="*/ 86056 h 2257756"/>
                  <a:gd name="connsiteX17" fmla="*/ 3289300 w 4616450"/>
                  <a:gd name="connsiteY17" fmla="*/ 9856 h 2257756"/>
                  <a:gd name="connsiteX18" fmla="*/ 3333750 w 4616450"/>
                  <a:gd name="connsiteY18" fmla="*/ 232106 h 2257756"/>
                  <a:gd name="connsiteX19" fmla="*/ 3397250 w 4616450"/>
                  <a:gd name="connsiteY19" fmla="*/ 1260806 h 2257756"/>
                  <a:gd name="connsiteX20" fmla="*/ 3479800 w 4616450"/>
                  <a:gd name="connsiteY20" fmla="*/ 1152856 h 2257756"/>
                  <a:gd name="connsiteX21" fmla="*/ 3600450 w 4616450"/>
                  <a:gd name="connsiteY21" fmla="*/ 968706 h 2257756"/>
                  <a:gd name="connsiteX22" fmla="*/ 3778250 w 4616450"/>
                  <a:gd name="connsiteY22" fmla="*/ 962356 h 2257756"/>
                  <a:gd name="connsiteX23" fmla="*/ 3943350 w 4616450"/>
                  <a:gd name="connsiteY23" fmla="*/ 809956 h 2257756"/>
                  <a:gd name="connsiteX24" fmla="*/ 4114800 w 4616450"/>
                  <a:gd name="connsiteY24" fmla="*/ 797256 h 2257756"/>
                  <a:gd name="connsiteX25" fmla="*/ 4616450 w 4616450"/>
                  <a:gd name="connsiteY25" fmla="*/ 1349706 h 2257756"/>
                  <a:gd name="connsiteX0" fmla="*/ 0 w 4616450"/>
                  <a:gd name="connsiteY0" fmla="*/ 2257756 h 2257756"/>
                  <a:gd name="connsiteX1" fmla="*/ 590550 w 4616450"/>
                  <a:gd name="connsiteY1" fmla="*/ 1508456 h 2257756"/>
                  <a:gd name="connsiteX2" fmla="*/ 952500 w 4616450"/>
                  <a:gd name="connsiteY2" fmla="*/ 1375106 h 2257756"/>
                  <a:gd name="connsiteX3" fmla="*/ 1384300 w 4616450"/>
                  <a:gd name="connsiteY3" fmla="*/ 600406 h 2257756"/>
                  <a:gd name="connsiteX4" fmla="*/ 1511300 w 4616450"/>
                  <a:gd name="connsiteY4" fmla="*/ 340056 h 2257756"/>
                  <a:gd name="connsiteX5" fmla="*/ 1733550 w 4616450"/>
                  <a:gd name="connsiteY5" fmla="*/ 359106 h 2257756"/>
                  <a:gd name="connsiteX6" fmla="*/ 1993900 w 4616450"/>
                  <a:gd name="connsiteY6" fmla="*/ 22556 h 2257756"/>
                  <a:gd name="connsiteX7" fmla="*/ 2171700 w 4616450"/>
                  <a:gd name="connsiteY7" fmla="*/ 149556 h 2257756"/>
                  <a:gd name="connsiteX8" fmla="*/ 2247900 w 4616450"/>
                  <a:gd name="connsiteY8" fmla="*/ 1095706 h 2257756"/>
                  <a:gd name="connsiteX9" fmla="*/ 2279650 w 4616450"/>
                  <a:gd name="connsiteY9" fmla="*/ 898856 h 2257756"/>
                  <a:gd name="connsiteX10" fmla="*/ 2355850 w 4616450"/>
                  <a:gd name="connsiteY10" fmla="*/ 536906 h 2257756"/>
                  <a:gd name="connsiteX11" fmla="*/ 2571750 w 4616450"/>
                  <a:gd name="connsiteY11" fmla="*/ 206706 h 2257756"/>
                  <a:gd name="connsiteX12" fmla="*/ 2794000 w 4616450"/>
                  <a:gd name="connsiteY12" fmla="*/ 194006 h 2257756"/>
                  <a:gd name="connsiteX13" fmla="*/ 2857500 w 4616450"/>
                  <a:gd name="connsiteY13" fmla="*/ 1114756 h 2257756"/>
                  <a:gd name="connsiteX14" fmla="*/ 2876550 w 4616450"/>
                  <a:gd name="connsiteY14" fmla="*/ 987756 h 2257756"/>
                  <a:gd name="connsiteX15" fmla="*/ 2971800 w 4616450"/>
                  <a:gd name="connsiteY15" fmla="*/ 498806 h 2257756"/>
                  <a:gd name="connsiteX16" fmla="*/ 3086100 w 4616450"/>
                  <a:gd name="connsiteY16" fmla="*/ 86056 h 2257756"/>
                  <a:gd name="connsiteX17" fmla="*/ 3289300 w 4616450"/>
                  <a:gd name="connsiteY17" fmla="*/ 9856 h 2257756"/>
                  <a:gd name="connsiteX18" fmla="*/ 3333750 w 4616450"/>
                  <a:gd name="connsiteY18" fmla="*/ 232106 h 2257756"/>
                  <a:gd name="connsiteX19" fmla="*/ 3397250 w 4616450"/>
                  <a:gd name="connsiteY19" fmla="*/ 1260806 h 2257756"/>
                  <a:gd name="connsiteX20" fmla="*/ 3479800 w 4616450"/>
                  <a:gd name="connsiteY20" fmla="*/ 1152856 h 2257756"/>
                  <a:gd name="connsiteX21" fmla="*/ 3600450 w 4616450"/>
                  <a:gd name="connsiteY21" fmla="*/ 968706 h 2257756"/>
                  <a:gd name="connsiteX22" fmla="*/ 3778250 w 4616450"/>
                  <a:gd name="connsiteY22" fmla="*/ 962356 h 2257756"/>
                  <a:gd name="connsiteX23" fmla="*/ 3943350 w 4616450"/>
                  <a:gd name="connsiteY23" fmla="*/ 809956 h 2257756"/>
                  <a:gd name="connsiteX24" fmla="*/ 4114800 w 4616450"/>
                  <a:gd name="connsiteY24" fmla="*/ 797256 h 2257756"/>
                  <a:gd name="connsiteX25" fmla="*/ 4616450 w 4616450"/>
                  <a:gd name="connsiteY25" fmla="*/ 1349706 h 2257756"/>
                  <a:gd name="connsiteX0" fmla="*/ 0 w 4616450"/>
                  <a:gd name="connsiteY0" fmla="*/ 2257756 h 2257756"/>
                  <a:gd name="connsiteX1" fmla="*/ 590550 w 4616450"/>
                  <a:gd name="connsiteY1" fmla="*/ 1508456 h 2257756"/>
                  <a:gd name="connsiteX2" fmla="*/ 952500 w 4616450"/>
                  <a:gd name="connsiteY2" fmla="*/ 1375106 h 2257756"/>
                  <a:gd name="connsiteX3" fmla="*/ 1384300 w 4616450"/>
                  <a:gd name="connsiteY3" fmla="*/ 600406 h 2257756"/>
                  <a:gd name="connsiteX4" fmla="*/ 1511300 w 4616450"/>
                  <a:gd name="connsiteY4" fmla="*/ 340056 h 2257756"/>
                  <a:gd name="connsiteX5" fmla="*/ 1733550 w 4616450"/>
                  <a:gd name="connsiteY5" fmla="*/ 359106 h 2257756"/>
                  <a:gd name="connsiteX6" fmla="*/ 2000250 w 4616450"/>
                  <a:gd name="connsiteY6" fmla="*/ 60656 h 2257756"/>
                  <a:gd name="connsiteX7" fmla="*/ 2171700 w 4616450"/>
                  <a:gd name="connsiteY7" fmla="*/ 149556 h 2257756"/>
                  <a:gd name="connsiteX8" fmla="*/ 2247900 w 4616450"/>
                  <a:gd name="connsiteY8" fmla="*/ 1095706 h 2257756"/>
                  <a:gd name="connsiteX9" fmla="*/ 2279650 w 4616450"/>
                  <a:gd name="connsiteY9" fmla="*/ 898856 h 2257756"/>
                  <a:gd name="connsiteX10" fmla="*/ 2355850 w 4616450"/>
                  <a:gd name="connsiteY10" fmla="*/ 536906 h 2257756"/>
                  <a:gd name="connsiteX11" fmla="*/ 2571750 w 4616450"/>
                  <a:gd name="connsiteY11" fmla="*/ 206706 h 2257756"/>
                  <a:gd name="connsiteX12" fmla="*/ 2794000 w 4616450"/>
                  <a:gd name="connsiteY12" fmla="*/ 194006 h 2257756"/>
                  <a:gd name="connsiteX13" fmla="*/ 2857500 w 4616450"/>
                  <a:gd name="connsiteY13" fmla="*/ 1114756 h 2257756"/>
                  <a:gd name="connsiteX14" fmla="*/ 2876550 w 4616450"/>
                  <a:gd name="connsiteY14" fmla="*/ 987756 h 2257756"/>
                  <a:gd name="connsiteX15" fmla="*/ 2971800 w 4616450"/>
                  <a:gd name="connsiteY15" fmla="*/ 498806 h 2257756"/>
                  <a:gd name="connsiteX16" fmla="*/ 3086100 w 4616450"/>
                  <a:gd name="connsiteY16" fmla="*/ 86056 h 2257756"/>
                  <a:gd name="connsiteX17" fmla="*/ 3289300 w 4616450"/>
                  <a:gd name="connsiteY17" fmla="*/ 9856 h 2257756"/>
                  <a:gd name="connsiteX18" fmla="*/ 3333750 w 4616450"/>
                  <a:gd name="connsiteY18" fmla="*/ 232106 h 2257756"/>
                  <a:gd name="connsiteX19" fmla="*/ 3397250 w 4616450"/>
                  <a:gd name="connsiteY19" fmla="*/ 1260806 h 2257756"/>
                  <a:gd name="connsiteX20" fmla="*/ 3479800 w 4616450"/>
                  <a:gd name="connsiteY20" fmla="*/ 1152856 h 2257756"/>
                  <a:gd name="connsiteX21" fmla="*/ 3600450 w 4616450"/>
                  <a:gd name="connsiteY21" fmla="*/ 968706 h 2257756"/>
                  <a:gd name="connsiteX22" fmla="*/ 3778250 w 4616450"/>
                  <a:gd name="connsiteY22" fmla="*/ 962356 h 2257756"/>
                  <a:gd name="connsiteX23" fmla="*/ 3943350 w 4616450"/>
                  <a:gd name="connsiteY23" fmla="*/ 809956 h 2257756"/>
                  <a:gd name="connsiteX24" fmla="*/ 4114800 w 4616450"/>
                  <a:gd name="connsiteY24" fmla="*/ 797256 h 2257756"/>
                  <a:gd name="connsiteX25" fmla="*/ 4616450 w 4616450"/>
                  <a:gd name="connsiteY25" fmla="*/ 1349706 h 2257756"/>
                  <a:gd name="connsiteX0" fmla="*/ 0 w 4616450"/>
                  <a:gd name="connsiteY0" fmla="*/ 2257756 h 2257756"/>
                  <a:gd name="connsiteX1" fmla="*/ 590550 w 4616450"/>
                  <a:gd name="connsiteY1" fmla="*/ 1508456 h 2257756"/>
                  <a:gd name="connsiteX2" fmla="*/ 952500 w 4616450"/>
                  <a:gd name="connsiteY2" fmla="*/ 1375106 h 2257756"/>
                  <a:gd name="connsiteX3" fmla="*/ 1384300 w 4616450"/>
                  <a:gd name="connsiteY3" fmla="*/ 600406 h 2257756"/>
                  <a:gd name="connsiteX4" fmla="*/ 1511300 w 4616450"/>
                  <a:gd name="connsiteY4" fmla="*/ 340056 h 2257756"/>
                  <a:gd name="connsiteX5" fmla="*/ 1733550 w 4616450"/>
                  <a:gd name="connsiteY5" fmla="*/ 359106 h 2257756"/>
                  <a:gd name="connsiteX6" fmla="*/ 2000250 w 4616450"/>
                  <a:gd name="connsiteY6" fmla="*/ 60656 h 2257756"/>
                  <a:gd name="connsiteX7" fmla="*/ 2171700 w 4616450"/>
                  <a:gd name="connsiteY7" fmla="*/ 149556 h 2257756"/>
                  <a:gd name="connsiteX8" fmla="*/ 2190750 w 4616450"/>
                  <a:gd name="connsiteY8" fmla="*/ 238455 h 2257756"/>
                  <a:gd name="connsiteX9" fmla="*/ 2247900 w 4616450"/>
                  <a:gd name="connsiteY9" fmla="*/ 1095706 h 2257756"/>
                  <a:gd name="connsiteX10" fmla="*/ 2279650 w 4616450"/>
                  <a:gd name="connsiteY10" fmla="*/ 898856 h 2257756"/>
                  <a:gd name="connsiteX11" fmla="*/ 2355850 w 4616450"/>
                  <a:gd name="connsiteY11" fmla="*/ 536906 h 2257756"/>
                  <a:gd name="connsiteX12" fmla="*/ 2571750 w 4616450"/>
                  <a:gd name="connsiteY12" fmla="*/ 206706 h 2257756"/>
                  <a:gd name="connsiteX13" fmla="*/ 2794000 w 4616450"/>
                  <a:gd name="connsiteY13" fmla="*/ 194006 h 2257756"/>
                  <a:gd name="connsiteX14" fmla="*/ 2857500 w 4616450"/>
                  <a:gd name="connsiteY14" fmla="*/ 1114756 h 2257756"/>
                  <a:gd name="connsiteX15" fmla="*/ 2876550 w 4616450"/>
                  <a:gd name="connsiteY15" fmla="*/ 987756 h 2257756"/>
                  <a:gd name="connsiteX16" fmla="*/ 2971800 w 4616450"/>
                  <a:gd name="connsiteY16" fmla="*/ 498806 h 2257756"/>
                  <a:gd name="connsiteX17" fmla="*/ 3086100 w 4616450"/>
                  <a:gd name="connsiteY17" fmla="*/ 86056 h 2257756"/>
                  <a:gd name="connsiteX18" fmla="*/ 3289300 w 4616450"/>
                  <a:gd name="connsiteY18" fmla="*/ 9856 h 2257756"/>
                  <a:gd name="connsiteX19" fmla="*/ 3333750 w 4616450"/>
                  <a:gd name="connsiteY19" fmla="*/ 232106 h 2257756"/>
                  <a:gd name="connsiteX20" fmla="*/ 3397250 w 4616450"/>
                  <a:gd name="connsiteY20" fmla="*/ 1260806 h 2257756"/>
                  <a:gd name="connsiteX21" fmla="*/ 3479800 w 4616450"/>
                  <a:gd name="connsiteY21" fmla="*/ 1152856 h 2257756"/>
                  <a:gd name="connsiteX22" fmla="*/ 3600450 w 4616450"/>
                  <a:gd name="connsiteY22" fmla="*/ 968706 h 2257756"/>
                  <a:gd name="connsiteX23" fmla="*/ 3778250 w 4616450"/>
                  <a:gd name="connsiteY23" fmla="*/ 962356 h 2257756"/>
                  <a:gd name="connsiteX24" fmla="*/ 3943350 w 4616450"/>
                  <a:gd name="connsiteY24" fmla="*/ 809956 h 2257756"/>
                  <a:gd name="connsiteX25" fmla="*/ 4114800 w 4616450"/>
                  <a:gd name="connsiteY25" fmla="*/ 797256 h 2257756"/>
                  <a:gd name="connsiteX26" fmla="*/ 4616450 w 4616450"/>
                  <a:gd name="connsiteY26" fmla="*/ 1349706 h 2257756"/>
                  <a:gd name="connsiteX0" fmla="*/ 0 w 4616450"/>
                  <a:gd name="connsiteY0" fmla="*/ 2257756 h 2257756"/>
                  <a:gd name="connsiteX1" fmla="*/ 590550 w 4616450"/>
                  <a:gd name="connsiteY1" fmla="*/ 1508456 h 2257756"/>
                  <a:gd name="connsiteX2" fmla="*/ 952500 w 4616450"/>
                  <a:gd name="connsiteY2" fmla="*/ 1375106 h 2257756"/>
                  <a:gd name="connsiteX3" fmla="*/ 1384300 w 4616450"/>
                  <a:gd name="connsiteY3" fmla="*/ 600406 h 2257756"/>
                  <a:gd name="connsiteX4" fmla="*/ 1511300 w 4616450"/>
                  <a:gd name="connsiteY4" fmla="*/ 340056 h 2257756"/>
                  <a:gd name="connsiteX5" fmla="*/ 1733550 w 4616450"/>
                  <a:gd name="connsiteY5" fmla="*/ 359106 h 2257756"/>
                  <a:gd name="connsiteX6" fmla="*/ 2000250 w 4616450"/>
                  <a:gd name="connsiteY6" fmla="*/ 60656 h 2257756"/>
                  <a:gd name="connsiteX7" fmla="*/ 2171700 w 4616450"/>
                  <a:gd name="connsiteY7" fmla="*/ 105106 h 2257756"/>
                  <a:gd name="connsiteX8" fmla="*/ 2190750 w 4616450"/>
                  <a:gd name="connsiteY8" fmla="*/ 238455 h 2257756"/>
                  <a:gd name="connsiteX9" fmla="*/ 2247900 w 4616450"/>
                  <a:gd name="connsiteY9" fmla="*/ 1095706 h 2257756"/>
                  <a:gd name="connsiteX10" fmla="*/ 2279650 w 4616450"/>
                  <a:gd name="connsiteY10" fmla="*/ 898856 h 2257756"/>
                  <a:gd name="connsiteX11" fmla="*/ 2355850 w 4616450"/>
                  <a:gd name="connsiteY11" fmla="*/ 536906 h 2257756"/>
                  <a:gd name="connsiteX12" fmla="*/ 2571750 w 4616450"/>
                  <a:gd name="connsiteY12" fmla="*/ 206706 h 2257756"/>
                  <a:gd name="connsiteX13" fmla="*/ 2794000 w 4616450"/>
                  <a:gd name="connsiteY13" fmla="*/ 194006 h 2257756"/>
                  <a:gd name="connsiteX14" fmla="*/ 2857500 w 4616450"/>
                  <a:gd name="connsiteY14" fmla="*/ 1114756 h 2257756"/>
                  <a:gd name="connsiteX15" fmla="*/ 2876550 w 4616450"/>
                  <a:gd name="connsiteY15" fmla="*/ 987756 h 2257756"/>
                  <a:gd name="connsiteX16" fmla="*/ 2971800 w 4616450"/>
                  <a:gd name="connsiteY16" fmla="*/ 498806 h 2257756"/>
                  <a:gd name="connsiteX17" fmla="*/ 3086100 w 4616450"/>
                  <a:gd name="connsiteY17" fmla="*/ 86056 h 2257756"/>
                  <a:gd name="connsiteX18" fmla="*/ 3289300 w 4616450"/>
                  <a:gd name="connsiteY18" fmla="*/ 9856 h 2257756"/>
                  <a:gd name="connsiteX19" fmla="*/ 3333750 w 4616450"/>
                  <a:gd name="connsiteY19" fmla="*/ 232106 h 2257756"/>
                  <a:gd name="connsiteX20" fmla="*/ 3397250 w 4616450"/>
                  <a:gd name="connsiteY20" fmla="*/ 1260806 h 2257756"/>
                  <a:gd name="connsiteX21" fmla="*/ 3479800 w 4616450"/>
                  <a:gd name="connsiteY21" fmla="*/ 1152856 h 2257756"/>
                  <a:gd name="connsiteX22" fmla="*/ 3600450 w 4616450"/>
                  <a:gd name="connsiteY22" fmla="*/ 968706 h 2257756"/>
                  <a:gd name="connsiteX23" fmla="*/ 3778250 w 4616450"/>
                  <a:gd name="connsiteY23" fmla="*/ 962356 h 2257756"/>
                  <a:gd name="connsiteX24" fmla="*/ 3943350 w 4616450"/>
                  <a:gd name="connsiteY24" fmla="*/ 809956 h 2257756"/>
                  <a:gd name="connsiteX25" fmla="*/ 4114800 w 4616450"/>
                  <a:gd name="connsiteY25" fmla="*/ 797256 h 2257756"/>
                  <a:gd name="connsiteX26" fmla="*/ 4616450 w 4616450"/>
                  <a:gd name="connsiteY26" fmla="*/ 1349706 h 2257756"/>
                  <a:gd name="connsiteX0" fmla="*/ 0 w 4616450"/>
                  <a:gd name="connsiteY0" fmla="*/ 2257756 h 2257756"/>
                  <a:gd name="connsiteX1" fmla="*/ 590550 w 4616450"/>
                  <a:gd name="connsiteY1" fmla="*/ 1508456 h 2257756"/>
                  <a:gd name="connsiteX2" fmla="*/ 952500 w 4616450"/>
                  <a:gd name="connsiteY2" fmla="*/ 1375106 h 2257756"/>
                  <a:gd name="connsiteX3" fmla="*/ 1384300 w 4616450"/>
                  <a:gd name="connsiteY3" fmla="*/ 600406 h 2257756"/>
                  <a:gd name="connsiteX4" fmla="*/ 1511300 w 4616450"/>
                  <a:gd name="connsiteY4" fmla="*/ 340056 h 2257756"/>
                  <a:gd name="connsiteX5" fmla="*/ 1733550 w 4616450"/>
                  <a:gd name="connsiteY5" fmla="*/ 359106 h 2257756"/>
                  <a:gd name="connsiteX6" fmla="*/ 2000250 w 4616450"/>
                  <a:gd name="connsiteY6" fmla="*/ 60656 h 2257756"/>
                  <a:gd name="connsiteX7" fmla="*/ 2171700 w 4616450"/>
                  <a:gd name="connsiteY7" fmla="*/ 105106 h 2257756"/>
                  <a:gd name="connsiteX8" fmla="*/ 2216150 w 4616450"/>
                  <a:gd name="connsiteY8" fmla="*/ 232105 h 2257756"/>
                  <a:gd name="connsiteX9" fmla="*/ 2247900 w 4616450"/>
                  <a:gd name="connsiteY9" fmla="*/ 1095706 h 2257756"/>
                  <a:gd name="connsiteX10" fmla="*/ 2279650 w 4616450"/>
                  <a:gd name="connsiteY10" fmla="*/ 898856 h 2257756"/>
                  <a:gd name="connsiteX11" fmla="*/ 2355850 w 4616450"/>
                  <a:gd name="connsiteY11" fmla="*/ 536906 h 2257756"/>
                  <a:gd name="connsiteX12" fmla="*/ 2571750 w 4616450"/>
                  <a:gd name="connsiteY12" fmla="*/ 206706 h 2257756"/>
                  <a:gd name="connsiteX13" fmla="*/ 2794000 w 4616450"/>
                  <a:gd name="connsiteY13" fmla="*/ 194006 h 2257756"/>
                  <a:gd name="connsiteX14" fmla="*/ 2857500 w 4616450"/>
                  <a:gd name="connsiteY14" fmla="*/ 1114756 h 2257756"/>
                  <a:gd name="connsiteX15" fmla="*/ 2876550 w 4616450"/>
                  <a:gd name="connsiteY15" fmla="*/ 987756 h 2257756"/>
                  <a:gd name="connsiteX16" fmla="*/ 2971800 w 4616450"/>
                  <a:gd name="connsiteY16" fmla="*/ 498806 h 2257756"/>
                  <a:gd name="connsiteX17" fmla="*/ 3086100 w 4616450"/>
                  <a:gd name="connsiteY17" fmla="*/ 86056 h 2257756"/>
                  <a:gd name="connsiteX18" fmla="*/ 3289300 w 4616450"/>
                  <a:gd name="connsiteY18" fmla="*/ 9856 h 2257756"/>
                  <a:gd name="connsiteX19" fmla="*/ 3333750 w 4616450"/>
                  <a:gd name="connsiteY19" fmla="*/ 232106 h 2257756"/>
                  <a:gd name="connsiteX20" fmla="*/ 3397250 w 4616450"/>
                  <a:gd name="connsiteY20" fmla="*/ 1260806 h 2257756"/>
                  <a:gd name="connsiteX21" fmla="*/ 3479800 w 4616450"/>
                  <a:gd name="connsiteY21" fmla="*/ 1152856 h 2257756"/>
                  <a:gd name="connsiteX22" fmla="*/ 3600450 w 4616450"/>
                  <a:gd name="connsiteY22" fmla="*/ 968706 h 2257756"/>
                  <a:gd name="connsiteX23" fmla="*/ 3778250 w 4616450"/>
                  <a:gd name="connsiteY23" fmla="*/ 962356 h 2257756"/>
                  <a:gd name="connsiteX24" fmla="*/ 3943350 w 4616450"/>
                  <a:gd name="connsiteY24" fmla="*/ 809956 h 2257756"/>
                  <a:gd name="connsiteX25" fmla="*/ 4114800 w 4616450"/>
                  <a:gd name="connsiteY25" fmla="*/ 797256 h 2257756"/>
                  <a:gd name="connsiteX26" fmla="*/ 4616450 w 4616450"/>
                  <a:gd name="connsiteY26" fmla="*/ 1349706 h 2257756"/>
                  <a:gd name="connsiteX0" fmla="*/ 0 w 4616450"/>
                  <a:gd name="connsiteY0" fmla="*/ 2257756 h 2257756"/>
                  <a:gd name="connsiteX1" fmla="*/ 590550 w 4616450"/>
                  <a:gd name="connsiteY1" fmla="*/ 1508456 h 2257756"/>
                  <a:gd name="connsiteX2" fmla="*/ 952500 w 4616450"/>
                  <a:gd name="connsiteY2" fmla="*/ 1375106 h 2257756"/>
                  <a:gd name="connsiteX3" fmla="*/ 1384300 w 4616450"/>
                  <a:gd name="connsiteY3" fmla="*/ 600406 h 2257756"/>
                  <a:gd name="connsiteX4" fmla="*/ 1511300 w 4616450"/>
                  <a:gd name="connsiteY4" fmla="*/ 340056 h 2257756"/>
                  <a:gd name="connsiteX5" fmla="*/ 1733550 w 4616450"/>
                  <a:gd name="connsiteY5" fmla="*/ 359106 h 2257756"/>
                  <a:gd name="connsiteX6" fmla="*/ 2000250 w 4616450"/>
                  <a:gd name="connsiteY6" fmla="*/ 60656 h 2257756"/>
                  <a:gd name="connsiteX7" fmla="*/ 2171700 w 4616450"/>
                  <a:gd name="connsiteY7" fmla="*/ 105106 h 2257756"/>
                  <a:gd name="connsiteX8" fmla="*/ 2216150 w 4616450"/>
                  <a:gd name="connsiteY8" fmla="*/ 232105 h 2257756"/>
                  <a:gd name="connsiteX9" fmla="*/ 2247900 w 4616450"/>
                  <a:gd name="connsiteY9" fmla="*/ 1095706 h 2257756"/>
                  <a:gd name="connsiteX10" fmla="*/ 2279650 w 4616450"/>
                  <a:gd name="connsiteY10" fmla="*/ 898856 h 2257756"/>
                  <a:gd name="connsiteX11" fmla="*/ 2355850 w 4616450"/>
                  <a:gd name="connsiteY11" fmla="*/ 536906 h 2257756"/>
                  <a:gd name="connsiteX12" fmla="*/ 2571750 w 4616450"/>
                  <a:gd name="connsiteY12" fmla="*/ 206706 h 2257756"/>
                  <a:gd name="connsiteX13" fmla="*/ 2794000 w 4616450"/>
                  <a:gd name="connsiteY13" fmla="*/ 194006 h 2257756"/>
                  <a:gd name="connsiteX14" fmla="*/ 2857500 w 4616450"/>
                  <a:gd name="connsiteY14" fmla="*/ 1114756 h 2257756"/>
                  <a:gd name="connsiteX15" fmla="*/ 2876550 w 4616450"/>
                  <a:gd name="connsiteY15" fmla="*/ 987756 h 2257756"/>
                  <a:gd name="connsiteX16" fmla="*/ 2971800 w 4616450"/>
                  <a:gd name="connsiteY16" fmla="*/ 498806 h 2257756"/>
                  <a:gd name="connsiteX17" fmla="*/ 3086100 w 4616450"/>
                  <a:gd name="connsiteY17" fmla="*/ 86056 h 2257756"/>
                  <a:gd name="connsiteX18" fmla="*/ 3289300 w 4616450"/>
                  <a:gd name="connsiteY18" fmla="*/ 9856 h 2257756"/>
                  <a:gd name="connsiteX19" fmla="*/ 3333750 w 4616450"/>
                  <a:gd name="connsiteY19" fmla="*/ 232106 h 2257756"/>
                  <a:gd name="connsiteX20" fmla="*/ 3397250 w 4616450"/>
                  <a:gd name="connsiteY20" fmla="*/ 1260806 h 2257756"/>
                  <a:gd name="connsiteX21" fmla="*/ 3479800 w 4616450"/>
                  <a:gd name="connsiteY21" fmla="*/ 1152856 h 2257756"/>
                  <a:gd name="connsiteX22" fmla="*/ 3600450 w 4616450"/>
                  <a:gd name="connsiteY22" fmla="*/ 968706 h 2257756"/>
                  <a:gd name="connsiteX23" fmla="*/ 3778250 w 4616450"/>
                  <a:gd name="connsiteY23" fmla="*/ 962356 h 2257756"/>
                  <a:gd name="connsiteX24" fmla="*/ 3943350 w 4616450"/>
                  <a:gd name="connsiteY24" fmla="*/ 809956 h 2257756"/>
                  <a:gd name="connsiteX25" fmla="*/ 4114800 w 4616450"/>
                  <a:gd name="connsiteY25" fmla="*/ 797256 h 2257756"/>
                  <a:gd name="connsiteX26" fmla="*/ 4616450 w 4616450"/>
                  <a:gd name="connsiteY26" fmla="*/ 1349706 h 2257756"/>
                  <a:gd name="connsiteX0" fmla="*/ 0 w 4616450"/>
                  <a:gd name="connsiteY0" fmla="*/ 2257756 h 2257756"/>
                  <a:gd name="connsiteX1" fmla="*/ 590550 w 4616450"/>
                  <a:gd name="connsiteY1" fmla="*/ 1508456 h 2257756"/>
                  <a:gd name="connsiteX2" fmla="*/ 952500 w 4616450"/>
                  <a:gd name="connsiteY2" fmla="*/ 1375106 h 2257756"/>
                  <a:gd name="connsiteX3" fmla="*/ 1384300 w 4616450"/>
                  <a:gd name="connsiteY3" fmla="*/ 600406 h 2257756"/>
                  <a:gd name="connsiteX4" fmla="*/ 1511300 w 4616450"/>
                  <a:gd name="connsiteY4" fmla="*/ 340056 h 2257756"/>
                  <a:gd name="connsiteX5" fmla="*/ 1733550 w 4616450"/>
                  <a:gd name="connsiteY5" fmla="*/ 359106 h 2257756"/>
                  <a:gd name="connsiteX6" fmla="*/ 2000250 w 4616450"/>
                  <a:gd name="connsiteY6" fmla="*/ 60656 h 2257756"/>
                  <a:gd name="connsiteX7" fmla="*/ 2171700 w 4616450"/>
                  <a:gd name="connsiteY7" fmla="*/ 105106 h 2257756"/>
                  <a:gd name="connsiteX8" fmla="*/ 2216150 w 4616450"/>
                  <a:gd name="connsiteY8" fmla="*/ 270205 h 2257756"/>
                  <a:gd name="connsiteX9" fmla="*/ 2247900 w 4616450"/>
                  <a:gd name="connsiteY9" fmla="*/ 1095706 h 2257756"/>
                  <a:gd name="connsiteX10" fmla="*/ 2279650 w 4616450"/>
                  <a:gd name="connsiteY10" fmla="*/ 898856 h 2257756"/>
                  <a:gd name="connsiteX11" fmla="*/ 2355850 w 4616450"/>
                  <a:gd name="connsiteY11" fmla="*/ 536906 h 2257756"/>
                  <a:gd name="connsiteX12" fmla="*/ 2571750 w 4616450"/>
                  <a:gd name="connsiteY12" fmla="*/ 206706 h 2257756"/>
                  <a:gd name="connsiteX13" fmla="*/ 2794000 w 4616450"/>
                  <a:gd name="connsiteY13" fmla="*/ 194006 h 2257756"/>
                  <a:gd name="connsiteX14" fmla="*/ 2857500 w 4616450"/>
                  <a:gd name="connsiteY14" fmla="*/ 1114756 h 2257756"/>
                  <a:gd name="connsiteX15" fmla="*/ 2876550 w 4616450"/>
                  <a:gd name="connsiteY15" fmla="*/ 987756 h 2257756"/>
                  <a:gd name="connsiteX16" fmla="*/ 2971800 w 4616450"/>
                  <a:gd name="connsiteY16" fmla="*/ 498806 h 2257756"/>
                  <a:gd name="connsiteX17" fmla="*/ 3086100 w 4616450"/>
                  <a:gd name="connsiteY17" fmla="*/ 86056 h 2257756"/>
                  <a:gd name="connsiteX18" fmla="*/ 3289300 w 4616450"/>
                  <a:gd name="connsiteY18" fmla="*/ 9856 h 2257756"/>
                  <a:gd name="connsiteX19" fmla="*/ 3333750 w 4616450"/>
                  <a:gd name="connsiteY19" fmla="*/ 232106 h 2257756"/>
                  <a:gd name="connsiteX20" fmla="*/ 3397250 w 4616450"/>
                  <a:gd name="connsiteY20" fmla="*/ 1260806 h 2257756"/>
                  <a:gd name="connsiteX21" fmla="*/ 3479800 w 4616450"/>
                  <a:gd name="connsiteY21" fmla="*/ 1152856 h 2257756"/>
                  <a:gd name="connsiteX22" fmla="*/ 3600450 w 4616450"/>
                  <a:gd name="connsiteY22" fmla="*/ 968706 h 2257756"/>
                  <a:gd name="connsiteX23" fmla="*/ 3778250 w 4616450"/>
                  <a:gd name="connsiteY23" fmla="*/ 962356 h 2257756"/>
                  <a:gd name="connsiteX24" fmla="*/ 3943350 w 4616450"/>
                  <a:gd name="connsiteY24" fmla="*/ 809956 h 2257756"/>
                  <a:gd name="connsiteX25" fmla="*/ 4114800 w 4616450"/>
                  <a:gd name="connsiteY25" fmla="*/ 797256 h 2257756"/>
                  <a:gd name="connsiteX26" fmla="*/ 4616450 w 4616450"/>
                  <a:gd name="connsiteY26" fmla="*/ 1349706 h 2257756"/>
                  <a:gd name="connsiteX0" fmla="*/ 0 w 4616450"/>
                  <a:gd name="connsiteY0" fmla="*/ 2257756 h 2257756"/>
                  <a:gd name="connsiteX1" fmla="*/ 590550 w 4616450"/>
                  <a:gd name="connsiteY1" fmla="*/ 1508456 h 2257756"/>
                  <a:gd name="connsiteX2" fmla="*/ 952500 w 4616450"/>
                  <a:gd name="connsiteY2" fmla="*/ 1375106 h 2257756"/>
                  <a:gd name="connsiteX3" fmla="*/ 1384300 w 4616450"/>
                  <a:gd name="connsiteY3" fmla="*/ 600406 h 2257756"/>
                  <a:gd name="connsiteX4" fmla="*/ 1511300 w 4616450"/>
                  <a:gd name="connsiteY4" fmla="*/ 340056 h 2257756"/>
                  <a:gd name="connsiteX5" fmla="*/ 1733550 w 4616450"/>
                  <a:gd name="connsiteY5" fmla="*/ 359106 h 2257756"/>
                  <a:gd name="connsiteX6" fmla="*/ 2000250 w 4616450"/>
                  <a:gd name="connsiteY6" fmla="*/ 60656 h 2257756"/>
                  <a:gd name="connsiteX7" fmla="*/ 2171700 w 4616450"/>
                  <a:gd name="connsiteY7" fmla="*/ 105106 h 2257756"/>
                  <a:gd name="connsiteX8" fmla="*/ 2216150 w 4616450"/>
                  <a:gd name="connsiteY8" fmla="*/ 270205 h 2257756"/>
                  <a:gd name="connsiteX9" fmla="*/ 2247900 w 4616450"/>
                  <a:gd name="connsiteY9" fmla="*/ 1095706 h 2257756"/>
                  <a:gd name="connsiteX10" fmla="*/ 2279650 w 4616450"/>
                  <a:gd name="connsiteY10" fmla="*/ 898856 h 2257756"/>
                  <a:gd name="connsiteX11" fmla="*/ 2355850 w 4616450"/>
                  <a:gd name="connsiteY11" fmla="*/ 536906 h 2257756"/>
                  <a:gd name="connsiteX12" fmla="*/ 2571750 w 4616450"/>
                  <a:gd name="connsiteY12" fmla="*/ 206706 h 2257756"/>
                  <a:gd name="connsiteX13" fmla="*/ 2794000 w 4616450"/>
                  <a:gd name="connsiteY13" fmla="*/ 194006 h 2257756"/>
                  <a:gd name="connsiteX14" fmla="*/ 2857500 w 4616450"/>
                  <a:gd name="connsiteY14" fmla="*/ 1114756 h 2257756"/>
                  <a:gd name="connsiteX15" fmla="*/ 2876550 w 4616450"/>
                  <a:gd name="connsiteY15" fmla="*/ 987756 h 2257756"/>
                  <a:gd name="connsiteX16" fmla="*/ 2971800 w 4616450"/>
                  <a:gd name="connsiteY16" fmla="*/ 498806 h 2257756"/>
                  <a:gd name="connsiteX17" fmla="*/ 3086100 w 4616450"/>
                  <a:gd name="connsiteY17" fmla="*/ 86056 h 2257756"/>
                  <a:gd name="connsiteX18" fmla="*/ 3289300 w 4616450"/>
                  <a:gd name="connsiteY18" fmla="*/ 9856 h 2257756"/>
                  <a:gd name="connsiteX19" fmla="*/ 3333750 w 4616450"/>
                  <a:gd name="connsiteY19" fmla="*/ 232106 h 2257756"/>
                  <a:gd name="connsiteX20" fmla="*/ 3397250 w 4616450"/>
                  <a:gd name="connsiteY20" fmla="*/ 1260806 h 2257756"/>
                  <a:gd name="connsiteX21" fmla="*/ 3479800 w 4616450"/>
                  <a:gd name="connsiteY21" fmla="*/ 1152856 h 2257756"/>
                  <a:gd name="connsiteX22" fmla="*/ 3600450 w 4616450"/>
                  <a:gd name="connsiteY22" fmla="*/ 968706 h 2257756"/>
                  <a:gd name="connsiteX23" fmla="*/ 3778250 w 4616450"/>
                  <a:gd name="connsiteY23" fmla="*/ 962356 h 2257756"/>
                  <a:gd name="connsiteX24" fmla="*/ 3943350 w 4616450"/>
                  <a:gd name="connsiteY24" fmla="*/ 809956 h 2257756"/>
                  <a:gd name="connsiteX25" fmla="*/ 4114800 w 4616450"/>
                  <a:gd name="connsiteY25" fmla="*/ 797256 h 2257756"/>
                  <a:gd name="connsiteX26" fmla="*/ 4616450 w 4616450"/>
                  <a:gd name="connsiteY26" fmla="*/ 1349706 h 2257756"/>
                  <a:gd name="connsiteX0" fmla="*/ 0 w 4616450"/>
                  <a:gd name="connsiteY0" fmla="*/ 2255945 h 2255945"/>
                  <a:gd name="connsiteX1" fmla="*/ 590550 w 4616450"/>
                  <a:gd name="connsiteY1" fmla="*/ 1506645 h 2255945"/>
                  <a:gd name="connsiteX2" fmla="*/ 952500 w 4616450"/>
                  <a:gd name="connsiteY2" fmla="*/ 1373295 h 2255945"/>
                  <a:gd name="connsiteX3" fmla="*/ 1384300 w 4616450"/>
                  <a:gd name="connsiteY3" fmla="*/ 598595 h 2255945"/>
                  <a:gd name="connsiteX4" fmla="*/ 1511300 w 4616450"/>
                  <a:gd name="connsiteY4" fmla="*/ 338245 h 2255945"/>
                  <a:gd name="connsiteX5" fmla="*/ 1733550 w 4616450"/>
                  <a:gd name="connsiteY5" fmla="*/ 357295 h 2255945"/>
                  <a:gd name="connsiteX6" fmla="*/ 2000250 w 4616450"/>
                  <a:gd name="connsiteY6" fmla="*/ 58845 h 2255945"/>
                  <a:gd name="connsiteX7" fmla="*/ 2171700 w 4616450"/>
                  <a:gd name="connsiteY7" fmla="*/ 103295 h 2255945"/>
                  <a:gd name="connsiteX8" fmla="*/ 2216150 w 4616450"/>
                  <a:gd name="connsiteY8" fmla="*/ 268394 h 2255945"/>
                  <a:gd name="connsiteX9" fmla="*/ 2247900 w 4616450"/>
                  <a:gd name="connsiteY9" fmla="*/ 1093895 h 2255945"/>
                  <a:gd name="connsiteX10" fmla="*/ 2279650 w 4616450"/>
                  <a:gd name="connsiteY10" fmla="*/ 897045 h 2255945"/>
                  <a:gd name="connsiteX11" fmla="*/ 2355850 w 4616450"/>
                  <a:gd name="connsiteY11" fmla="*/ 535095 h 2255945"/>
                  <a:gd name="connsiteX12" fmla="*/ 2571750 w 4616450"/>
                  <a:gd name="connsiteY12" fmla="*/ 204895 h 2255945"/>
                  <a:gd name="connsiteX13" fmla="*/ 2794000 w 4616450"/>
                  <a:gd name="connsiteY13" fmla="*/ 192195 h 2255945"/>
                  <a:gd name="connsiteX14" fmla="*/ 2857500 w 4616450"/>
                  <a:gd name="connsiteY14" fmla="*/ 1112945 h 2255945"/>
                  <a:gd name="connsiteX15" fmla="*/ 2876550 w 4616450"/>
                  <a:gd name="connsiteY15" fmla="*/ 985945 h 2255945"/>
                  <a:gd name="connsiteX16" fmla="*/ 2971800 w 4616450"/>
                  <a:gd name="connsiteY16" fmla="*/ 496995 h 2255945"/>
                  <a:gd name="connsiteX17" fmla="*/ 3086100 w 4616450"/>
                  <a:gd name="connsiteY17" fmla="*/ 84245 h 2255945"/>
                  <a:gd name="connsiteX18" fmla="*/ 3289300 w 4616450"/>
                  <a:gd name="connsiteY18" fmla="*/ 8045 h 2255945"/>
                  <a:gd name="connsiteX19" fmla="*/ 3359150 w 4616450"/>
                  <a:gd name="connsiteY19" fmla="*/ 204895 h 2255945"/>
                  <a:gd name="connsiteX20" fmla="*/ 3397250 w 4616450"/>
                  <a:gd name="connsiteY20" fmla="*/ 1258995 h 2255945"/>
                  <a:gd name="connsiteX21" fmla="*/ 3479800 w 4616450"/>
                  <a:gd name="connsiteY21" fmla="*/ 1151045 h 2255945"/>
                  <a:gd name="connsiteX22" fmla="*/ 3600450 w 4616450"/>
                  <a:gd name="connsiteY22" fmla="*/ 966895 h 2255945"/>
                  <a:gd name="connsiteX23" fmla="*/ 3778250 w 4616450"/>
                  <a:gd name="connsiteY23" fmla="*/ 960545 h 2255945"/>
                  <a:gd name="connsiteX24" fmla="*/ 3943350 w 4616450"/>
                  <a:gd name="connsiteY24" fmla="*/ 808145 h 2255945"/>
                  <a:gd name="connsiteX25" fmla="*/ 4114800 w 4616450"/>
                  <a:gd name="connsiteY25" fmla="*/ 795445 h 2255945"/>
                  <a:gd name="connsiteX26" fmla="*/ 4616450 w 4616450"/>
                  <a:gd name="connsiteY26" fmla="*/ 1347895 h 2255945"/>
                  <a:gd name="connsiteX0" fmla="*/ 0 w 4616450"/>
                  <a:gd name="connsiteY0" fmla="*/ 2255945 h 2255945"/>
                  <a:gd name="connsiteX1" fmla="*/ 590550 w 4616450"/>
                  <a:gd name="connsiteY1" fmla="*/ 1506645 h 2255945"/>
                  <a:gd name="connsiteX2" fmla="*/ 952500 w 4616450"/>
                  <a:gd name="connsiteY2" fmla="*/ 1373295 h 2255945"/>
                  <a:gd name="connsiteX3" fmla="*/ 1371600 w 4616450"/>
                  <a:gd name="connsiteY3" fmla="*/ 592245 h 2255945"/>
                  <a:gd name="connsiteX4" fmla="*/ 1511300 w 4616450"/>
                  <a:gd name="connsiteY4" fmla="*/ 338245 h 2255945"/>
                  <a:gd name="connsiteX5" fmla="*/ 1733550 w 4616450"/>
                  <a:gd name="connsiteY5" fmla="*/ 357295 h 2255945"/>
                  <a:gd name="connsiteX6" fmla="*/ 2000250 w 4616450"/>
                  <a:gd name="connsiteY6" fmla="*/ 58845 h 2255945"/>
                  <a:gd name="connsiteX7" fmla="*/ 2171700 w 4616450"/>
                  <a:gd name="connsiteY7" fmla="*/ 103295 h 2255945"/>
                  <a:gd name="connsiteX8" fmla="*/ 2216150 w 4616450"/>
                  <a:gd name="connsiteY8" fmla="*/ 268394 h 2255945"/>
                  <a:gd name="connsiteX9" fmla="*/ 2247900 w 4616450"/>
                  <a:gd name="connsiteY9" fmla="*/ 1093895 h 2255945"/>
                  <a:gd name="connsiteX10" fmla="*/ 2279650 w 4616450"/>
                  <a:gd name="connsiteY10" fmla="*/ 897045 h 2255945"/>
                  <a:gd name="connsiteX11" fmla="*/ 2355850 w 4616450"/>
                  <a:gd name="connsiteY11" fmla="*/ 535095 h 2255945"/>
                  <a:gd name="connsiteX12" fmla="*/ 2571750 w 4616450"/>
                  <a:gd name="connsiteY12" fmla="*/ 204895 h 2255945"/>
                  <a:gd name="connsiteX13" fmla="*/ 2794000 w 4616450"/>
                  <a:gd name="connsiteY13" fmla="*/ 192195 h 2255945"/>
                  <a:gd name="connsiteX14" fmla="*/ 2857500 w 4616450"/>
                  <a:gd name="connsiteY14" fmla="*/ 1112945 h 2255945"/>
                  <a:gd name="connsiteX15" fmla="*/ 2876550 w 4616450"/>
                  <a:gd name="connsiteY15" fmla="*/ 985945 h 2255945"/>
                  <a:gd name="connsiteX16" fmla="*/ 2971800 w 4616450"/>
                  <a:gd name="connsiteY16" fmla="*/ 496995 h 2255945"/>
                  <a:gd name="connsiteX17" fmla="*/ 3086100 w 4616450"/>
                  <a:gd name="connsiteY17" fmla="*/ 84245 h 2255945"/>
                  <a:gd name="connsiteX18" fmla="*/ 3289300 w 4616450"/>
                  <a:gd name="connsiteY18" fmla="*/ 8045 h 2255945"/>
                  <a:gd name="connsiteX19" fmla="*/ 3359150 w 4616450"/>
                  <a:gd name="connsiteY19" fmla="*/ 204895 h 2255945"/>
                  <a:gd name="connsiteX20" fmla="*/ 3397250 w 4616450"/>
                  <a:gd name="connsiteY20" fmla="*/ 1258995 h 2255945"/>
                  <a:gd name="connsiteX21" fmla="*/ 3479800 w 4616450"/>
                  <a:gd name="connsiteY21" fmla="*/ 1151045 h 2255945"/>
                  <a:gd name="connsiteX22" fmla="*/ 3600450 w 4616450"/>
                  <a:gd name="connsiteY22" fmla="*/ 966895 h 2255945"/>
                  <a:gd name="connsiteX23" fmla="*/ 3778250 w 4616450"/>
                  <a:gd name="connsiteY23" fmla="*/ 960545 h 2255945"/>
                  <a:gd name="connsiteX24" fmla="*/ 3943350 w 4616450"/>
                  <a:gd name="connsiteY24" fmla="*/ 808145 h 2255945"/>
                  <a:gd name="connsiteX25" fmla="*/ 4114800 w 4616450"/>
                  <a:gd name="connsiteY25" fmla="*/ 795445 h 2255945"/>
                  <a:gd name="connsiteX26" fmla="*/ 4616450 w 4616450"/>
                  <a:gd name="connsiteY26" fmla="*/ 1347895 h 2255945"/>
                  <a:gd name="connsiteX0" fmla="*/ 0 w 4616450"/>
                  <a:gd name="connsiteY0" fmla="*/ 2255945 h 2255945"/>
                  <a:gd name="connsiteX1" fmla="*/ 590550 w 4616450"/>
                  <a:gd name="connsiteY1" fmla="*/ 1506645 h 2255945"/>
                  <a:gd name="connsiteX2" fmla="*/ 952500 w 4616450"/>
                  <a:gd name="connsiteY2" fmla="*/ 1373295 h 2255945"/>
                  <a:gd name="connsiteX3" fmla="*/ 1371600 w 4616450"/>
                  <a:gd name="connsiteY3" fmla="*/ 592245 h 2255945"/>
                  <a:gd name="connsiteX4" fmla="*/ 1511300 w 4616450"/>
                  <a:gd name="connsiteY4" fmla="*/ 338245 h 2255945"/>
                  <a:gd name="connsiteX5" fmla="*/ 1733550 w 4616450"/>
                  <a:gd name="connsiteY5" fmla="*/ 357295 h 2255945"/>
                  <a:gd name="connsiteX6" fmla="*/ 2000250 w 4616450"/>
                  <a:gd name="connsiteY6" fmla="*/ 58845 h 2255945"/>
                  <a:gd name="connsiteX7" fmla="*/ 2171700 w 4616450"/>
                  <a:gd name="connsiteY7" fmla="*/ 103295 h 2255945"/>
                  <a:gd name="connsiteX8" fmla="*/ 2228850 w 4616450"/>
                  <a:gd name="connsiteY8" fmla="*/ 204894 h 2255945"/>
                  <a:gd name="connsiteX9" fmla="*/ 2247900 w 4616450"/>
                  <a:gd name="connsiteY9" fmla="*/ 1093895 h 2255945"/>
                  <a:gd name="connsiteX10" fmla="*/ 2279650 w 4616450"/>
                  <a:gd name="connsiteY10" fmla="*/ 897045 h 2255945"/>
                  <a:gd name="connsiteX11" fmla="*/ 2355850 w 4616450"/>
                  <a:gd name="connsiteY11" fmla="*/ 535095 h 2255945"/>
                  <a:gd name="connsiteX12" fmla="*/ 2571750 w 4616450"/>
                  <a:gd name="connsiteY12" fmla="*/ 204895 h 2255945"/>
                  <a:gd name="connsiteX13" fmla="*/ 2794000 w 4616450"/>
                  <a:gd name="connsiteY13" fmla="*/ 192195 h 2255945"/>
                  <a:gd name="connsiteX14" fmla="*/ 2857500 w 4616450"/>
                  <a:gd name="connsiteY14" fmla="*/ 1112945 h 2255945"/>
                  <a:gd name="connsiteX15" fmla="*/ 2876550 w 4616450"/>
                  <a:gd name="connsiteY15" fmla="*/ 985945 h 2255945"/>
                  <a:gd name="connsiteX16" fmla="*/ 2971800 w 4616450"/>
                  <a:gd name="connsiteY16" fmla="*/ 496995 h 2255945"/>
                  <a:gd name="connsiteX17" fmla="*/ 3086100 w 4616450"/>
                  <a:gd name="connsiteY17" fmla="*/ 84245 h 2255945"/>
                  <a:gd name="connsiteX18" fmla="*/ 3289300 w 4616450"/>
                  <a:gd name="connsiteY18" fmla="*/ 8045 h 2255945"/>
                  <a:gd name="connsiteX19" fmla="*/ 3359150 w 4616450"/>
                  <a:gd name="connsiteY19" fmla="*/ 204895 h 2255945"/>
                  <a:gd name="connsiteX20" fmla="*/ 3397250 w 4616450"/>
                  <a:gd name="connsiteY20" fmla="*/ 1258995 h 2255945"/>
                  <a:gd name="connsiteX21" fmla="*/ 3479800 w 4616450"/>
                  <a:gd name="connsiteY21" fmla="*/ 1151045 h 2255945"/>
                  <a:gd name="connsiteX22" fmla="*/ 3600450 w 4616450"/>
                  <a:gd name="connsiteY22" fmla="*/ 966895 h 2255945"/>
                  <a:gd name="connsiteX23" fmla="*/ 3778250 w 4616450"/>
                  <a:gd name="connsiteY23" fmla="*/ 960545 h 2255945"/>
                  <a:gd name="connsiteX24" fmla="*/ 3943350 w 4616450"/>
                  <a:gd name="connsiteY24" fmla="*/ 808145 h 2255945"/>
                  <a:gd name="connsiteX25" fmla="*/ 4114800 w 4616450"/>
                  <a:gd name="connsiteY25" fmla="*/ 795445 h 2255945"/>
                  <a:gd name="connsiteX26" fmla="*/ 4616450 w 4616450"/>
                  <a:gd name="connsiteY26" fmla="*/ 1347895 h 2255945"/>
                  <a:gd name="connsiteX0" fmla="*/ 0 w 4616450"/>
                  <a:gd name="connsiteY0" fmla="*/ 2255945 h 2255945"/>
                  <a:gd name="connsiteX1" fmla="*/ 590550 w 4616450"/>
                  <a:gd name="connsiteY1" fmla="*/ 1506645 h 2255945"/>
                  <a:gd name="connsiteX2" fmla="*/ 952500 w 4616450"/>
                  <a:gd name="connsiteY2" fmla="*/ 1373295 h 2255945"/>
                  <a:gd name="connsiteX3" fmla="*/ 1371600 w 4616450"/>
                  <a:gd name="connsiteY3" fmla="*/ 592245 h 2255945"/>
                  <a:gd name="connsiteX4" fmla="*/ 1511300 w 4616450"/>
                  <a:gd name="connsiteY4" fmla="*/ 338245 h 2255945"/>
                  <a:gd name="connsiteX5" fmla="*/ 1733550 w 4616450"/>
                  <a:gd name="connsiteY5" fmla="*/ 357295 h 2255945"/>
                  <a:gd name="connsiteX6" fmla="*/ 2000250 w 4616450"/>
                  <a:gd name="connsiteY6" fmla="*/ 58845 h 2255945"/>
                  <a:gd name="connsiteX7" fmla="*/ 2171700 w 4616450"/>
                  <a:gd name="connsiteY7" fmla="*/ 103295 h 2255945"/>
                  <a:gd name="connsiteX8" fmla="*/ 2228850 w 4616450"/>
                  <a:gd name="connsiteY8" fmla="*/ 204894 h 2255945"/>
                  <a:gd name="connsiteX9" fmla="*/ 2247900 w 4616450"/>
                  <a:gd name="connsiteY9" fmla="*/ 1093895 h 2255945"/>
                  <a:gd name="connsiteX10" fmla="*/ 2279650 w 4616450"/>
                  <a:gd name="connsiteY10" fmla="*/ 897045 h 2255945"/>
                  <a:gd name="connsiteX11" fmla="*/ 2355850 w 4616450"/>
                  <a:gd name="connsiteY11" fmla="*/ 535095 h 2255945"/>
                  <a:gd name="connsiteX12" fmla="*/ 2571750 w 4616450"/>
                  <a:gd name="connsiteY12" fmla="*/ 204895 h 2255945"/>
                  <a:gd name="connsiteX13" fmla="*/ 2794000 w 4616450"/>
                  <a:gd name="connsiteY13" fmla="*/ 192195 h 2255945"/>
                  <a:gd name="connsiteX14" fmla="*/ 2857500 w 4616450"/>
                  <a:gd name="connsiteY14" fmla="*/ 1112945 h 2255945"/>
                  <a:gd name="connsiteX15" fmla="*/ 2876550 w 4616450"/>
                  <a:gd name="connsiteY15" fmla="*/ 985945 h 2255945"/>
                  <a:gd name="connsiteX16" fmla="*/ 2971800 w 4616450"/>
                  <a:gd name="connsiteY16" fmla="*/ 496995 h 2255945"/>
                  <a:gd name="connsiteX17" fmla="*/ 3086100 w 4616450"/>
                  <a:gd name="connsiteY17" fmla="*/ 84245 h 2255945"/>
                  <a:gd name="connsiteX18" fmla="*/ 3289300 w 4616450"/>
                  <a:gd name="connsiteY18" fmla="*/ 8045 h 2255945"/>
                  <a:gd name="connsiteX19" fmla="*/ 3359150 w 4616450"/>
                  <a:gd name="connsiteY19" fmla="*/ 204895 h 2255945"/>
                  <a:gd name="connsiteX20" fmla="*/ 3397250 w 4616450"/>
                  <a:gd name="connsiteY20" fmla="*/ 1258995 h 2255945"/>
                  <a:gd name="connsiteX21" fmla="*/ 3479800 w 4616450"/>
                  <a:gd name="connsiteY21" fmla="*/ 1151045 h 2255945"/>
                  <a:gd name="connsiteX22" fmla="*/ 3600450 w 4616450"/>
                  <a:gd name="connsiteY22" fmla="*/ 966895 h 2255945"/>
                  <a:gd name="connsiteX23" fmla="*/ 3778250 w 4616450"/>
                  <a:gd name="connsiteY23" fmla="*/ 960545 h 2255945"/>
                  <a:gd name="connsiteX24" fmla="*/ 3943350 w 4616450"/>
                  <a:gd name="connsiteY24" fmla="*/ 808145 h 2255945"/>
                  <a:gd name="connsiteX25" fmla="*/ 4114800 w 4616450"/>
                  <a:gd name="connsiteY25" fmla="*/ 795445 h 2255945"/>
                  <a:gd name="connsiteX26" fmla="*/ 4616450 w 4616450"/>
                  <a:gd name="connsiteY26" fmla="*/ 1347895 h 2255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616450" h="2255945">
                    <a:moveTo>
                      <a:pt x="0" y="2255945"/>
                    </a:moveTo>
                    <a:cubicBezTo>
                      <a:pt x="215900" y="1954849"/>
                      <a:pt x="431800" y="1653753"/>
                      <a:pt x="590550" y="1506645"/>
                    </a:cubicBezTo>
                    <a:cubicBezTo>
                      <a:pt x="749300" y="1359537"/>
                      <a:pt x="822325" y="1525695"/>
                      <a:pt x="952500" y="1373295"/>
                    </a:cubicBezTo>
                    <a:cubicBezTo>
                      <a:pt x="1082675" y="1220895"/>
                      <a:pt x="1278467" y="764753"/>
                      <a:pt x="1371600" y="592245"/>
                    </a:cubicBezTo>
                    <a:cubicBezTo>
                      <a:pt x="1464733" y="419737"/>
                      <a:pt x="1450975" y="377403"/>
                      <a:pt x="1511300" y="338245"/>
                    </a:cubicBezTo>
                    <a:cubicBezTo>
                      <a:pt x="1571625" y="299087"/>
                      <a:pt x="1652058" y="403862"/>
                      <a:pt x="1733550" y="357295"/>
                    </a:cubicBezTo>
                    <a:cubicBezTo>
                      <a:pt x="1815042" y="310728"/>
                      <a:pt x="1927225" y="101178"/>
                      <a:pt x="2000250" y="58845"/>
                    </a:cubicBezTo>
                    <a:cubicBezTo>
                      <a:pt x="2073275" y="16512"/>
                      <a:pt x="2133600" y="78954"/>
                      <a:pt x="2171700" y="103295"/>
                    </a:cubicBezTo>
                    <a:cubicBezTo>
                      <a:pt x="2209800" y="127637"/>
                      <a:pt x="2203450" y="142452"/>
                      <a:pt x="2228850" y="204894"/>
                    </a:cubicBezTo>
                    <a:cubicBezTo>
                      <a:pt x="2241550" y="362586"/>
                      <a:pt x="2239433" y="978537"/>
                      <a:pt x="2247900" y="1093895"/>
                    </a:cubicBezTo>
                    <a:cubicBezTo>
                      <a:pt x="2256367" y="1209253"/>
                      <a:pt x="2261658" y="990178"/>
                      <a:pt x="2279650" y="897045"/>
                    </a:cubicBezTo>
                    <a:cubicBezTo>
                      <a:pt x="2297642" y="803912"/>
                      <a:pt x="2307167" y="650453"/>
                      <a:pt x="2355850" y="535095"/>
                    </a:cubicBezTo>
                    <a:cubicBezTo>
                      <a:pt x="2404533" y="419737"/>
                      <a:pt x="2498725" y="262045"/>
                      <a:pt x="2571750" y="204895"/>
                    </a:cubicBezTo>
                    <a:cubicBezTo>
                      <a:pt x="2644775" y="147745"/>
                      <a:pt x="2746375" y="40853"/>
                      <a:pt x="2794000" y="192195"/>
                    </a:cubicBezTo>
                    <a:cubicBezTo>
                      <a:pt x="2841625" y="343537"/>
                      <a:pt x="2843742" y="980653"/>
                      <a:pt x="2857500" y="1112945"/>
                    </a:cubicBezTo>
                    <a:cubicBezTo>
                      <a:pt x="2871258" y="1245237"/>
                      <a:pt x="2857500" y="1088603"/>
                      <a:pt x="2876550" y="985945"/>
                    </a:cubicBezTo>
                    <a:cubicBezTo>
                      <a:pt x="2895600" y="883287"/>
                      <a:pt x="2936875" y="647278"/>
                      <a:pt x="2971800" y="496995"/>
                    </a:cubicBezTo>
                    <a:cubicBezTo>
                      <a:pt x="3006725" y="346712"/>
                      <a:pt x="3033183" y="165737"/>
                      <a:pt x="3086100" y="84245"/>
                    </a:cubicBezTo>
                    <a:cubicBezTo>
                      <a:pt x="3139017" y="2753"/>
                      <a:pt x="3243792" y="-12063"/>
                      <a:pt x="3289300" y="8045"/>
                    </a:cubicBezTo>
                    <a:cubicBezTo>
                      <a:pt x="3334808" y="28153"/>
                      <a:pt x="3341158" y="-3597"/>
                      <a:pt x="3359150" y="204895"/>
                    </a:cubicBezTo>
                    <a:cubicBezTo>
                      <a:pt x="3377142" y="413387"/>
                      <a:pt x="3377142" y="1101303"/>
                      <a:pt x="3397250" y="1258995"/>
                    </a:cubicBezTo>
                    <a:cubicBezTo>
                      <a:pt x="3417358" y="1416687"/>
                      <a:pt x="3445933" y="1199728"/>
                      <a:pt x="3479800" y="1151045"/>
                    </a:cubicBezTo>
                    <a:cubicBezTo>
                      <a:pt x="3513667" y="1102362"/>
                      <a:pt x="3550708" y="998645"/>
                      <a:pt x="3600450" y="966895"/>
                    </a:cubicBezTo>
                    <a:cubicBezTo>
                      <a:pt x="3650192" y="935145"/>
                      <a:pt x="3721100" y="987003"/>
                      <a:pt x="3778250" y="960545"/>
                    </a:cubicBezTo>
                    <a:cubicBezTo>
                      <a:pt x="3835400" y="934087"/>
                      <a:pt x="3887258" y="835662"/>
                      <a:pt x="3943350" y="808145"/>
                    </a:cubicBezTo>
                    <a:cubicBezTo>
                      <a:pt x="3999442" y="780628"/>
                      <a:pt x="4002617" y="705487"/>
                      <a:pt x="4114800" y="795445"/>
                    </a:cubicBezTo>
                    <a:cubicBezTo>
                      <a:pt x="4226983" y="885403"/>
                      <a:pt x="4432300" y="1156866"/>
                      <a:pt x="4616450" y="1347895"/>
                    </a:cubicBezTo>
                  </a:path>
                </a:pathLst>
              </a:custGeom>
              <a:noFill/>
              <a:ln w="25400" cap="flat" cmpd="sng" algn="ctr">
                <a:solidFill>
                  <a:srgbClr val="FF9F9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en-US" sz="1013">
                  <a:solidFill>
                    <a:prstClr val="black"/>
                  </a:solidFill>
                  <a:latin typeface="Helvetica"/>
                  <a:ea typeface="+mn-ea"/>
                  <a:cs typeface="Helvetica"/>
                </a:endParaRP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318097B3-49DD-61FB-C036-A1742C113CAB}"/>
                  </a:ext>
                </a:extLst>
              </p:cNvPr>
              <p:cNvCxnSpPr/>
              <p:nvPr/>
            </p:nvCxnSpPr>
            <p:spPr>
              <a:xfrm>
                <a:off x="3488055" y="3703933"/>
                <a:ext cx="0" cy="1465422"/>
              </a:xfrm>
              <a:prstGeom prst="line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dash"/>
              </a:ln>
              <a:effectLst/>
            </p:spPr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797CB688-B6CA-0FD4-583A-456EB0B6C458}"/>
                  </a:ext>
                </a:extLst>
              </p:cNvPr>
              <p:cNvCxnSpPr/>
              <p:nvPr/>
            </p:nvCxnSpPr>
            <p:spPr>
              <a:xfrm>
                <a:off x="3820239" y="3728937"/>
                <a:ext cx="0" cy="1465422"/>
              </a:xfrm>
              <a:prstGeom prst="line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dash"/>
              </a:ln>
              <a:effectLst/>
            </p:spPr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C2FD23CE-E7F7-0B45-B7E6-84225BBC86C0}"/>
                  </a:ext>
                </a:extLst>
              </p:cNvPr>
              <p:cNvCxnSpPr/>
              <p:nvPr/>
            </p:nvCxnSpPr>
            <p:spPr>
              <a:xfrm>
                <a:off x="4127421" y="3739652"/>
                <a:ext cx="0" cy="1465422"/>
              </a:xfrm>
              <a:prstGeom prst="line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dash"/>
              </a:ln>
              <a:effectLst/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0B87A9AE-8005-2E7C-3634-988438C18B7B}"/>
                  </a:ext>
                </a:extLst>
              </p:cNvPr>
              <p:cNvCxnSpPr/>
              <p:nvPr/>
            </p:nvCxnSpPr>
            <p:spPr>
              <a:xfrm>
                <a:off x="1750176" y="3270365"/>
                <a:ext cx="1341338" cy="433569"/>
              </a:xfrm>
              <a:prstGeom prst="line">
                <a:avLst/>
              </a:prstGeom>
              <a:noFill/>
              <a:ln w="25400" cap="flat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03FE8B87-378C-6E6F-0E8C-7CB3FD65164F}"/>
                  </a:ext>
                </a:extLst>
              </p:cNvPr>
              <p:cNvCxnSpPr/>
              <p:nvPr/>
            </p:nvCxnSpPr>
            <p:spPr>
              <a:xfrm>
                <a:off x="2668869" y="3288531"/>
                <a:ext cx="1137020" cy="414689"/>
              </a:xfrm>
              <a:prstGeom prst="line">
                <a:avLst/>
              </a:prstGeom>
              <a:noFill/>
              <a:ln w="25400" cap="flat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D72C8133-43E9-9DF4-7BA8-E99B9353775F}"/>
                  </a:ext>
                </a:extLst>
              </p:cNvPr>
              <p:cNvCxnSpPr/>
              <p:nvPr/>
            </p:nvCxnSpPr>
            <p:spPr>
              <a:xfrm>
                <a:off x="3558911" y="3288531"/>
                <a:ext cx="320494" cy="414689"/>
              </a:xfrm>
              <a:prstGeom prst="line">
                <a:avLst/>
              </a:prstGeom>
              <a:noFill/>
              <a:ln w="25400" cap="flat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AF7198CD-741A-D6F5-D208-E806E678C322}"/>
                  </a:ext>
                </a:extLst>
              </p:cNvPr>
              <p:cNvCxnSpPr/>
              <p:nvPr/>
            </p:nvCxnSpPr>
            <p:spPr>
              <a:xfrm flipH="1">
                <a:off x="3987935" y="3288530"/>
                <a:ext cx="461018" cy="425405"/>
              </a:xfrm>
              <a:prstGeom prst="line">
                <a:avLst/>
              </a:prstGeom>
              <a:noFill/>
              <a:ln w="25400" cap="flat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E885512-16CC-95AC-F004-BD1579A57B46}"/>
                  </a:ext>
                </a:extLst>
              </p:cNvPr>
              <p:cNvCxnSpPr/>
              <p:nvPr/>
            </p:nvCxnSpPr>
            <p:spPr>
              <a:xfrm flipH="1">
                <a:off x="4328692" y="3277815"/>
                <a:ext cx="1002696" cy="425405"/>
              </a:xfrm>
              <a:prstGeom prst="line">
                <a:avLst/>
              </a:prstGeom>
              <a:noFill/>
              <a:ln w="25400" cap="flat" cmpd="sng" algn="ctr">
                <a:solidFill>
                  <a:srgbClr val="FFFFFF">
                    <a:lumMod val="75000"/>
                  </a:srgbClr>
                </a:solidFill>
                <a:prstDash val="solid"/>
              </a:ln>
              <a:effectLst/>
            </p:spPr>
          </p:cxn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9E8DB0E-0745-DF0B-B8F2-A35653C6E7AB}"/>
                  </a:ext>
                </a:extLst>
              </p:cNvPr>
              <p:cNvSpPr txBox="1"/>
              <p:nvPr/>
            </p:nvSpPr>
            <p:spPr>
              <a:xfrm>
                <a:off x="4448953" y="4764027"/>
                <a:ext cx="646331" cy="213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788" kern="1200">
                    <a:solidFill>
                      <a:srgbClr val="0000FF"/>
                    </a:solidFill>
                    <a:latin typeface="Helvetica"/>
                    <a:ea typeface="+mn-ea"/>
                    <a:cs typeface="Helvetica"/>
                  </a:rPr>
                  <a:t>Grassland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4927BA6-0F32-5C46-12D2-F2BCFC0E9E72}"/>
                  </a:ext>
                </a:extLst>
              </p:cNvPr>
              <p:cNvSpPr txBox="1"/>
              <p:nvPr/>
            </p:nvSpPr>
            <p:spPr>
              <a:xfrm>
                <a:off x="4551763" y="4042508"/>
                <a:ext cx="466794" cy="213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788" kern="1200">
                    <a:solidFill>
                      <a:srgbClr val="C30000"/>
                    </a:solidFill>
                    <a:latin typeface="Helvetica"/>
                    <a:ea typeface="+mn-ea"/>
                    <a:cs typeface="Helvetica"/>
                  </a:rPr>
                  <a:t>Alfalfa</a:t>
                </a:r>
              </a:p>
            </p:txBody>
          </p:sp>
          <p:sp>
            <p:nvSpPr>
              <p:cNvPr id="33" name="Diamond 32">
                <a:extLst>
                  <a:ext uri="{FF2B5EF4-FFF2-40B4-BE49-F238E27FC236}">
                    <a16:creationId xmlns:a16="http://schemas.microsoft.com/office/drawing/2014/main" id="{6A98565D-DE30-F8C9-2ADF-017EE6922FD9}"/>
                  </a:ext>
                </a:extLst>
              </p:cNvPr>
              <p:cNvSpPr/>
              <p:nvPr/>
            </p:nvSpPr>
            <p:spPr>
              <a:xfrm>
                <a:off x="2309939" y="3868677"/>
                <a:ext cx="74335" cy="74335"/>
              </a:xfrm>
              <a:prstGeom prst="diamond">
                <a:avLst/>
              </a:prstGeom>
              <a:noFill/>
              <a:ln w="19050" cap="flat" cmpd="sng" algn="ctr">
                <a:solidFill>
                  <a:srgbClr val="4D4D4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endParaRPr lang="en-US" sz="1013">
                  <a:solidFill>
                    <a:prstClr val="white"/>
                  </a:solidFill>
                  <a:latin typeface="Helvetica"/>
                  <a:ea typeface="+mn-ea"/>
                  <a:cs typeface="Helvetica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EE83072-366B-7C89-1B0C-157E328990A2}"/>
                  </a:ext>
                </a:extLst>
              </p:cNvPr>
              <p:cNvSpPr txBox="1"/>
              <p:nvPr/>
            </p:nvSpPr>
            <p:spPr>
              <a:xfrm>
                <a:off x="2252852" y="3919616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1800" kern="1200">
                    <a:latin typeface="Helvetica"/>
                    <a:ea typeface="+mn-ea"/>
                    <a:cs typeface="Helvetica"/>
                  </a:rPr>
                  <a:t>+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932228F-629F-1540-EC29-7CF58F471FEA}"/>
                  </a:ext>
                </a:extLst>
              </p:cNvPr>
              <p:cNvSpPr txBox="1"/>
              <p:nvPr/>
            </p:nvSpPr>
            <p:spPr>
              <a:xfrm>
                <a:off x="2395629" y="3778152"/>
                <a:ext cx="704039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900" kern="1200">
                    <a:solidFill>
                      <a:prstClr val="black"/>
                    </a:solidFill>
                    <a:latin typeface="Helvetica"/>
                    <a:ea typeface="+mn-ea"/>
                    <a:cs typeface="Helvetica"/>
                  </a:rPr>
                  <a:t>Sentinel-2</a:t>
                </a:r>
                <a:br>
                  <a:rPr lang="en-US" sz="900" kern="1200">
                    <a:solidFill>
                      <a:prstClr val="black"/>
                    </a:solidFill>
                    <a:latin typeface="Helvetica"/>
                    <a:ea typeface="+mn-ea"/>
                    <a:cs typeface="Helvetica"/>
                  </a:rPr>
                </a:br>
                <a:r>
                  <a:rPr lang="en-US" sz="900" kern="1200">
                    <a:solidFill>
                      <a:prstClr val="black"/>
                    </a:solidFill>
                    <a:latin typeface="Helvetica"/>
                    <a:ea typeface="+mn-ea"/>
                    <a:cs typeface="Helvetica"/>
                  </a:rPr>
                  <a:t>Landsat-8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EB1A4CC-EE4B-09F4-5C9E-D6CB6978804F}"/>
                  </a:ext>
                </a:extLst>
              </p:cNvPr>
              <p:cNvSpPr txBox="1"/>
              <p:nvPr/>
            </p:nvSpPr>
            <p:spPr>
              <a:xfrm rot="16200000">
                <a:off x="1694545" y="4339550"/>
                <a:ext cx="460382" cy="2308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900" kern="1200">
                    <a:solidFill>
                      <a:prstClr val="black"/>
                    </a:solidFill>
                    <a:latin typeface="Helvetica"/>
                    <a:ea typeface="+mn-ea"/>
                    <a:cs typeface="Helvetica"/>
                  </a:rPr>
                  <a:t>NDVI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CF651D3-B1F7-90DA-9B2F-783DE65DEF01}"/>
                  </a:ext>
                </a:extLst>
              </p:cNvPr>
              <p:cNvSpPr txBox="1"/>
              <p:nvPr/>
            </p:nvSpPr>
            <p:spPr>
              <a:xfrm rot="16200000">
                <a:off x="3134433" y="4796226"/>
                <a:ext cx="534121" cy="213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788" i="1" kern="1200">
                    <a:solidFill>
                      <a:srgbClr val="C30000"/>
                    </a:solidFill>
                    <a:latin typeface="Helvetica"/>
                    <a:ea typeface="+mn-ea"/>
                    <a:cs typeface="Helvetica"/>
                  </a:rPr>
                  <a:t>mowing</a:t>
                </a:r>
              </a:p>
            </p:txBody>
          </p: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472AB3B6-87A7-B3FC-0302-981330D754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73687" y="3353077"/>
                <a:ext cx="722472" cy="90686"/>
              </a:xfrm>
              <a:prstGeom prst="rect">
                <a:avLst/>
              </a:prstGeom>
            </p:spPr>
          </p:pic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4CD09E4-AB05-7C31-FE84-10F02F486C19}"/>
                  </a:ext>
                </a:extLst>
              </p:cNvPr>
              <p:cNvSpPr txBox="1"/>
              <p:nvPr/>
            </p:nvSpPr>
            <p:spPr>
              <a:xfrm>
                <a:off x="5010446" y="3397053"/>
                <a:ext cx="1085554" cy="213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sz="788" kern="1200">
                    <a:solidFill>
                      <a:srgbClr val="800000"/>
                    </a:solidFill>
                    <a:latin typeface="Helvetica"/>
                    <a:ea typeface="+mn-ea"/>
                    <a:cs typeface="Helvetica"/>
                  </a:rPr>
                  <a:t>0.1       NDVI      0.9</a:t>
                </a:r>
              </a:p>
            </p:txBody>
          </p:sp>
        </p:grpSp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CDF92995-3572-F1EC-7D65-57EB7415CF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36484" y="3754528"/>
              <a:ext cx="1510004" cy="2334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51435" tIns="25718" rIns="51435" bIns="25718" anchor="t" anchorCtr="0">
              <a:spAutoFit/>
            </a:bodyPr>
            <a:lstStyle/>
            <a:p>
              <a:pPr marL="151805" marR="151805" defTabSz="514037" eaLnBrk="0" fontAlgn="base" hangingPunct="0">
                <a:lnSpc>
                  <a:spcPts val="844"/>
                </a:lnSpc>
                <a:spcBef>
                  <a:spcPts val="675"/>
                </a:spcBef>
                <a:spcAft>
                  <a:spcPts val="338"/>
                </a:spcAft>
                <a:buClrTx/>
                <a:buFontTx/>
                <a:buNone/>
                <a:defRPr/>
              </a:pPr>
              <a:r>
                <a:rPr lang="en-US" sz="800" i="1" u="sng" kern="12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Example from the US: </a:t>
              </a:r>
              <a:r>
                <a:rPr lang="en-US" sz="800" i="1" kern="12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Seasonal phenology (greening) for natural grassland (blue line)  and irrigated alfalfa fields (red line) near Cheyenne Wyoming observed from Harmonized Landsat/Sentinel-2 data products.  The high temporal density of observations allows individual mowing events to be detected within alfalfa fields.  HLS Products available from </a:t>
              </a:r>
              <a:r>
                <a:rPr lang="en-US" sz="800" i="1" kern="1200" dirty="0">
                  <a:latin typeface="Arial" panose="020B0604020202020204" pitchFamily="34" charset="0"/>
                  <a:ea typeface="+mn-ea"/>
                  <a:cs typeface="Arial" panose="020B0604020202020204" pitchFamily="34" charset="0"/>
                  <a:hlinkClick r:id="rId9"/>
                </a:rPr>
                <a:t>https://hls.gsfc.nasa.gov</a:t>
              </a:r>
              <a:endParaRPr lang="en-US" sz="800" i="1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151805" marR="151805" defTabSz="514037" eaLnBrk="0" fontAlgn="base" hangingPunct="0">
                <a:lnSpc>
                  <a:spcPts val="844"/>
                </a:lnSpc>
                <a:spcBef>
                  <a:spcPts val="675"/>
                </a:spcBef>
                <a:spcAft>
                  <a:spcPts val="338"/>
                </a:spcAft>
                <a:buClrTx/>
                <a:buFontTx/>
                <a:buNone/>
                <a:defRPr/>
              </a:pPr>
              <a:r>
                <a:rPr lang="en-US" sz="800" i="1" kern="1200" dirty="0">
                  <a:latin typeface="Arial" charset="0"/>
                  <a:ea typeface="+mn-ea"/>
                  <a:cs typeface="Arial" panose="020B0604020202020204" pitchFamily="34" charset="0"/>
                </a:rPr>
                <a:t>Credit: Jeff </a:t>
              </a:r>
              <a:r>
                <a:rPr lang="en-US" sz="800" i="1" kern="1200" dirty="0" err="1">
                  <a:latin typeface="Arial" charset="0"/>
                  <a:ea typeface="+mn-ea"/>
                  <a:cs typeface="Arial" panose="020B0604020202020204" pitchFamily="34" charset="0"/>
                </a:rPr>
                <a:t>Masek</a:t>
              </a:r>
              <a:r>
                <a:rPr lang="en-US" sz="800" i="1" kern="1200" dirty="0">
                  <a:latin typeface="Arial" charset="0"/>
                  <a:ea typeface="+mn-ea"/>
                  <a:cs typeface="Arial" panose="020B0604020202020204" pitchFamily="34" charset="0"/>
                </a:rPr>
                <a:t>, NASA</a:t>
              </a:r>
              <a:endParaRPr lang="en-US" sz="800" i="1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21172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dirty="0"/>
              <a:t>Proposal</a:t>
            </a:r>
            <a:endParaRPr dirty="0"/>
          </a:p>
        </p:txBody>
      </p:sp>
      <p:sp>
        <p:nvSpPr>
          <p:cNvPr id="508" name="Google Shape;508;p15"/>
          <p:cNvSpPr txBox="1">
            <a:spLocks noGrp="1"/>
          </p:cNvSpPr>
          <p:nvPr>
            <p:ph type="body" idx="1"/>
          </p:nvPr>
        </p:nvSpPr>
        <p:spPr>
          <a:xfrm>
            <a:off x="290400" y="1550678"/>
            <a:ext cx="11611200" cy="4130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Font typeface="Montserrat"/>
            </a:pPr>
            <a:r>
              <a:rPr lang="en-AU" dirty="0">
                <a:latin typeface="Montserrat"/>
                <a:sym typeface="Montserrat"/>
              </a:rPr>
              <a:t>Build on CEOS-ARD achievements so far, take next steps to achieve multi-sensor interoperability.</a:t>
            </a:r>
          </a:p>
          <a:p>
            <a:pPr>
              <a:lnSpc>
                <a:spcPct val="115000"/>
              </a:lnSpc>
              <a:buFont typeface="Montserrat"/>
              <a:buChar char="❖"/>
            </a:pPr>
            <a:r>
              <a:rPr lang="en-AU" dirty="0">
                <a:latin typeface="Montserrat"/>
                <a:sym typeface="Montserrat"/>
              </a:rPr>
              <a:t>Unambiguous characterisation of the SR quantity in the context of CEOS-ARD products.</a:t>
            </a:r>
          </a:p>
          <a:p>
            <a:pPr>
              <a:lnSpc>
                <a:spcPct val="115000"/>
              </a:lnSpc>
              <a:buFont typeface="Montserrat"/>
            </a:pPr>
            <a:r>
              <a:rPr lang="en-GB" dirty="0">
                <a:latin typeface="Montserrat"/>
                <a:sym typeface="Montserrat"/>
              </a:rPr>
              <a:t>Identify a set of inputs, corrections, associated parameters and tolerances for achieving SR equivalence in support of harmonising CEOS-ARD SR products.</a:t>
            </a:r>
            <a:endParaRPr dirty="0">
              <a:latin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71B10B-93CA-E9A2-CF79-08FADC4D3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33" y="1558533"/>
            <a:ext cx="11495400" cy="4236092"/>
          </a:xfrm>
        </p:spPr>
        <p:txBody>
          <a:bodyPr/>
          <a:lstStyle/>
          <a:p>
            <a:r>
              <a:rPr lang="en-AU" dirty="0"/>
              <a:t>Consistent time-series across sensors, steps towards enhanced harmonisation amongst CEOS-ARD SR products. </a:t>
            </a:r>
          </a:p>
          <a:p>
            <a:r>
              <a:rPr lang="en-AU" dirty="0"/>
              <a:t>Focused effort on value-adding with a common foundational measurand and improve the results from multi-sensor analyses, gain better insights.</a:t>
            </a:r>
            <a:endParaRPr lang="en-US" dirty="0"/>
          </a:p>
          <a:p>
            <a:r>
              <a:rPr lang="en-AU" dirty="0"/>
              <a:t>Reduced duplication of effort, cost savings, increased global applicability of algorithms, higher return on investment.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27B6EF-362D-DA3C-9676-24B0D24BA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</a:t>
            </a:r>
          </a:p>
        </p:txBody>
      </p:sp>
    </p:spTree>
    <p:extLst>
      <p:ext uri="{BB962C8B-B14F-4D97-AF65-F5344CB8AC3E}">
        <p14:creationId xmlns:p14="http://schemas.microsoft.com/office/powerpoint/2010/main" val="17231608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5CE632-3A0C-DD1E-E5F3-585B24CB2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8300" y="1702372"/>
            <a:ext cx="11495400" cy="3516900"/>
          </a:xfrm>
        </p:spPr>
        <p:txBody>
          <a:bodyPr/>
          <a:lstStyle/>
          <a:p>
            <a:r>
              <a:rPr lang="en-US" dirty="0">
                <a:ea typeface="Calibri"/>
                <a:cs typeface="Calibri"/>
              </a:rPr>
              <a:t>Describe a surface reflectance (</a:t>
            </a:r>
            <a:r>
              <a:rPr lang="en-US" i="1" dirty="0">
                <a:ea typeface="Calibri"/>
                <a:cs typeface="Calibri"/>
              </a:rPr>
              <a:t>Passive Satellite Viewed Bottom of Atmosphere Surface Reflectance</a:t>
            </a:r>
            <a:r>
              <a:rPr lang="en-US" dirty="0">
                <a:ea typeface="Calibri"/>
                <a:cs typeface="Calibri"/>
              </a:rPr>
              <a:t>) quantity, the applicable steps for consistent quality, model parameters and their tolerance, required to achieve equivalence between like bands from different sensors, for generating </a:t>
            </a:r>
            <a:r>
              <a:rPr lang="en-US" dirty="0" err="1">
                <a:ea typeface="Calibri"/>
                <a:cs typeface="Calibri"/>
              </a:rPr>
              <a:t>harmonised</a:t>
            </a:r>
            <a:r>
              <a:rPr lang="en-US" dirty="0">
                <a:ea typeface="Calibri"/>
                <a:cs typeface="Calibri"/>
              </a:rPr>
              <a:t> SR products.</a:t>
            </a:r>
          </a:p>
          <a:p>
            <a:pPr>
              <a:lnSpc>
                <a:spcPct val="114999"/>
              </a:lnSpc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798176-E737-A1C6-CE93-76B7CDF6D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objective</a:t>
            </a:r>
          </a:p>
        </p:txBody>
      </p:sp>
    </p:spTree>
    <p:extLst>
      <p:ext uri="{BB962C8B-B14F-4D97-AF65-F5344CB8AC3E}">
        <p14:creationId xmlns:p14="http://schemas.microsoft.com/office/powerpoint/2010/main" val="4214498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f5c925b-6332-4f3c-a54e-6d49af1273f1" xsi:nil="true"/>
    <lcf76f155ced4ddcb4097134ff3c332f xmlns="fe7635f5-a3ad-4983-8b35-0e51d3f2cea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94E160D5594B46A310B92C569CC8F0" ma:contentTypeVersion="15" ma:contentTypeDescription="Create a new document." ma:contentTypeScope="" ma:versionID="c5d82ccb847463eef57f95ae68386d2b">
  <xsd:schema xmlns:xsd="http://www.w3.org/2001/XMLSchema" xmlns:xs="http://www.w3.org/2001/XMLSchema" xmlns:p="http://schemas.microsoft.com/office/2006/metadata/properties" xmlns:ns2="fe7635f5-a3ad-4983-8b35-0e51d3f2cea0" xmlns:ns3="6f5c925b-6332-4f3c-a54e-6d49af1273f1" targetNamespace="http://schemas.microsoft.com/office/2006/metadata/properties" ma:root="true" ma:fieldsID="4d78f4d2f869f6097dd85835449f2d2d" ns2:_="" ns3:_="">
    <xsd:import namespace="fe7635f5-a3ad-4983-8b35-0e51d3f2cea0"/>
    <xsd:import namespace="6f5c925b-6332-4f3c-a54e-6d49af1273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635f5-a3ad-4983-8b35-0e51d3f2ce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56a60af0-845b-4d8a-8d01-be9f6f2a1d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5c925b-6332-4f3c-a54e-6d49af1273f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dac317d6-4359-441d-a6a9-ffe00d4ac955}" ma:internalName="TaxCatchAll" ma:showField="CatchAllData" ma:web="6f5c925b-6332-4f3c-a54e-6d49af1273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97FC4F-D31B-4D76-A675-246F28CE57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989BE5-9FE2-461A-BB33-26CDBEEC5360}">
  <ds:schemaRefs>
    <ds:schemaRef ds:uri="http://www.w3.org/XML/1998/namespace"/>
    <ds:schemaRef ds:uri="6f5c925b-6332-4f3c-a54e-6d49af1273f1"/>
    <ds:schemaRef ds:uri="fe7635f5-a3ad-4983-8b35-0e51d3f2cea0"/>
    <ds:schemaRef ds:uri="http://schemas.microsoft.com/office/2006/documentManagement/types"/>
    <ds:schemaRef ds:uri="http://purl.org/dc/terms/"/>
    <ds:schemaRef ds:uri="http://purl.org/dc/elements/1.1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BEC8312D-A986-4FFA-9B73-FF339E35DDCD}">
  <ds:schemaRefs>
    <ds:schemaRef ds:uri="6f5c925b-6332-4f3c-a54e-6d49af1273f1"/>
    <ds:schemaRef ds:uri="fe7635f5-a3ad-4983-8b35-0e51d3f2cea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900</Words>
  <Application>Microsoft Office PowerPoint</Application>
  <PresentationFormat>Widescreen</PresentationFormat>
  <Paragraphs>141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Montserrat</vt:lpstr>
      <vt:lpstr>Helvetica</vt:lpstr>
      <vt:lpstr>Noto Sans Symbols</vt:lpstr>
      <vt:lpstr>Helvetica Neue</vt:lpstr>
      <vt:lpstr>Courier New</vt:lpstr>
      <vt:lpstr>Arial</vt:lpstr>
      <vt:lpstr>Calibri</vt:lpstr>
      <vt:lpstr>ceos</vt:lpstr>
      <vt:lpstr>1_ceos</vt:lpstr>
      <vt:lpstr>LSI-VC-16 Surface Reflectance Quality Consistency and Equivalence</vt:lpstr>
      <vt:lpstr>Issue</vt:lpstr>
      <vt:lpstr>Why do we care?</vt:lpstr>
      <vt:lpstr>Data inconsistency</vt:lpstr>
      <vt:lpstr>Harmonisation: Synergies</vt:lpstr>
      <vt:lpstr>Harmonisation: Better insights</vt:lpstr>
      <vt:lpstr>Proposal</vt:lpstr>
      <vt:lpstr>Benefits</vt:lpstr>
      <vt:lpstr>Key objective</vt:lpstr>
      <vt:lpstr>Conceptual model (current)</vt:lpstr>
      <vt:lpstr>Conceptual model (desired)</vt:lpstr>
      <vt:lpstr>Plan of action</vt:lpstr>
      <vt:lpstr>Progress so far</vt:lpstr>
      <vt:lpstr>Document purpose</vt:lpstr>
      <vt:lpstr>Document structure</vt:lpstr>
      <vt:lpstr>Contributors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Medhavy Thankappan</cp:lastModifiedBy>
  <cp:revision>30</cp:revision>
  <dcterms:modified xsi:type="dcterms:W3CDTF">2024-09-24T21:12:54Z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0x0101008894E160D5594B46A310B92C569CC8F0</vt:lpwstr>
  </property>
  <property fmtid="{D5CDD505-2E9C-101B-9397-08002B2CF9AE}" pid="3" name="MediaServiceImageTags">
    <vt:lpwstr/>
  </property>
</Properties>
</file>