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1"/>
  </p:sldMasterIdLst>
  <p:notesMasterIdLst>
    <p:notesMasterId r:id="rId7"/>
  </p:notesMasterIdLst>
  <p:sldIdLst>
    <p:sldId id="260" r:id="rId2"/>
    <p:sldId id="273" r:id="rId3"/>
    <p:sldId id="274" r:id="rId4"/>
    <p:sldId id="276" r:id="rId5"/>
    <p:sldId id="277" r:id="rId6"/>
  </p:sldIdLst>
  <p:sldSz cx="12192000" cy="6858000"/>
  <p:notesSz cx="6858000" cy="9144000"/>
  <p:embeddedFontLst>
    <p:embeddedFont>
      <p:font typeface="Yu Gothic" panose="020B0400000000000000" pitchFamily="34" charset="-128"/>
      <p:regular r:id="rId8"/>
      <p:bold r:id="rId9"/>
    </p:embeddedFont>
    <p:embeddedFont>
      <p:font typeface="Montserrat" pitchFamily="2" charset="77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05"/>
    <p:restoredTop sz="94695"/>
  </p:normalViewPr>
  <p:slideViewPr>
    <p:cSldViewPr snapToGrid="0">
      <p:cViewPr varScale="1">
        <p:scale>
          <a:sx n="80" d="100"/>
          <a:sy n="80" d="100"/>
        </p:scale>
        <p:origin x="19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f524e55fe9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1f524e55fe9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0288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f524e55fe9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1f524e55fe9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3335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f524e55fe9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1f524e55fe9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4206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f524e55fe9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1f524e55fe9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5106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01184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</a:t>
            </a:r>
            <a:r>
              <a:rPr lang="en-GB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16</a:t>
            </a:r>
            <a:r>
              <a:rPr lang="en-GB" sz="14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2</a:t>
            </a:r>
            <a:r>
              <a:rPr lang="en-GB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en-GB" sz="14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-2</a:t>
            </a:r>
            <a:r>
              <a:rPr lang="en-GB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lang="en-GB" sz="14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September </a:t>
            </a:r>
            <a:r>
              <a:rPr lang="en-GB" sz="14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202</a:t>
            </a:r>
            <a:r>
              <a:rPr lang="en-GB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1400" b="1" i="0" u="none" strike="noStrike" cap="none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3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jpg"/><Relationship Id="rId5" Type="http://schemas.openxmlformats.org/officeDocument/2006/relationships/image" Target="../media/image11.jpg"/><Relationship Id="rId10" Type="http://schemas.openxmlformats.org/officeDocument/2006/relationships/image" Target="../media/image16.png"/><Relationship Id="rId4" Type="http://schemas.openxmlformats.org/officeDocument/2006/relationships/image" Target="../media/image10.tiff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matthew@symbioscomms.com" TargetMode="External"/><Relationship Id="rId4" Type="http://schemas.openxmlformats.org/officeDocument/2006/relationships/hyperlink" Target="mailto:ake.rosenqvist@soloEO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3986" y="-27000"/>
            <a:ext cx="12259971" cy="69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"/>
          <p:cNvSpPr txBox="1"/>
          <p:nvPr/>
        </p:nvSpPr>
        <p:spPr>
          <a:xfrm>
            <a:off x="0" y="0"/>
            <a:ext cx="4000000" cy="53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SzPts val="1400"/>
            </a:pPr>
            <a:endParaRPr sz="1867"/>
          </a:p>
        </p:txBody>
      </p:sp>
      <p:pic>
        <p:nvPicPr>
          <p:cNvPr id="60" name="Google Shape;6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431" y="5311499"/>
            <a:ext cx="2738896" cy="15085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Google Shape;35;p4">
            <a:extLst>
              <a:ext uri="{FF2B5EF4-FFF2-40B4-BE49-F238E27FC236}">
                <a16:creationId xmlns:a16="http://schemas.microsoft.com/office/drawing/2014/main" id="{7DBEFE9B-A5CB-FAAF-16C2-97BEEBD038C0}"/>
              </a:ext>
            </a:extLst>
          </p:cNvPr>
          <p:cNvSpPr txBox="1">
            <a:spLocks/>
          </p:cNvSpPr>
          <p:nvPr/>
        </p:nvSpPr>
        <p:spPr>
          <a:xfrm>
            <a:off x="176047" y="175938"/>
            <a:ext cx="7716669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8000"/>
              <a:buFont typeface="Arial"/>
              <a:buNone/>
            </a:pPr>
            <a:r>
              <a:rPr lang="en-GB" sz="7500" dirty="0"/>
              <a:t>LSI-VC-16</a:t>
            </a:r>
          </a:p>
          <a:p>
            <a:pPr>
              <a:lnSpc>
                <a:spcPct val="115000"/>
              </a:lnSpc>
              <a:spcBef>
                <a:spcPts val="1000"/>
              </a:spcBef>
              <a:buSzPts val="8000"/>
              <a:buFont typeface="Arial"/>
              <a:buNone/>
            </a:pPr>
            <a:endParaRPr lang="en-GB" sz="4000" i="1" dirty="0"/>
          </a:p>
          <a:p>
            <a:pPr>
              <a:lnSpc>
                <a:spcPct val="115000"/>
              </a:lnSpc>
              <a:spcBef>
                <a:spcPts val="1000"/>
              </a:spcBef>
              <a:buSzPts val="8000"/>
              <a:buFont typeface="Arial"/>
              <a:buNone/>
            </a:pPr>
            <a:r>
              <a:rPr lang="en-GB" sz="3600" i="1" dirty="0"/>
              <a:t>Status update: Quad-pol and Multi-frequency data requests from the ESA POLINSAR Workshop 2023</a:t>
            </a:r>
          </a:p>
        </p:txBody>
      </p:sp>
      <p:sp>
        <p:nvSpPr>
          <p:cNvPr id="5" name="Google Shape;36;p4">
            <a:extLst>
              <a:ext uri="{FF2B5EF4-FFF2-40B4-BE49-F238E27FC236}">
                <a16:creationId xmlns:a16="http://schemas.microsoft.com/office/drawing/2014/main" id="{FD94540E-C0A6-FF2F-C8FB-C97D131CC883}"/>
              </a:ext>
            </a:extLst>
          </p:cNvPr>
          <p:cNvSpPr/>
          <p:nvPr/>
        </p:nvSpPr>
        <p:spPr>
          <a:xfrm>
            <a:off x="7222284" y="3739338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r">
              <a:lnSpc>
                <a:spcPct val="150000"/>
              </a:lnSpc>
              <a:buSzPts val="1700"/>
            </a:pPr>
            <a:r>
              <a:rPr lang="en-GB" sz="24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Magdalena </a:t>
            </a:r>
            <a:r>
              <a:rPr lang="en-GB" sz="2400" b="1" dirty="0" err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Fitrzyk</a:t>
            </a:r>
            <a:r>
              <a:rPr lang="en-GB" sz="24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</a:t>
            </a:r>
          </a:p>
          <a:p>
            <a:pPr algn="r">
              <a:lnSpc>
                <a:spcPct val="150000"/>
              </a:lnSpc>
              <a:buSzPts val="1700"/>
            </a:pPr>
            <a:r>
              <a:rPr lang="en-GB" sz="24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Francesco </a:t>
            </a:r>
            <a:r>
              <a:rPr lang="en-GB" sz="2400" b="1" dirty="0" err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Sarti</a:t>
            </a:r>
            <a:r>
              <a:rPr lang="en-GB" sz="24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ESA</a:t>
            </a:r>
            <a:endParaRPr lang="en-GB" sz="1800" dirty="0"/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8.6</a:t>
            </a:r>
            <a:endParaRPr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</a:t>
            </a:r>
            <a:r>
              <a:rPr lang="en-GB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r>
              <a:rPr lang="en-GB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GB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Canberra</a:t>
            </a:r>
            <a:r>
              <a:rPr lang="en-GB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200" b="1" i="0" u="none" strike="noStrike" cap="none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23</a:t>
            </a:r>
            <a:r>
              <a:rPr lang="en-GB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- 2</a:t>
            </a:r>
            <a:r>
              <a:rPr lang="en-GB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lang="en-GB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September </a:t>
            </a:r>
            <a:r>
              <a:rPr lang="en-GB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202</a:t>
            </a:r>
            <a:r>
              <a:rPr lang="en-GB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2200" b="1" i="0" u="none" strike="noStrike" cap="none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D1446070-5431-834F-8472-A01EE044A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749" y="1297063"/>
            <a:ext cx="2398867" cy="1379348"/>
          </a:xfrm>
          <a:prstGeom prst="rect">
            <a:avLst/>
          </a:prstGeom>
        </p:spPr>
      </p:pic>
      <p:pic>
        <p:nvPicPr>
          <p:cNvPr id="19" name="Google Shape;231;p34">
            <a:extLst>
              <a:ext uri="{FF2B5EF4-FFF2-40B4-BE49-F238E27FC236}">
                <a16:creationId xmlns:a16="http://schemas.microsoft.com/office/drawing/2014/main" id="{06709CD0-32DC-CA41-A759-300512B75FA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04500" y="1380072"/>
            <a:ext cx="2710733" cy="45995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Google Shape;232;p34">
            <a:extLst>
              <a:ext uri="{FF2B5EF4-FFF2-40B4-BE49-F238E27FC236}">
                <a16:creationId xmlns:a16="http://schemas.microsoft.com/office/drawing/2014/main" id="{9F86293D-3798-FA45-B6FB-FF908FA19A03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29100" y="1501972"/>
            <a:ext cx="884533" cy="66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5;p34">
            <a:extLst>
              <a:ext uri="{FF2B5EF4-FFF2-40B4-BE49-F238E27FC236}">
                <a16:creationId xmlns:a16="http://schemas.microsoft.com/office/drawing/2014/main" id="{A56DB7E7-4449-164D-B42E-A8EC086CF21E}"/>
              </a:ext>
            </a:extLst>
          </p:cNvPr>
          <p:cNvSpPr txBox="1">
            <a:spLocks/>
          </p:cNvSpPr>
          <p:nvPr/>
        </p:nvSpPr>
        <p:spPr>
          <a:xfrm>
            <a:off x="157536" y="2899907"/>
            <a:ext cx="8045329" cy="32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457178" indent="-355582">
              <a:buSzPts val="1600"/>
              <a:buFont typeface="Arial"/>
              <a:buChar char="❖"/>
            </a:pPr>
            <a:r>
              <a:rPr lang="en-GB" sz="2133" dirty="0">
                <a:latin typeface="Arial"/>
                <a:ea typeface="Arial"/>
                <a:cs typeface="Arial"/>
                <a:sym typeface="Arial"/>
              </a:rPr>
              <a:t>Polarimetric phase varies depending on the ground target                → enables enhanced retrieval of target structural parameters</a:t>
            </a:r>
          </a:p>
          <a:p>
            <a:pPr marL="457178" indent="-355582">
              <a:buSzPts val="1600"/>
              <a:buFont typeface="Arial"/>
              <a:buChar char="❖"/>
            </a:pPr>
            <a:r>
              <a:rPr lang="en-GB" sz="2133" dirty="0">
                <a:latin typeface="Arial"/>
                <a:ea typeface="Arial"/>
                <a:cs typeface="Arial"/>
                <a:sym typeface="Arial"/>
              </a:rPr>
              <a:t>Time-series of QP data enables interferometric analysis of changes in polarimetric phase (Pol-InSAR)</a:t>
            </a:r>
          </a:p>
          <a:p>
            <a:pPr marL="457178" indent="-355582">
              <a:buSzPts val="1600"/>
              <a:buFont typeface="Arial"/>
              <a:buChar char="❖"/>
            </a:pPr>
            <a:r>
              <a:rPr lang="en-GB" sz="2133" dirty="0">
                <a:latin typeface="Arial"/>
                <a:ea typeface="Arial"/>
                <a:cs typeface="Arial"/>
                <a:sym typeface="Arial"/>
              </a:rPr>
              <a:t>Radar wavelength (</a:t>
            </a:r>
            <a:r>
              <a:rPr lang="en-GB" sz="2133" dirty="0">
                <a:latin typeface="Symbol" pitchFamily="2" charset="2"/>
                <a:ea typeface="Arial"/>
                <a:cs typeface="Arial"/>
                <a:sym typeface="Arial"/>
              </a:rPr>
              <a:t>l</a:t>
            </a:r>
            <a:r>
              <a:rPr lang="en-GB" sz="2133" dirty="0">
                <a:latin typeface="Arial"/>
                <a:ea typeface="Arial"/>
                <a:cs typeface="Arial"/>
                <a:sym typeface="Arial"/>
              </a:rPr>
              <a:t>) directly correlated with target size         → multi-frequency (multi-wavelength) data enables enhanced retrieval of target structural parameters</a:t>
            </a:r>
          </a:p>
        </p:txBody>
      </p:sp>
      <p:sp>
        <p:nvSpPr>
          <p:cNvPr id="30" name="Google Shape;234;p34">
            <a:extLst>
              <a:ext uri="{FF2B5EF4-FFF2-40B4-BE49-F238E27FC236}">
                <a16:creationId xmlns:a16="http://schemas.microsoft.com/office/drawing/2014/main" id="{EE2E8108-C137-6F4F-889A-5FA06813BF06}"/>
              </a:ext>
            </a:extLst>
          </p:cNvPr>
          <p:cNvSpPr txBox="1">
            <a:spLocks/>
          </p:cNvSpPr>
          <p:nvPr/>
        </p:nvSpPr>
        <p:spPr>
          <a:xfrm>
            <a:off x="176033" y="1264340"/>
            <a:ext cx="6737200" cy="13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457178" indent="-355582">
              <a:buSzPts val="1600"/>
              <a:buFont typeface="Arial"/>
              <a:buChar char="❖"/>
            </a:pPr>
            <a:r>
              <a:rPr lang="en-GB" sz="2133" dirty="0">
                <a:latin typeface="Arial"/>
                <a:ea typeface="Arial"/>
                <a:cs typeface="Arial"/>
                <a:sym typeface="Arial"/>
              </a:rPr>
              <a:t>Fully polarimetric, quad-polarisation (QP), data provides information about both backscatter </a:t>
            </a:r>
            <a:r>
              <a:rPr lang="en-GB" sz="2133" b="1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amplitude</a:t>
            </a:r>
            <a:r>
              <a:rPr lang="en-GB" sz="2133" dirty="0">
                <a:latin typeface="Arial"/>
                <a:ea typeface="Arial"/>
                <a:cs typeface="Arial"/>
                <a:sym typeface="Arial"/>
              </a:rPr>
              <a:t> and backscatter </a:t>
            </a:r>
            <a:r>
              <a:rPr lang="en-GB" sz="2133" b="1" dirty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phase</a:t>
            </a:r>
            <a:r>
              <a:rPr lang="en-GB" sz="2133" dirty="0">
                <a:latin typeface="Arial"/>
                <a:ea typeface="Arial"/>
                <a:cs typeface="Arial"/>
                <a:sym typeface="Arial"/>
              </a:rPr>
              <a:t> - for each polarisation combination (HH/HV/VH/VV)</a:t>
            </a:r>
          </a:p>
        </p:txBody>
      </p:sp>
      <p:sp>
        <p:nvSpPr>
          <p:cNvPr id="10" name="Google Shape;428;p65">
            <a:extLst>
              <a:ext uri="{FF2B5EF4-FFF2-40B4-BE49-F238E27FC236}">
                <a16:creationId xmlns:a16="http://schemas.microsoft.com/office/drawing/2014/main" id="{22219EDE-9BC7-B145-972E-6002BE754DDB}"/>
              </a:ext>
            </a:extLst>
          </p:cNvPr>
          <p:cNvSpPr txBox="1">
            <a:spLocks/>
          </p:cNvSpPr>
          <p:nvPr/>
        </p:nvSpPr>
        <p:spPr>
          <a:xfrm>
            <a:off x="9674430" y="5964372"/>
            <a:ext cx="1970876" cy="467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–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–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»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ctr" defTabSz="914354">
              <a:lnSpc>
                <a:spcPct val="115000"/>
              </a:lnSpc>
              <a:spcBef>
                <a:spcPts val="500"/>
              </a:spcBef>
              <a:buNone/>
            </a:pPr>
            <a:r>
              <a:rPr lang="en-GB" sz="900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ALOS-2 PALSAR-2 </a:t>
            </a:r>
            <a:r>
              <a:rPr lang="en-GB" sz="800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(JAXA)                      Processing: Y. Yamaguchi (U. Niigata)</a:t>
            </a:r>
          </a:p>
        </p:txBody>
      </p:sp>
      <p:sp>
        <p:nvSpPr>
          <p:cNvPr id="16" name="Google Shape;230;p34">
            <a:extLst>
              <a:ext uri="{FF2B5EF4-FFF2-40B4-BE49-F238E27FC236}">
                <a16:creationId xmlns:a16="http://schemas.microsoft.com/office/drawing/2014/main" id="{BDE0C918-62A9-2646-8E43-4ADA38F312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200" cy="7792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r>
              <a:rPr lang="pl" sz="4267" dirty="0">
                <a:solidFill>
                  <a:srgbClr val="FFFFFF"/>
                </a:solidFill>
              </a:rPr>
              <a:t>Background</a:t>
            </a:r>
            <a:endParaRPr sz="3733" dirty="0"/>
          </a:p>
        </p:txBody>
      </p:sp>
    </p:spTree>
    <p:extLst>
      <p:ext uri="{BB962C8B-B14F-4D97-AF65-F5344CB8AC3E}">
        <p14:creationId xmlns:p14="http://schemas.microsoft.com/office/powerpoint/2010/main" val="406719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428;p65">
            <a:extLst>
              <a:ext uri="{FF2B5EF4-FFF2-40B4-BE49-F238E27FC236}">
                <a16:creationId xmlns:a16="http://schemas.microsoft.com/office/drawing/2014/main" id="{22219EDE-9BC7-B145-972E-6002BE754DDB}"/>
              </a:ext>
            </a:extLst>
          </p:cNvPr>
          <p:cNvSpPr txBox="1">
            <a:spLocks/>
          </p:cNvSpPr>
          <p:nvPr/>
        </p:nvSpPr>
        <p:spPr>
          <a:xfrm>
            <a:off x="9674430" y="5964372"/>
            <a:ext cx="1970876" cy="467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–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–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»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ctr" defTabSz="914354">
              <a:lnSpc>
                <a:spcPct val="115000"/>
              </a:lnSpc>
              <a:spcBef>
                <a:spcPts val="500"/>
              </a:spcBef>
              <a:buNone/>
            </a:pPr>
            <a:r>
              <a:rPr lang="en-GB" sz="900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SAOCOM-1 </a:t>
            </a:r>
            <a:r>
              <a:rPr lang="en-GB" sz="800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(CONAE)                      Processing: CONAE</a:t>
            </a:r>
          </a:p>
        </p:txBody>
      </p:sp>
      <p:sp>
        <p:nvSpPr>
          <p:cNvPr id="16" name="Google Shape;230;p34">
            <a:extLst>
              <a:ext uri="{FF2B5EF4-FFF2-40B4-BE49-F238E27FC236}">
                <a16:creationId xmlns:a16="http://schemas.microsoft.com/office/drawing/2014/main" id="{BDE0C918-62A9-2646-8E43-4ADA38F312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200" cy="7792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r>
              <a:rPr lang="pl" sz="4267" dirty="0">
                <a:solidFill>
                  <a:srgbClr val="FFFFFF"/>
                </a:solidFill>
              </a:rPr>
              <a:t>Background</a:t>
            </a:r>
            <a:endParaRPr sz="3733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054A2BE-86E5-6041-AAEA-AC0F5A9D5CD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315196" y="1380072"/>
            <a:ext cx="2710733" cy="4598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Google Shape;235;p34">
            <a:extLst>
              <a:ext uri="{FF2B5EF4-FFF2-40B4-BE49-F238E27FC236}">
                <a16:creationId xmlns:a16="http://schemas.microsoft.com/office/drawing/2014/main" id="{1CF50739-B981-9A4A-A3E8-D4643652DA89}"/>
              </a:ext>
            </a:extLst>
          </p:cNvPr>
          <p:cNvSpPr txBox="1">
            <a:spLocks/>
          </p:cNvSpPr>
          <p:nvPr/>
        </p:nvSpPr>
        <p:spPr>
          <a:xfrm>
            <a:off x="155384" y="1263220"/>
            <a:ext cx="8422520" cy="434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01595" indent="0">
              <a:buSzPts val="1600"/>
              <a:buNone/>
            </a:pPr>
            <a:r>
              <a:rPr lang="en-GB" sz="2133" dirty="0">
                <a:latin typeface="Arial"/>
                <a:ea typeface="Arial"/>
                <a:cs typeface="Arial"/>
                <a:sym typeface="Arial"/>
              </a:rPr>
              <a:t>Despite great potential – POLINSAR research and applications still underdeveloped</a:t>
            </a:r>
          </a:p>
          <a:p>
            <a:pPr marL="444486" indent="-342891">
              <a:buSzPts val="1600"/>
            </a:pPr>
            <a:r>
              <a:rPr lang="en-GB" sz="2133" dirty="0">
                <a:latin typeface="Arial"/>
                <a:ea typeface="Arial"/>
                <a:cs typeface="Arial"/>
                <a:sym typeface="Arial"/>
              </a:rPr>
              <a:t>Complexity of polarimetric processing </a:t>
            </a:r>
            <a:r>
              <a:rPr lang="en-GB" sz="2133" dirty="0">
                <a:latin typeface="Arial"/>
                <a:ea typeface="Arial"/>
                <a:cs typeface="Arial"/>
                <a:sym typeface="Wingdings" pitchFamily="2" charset="2"/>
              </a:rPr>
              <a:t> high entry level for new users</a:t>
            </a:r>
            <a:endParaRPr lang="en-GB" sz="2133" dirty="0">
              <a:latin typeface="Arial"/>
              <a:ea typeface="Arial"/>
              <a:cs typeface="Arial"/>
              <a:sym typeface="Arial"/>
            </a:endParaRPr>
          </a:p>
          <a:p>
            <a:pPr marL="457178" indent="-355582">
              <a:buSzPts val="1600"/>
              <a:buFont typeface="Arial"/>
              <a:buChar char="❖"/>
            </a:pPr>
            <a:r>
              <a:rPr lang="en-GB" sz="2133" b="1" dirty="0">
                <a:latin typeface="Arial"/>
                <a:ea typeface="Arial"/>
                <a:cs typeface="Arial"/>
                <a:sym typeface="Arial"/>
              </a:rPr>
              <a:t>Lack of consistent time-series of QP data for R&amp;D</a:t>
            </a:r>
          </a:p>
          <a:p>
            <a:pPr marL="457178" indent="-355582">
              <a:buSzPts val="1600"/>
              <a:buFont typeface="Arial"/>
              <a:buChar char="❖"/>
            </a:pPr>
            <a:r>
              <a:rPr lang="en-GB" sz="2133" b="1" dirty="0">
                <a:latin typeface="Arial"/>
                <a:ea typeface="Arial"/>
                <a:cs typeface="Arial"/>
                <a:sym typeface="Arial"/>
              </a:rPr>
              <a:t>Lack of (near)coincident, multi-sensor, multi-frequency datasets</a:t>
            </a:r>
          </a:p>
          <a:p>
            <a:pPr marL="457178" indent="-355582">
              <a:buSzPts val="1600"/>
              <a:buFont typeface="Arial"/>
              <a:buChar char="❖"/>
            </a:pPr>
            <a:r>
              <a:rPr lang="en-GB" sz="2133" b="1" dirty="0">
                <a:latin typeface="Arial"/>
                <a:ea typeface="Arial"/>
                <a:cs typeface="Arial"/>
                <a:sym typeface="Arial"/>
              </a:rPr>
              <a:t>Lack of analysis-ready polarimetric datasets.</a:t>
            </a:r>
          </a:p>
          <a:p>
            <a:pPr marL="457178" indent="-355582">
              <a:buSzPts val="1600"/>
              <a:buFont typeface="Arial"/>
              <a:buChar char="❖"/>
            </a:pPr>
            <a:r>
              <a:rPr lang="en-GB" sz="2133" dirty="0">
                <a:latin typeface="Arial"/>
                <a:ea typeface="Arial"/>
                <a:cs typeface="Arial"/>
                <a:sym typeface="Arial"/>
              </a:rPr>
              <a:t>Scarcity of software tools </a:t>
            </a:r>
            <a:r>
              <a:rPr lang="en-GB" sz="2133" dirty="0">
                <a:latin typeface="Arial"/>
                <a:cs typeface="Arial"/>
                <a:sym typeface="Arial"/>
              </a:rPr>
              <a:t>for POLINSAR analysis</a:t>
            </a:r>
          </a:p>
          <a:p>
            <a:pPr marL="457178" indent="-355582">
              <a:buSzPts val="1600"/>
              <a:buFont typeface="Arial"/>
              <a:buChar char="❖"/>
            </a:pPr>
            <a:endParaRPr lang="en-GB" sz="2133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1661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30;p34">
            <a:extLst>
              <a:ext uri="{FF2B5EF4-FFF2-40B4-BE49-F238E27FC236}">
                <a16:creationId xmlns:a16="http://schemas.microsoft.com/office/drawing/2014/main" id="{B844256A-9C76-C548-AB46-08C18A6DAC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6049" y="106489"/>
            <a:ext cx="9116139" cy="7792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LSI-VC </a:t>
            </a:r>
            <a:r>
              <a:rPr lang="en-US" sz="3200" dirty="0" err="1">
                <a:solidFill>
                  <a:srgbClr val="FFFFFF"/>
                </a:solidFill>
              </a:rPr>
              <a:t>PolInSAR</a:t>
            </a:r>
            <a:r>
              <a:rPr lang="en-US" sz="3200" dirty="0">
                <a:solidFill>
                  <a:srgbClr val="FFFFFF"/>
                </a:solidFill>
              </a:rPr>
              <a:t> Team recommendations to SIT-39</a:t>
            </a:r>
            <a:endParaRPr sz="3200" dirty="0">
              <a:solidFill>
                <a:srgbClr val="FFFFFF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2D68E72-B39E-0146-B2DC-AAB86538B5A6}"/>
              </a:ext>
            </a:extLst>
          </p:cNvPr>
          <p:cNvGrpSpPr>
            <a:grpSpLocks noChangeAspect="1"/>
          </p:cNvGrpSpPr>
          <p:nvPr/>
        </p:nvGrpSpPr>
        <p:grpSpPr>
          <a:xfrm>
            <a:off x="10965211" y="1376327"/>
            <a:ext cx="1025109" cy="983557"/>
            <a:chOff x="7970147" y="922668"/>
            <a:chExt cx="937795" cy="89978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B8CE23F-77CA-F141-9F42-F50DE0FBF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16716" y="922668"/>
              <a:ext cx="644657" cy="57661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9C548DD-4A75-F649-BE96-60C508DAA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70147" y="1419639"/>
              <a:ext cx="937795" cy="402811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8FA09CC8-89FE-E34E-9900-CF00472947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0375" y="2505091"/>
            <a:ext cx="1859101" cy="11594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E11427E-F5A8-DE4C-8845-F171B69409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8807" y="1214614"/>
            <a:ext cx="1157004" cy="13069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A92A967-5664-B845-B235-126DAD1FF9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11671" y="5020815"/>
            <a:ext cx="1480776" cy="13790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BE92D3E-A128-0A4E-B6D4-665C896450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79325" y="3570845"/>
            <a:ext cx="2464691" cy="125427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A6C5A62-3BAE-9047-9525-CC00290445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72355" y="4951974"/>
            <a:ext cx="1312904" cy="148946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A5BFB13-760F-0C4F-9F6F-7960CFFC4D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40414" y="2655941"/>
            <a:ext cx="1427748" cy="105029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ADFC56B-0B6D-474E-BB94-B42CF0FDA69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57227" y="1198807"/>
            <a:ext cx="1334960" cy="133859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3BDD50E-B01C-D84E-86B7-55584A1E72E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23812" y="5895381"/>
            <a:ext cx="2285339" cy="503379"/>
          </a:xfrm>
          <a:prstGeom prst="rect">
            <a:avLst/>
          </a:prstGeom>
        </p:spPr>
      </p:pic>
      <p:sp>
        <p:nvSpPr>
          <p:cNvPr id="36" name="Google Shape;235;p34">
            <a:extLst>
              <a:ext uri="{FF2B5EF4-FFF2-40B4-BE49-F238E27FC236}">
                <a16:creationId xmlns:a16="http://schemas.microsoft.com/office/drawing/2014/main" id="{9246C866-763C-9B4E-833C-3F3842A5AAA2}"/>
              </a:ext>
            </a:extLst>
          </p:cNvPr>
          <p:cNvSpPr txBox="1">
            <a:spLocks/>
          </p:cNvSpPr>
          <p:nvPr/>
        </p:nvSpPr>
        <p:spPr>
          <a:xfrm>
            <a:off x="176049" y="1131619"/>
            <a:ext cx="7781179" cy="4520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238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defTabSz="914377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GB" alt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914377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Establishment of an agreed set of CEOS POLINSAR reference sites.</a:t>
            </a:r>
          </a:p>
          <a:p>
            <a:pPr marL="0" indent="0" defTabSz="914377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endParaRPr lang="en-US" altLang="ja-JP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914377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Regular acquisition of fully polarimetric and multi-frequency SAR data over these sites </a:t>
            </a: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(with a view towards increasing scope and integration of polarimetry in ongoing strategic background mission observation plans).</a:t>
            </a:r>
          </a:p>
          <a:p>
            <a:pPr marL="0" indent="0" defTabSz="914377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endParaRPr lang="en-GB" altLang="ja-JP" sz="1600" dirty="0">
              <a:solidFill>
                <a:schemeClr val="tx1"/>
              </a:solidFill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0" indent="0" defTabSz="914377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Simplified access to data and tools for R&amp;D purposes </a:t>
            </a: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(shared repository of R&amp;D data, CEOS-ARD, CEOS Analytics Lab, etc.)</a:t>
            </a:r>
            <a:endParaRPr lang="en-GB" altLang="ja-JP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78" indent="-355582">
              <a:buSzPts val="1600"/>
              <a:buFont typeface="Arial"/>
              <a:buChar char="❖"/>
            </a:pPr>
            <a:endParaRPr lang="en-GB" sz="2133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4610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428;p65">
            <a:extLst>
              <a:ext uri="{FF2B5EF4-FFF2-40B4-BE49-F238E27FC236}">
                <a16:creationId xmlns:a16="http://schemas.microsoft.com/office/drawing/2014/main" id="{B5521CFC-7AFE-8B45-8DBB-872F18FEDC5D}"/>
              </a:ext>
            </a:extLst>
          </p:cNvPr>
          <p:cNvSpPr txBox="1">
            <a:spLocks/>
          </p:cNvSpPr>
          <p:nvPr/>
        </p:nvSpPr>
        <p:spPr>
          <a:xfrm>
            <a:off x="9567443" y="5964372"/>
            <a:ext cx="1970876" cy="467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–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–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»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ctr" defTabSz="914354">
              <a:lnSpc>
                <a:spcPct val="115000"/>
              </a:lnSpc>
              <a:spcBef>
                <a:spcPts val="500"/>
              </a:spcBef>
              <a:buNone/>
            </a:pPr>
            <a:r>
              <a:rPr lang="en-GB" sz="900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ALOS-2 PALSAR-2 </a:t>
            </a:r>
            <a:r>
              <a:rPr lang="en-GB" sz="800" dirty="0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(JAXA)                      Processing: soloEO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E3E6D7-FF49-D444-A7EE-12418E010F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138"/>
          <a:stretch/>
        </p:blipFill>
        <p:spPr>
          <a:xfrm>
            <a:off x="9144000" y="1264628"/>
            <a:ext cx="2817760" cy="47288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Google Shape;230;p34">
            <a:extLst>
              <a:ext uri="{FF2B5EF4-FFF2-40B4-BE49-F238E27FC236}">
                <a16:creationId xmlns:a16="http://schemas.microsoft.com/office/drawing/2014/main" id="{AC89D05D-E6FB-DB46-8A55-8FEE2D8EEE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0832" y="258998"/>
            <a:ext cx="9562437" cy="583388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r>
              <a:rPr lang="en-GB" sz="3733" dirty="0">
                <a:solidFill>
                  <a:srgbClr val="FFFFFF"/>
                </a:solidFill>
              </a:rPr>
              <a:t>Actions after SIT-39</a:t>
            </a:r>
            <a:endParaRPr sz="3200" dirty="0"/>
          </a:p>
        </p:txBody>
      </p:sp>
      <p:sp>
        <p:nvSpPr>
          <p:cNvPr id="14" name="Google Shape;279;p40">
            <a:extLst>
              <a:ext uri="{FF2B5EF4-FFF2-40B4-BE49-F238E27FC236}">
                <a16:creationId xmlns:a16="http://schemas.microsoft.com/office/drawing/2014/main" id="{032478C6-6BF1-6845-8B22-9FE099091216}"/>
              </a:ext>
            </a:extLst>
          </p:cNvPr>
          <p:cNvSpPr txBox="1"/>
          <p:nvPr/>
        </p:nvSpPr>
        <p:spPr>
          <a:xfrm>
            <a:off x="129224" y="857353"/>
            <a:ext cx="8963411" cy="5974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537615" indent="-342891">
              <a:lnSpc>
                <a:spcPct val="115000"/>
              </a:lnSpc>
              <a:spcBef>
                <a:spcPts val="1067"/>
              </a:spcBef>
              <a:buClr>
                <a:schemeClr val="dk1"/>
              </a:buClr>
              <a:buSzPts val="1300"/>
              <a:buFont typeface="Wingdings" panose="05000000000000000000" pitchFamily="2" charset="2"/>
              <a:buChar char="v"/>
            </a:pPr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CEOS SAR agencies to designate a 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Point of Contact </a:t>
            </a:r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for engagement in an LSI-VC Polarimetric Interferometric Synthetic Aperture Radar (</a:t>
            </a:r>
            <a:r>
              <a:rPr lang="en-US" altLang="ja-JP" sz="1800" dirty="0" err="1">
                <a:latin typeface="Arial" panose="020B0604020202020204" pitchFamily="34" charset="0"/>
                <a:cs typeface="Arial" panose="020B0604020202020204" pitchFamily="34" charset="0"/>
              </a:rPr>
              <a:t>PolInSAR</a:t>
            </a:r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) Team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(email from JAXA SIT Chair Team sent 14/08/2024)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7615" indent="-342891">
              <a:lnSpc>
                <a:spcPct val="115000"/>
              </a:lnSpc>
              <a:spcBef>
                <a:spcPts val="1067"/>
              </a:spcBef>
              <a:buClr>
                <a:schemeClr val="dk1"/>
              </a:buClr>
              <a:buSzPts val="1300"/>
              <a:buFont typeface="Wingdings" panose="05000000000000000000" pitchFamily="2" charset="2"/>
              <a:buChar char="v"/>
            </a:pPr>
            <a:endParaRPr lang="en-US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4723">
              <a:lnSpc>
                <a:spcPct val="115000"/>
              </a:lnSpc>
              <a:spcBef>
                <a:spcPts val="1067"/>
              </a:spcBef>
              <a:buClr>
                <a:schemeClr val="dk1"/>
              </a:buClr>
              <a:buSzPts val="1300"/>
            </a:pPr>
            <a:endParaRPr lang="en-US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7615" indent="-342891">
              <a:lnSpc>
                <a:spcPct val="115000"/>
              </a:lnSpc>
              <a:spcBef>
                <a:spcPts val="1067"/>
              </a:spcBef>
              <a:buClr>
                <a:schemeClr val="dk1"/>
              </a:buClr>
              <a:buSzPts val="1300"/>
              <a:buFont typeface="Wingdings" panose="05000000000000000000" pitchFamily="2" charset="2"/>
              <a:buChar char="v"/>
            </a:pPr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Establishment of </a:t>
            </a: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CEOS </a:t>
            </a:r>
            <a:r>
              <a:rPr lang="en-GB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PolInSAR</a:t>
            </a: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Science Team</a:t>
            </a:r>
            <a:endParaRPr lang="en-GB" sz="1800" b="1" dirty="0">
              <a:solidFill>
                <a:schemeClr val="dk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537615" indent="-342891">
              <a:lnSpc>
                <a:spcPct val="115000"/>
              </a:lnSpc>
              <a:spcBef>
                <a:spcPts val="1067"/>
              </a:spcBef>
              <a:buClr>
                <a:schemeClr val="dk1"/>
              </a:buClr>
              <a:buSzPts val="1300"/>
              <a:buFont typeface="Wingdings" panose="05000000000000000000" pitchFamily="2" charset="2"/>
              <a:buChar char="v"/>
            </a:pPr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Designation of </a:t>
            </a:r>
            <a:r>
              <a:rPr lang="en-US" altLang="ja-JP" sz="1800" dirty="0" err="1">
                <a:latin typeface="Arial" panose="020B0604020202020204" pitchFamily="34" charset="0"/>
                <a:cs typeface="Arial" panose="020B0604020202020204" pitchFamily="34" charset="0"/>
              </a:rPr>
              <a:t>PolInSAR</a:t>
            </a:r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 Reference Sites for systematic polarimetric monitoring by CEOS SAR missions (best effort basis) </a:t>
            </a:r>
          </a:p>
          <a:p>
            <a:pPr marL="194723">
              <a:lnSpc>
                <a:spcPct val="115000"/>
              </a:lnSpc>
              <a:spcBef>
                <a:spcPts val="1067"/>
              </a:spcBef>
              <a:buClr>
                <a:schemeClr val="dk1"/>
              </a:buClr>
              <a:buSzPts val="1300"/>
            </a:pPr>
            <a:r>
              <a:rPr lang="en-GB" sz="1800" b="1" u="sng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IMPORTANT NOTES</a:t>
            </a:r>
          </a:p>
          <a:p>
            <a:pPr marL="537615" indent="-342891">
              <a:lnSpc>
                <a:spcPct val="115000"/>
              </a:lnSpc>
              <a:spcBef>
                <a:spcPts val="1067"/>
              </a:spcBef>
              <a:buClr>
                <a:schemeClr val="dk1"/>
              </a:buClr>
              <a:buSzPts val="1300"/>
              <a:buFont typeface="Wingdings" panose="05000000000000000000" pitchFamily="2" charset="2"/>
              <a:buChar char="§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ALOS-4 successfully launched July 1, 2024</a:t>
            </a:r>
          </a:p>
          <a:p>
            <a:pPr marL="537615" indent="-342891">
              <a:lnSpc>
                <a:spcPct val="115000"/>
              </a:lnSpc>
              <a:spcBef>
                <a:spcPts val="1067"/>
              </a:spcBef>
              <a:buClr>
                <a:schemeClr val="dk1"/>
              </a:buClr>
              <a:buSzPts val="1300"/>
              <a:buFont typeface="Wingdings" panose="05000000000000000000" pitchFamily="2" charset="2"/>
              <a:buChar char="§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NISAR launch ~February 2025</a:t>
            </a:r>
          </a:p>
          <a:p>
            <a:pPr marL="537615" indent="-342891">
              <a:lnSpc>
                <a:spcPct val="115000"/>
              </a:lnSpc>
              <a:spcBef>
                <a:spcPts val="1067"/>
              </a:spcBef>
              <a:buClr>
                <a:schemeClr val="dk1"/>
              </a:buClr>
              <a:buSzPts val="1300"/>
              <a:buFont typeface="Wingdings" panose="05000000000000000000" pitchFamily="2" charset="2"/>
              <a:buChar char="§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BIOMASS launch ~May 2025</a:t>
            </a:r>
          </a:p>
          <a:p>
            <a:pPr marL="537615" indent="-342891">
              <a:lnSpc>
                <a:spcPct val="115000"/>
              </a:lnSpc>
              <a:spcBef>
                <a:spcPts val="1067"/>
              </a:spcBef>
              <a:buClr>
                <a:schemeClr val="dk1"/>
              </a:buClr>
              <a:buSzPts val="1300"/>
              <a:buFont typeface="Wingdings" panose="05000000000000000000" pitchFamily="2" charset="2"/>
              <a:buChar char="§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Next POLINSAR Workshop late 2025/early 2026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90C686A-A49C-3232-89BC-F64AA411483B}"/>
              </a:ext>
            </a:extLst>
          </p:cNvPr>
          <p:cNvSpPr/>
          <p:nvPr/>
        </p:nvSpPr>
        <p:spPr>
          <a:xfrm>
            <a:off x="715308" y="2116865"/>
            <a:ext cx="8123093" cy="94682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94723">
              <a:lnSpc>
                <a:spcPct val="115000"/>
              </a:lnSpc>
              <a:spcBef>
                <a:spcPts val="1067"/>
              </a:spcBef>
              <a:buClr>
                <a:schemeClr val="dk1"/>
              </a:buClr>
              <a:buSzPts val="1300"/>
            </a:pPr>
            <a:r>
              <a:rPr lang="en-US" sz="1800" b="1" dirty="0">
                <a:latin typeface="Yu Gothic" panose="020B0400000000000000" pitchFamily="34" charset="-128"/>
                <a:cs typeface="MS PGothic" panose="020B0600070205080204" pitchFamily="34" charset="-128"/>
              </a:rPr>
              <a:t>Please send nominations to LSI-VC:</a:t>
            </a:r>
          </a:p>
          <a:p>
            <a:pPr marL="194723">
              <a:lnSpc>
                <a:spcPct val="115000"/>
              </a:lnSpc>
              <a:spcBef>
                <a:spcPts val="1067"/>
              </a:spcBef>
              <a:buClr>
                <a:schemeClr val="dk1"/>
              </a:buClr>
              <a:buSzPts val="1300"/>
            </a:pPr>
            <a:r>
              <a:rPr lang="en-US" sz="1800" u="sng" dirty="0">
                <a:solidFill>
                  <a:schemeClr val="bg1"/>
                </a:solidFill>
                <a:latin typeface="Yu Gothic" panose="020B0400000000000000" pitchFamily="34" charset="-128"/>
                <a:cs typeface="MS PGothic" panose="020B0600070205080204" pitchFamily="34" charset="-12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ake.rosenqvist@soloEO.com</a:t>
            </a:r>
            <a:r>
              <a:rPr lang="en-US" sz="1800" dirty="0">
                <a:solidFill>
                  <a:schemeClr val="bg1"/>
                </a:solidFill>
                <a:latin typeface="Yu Gothic" panose="020B0400000000000000" pitchFamily="34" charset="-128"/>
                <a:cs typeface="MS PGothic" panose="020B0600070205080204" pitchFamily="34" charset="-128"/>
              </a:rPr>
              <a:t> and </a:t>
            </a:r>
            <a:r>
              <a:rPr lang="en-US" sz="1800" u="sng" dirty="0">
                <a:solidFill>
                  <a:schemeClr val="bg1"/>
                </a:solidFill>
                <a:latin typeface="Yu Gothic" panose="020B0400000000000000" pitchFamily="34" charset="-128"/>
                <a:cs typeface="MS PGothic" panose="020B0600070205080204" pitchFamily="34" charset="-12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matthew@symbioscomms.com</a:t>
            </a:r>
            <a:endParaRPr lang="en-US" dirty="0">
              <a:solidFill>
                <a:schemeClr val="bg1"/>
              </a:solidFill>
              <a:latin typeface="Yu Gothic" panose="020B0400000000000000" pitchFamily="34" charset="-128"/>
              <a:cs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1142380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388</Words>
  <Application>Microsoft Macintosh PowerPoint</Application>
  <PresentationFormat>Widescreen</PresentationFormat>
  <Paragraphs>44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Montserrat</vt:lpstr>
      <vt:lpstr>Yu Gothic</vt:lpstr>
      <vt:lpstr>Wingdings</vt:lpstr>
      <vt:lpstr>Symbol</vt:lpstr>
      <vt:lpstr>Arial</vt:lpstr>
      <vt:lpstr>ceos</vt:lpstr>
      <vt:lpstr>PowerPoint Presentation</vt:lpstr>
      <vt:lpstr>Background</vt:lpstr>
      <vt:lpstr>Background</vt:lpstr>
      <vt:lpstr>LSI-VC PolInSAR Team recommendations to SIT-39</vt:lpstr>
      <vt:lpstr>Actions after SIT-39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Ake Rosenqvist</cp:lastModifiedBy>
  <cp:revision>3</cp:revision>
  <dcterms:modified xsi:type="dcterms:W3CDTF">2024-09-18T00:46:32Z</dcterms:modified>
</cp:coreProperties>
</file>