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0" r:id="rId1"/>
  </p:sldMasterIdLst>
  <p:notesMasterIdLst>
    <p:notesMasterId r:id="rId14"/>
  </p:notesMasterIdLst>
  <p:sldIdLst>
    <p:sldId id="260" r:id="rId2"/>
    <p:sldId id="264" r:id="rId3"/>
    <p:sldId id="272" r:id="rId4"/>
    <p:sldId id="271" r:id="rId5"/>
    <p:sldId id="274" r:id="rId6"/>
    <p:sldId id="268" r:id="rId7"/>
    <p:sldId id="269" r:id="rId8"/>
    <p:sldId id="261" r:id="rId9"/>
    <p:sldId id="275" r:id="rId10"/>
    <p:sldId id="265" r:id="rId11"/>
    <p:sldId id="273" r:id="rId12"/>
    <p:sldId id="276" r:id="rId13"/>
  </p:sldIdLst>
  <p:sldSz cx="12192000" cy="6858000"/>
  <p:notesSz cx="6858000" cy="9144000"/>
  <p:embeddedFontLst>
    <p:embeddedFont>
      <p:font typeface="Cambria" panose="02040503050406030204" pitchFamily="18" charset="0"/>
      <p:regular r:id="rId15"/>
      <p:bold r:id="rId16"/>
      <p:italic r:id="rId17"/>
      <p:boldItalic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Montserrat" panose="020B0604020202020204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705"/>
    <p:restoredTop sz="94695"/>
  </p:normalViewPr>
  <p:slideViewPr>
    <p:cSldViewPr snapToGrid="0">
      <p:cViewPr varScale="1">
        <p:scale>
          <a:sx n="58" d="100"/>
          <a:sy n="58" d="100"/>
        </p:scale>
        <p:origin x="64" y="2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465959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" name="Google Shape;5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66265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3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5" name="Google Shape;25;p3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lang="en-GB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1400" b="1" i="0" u="none" strike="noStrike" cap="non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" name="Google Shape;28;p3"/>
          <p:cNvSpPr txBox="1"/>
          <p:nvPr/>
        </p:nvSpPr>
        <p:spPr>
          <a:xfrm>
            <a:off x="-24384" y="6562799"/>
            <a:ext cx="49257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LSI-VC-</a:t>
            </a:r>
            <a:r>
              <a:rPr lang="en-GB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16</a:t>
            </a:r>
            <a:r>
              <a:rPr lang="en-GB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, 2</a:t>
            </a:r>
            <a:r>
              <a:rPr lang="en-GB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3</a:t>
            </a:r>
            <a:r>
              <a:rPr lang="en-GB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-2</a:t>
            </a:r>
            <a:r>
              <a:rPr lang="en-GB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5</a:t>
            </a:r>
            <a:r>
              <a:rPr lang="en-GB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September </a:t>
            </a:r>
            <a:r>
              <a:rPr lang="en-GB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202</a:t>
            </a:r>
            <a:r>
              <a:rPr lang="en-GB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4</a:t>
            </a:r>
            <a:endParaRPr sz="1400" b="1" i="0" u="none" strike="noStrike" cap="non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b="1" i="0" u="none" strike="noStrike" cap="non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" name="Google Shape;29;p3"/>
          <p:cNvSpPr txBox="1">
            <a:spLocks noGrp="1"/>
          </p:cNvSpPr>
          <p:nvPr>
            <p:ph type="body" idx="1"/>
          </p:nvPr>
        </p:nvSpPr>
        <p:spPr>
          <a:xfrm>
            <a:off x="324233" y="1558533"/>
            <a:ext cx="11495400" cy="46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sz="4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;p1"/>
          <p:cNvPicPr preferRelativeResize="0"/>
          <p:nvPr/>
        </p:nvPicPr>
        <p:blipFill rotWithShape="1">
          <a:blip r:embed="rId3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" name="Google Shape;9;p1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3986" y="-27000"/>
            <a:ext cx="12259971" cy="69120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"/>
          <p:cNvSpPr txBox="1"/>
          <p:nvPr/>
        </p:nvSpPr>
        <p:spPr>
          <a:xfrm>
            <a:off x="0" y="0"/>
            <a:ext cx="4000000" cy="53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buSzPts val="1400"/>
            </a:pPr>
            <a:endParaRPr sz="1867"/>
          </a:p>
        </p:txBody>
      </p:sp>
      <p:pic>
        <p:nvPicPr>
          <p:cNvPr id="60" name="Google Shape;60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8431" y="5311499"/>
            <a:ext cx="2738896" cy="150851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" name="Google Shape;35;p4">
            <a:extLst>
              <a:ext uri="{FF2B5EF4-FFF2-40B4-BE49-F238E27FC236}">
                <a16:creationId xmlns="" xmlns:a16="http://schemas.microsoft.com/office/drawing/2014/main" id="{7DBEFE9B-A5CB-FAAF-16C2-97BEEBD038C0}"/>
              </a:ext>
            </a:extLst>
          </p:cNvPr>
          <p:cNvSpPr txBox="1">
            <a:spLocks/>
          </p:cNvSpPr>
          <p:nvPr/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sz="4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15000"/>
              </a:lnSpc>
              <a:buSzPts val="8000"/>
              <a:buFont typeface="Arial"/>
              <a:buNone/>
            </a:pPr>
            <a:r>
              <a:rPr lang="en-GB" dirty="0"/>
              <a:t>LSI-VC-16</a:t>
            </a:r>
          </a:p>
          <a:p>
            <a:pPr algn="ctr">
              <a:lnSpc>
                <a:spcPct val="150000"/>
              </a:lnSpc>
              <a:buSzPts val="8000"/>
            </a:pPr>
            <a:endParaRPr lang="en-GB" dirty="0" smtClean="0"/>
          </a:p>
          <a:p>
            <a:pPr algn="ctr">
              <a:lnSpc>
                <a:spcPct val="150000"/>
              </a:lnSpc>
              <a:buSzPts val="8000"/>
            </a:pPr>
            <a:r>
              <a:rPr lang="en-GB" sz="3600" b="1" dirty="0" smtClean="0"/>
              <a:t>ISRO </a:t>
            </a:r>
            <a:r>
              <a:rPr lang="en-GB" sz="3600" b="1" dirty="0"/>
              <a:t>SAR CEOS-ARD Report</a:t>
            </a:r>
          </a:p>
        </p:txBody>
      </p:sp>
      <p:sp>
        <p:nvSpPr>
          <p:cNvPr id="5" name="Google Shape;36;p4">
            <a:extLst>
              <a:ext uri="{FF2B5EF4-FFF2-40B4-BE49-F238E27FC236}">
                <a16:creationId xmlns="" xmlns:a16="http://schemas.microsoft.com/office/drawing/2014/main" id="{FD94540E-C0A6-FF2F-C8FB-C97D131CC883}"/>
              </a:ext>
            </a:extLst>
          </p:cNvPr>
          <p:cNvSpPr/>
          <p:nvPr/>
        </p:nvSpPr>
        <p:spPr>
          <a:xfrm>
            <a:off x="7316290" y="4158676"/>
            <a:ext cx="4832943" cy="2605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1" i="0" u="none" strike="noStrike" cap="none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lvl="0" algn="r">
              <a:lnSpc>
                <a:spcPct val="150000"/>
              </a:lnSpc>
              <a:buSzPts val="2200"/>
            </a:pPr>
            <a:r>
              <a:rPr lang="en-GB" sz="1700" b="1" i="0" u="none" strike="noStrike" cap="none" dirty="0" smtClean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                       P.V. </a:t>
            </a:r>
            <a:r>
              <a:rPr lang="en-GB" sz="1700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Jayasri, </a:t>
            </a:r>
            <a:r>
              <a:rPr lang="en-GB" sz="1700" b="1" dirty="0" err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Raghav</a:t>
            </a:r>
            <a:r>
              <a:rPr lang="en-GB" sz="1700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700" b="1" dirty="0" err="1" smtClean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Mehra</a:t>
            </a:r>
            <a:r>
              <a:rPr lang="en-GB" sz="1700" b="1" dirty="0" smtClean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,   V.M. </a:t>
            </a:r>
            <a:r>
              <a:rPr lang="en-GB" sz="1700" b="1" dirty="0" err="1" smtClean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Ramanujam</a:t>
            </a:r>
            <a:r>
              <a:rPr lang="en-GB" sz="1700" b="1" dirty="0" smtClean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, H.S.V Usha Sundari</a:t>
            </a:r>
          </a:p>
          <a:p>
            <a:pPr lvl="0" algn="r">
              <a:lnSpc>
                <a:spcPct val="150000"/>
              </a:lnSpc>
              <a:buSzPts val="2200"/>
            </a:pPr>
            <a:r>
              <a:rPr lang="en-GB" sz="2200" b="1" i="0" u="none" strike="noStrike" cap="none" dirty="0" smtClean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ISRO</a:t>
            </a:r>
            <a:endParaRPr sz="14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b="1" i="0" u="none" strike="noStrike" cap="none" dirty="0" smtClean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Agenda Item # 8.4</a:t>
            </a:r>
            <a:endParaRPr sz="10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b="1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LSI-VC-1</a:t>
            </a:r>
            <a:r>
              <a:rPr lang="en-GB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6</a:t>
            </a:r>
            <a:r>
              <a:rPr lang="en-GB" b="1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GB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Canberra</a:t>
            </a:r>
            <a:r>
              <a:rPr lang="en-GB" b="1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 i="0" u="none" strike="noStrike" cap="none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23</a:t>
            </a:r>
            <a:r>
              <a:rPr lang="en-GB" b="1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- 2</a:t>
            </a:r>
            <a:r>
              <a:rPr lang="en-GB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5</a:t>
            </a:r>
            <a:r>
              <a:rPr lang="en-GB" b="1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September </a:t>
            </a:r>
            <a:r>
              <a:rPr lang="en-GB" b="1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202</a:t>
            </a:r>
            <a:r>
              <a:rPr lang="en-GB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4</a:t>
            </a:r>
            <a:endParaRPr b="1" i="0" u="none" strike="noStrike" cap="none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3886172"/>
              </p:ext>
            </p:extLst>
          </p:nvPr>
        </p:nvGraphicFramePr>
        <p:xfrm>
          <a:off x="1096506" y="1108808"/>
          <a:ext cx="10491592" cy="51467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2215">
                  <a:extLst>
                    <a:ext uri="{9D8B030D-6E8A-4147-A177-3AD203B41FA5}">
                      <a16:colId xmlns:a16="http://schemas.microsoft.com/office/drawing/2014/main" xmlns="" val="2650519707"/>
                    </a:ext>
                  </a:extLst>
                </a:gridCol>
                <a:gridCol w="1915432">
                  <a:extLst>
                    <a:ext uri="{9D8B030D-6E8A-4147-A177-3AD203B41FA5}">
                      <a16:colId xmlns:a16="http://schemas.microsoft.com/office/drawing/2014/main" xmlns="" val="204963776"/>
                    </a:ext>
                  </a:extLst>
                </a:gridCol>
                <a:gridCol w="2153540">
                  <a:extLst>
                    <a:ext uri="{9D8B030D-6E8A-4147-A177-3AD203B41FA5}">
                      <a16:colId xmlns:a16="http://schemas.microsoft.com/office/drawing/2014/main" xmlns="" val="3519296264"/>
                    </a:ext>
                  </a:extLst>
                </a:gridCol>
                <a:gridCol w="2606468">
                  <a:extLst>
                    <a:ext uri="{9D8B030D-6E8A-4147-A177-3AD203B41FA5}">
                      <a16:colId xmlns:a16="http://schemas.microsoft.com/office/drawing/2014/main" xmlns="" val="3672144943"/>
                    </a:ext>
                  </a:extLst>
                </a:gridCol>
                <a:gridCol w="1315417">
                  <a:extLst>
                    <a:ext uri="{9D8B030D-6E8A-4147-A177-3AD203B41FA5}">
                      <a16:colId xmlns:a16="http://schemas.microsoft.com/office/drawing/2014/main" xmlns="" val="2197351600"/>
                    </a:ext>
                  </a:extLst>
                </a:gridCol>
                <a:gridCol w="1658520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IN" sz="1150" b="1" dirty="0" smtClean="0">
                          <a:latin typeface="+mj-lt"/>
                        </a:rPr>
                        <a:t>SNO</a:t>
                      </a:r>
                      <a:endParaRPr lang="en-IN" sz="1150" b="1" dirty="0">
                        <a:latin typeface="+mj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IN" sz="1150" b="1" dirty="0" smtClean="0">
                          <a:latin typeface="+mj-lt"/>
                        </a:rPr>
                        <a:t>ARD Product</a:t>
                      </a:r>
                      <a:endParaRPr lang="en-IN" sz="1150" b="1" dirty="0">
                        <a:latin typeface="+mj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IN" sz="1150" b="1" dirty="0" smtClean="0">
                          <a:latin typeface="+mj-lt"/>
                        </a:rPr>
                        <a:t>Sensor</a:t>
                      </a:r>
                      <a:endParaRPr lang="en-IN" sz="1150" b="1" dirty="0">
                        <a:latin typeface="+mj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IN" sz="1150" b="1" dirty="0" smtClean="0">
                          <a:latin typeface="+mj-lt"/>
                        </a:rPr>
                        <a:t>Product Type</a:t>
                      </a:r>
                      <a:endParaRPr lang="en-IN" sz="1150" b="1" dirty="0">
                        <a:latin typeface="+mj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IN" sz="1150" b="1" dirty="0" smtClean="0">
                          <a:latin typeface="+mj-lt"/>
                        </a:rPr>
                        <a:t>Timeline</a:t>
                      </a:r>
                      <a:endParaRPr lang="en-IN" sz="1150" b="1" dirty="0">
                        <a:latin typeface="+mj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IN" sz="1150" b="1" dirty="0" smtClean="0">
                          <a:latin typeface="+mj-lt"/>
                        </a:rPr>
                        <a:t>CEOS Endorsement Status</a:t>
                      </a:r>
                      <a:endParaRPr lang="en-IN" sz="1150" b="1" dirty="0">
                        <a:latin typeface="+mj-lt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2884750078"/>
                  </a:ext>
                </a:extLst>
              </a:tr>
              <a:tr h="43431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IN" sz="1150" b="1" dirty="0" smtClean="0">
                          <a:latin typeface="+mj-lt"/>
                        </a:rPr>
                        <a:t>1</a:t>
                      </a:r>
                      <a:endParaRPr lang="en-IN" sz="1150" b="1" dirty="0">
                        <a:latin typeface="+mj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IN" sz="1150" b="1" dirty="0" smtClean="0">
                          <a:latin typeface="+mj-lt"/>
                        </a:rPr>
                        <a:t>Normalised Radar Backscatter</a:t>
                      </a:r>
                      <a:endParaRPr lang="en-IN" sz="1150" b="1" dirty="0">
                        <a:latin typeface="+mj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IN" sz="1150" b="1" dirty="0" smtClean="0">
                          <a:latin typeface="+mj-lt"/>
                        </a:rPr>
                        <a:t>EOS-04 / EOS-09*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IN" sz="1150" b="1" dirty="0" smtClean="0">
                          <a:latin typeface="+mj-lt"/>
                        </a:rPr>
                        <a:t>(RISAT-1A / RISAT-1B)</a:t>
                      </a:r>
                      <a:endParaRPr lang="en-IN" sz="1150" b="1" dirty="0">
                        <a:latin typeface="+mj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IN" sz="1150" b="1" dirty="0" smtClean="0">
                          <a:latin typeface="+mj-lt"/>
                        </a:rPr>
                        <a:t>Level2B</a:t>
                      </a:r>
                      <a:r>
                        <a:rPr lang="en-IN" sz="1150" b="1" i="0" u="none" strike="noStrike" cap="none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[NRB]</a:t>
                      </a:r>
                      <a:endParaRPr lang="en-IN" sz="1150" b="1" dirty="0">
                        <a:latin typeface="+mj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IN" sz="115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2024 / 2025*</a:t>
                      </a:r>
                      <a:endParaRPr lang="en-IN" sz="115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IN" sz="115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Completed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649872899"/>
                  </a:ext>
                </a:extLst>
              </a:tr>
              <a:tr h="43431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IN" sz="1150" b="1" dirty="0">
                        <a:latin typeface="+mj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IN" sz="1150" b="1" dirty="0">
                        <a:latin typeface="+mj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IN" sz="1150" b="1" dirty="0" smtClean="0">
                          <a:latin typeface="+mj-lt"/>
                        </a:rPr>
                        <a:t>EOS04/ EOS-09*</a:t>
                      </a:r>
                      <a:endParaRPr lang="en-IN" sz="1150" b="1" dirty="0">
                        <a:latin typeface="+mj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IN" sz="1150" b="1" dirty="0" smtClean="0">
                          <a:latin typeface="+mj-lt"/>
                        </a:rPr>
                        <a:t>India Mosaic</a:t>
                      </a:r>
                      <a:r>
                        <a:rPr lang="en-IN" sz="1150" b="1" i="0" u="none" strike="noStrike" cap="none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[NRB]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IN" sz="1150" b="1" dirty="0" smtClean="0">
                          <a:latin typeface="+mj-lt"/>
                        </a:rPr>
                        <a:t> (Tiled Product)</a:t>
                      </a:r>
                      <a:endParaRPr lang="en-IN" sz="1150" b="1" dirty="0">
                        <a:latin typeface="+mj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IN" sz="115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2024 / 2025*</a:t>
                      </a:r>
                      <a:endParaRPr lang="en-IN" sz="115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IN" sz="115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Submitted to CEOS for self-assessment</a:t>
                      </a:r>
                      <a:endParaRPr lang="en-IN" sz="115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3382896335"/>
                  </a:ext>
                </a:extLst>
              </a:tr>
              <a:tr h="43431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IN" sz="1150" b="1" dirty="0" smtClean="0">
                          <a:latin typeface="+mj-lt"/>
                        </a:rPr>
                        <a:t>2</a:t>
                      </a:r>
                      <a:endParaRPr lang="en-IN" sz="1150" b="1" dirty="0">
                        <a:latin typeface="+mj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IN" sz="1150" b="1" dirty="0" smtClean="0">
                          <a:latin typeface="+mj-lt"/>
                        </a:rPr>
                        <a:t>Polarimetric Radar</a:t>
                      </a:r>
                      <a:endParaRPr lang="en-IN" sz="1150" b="1" dirty="0">
                        <a:latin typeface="+mj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150" b="1" dirty="0" smtClean="0">
                          <a:latin typeface="+mj-lt"/>
                        </a:rPr>
                        <a:t>EOS04/ EOS-09*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IN" sz="1150" b="1" dirty="0" smtClean="0">
                          <a:latin typeface="+mj-lt"/>
                        </a:rPr>
                        <a:t>Geocoded</a:t>
                      </a:r>
                      <a:r>
                        <a:rPr lang="en-IN" sz="1150" b="1" baseline="0" dirty="0" smtClean="0">
                          <a:latin typeface="+mj-lt"/>
                        </a:rPr>
                        <a:t> </a:t>
                      </a:r>
                      <a:r>
                        <a:rPr lang="en-IN" sz="1150" b="1" baseline="0" dirty="0" err="1" smtClean="0">
                          <a:latin typeface="+mj-lt"/>
                        </a:rPr>
                        <a:t>Polarimetric</a:t>
                      </a:r>
                      <a:r>
                        <a:rPr lang="en-IN" sz="1150" b="1" baseline="0" dirty="0" smtClean="0">
                          <a:latin typeface="+mj-lt"/>
                        </a:rPr>
                        <a:t> Decomposition Products 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IN" sz="1150" b="1" baseline="0" dirty="0" smtClean="0">
                          <a:latin typeface="+mj-lt"/>
                        </a:rPr>
                        <a:t>(Level-3B)</a:t>
                      </a:r>
                      <a:r>
                        <a:rPr lang="en-IN" sz="1150" b="1" i="0" u="none" strike="noStrike" cap="none" baseline="0" dirty="0" smtClean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 [PRD] </a:t>
                      </a:r>
                      <a:endParaRPr lang="en-IN" sz="1150" b="1" dirty="0">
                        <a:latin typeface="+mj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15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2025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endParaRPr lang="en-IN" sz="115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1150" b="1" i="0" u="none" strike="noStrike" cap="non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Design level product package is under</a:t>
                      </a:r>
                      <a:r>
                        <a:rPr lang="en-IN" sz="1150" b="1" i="0" u="none" strike="noStrike" cap="none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IN" sz="1150" b="1" i="0" u="none" strike="noStrike" cap="non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validation at ISRO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64914937"/>
                  </a:ext>
                </a:extLst>
              </a:tr>
              <a:tr h="43431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IN" sz="1150" b="1" dirty="0">
                        <a:latin typeface="+mj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IN" sz="1150" b="1" dirty="0">
                        <a:latin typeface="+mj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150" b="1" dirty="0" smtClean="0">
                          <a:latin typeface="+mj-lt"/>
                        </a:rPr>
                        <a:t>EOS04/ EOS-09*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IN" sz="1150" b="1" dirty="0" smtClean="0">
                          <a:latin typeface="+mj-lt"/>
                        </a:rPr>
                        <a:t>GCOV (Geocoded</a:t>
                      </a:r>
                      <a:r>
                        <a:rPr lang="en-IN" sz="1150" b="1" baseline="0" dirty="0" smtClean="0">
                          <a:latin typeface="+mj-lt"/>
                        </a:rPr>
                        <a:t> Covariance Product)</a:t>
                      </a:r>
                      <a:r>
                        <a:rPr lang="en-IN" sz="1150" b="1" i="0" u="none" strike="noStrike" cap="none" baseline="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 [</a:t>
                      </a:r>
                      <a:r>
                        <a:rPr lang="en-IN" sz="1150" b="1" i="0" u="none" strike="noStrike" cap="none" baseline="0" dirty="0" err="1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CovMAT</a:t>
                      </a:r>
                      <a:r>
                        <a:rPr lang="en-IN" sz="1150" b="1" i="0" u="none" strike="noStrike" cap="none" baseline="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]</a:t>
                      </a:r>
                      <a:endParaRPr lang="en-IN" sz="1150" b="1" dirty="0">
                        <a:latin typeface="+mj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IN" sz="115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2024 / 2025*</a:t>
                      </a:r>
                      <a:endParaRPr lang="en-IN" sz="115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IN" sz="115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Design level product package is under</a:t>
                      </a:r>
                      <a:r>
                        <a:rPr lang="en-IN" sz="1150" b="1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 </a:t>
                      </a:r>
                      <a:r>
                        <a:rPr lang="en-IN" sz="115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validation at ISRO</a:t>
                      </a:r>
                      <a:endParaRPr lang="en-IN" sz="115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4245523154"/>
                  </a:ext>
                </a:extLst>
              </a:tr>
              <a:tr h="43431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IN" sz="1150" b="1" dirty="0">
                        <a:latin typeface="+mj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IN" sz="1150" b="1" dirty="0">
                        <a:latin typeface="+mj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IN" sz="1150" b="1" dirty="0" smtClean="0">
                          <a:latin typeface="+mj-lt"/>
                        </a:rPr>
                        <a:t>NISAR</a:t>
                      </a:r>
                      <a:endParaRPr lang="en-IN" sz="1150" b="1" dirty="0">
                        <a:latin typeface="+mj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IN" sz="1150" b="1" dirty="0" smtClean="0">
                          <a:latin typeface="+mj-lt"/>
                        </a:rPr>
                        <a:t>GCOV (Level-2)</a:t>
                      </a:r>
                      <a:endParaRPr lang="en-IN" sz="1150" b="1" dirty="0">
                        <a:latin typeface="+mj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IN" sz="115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2025</a:t>
                      </a:r>
                      <a:endParaRPr lang="en-IN" sz="115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15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-</a:t>
                      </a:r>
                      <a:endParaRPr lang="en-IN" sz="115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2871165592"/>
                  </a:ext>
                </a:extLst>
              </a:tr>
              <a:tr h="43431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IN" sz="1150" b="1" dirty="0" smtClean="0">
                          <a:latin typeface="+mj-lt"/>
                        </a:rPr>
                        <a:t>3</a:t>
                      </a:r>
                      <a:endParaRPr lang="en-IN" sz="1150" b="1" dirty="0">
                        <a:latin typeface="+mj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IN" sz="1150" b="1" dirty="0" smtClean="0">
                          <a:latin typeface="+mj-lt"/>
                        </a:rPr>
                        <a:t>Geocoded Single Look Complex </a:t>
                      </a:r>
                      <a:endParaRPr lang="en-IN" sz="1150" b="1" dirty="0">
                        <a:latin typeface="+mj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IN" sz="1150" b="1" dirty="0" smtClean="0">
                          <a:latin typeface="+mj-lt"/>
                        </a:rPr>
                        <a:t>NISAR</a:t>
                      </a:r>
                      <a:endParaRPr lang="en-IN" sz="1150" b="1" dirty="0">
                        <a:latin typeface="+mj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IN" sz="1150" b="1" dirty="0" smtClean="0">
                          <a:latin typeface="+mj-lt"/>
                        </a:rPr>
                        <a:t>GSLC (Level-2)</a:t>
                      </a:r>
                      <a:endParaRPr lang="en-IN" sz="1150" b="1" dirty="0">
                        <a:latin typeface="+mj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IN" sz="115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2025</a:t>
                      </a:r>
                      <a:endParaRPr lang="en-IN" sz="115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15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-</a:t>
                      </a:r>
                      <a:endParaRPr lang="en-IN" sz="115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4283002097"/>
                  </a:ext>
                </a:extLst>
              </a:tr>
              <a:tr h="62044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IN" sz="1150" b="1" dirty="0" smtClean="0">
                          <a:latin typeface="+mj-lt"/>
                        </a:rPr>
                        <a:t>4</a:t>
                      </a:r>
                      <a:endParaRPr lang="en-IN" sz="1150" b="1" dirty="0">
                        <a:latin typeface="+mj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150" b="1" dirty="0" smtClean="0">
                          <a:latin typeface="+mj-lt"/>
                        </a:rPr>
                        <a:t>Interferometric Products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IN" sz="1150" b="1" dirty="0" smtClean="0">
                          <a:latin typeface="+mj-lt"/>
                        </a:rPr>
                        <a:t>NISAR</a:t>
                      </a:r>
                      <a:endParaRPr lang="en-IN" sz="1150" b="1" dirty="0">
                        <a:latin typeface="+mj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IN" sz="1150" b="1" dirty="0" smtClean="0">
                          <a:latin typeface="+mj-lt"/>
                        </a:rPr>
                        <a:t>GUNW (Geocoded – Unwrapped Interferogram)</a:t>
                      </a:r>
                      <a:endParaRPr lang="en-IN" sz="1150" b="1" dirty="0">
                        <a:latin typeface="+mj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IN" sz="115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2025/26</a:t>
                      </a:r>
                      <a:endParaRPr lang="en-IN" sz="115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15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-</a:t>
                      </a:r>
                      <a:endParaRPr lang="en-IN" sz="115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706103737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9632" y="6238428"/>
            <a:ext cx="73981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 - Launch planned in first quarter of 2025 - EOS-09 ( follow-on of EOS-04 C-band SAR) </a:t>
            </a:r>
            <a:endParaRPr lang="en-US" dirty="0"/>
          </a:p>
        </p:txBody>
      </p:sp>
      <p:sp>
        <p:nvSpPr>
          <p:cNvPr id="7" name="Title 6"/>
          <p:cNvSpPr txBox="1">
            <a:spLocks noGrp="1"/>
          </p:cNvSpPr>
          <p:nvPr>
            <p:ph type="title"/>
          </p:nvPr>
        </p:nvSpPr>
        <p:spPr>
          <a:xfrm>
            <a:off x="184594" y="312671"/>
            <a:ext cx="8397171" cy="377026"/>
          </a:xfrm>
          <a:prstGeom prst="rect">
            <a:avLst/>
          </a:prstGeom>
          <a:noFill/>
          <a:ln>
            <a:noFill/>
          </a:ln>
        </p:spPr>
        <p:txBody>
          <a:bodyPr wrap="none" lIns="68580" tIns="34290" rIns="68580" bIns="3429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ISRO CEOS-Compliant ARD Product Generation – A Road Map</a:t>
            </a:r>
            <a:endParaRPr kumimoji="0" lang="en-IN" sz="20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8410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265239" y="939101"/>
            <a:ext cx="11495400" cy="46629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IN" sz="1800" b="1" dirty="0">
                <a:solidFill>
                  <a:srgbClr val="002060"/>
                </a:solidFill>
              </a:rPr>
              <a:t>EOS04–NRB (Normalized Radar Backscatter) data products for MRS and CRS </a:t>
            </a:r>
            <a:r>
              <a:rPr lang="en-IN" sz="1800" b="1" dirty="0" err="1">
                <a:solidFill>
                  <a:srgbClr val="002060"/>
                </a:solidFill>
              </a:rPr>
              <a:t>ScanSAR</a:t>
            </a:r>
            <a:r>
              <a:rPr lang="en-IN" sz="1800" b="1" dirty="0">
                <a:solidFill>
                  <a:srgbClr val="002060"/>
                </a:solidFill>
              </a:rPr>
              <a:t> imaging modes are presently CEOS ARD compliant NRB products  for SAR PFS V1.0 </a:t>
            </a:r>
            <a:r>
              <a:rPr lang="en-IN" sz="1800" b="1" dirty="0" smtClean="0">
                <a:solidFill>
                  <a:srgbClr val="002060"/>
                </a:solidFill>
              </a:rPr>
              <a:t>from second </a:t>
            </a:r>
            <a:r>
              <a:rPr lang="en-IN" sz="1800" b="1" dirty="0">
                <a:solidFill>
                  <a:srgbClr val="002060"/>
                </a:solidFill>
              </a:rPr>
              <a:t>quarter of </a:t>
            </a:r>
            <a:r>
              <a:rPr lang="en-IN" sz="1800" b="1" dirty="0" smtClean="0">
                <a:solidFill>
                  <a:srgbClr val="002060"/>
                </a:solidFill>
              </a:rPr>
              <a:t>2024. DOI for the same will be submitted to CEOS in the end of September 2024.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b="1" dirty="0" smtClean="0">
                <a:solidFill>
                  <a:srgbClr val="002060"/>
                </a:solidFill>
              </a:rPr>
              <a:t>CEOS-ARD Self </a:t>
            </a:r>
            <a:r>
              <a:rPr lang="en-US" sz="1800" b="1" dirty="0">
                <a:solidFill>
                  <a:srgbClr val="002060"/>
                </a:solidFill>
              </a:rPr>
              <a:t>A</a:t>
            </a:r>
            <a:r>
              <a:rPr lang="en-US" sz="1800" b="1" dirty="0" smtClean="0">
                <a:solidFill>
                  <a:srgbClr val="002060"/>
                </a:solidFill>
              </a:rPr>
              <a:t>ssessment for EOS-04 India Mosaic Product is completed.</a:t>
            </a:r>
            <a:endParaRPr lang="en-IN" sz="1800" b="1" dirty="0" smtClean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IN" sz="1800" b="1" dirty="0">
                <a:solidFill>
                  <a:srgbClr val="002060"/>
                </a:solidFill>
              </a:rPr>
              <a:t>India Mosaic product contents and meta data are made in compliance to CEOS NRB ARD specifications PFS V1.1 and is submitted for CEOS –ARD team for endorsement</a:t>
            </a:r>
            <a:r>
              <a:rPr lang="en-IN" sz="1800" b="1" dirty="0" smtClean="0">
                <a:solidFill>
                  <a:srgbClr val="002060"/>
                </a:solidFill>
              </a:rPr>
              <a:t>.</a:t>
            </a:r>
          </a:p>
          <a:p>
            <a:pPr fontAlgn="t">
              <a:buFont typeface="Wingdings" panose="05000000000000000000" pitchFamily="2" charset="2"/>
              <a:buChar char="§"/>
            </a:pPr>
            <a:r>
              <a:rPr lang="en-IN" sz="1800" b="1" dirty="0">
                <a:solidFill>
                  <a:srgbClr val="002060"/>
                </a:solidFill>
              </a:rPr>
              <a:t>Geocoded </a:t>
            </a:r>
            <a:r>
              <a:rPr lang="en-IN" sz="1800" b="1" dirty="0" err="1">
                <a:solidFill>
                  <a:srgbClr val="002060"/>
                </a:solidFill>
              </a:rPr>
              <a:t>Polarimetric</a:t>
            </a:r>
            <a:r>
              <a:rPr lang="en-IN" sz="1800" b="1" dirty="0">
                <a:solidFill>
                  <a:srgbClr val="002060"/>
                </a:solidFill>
              </a:rPr>
              <a:t> Decomposition Products </a:t>
            </a:r>
            <a:r>
              <a:rPr lang="en-IN" sz="1800" b="1" dirty="0" smtClean="0">
                <a:solidFill>
                  <a:srgbClr val="002060"/>
                </a:solidFill>
              </a:rPr>
              <a:t>(</a:t>
            </a:r>
            <a:r>
              <a:rPr lang="en-IN" sz="1800" b="1" dirty="0">
                <a:solidFill>
                  <a:srgbClr val="002060"/>
                </a:solidFill>
              </a:rPr>
              <a:t>Level-3B) [PRD] </a:t>
            </a:r>
            <a:r>
              <a:rPr lang="en-IN" sz="1800" b="1" dirty="0" smtClean="0">
                <a:solidFill>
                  <a:srgbClr val="002060"/>
                </a:solidFill>
              </a:rPr>
              <a:t>and GCOV </a:t>
            </a:r>
            <a:r>
              <a:rPr lang="en-IN" sz="1800" b="1" dirty="0">
                <a:solidFill>
                  <a:srgbClr val="002060"/>
                </a:solidFill>
              </a:rPr>
              <a:t>(Geocoded Covariance Product) [</a:t>
            </a:r>
            <a:r>
              <a:rPr lang="en-IN" sz="1800" b="1" dirty="0" err="1">
                <a:solidFill>
                  <a:srgbClr val="002060"/>
                </a:solidFill>
              </a:rPr>
              <a:t>CovMAT</a:t>
            </a:r>
            <a:r>
              <a:rPr lang="en-IN" sz="1800" b="1" dirty="0" smtClean="0">
                <a:solidFill>
                  <a:srgbClr val="002060"/>
                </a:solidFill>
              </a:rPr>
              <a:t>] of EOS-04 are at </a:t>
            </a:r>
            <a:r>
              <a:rPr lang="en-IN" sz="1800" b="1" dirty="0">
                <a:solidFill>
                  <a:srgbClr val="002060"/>
                </a:solidFill>
              </a:rPr>
              <a:t>d</a:t>
            </a:r>
            <a:r>
              <a:rPr lang="en-IN" sz="1800" b="1" dirty="0" smtClean="0">
                <a:solidFill>
                  <a:srgbClr val="002060"/>
                </a:solidFill>
              </a:rPr>
              <a:t>esign </a:t>
            </a:r>
            <a:r>
              <a:rPr lang="en-IN" sz="1800" b="1" dirty="0">
                <a:solidFill>
                  <a:srgbClr val="002060"/>
                </a:solidFill>
              </a:rPr>
              <a:t>level product package </a:t>
            </a:r>
            <a:r>
              <a:rPr lang="en-IN" sz="1800" b="1" dirty="0" smtClean="0">
                <a:solidFill>
                  <a:srgbClr val="002060"/>
                </a:solidFill>
              </a:rPr>
              <a:t>and under </a:t>
            </a:r>
            <a:r>
              <a:rPr lang="en-IN" sz="1800" b="1" dirty="0">
                <a:solidFill>
                  <a:srgbClr val="002060"/>
                </a:solidFill>
              </a:rPr>
              <a:t>validation at </a:t>
            </a:r>
            <a:r>
              <a:rPr lang="en-IN" sz="1800" b="1" dirty="0" smtClean="0">
                <a:solidFill>
                  <a:srgbClr val="002060"/>
                </a:solidFill>
              </a:rPr>
              <a:t>ISRO.</a:t>
            </a:r>
          </a:p>
          <a:p>
            <a:pPr fontAlgn="t">
              <a:buFont typeface="Wingdings" panose="05000000000000000000" pitchFamily="2" charset="2"/>
              <a:buChar char="§"/>
            </a:pPr>
            <a:r>
              <a:rPr lang="en-US" sz="1800" b="1" dirty="0">
                <a:solidFill>
                  <a:srgbClr val="002060"/>
                </a:solidFill>
              </a:rPr>
              <a:t> </a:t>
            </a:r>
            <a:r>
              <a:rPr lang="en-US" sz="1800" b="1" dirty="0" err="1" smtClean="0">
                <a:solidFill>
                  <a:srgbClr val="002060"/>
                </a:solidFill>
              </a:rPr>
              <a:t>NovaSAR</a:t>
            </a:r>
            <a:r>
              <a:rPr lang="en-US" sz="1800" b="1" dirty="0" smtClean="0">
                <a:solidFill>
                  <a:srgbClr val="002060"/>
                </a:solidFill>
              </a:rPr>
              <a:t> NRB data product is at design level packaging and will be submitted for </a:t>
            </a:r>
            <a:r>
              <a:rPr lang="en-US" sz="1800" b="1" dirty="0" smtClean="0">
                <a:solidFill>
                  <a:srgbClr val="002060"/>
                </a:solidFill>
              </a:rPr>
              <a:t>endorsement. </a:t>
            </a:r>
          </a:p>
          <a:p>
            <a:pPr fontAlgn="t">
              <a:buFont typeface="Wingdings" panose="05000000000000000000" pitchFamily="2" charset="2"/>
              <a:buChar char="§"/>
            </a:pPr>
            <a:r>
              <a:rPr lang="en-US" sz="1800" b="1" dirty="0" smtClean="0">
                <a:solidFill>
                  <a:srgbClr val="002060"/>
                </a:solidFill>
              </a:rPr>
              <a:t>Cross validation </a:t>
            </a:r>
            <a:r>
              <a:rPr lang="en-US" sz="1800" b="1" dirty="0" smtClean="0">
                <a:solidFill>
                  <a:srgbClr val="002060"/>
                </a:solidFill>
              </a:rPr>
              <a:t>with CSIRO </a:t>
            </a:r>
            <a:r>
              <a:rPr lang="en-US" sz="1800" b="1" dirty="0" err="1" smtClean="0">
                <a:solidFill>
                  <a:srgbClr val="002060"/>
                </a:solidFill>
              </a:rPr>
              <a:t>NovaSAR</a:t>
            </a:r>
            <a:r>
              <a:rPr lang="en-US" sz="1800" b="1" dirty="0" smtClean="0">
                <a:solidFill>
                  <a:srgbClr val="002060"/>
                </a:solidFill>
              </a:rPr>
              <a:t> </a:t>
            </a:r>
            <a:r>
              <a:rPr lang="en-US" sz="1800" b="1" dirty="0" smtClean="0">
                <a:solidFill>
                  <a:srgbClr val="002060"/>
                </a:solidFill>
              </a:rPr>
              <a:t>NRB ARD products has been performed at ISRO and they are in line.</a:t>
            </a:r>
            <a:endParaRPr lang="en-IN" sz="1800" b="1" dirty="0">
              <a:solidFill>
                <a:srgbClr val="002060"/>
              </a:solidFill>
            </a:endParaRPr>
          </a:p>
          <a:p>
            <a:pPr fontAlgn="t">
              <a:buFont typeface="Wingdings" panose="05000000000000000000" pitchFamily="2" charset="2"/>
              <a:buChar char="§"/>
            </a:pPr>
            <a:endParaRPr lang="en-IN" sz="1800" b="1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IN" sz="1800" b="1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IN" sz="1800" b="1" dirty="0">
              <a:solidFill>
                <a:srgbClr val="00206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859745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>
            <a:alpha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endParaRPr lang="en-US" sz="5400" dirty="0" smtClean="0"/>
          </a:p>
          <a:p>
            <a:pPr marL="50800" indent="0" algn="r">
              <a:buNone/>
            </a:pPr>
            <a:endParaRPr lang="en-US" sz="5400" dirty="0" smtClean="0"/>
          </a:p>
          <a:p>
            <a:pPr marL="50800" indent="0" algn="r">
              <a:buNone/>
            </a:pPr>
            <a:endParaRPr lang="en-US" sz="5400" b="1" dirty="0">
              <a:solidFill>
                <a:srgbClr val="002060"/>
              </a:solidFill>
            </a:endParaRPr>
          </a:p>
          <a:p>
            <a:pPr marL="50800" indent="0" algn="r">
              <a:buNone/>
            </a:pPr>
            <a:r>
              <a:rPr lang="en-US" sz="5400" b="1" dirty="0" smtClean="0">
                <a:solidFill>
                  <a:srgbClr val="002060"/>
                </a:solidFill>
              </a:rPr>
              <a:t>Thank You….</a:t>
            </a:r>
            <a:endParaRPr lang="en-IN" sz="5400" b="1" dirty="0">
              <a:solidFill>
                <a:srgbClr val="00206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9750" y="2032819"/>
            <a:ext cx="2456762" cy="22719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flipH="1">
            <a:off x="3251627" y="5971406"/>
            <a:ext cx="6861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Indian Space Research Organization, ISRO</a:t>
            </a:r>
          </a:p>
          <a:p>
            <a:pPr algn="ctr"/>
            <a:r>
              <a:rPr lang="en-US" dirty="0" smtClean="0">
                <a:solidFill>
                  <a:srgbClr val="002060"/>
                </a:solidFill>
              </a:rPr>
              <a:t>Department of Space </a:t>
            </a:r>
            <a:endParaRPr lang="en-IN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179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5964964" y="1486968"/>
            <a:ext cx="6033331" cy="2965391"/>
          </a:xfrm>
          <a:prstGeom prst="rect">
            <a:avLst/>
          </a:prstGeom>
          <a:solidFill>
            <a:schemeClr val="accent1">
              <a:alpha val="1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ISRO SAR CEOS-ARD </a:t>
            </a:r>
            <a:br>
              <a:rPr lang="en-GB" dirty="0"/>
            </a:b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B338D4F-491D-1E07-BC19-90CB90B32DA6}"/>
              </a:ext>
            </a:extLst>
          </p:cNvPr>
          <p:cNvSpPr txBox="1"/>
          <p:nvPr/>
        </p:nvSpPr>
        <p:spPr>
          <a:xfrm>
            <a:off x="190805" y="1277626"/>
            <a:ext cx="5534877" cy="120031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25" tIns="45712" rIns="91425" bIns="45712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b="1" dirty="0">
                <a:solidFill>
                  <a:srgbClr val="006600"/>
                </a:solidFill>
                <a:latin typeface="+mn-lt"/>
              </a:rPr>
              <a:t>Capabilities of EOS-04 (follow-on mission of RISAT-1 – C-band SAR):</a:t>
            </a:r>
          </a:p>
          <a:p>
            <a:pPr lvl="1">
              <a:lnSpc>
                <a:spcPct val="120000"/>
              </a:lnSpc>
              <a:buFont typeface="Wingdings" pitchFamily="2" charset="2"/>
              <a:buChar char="§"/>
            </a:pPr>
            <a:r>
              <a:rPr lang="en-US" sz="1200" dirty="0">
                <a:solidFill>
                  <a:schemeClr val="dk1"/>
                </a:solidFill>
                <a:latin typeface="+mn-lt"/>
              </a:rPr>
              <a:t>     Imaging Modes: Stripmap, </a:t>
            </a:r>
            <a:r>
              <a:rPr lang="en-US" sz="1200" dirty="0">
                <a:solidFill>
                  <a:srgbClr val="FFFF00"/>
                </a:solidFill>
                <a:latin typeface="+mn-lt"/>
              </a:rPr>
              <a:t>ScanSAR </a:t>
            </a:r>
            <a:r>
              <a:rPr lang="en-US" sz="1200" dirty="0">
                <a:solidFill>
                  <a:schemeClr val="dk1"/>
                </a:solidFill>
                <a:latin typeface="+mn-lt"/>
              </a:rPr>
              <a:t>and Sliding-Spotlight</a:t>
            </a:r>
          </a:p>
          <a:p>
            <a:pPr lvl="1">
              <a:lnSpc>
                <a:spcPct val="120000"/>
              </a:lnSpc>
              <a:buFont typeface="Wingdings" pitchFamily="2" charset="2"/>
              <a:buChar char="§"/>
            </a:pPr>
            <a:r>
              <a:rPr lang="en-US" sz="1200" dirty="0">
                <a:solidFill>
                  <a:schemeClr val="dk1"/>
                </a:solidFill>
                <a:latin typeface="+mn-lt"/>
              </a:rPr>
              <a:t>     Polarizations: Single, Dual, Compact (CP) &amp; Full (FP) </a:t>
            </a:r>
          </a:p>
          <a:p>
            <a:pPr lvl="1">
              <a:lnSpc>
                <a:spcPct val="120000"/>
              </a:lnSpc>
              <a:buFont typeface="Wingdings" pitchFamily="2" charset="2"/>
              <a:buChar char="§"/>
            </a:pPr>
            <a:r>
              <a:rPr lang="en-US" sz="1200" dirty="0">
                <a:solidFill>
                  <a:schemeClr val="dk1"/>
                </a:solidFill>
                <a:latin typeface="+mn-lt"/>
              </a:rPr>
              <a:t>     Swath Coverage: 10 Km to 223 Km</a:t>
            </a:r>
          </a:p>
          <a:p>
            <a:pPr lvl="1">
              <a:lnSpc>
                <a:spcPct val="120000"/>
              </a:lnSpc>
              <a:buFont typeface="Wingdings" pitchFamily="2" charset="2"/>
              <a:buChar char="§"/>
            </a:pPr>
            <a:r>
              <a:rPr lang="en-US" sz="1200" dirty="0">
                <a:solidFill>
                  <a:schemeClr val="dk1"/>
                </a:solidFill>
                <a:latin typeface="+mn-lt"/>
              </a:rPr>
              <a:t>     Spatial Resolutions: 1m to </a:t>
            </a:r>
            <a:r>
              <a:rPr lang="en-US" sz="1200" dirty="0" smtClean="0">
                <a:solidFill>
                  <a:schemeClr val="dk1"/>
                </a:solidFill>
                <a:latin typeface="+mn-lt"/>
              </a:rPr>
              <a:t>50m</a:t>
            </a:r>
            <a:endParaRPr lang="en-US" sz="1200" dirty="0">
              <a:solidFill>
                <a:schemeClr val="dk1"/>
              </a:solidFill>
              <a:latin typeface="+mn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90805" y="2782247"/>
            <a:ext cx="5628882" cy="20313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1200" b="1" dirty="0" smtClean="0">
                <a:solidFill>
                  <a:srgbClr val="002060"/>
                </a:solidFill>
                <a:latin typeface="+mj-lt"/>
                <a:ea typeface="Times New Roman" pitchFamily="18" charset="0"/>
                <a:cs typeface="Calibri" pitchFamily="34" charset="0"/>
              </a:rPr>
              <a:t>EOS-04 CEOS - ARD NRB is designed for the ScanSAR Imaging mode .  </a:t>
            </a:r>
          </a:p>
          <a:p>
            <a:pPr lvl="2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1200" b="1" dirty="0" smtClean="0">
                <a:solidFill>
                  <a:srgbClr val="002060"/>
                </a:solidFill>
                <a:latin typeface="+mj-lt"/>
                <a:ea typeface="Times New Roman" pitchFamily="18" charset="0"/>
                <a:cs typeface="Calibri" pitchFamily="34" charset="0"/>
              </a:rPr>
              <a:t>       Medium Resolution ScanSAR (MRS):</a:t>
            </a:r>
            <a:r>
              <a:rPr lang="en-GB" sz="1200" dirty="0" smtClean="0">
                <a:solidFill>
                  <a:srgbClr val="002060"/>
                </a:solidFill>
                <a:latin typeface="+mj-lt"/>
                <a:ea typeface="Times New Roman" pitchFamily="18" charset="0"/>
                <a:cs typeface="Calibri" pitchFamily="34" charset="0"/>
              </a:rPr>
              <a:t>18 meters spacing, scene-based    </a:t>
            </a:r>
          </a:p>
          <a:p>
            <a:pPr lvl="2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1200" dirty="0">
                <a:solidFill>
                  <a:srgbClr val="002060"/>
                </a:solidFill>
                <a:latin typeface="+mj-lt"/>
                <a:ea typeface="Times New Roman" pitchFamily="18" charset="0"/>
                <a:cs typeface="Calibri" pitchFamily="34" charset="0"/>
              </a:rPr>
              <a:t> </a:t>
            </a:r>
            <a:r>
              <a:rPr lang="en-GB" sz="1200" dirty="0" smtClean="0">
                <a:solidFill>
                  <a:srgbClr val="002060"/>
                </a:solidFill>
                <a:latin typeface="+mj-lt"/>
                <a:ea typeface="Times New Roman" pitchFamily="18" charset="0"/>
                <a:cs typeface="Calibri" pitchFamily="34" charset="0"/>
              </a:rPr>
              <a:t>      (</a:t>
            </a:r>
            <a:r>
              <a:rPr lang="en-GB" sz="1200" i="1" dirty="0" smtClean="0">
                <a:solidFill>
                  <a:srgbClr val="002060"/>
                </a:solidFill>
                <a:latin typeface="+mj-lt"/>
                <a:ea typeface="Times New Roman" pitchFamily="18" charset="0"/>
                <a:cs typeface="Calibri" pitchFamily="34" charset="0"/>
              </a:rPr>
              <a:t>Level-2B ARD</a:t>
            </a:r>
            <a:r>
              <a:rPr lang="en-GB" sz="1200" dirty="0" smtClean="0">
                <a:solidFill>
                  <a:srgbClr val="002060"/>
                </a:solidFill>
                <a:latin typeface="+mj-lt"/>
                <a:ea typeface="Times New Roman" pitchFamily="18" charset="0"/>
                <a:cs typeface="Calibri" pitchFamily="34" charset="0"/>
              </a:rPr>
              <a:t>) Single, Dual, Circular and Full -polarization single-date </a:t>
            </a:r>
          </a:p>
          <a:p>
            <a:pPr lvl="2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1200" dirty="0">
                <a:solidFill>
                  <a:srgbClr val="002060"/>
                </a:solidFill>
                <a:latin typeface="+mj-lt"/>
                <a:ea typeface="Times New Roman" pitchFamily="18" charset="0"/>
                <a:cs typeface="Calibri" pitchFamily="34" charset="0"/>
              </a:rPr>
              <a:t> </a:t>
            </a:r>
            <a:r>
              <a:rPr lang="en-GB" sz="1200" dirty="0" smtClean="0">
                <a:solidFill>
                  <a:srgbClr val="002060"/>
                </a:solidFill>
                <a:latin typeface="+mj-lt"/>
                <a:ea typeface="Times New Roman" pitchFamily="18" charset="0"/>
                <a:cs typeface="Calibri" pitchFamily="34" charset="0"/>
              </a:rPr>
              <a:t>       products.</a:t>
            </a:r>
            <a:endParaRPr lang="en-US" sz="1200" b="1" dirty="0" smtClean="0">
              <a:solidFill>
                <a:srgbClr val="002060"/>
              </a:solidFill>
              <a:latin typeface="+mj-lt"/>
              <a:ea typeface="Times New Roman" pitchFamily="18" charset="0"/>
              <a:cs typeface="Mangal"/>
            </a:endParaRPr>
          </a:p>
          <a:p>
            <a:pPr lvl="2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1200" b="1" dirty="0" smtClean="0">
                <a:solidFill>
                  <a:srgbClr val="002060"/>
                </a:solidFill>
                <a:latin typeface="+mj-lt"/>
                <a:ea typeface="Times New Roman" pitchFamily="18" charset="0"/>
                <a:cs typeface="Calibri" pitchFamily="34" charset="0"/>
              </a:rPr>
              <a:t>       Coarse Resolution ScanSAR (CRS):</a:t>
            </a:r>
            <a:r>
              <a:rPr lang="en-GB" sz="1200" dirty="0" smtClean="0">
                <a:solidFill>
                  <a:srgbClr val="002060"/>
                </a:solidFill>
                <a:latin typeface="+mj-lt"/>
                <a:ea typeface="Times New Roman" pitchFamily="18" charset="0"/>
                <a:cs typeface="Calibri" pitchFamily="34" charset="0"/>
              </a:rPr>
              <a:t>36 meters spacing, scene-based    </a:t>
            </a:r>
          </a:p>
          <a:p>
            <a:pPr lvl="2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1200" dirty="0">
                <a:solidFill>
                  <a:srgbClr val="002060"/>
                </a:solidFill>
                <a:latin typeface="+mj-lt"/>
                <a:ea typeface="Times New Roman" pitchFamily="18" charset="0"/>
                <a:cs typeface="Calibri" pitchFamily="34" charset="0"/>
              </a:rPr>
              <a:t> </a:t>
            </a:r>
            <a:r>
              <a:rPr lang="en-GB" sz="1200" dirty="0" smtClean="0">
                <a:solidFill>
                  <a:srgbClr val="002060"/>
                </a:solidFill>
                <a:latin typeface="+mj-lt"/>
                <a:ea typeface="Times New Roman" pitchFamily="18" charset="0"/>
                <a:cs typeface="Calibri" pitchFamily="34" charset="0"/>
              </a:rPr>
              <a:t>      (</a:t>
            </a:r>
            <a:r>
              <a:rPr lang="en-GB" sz="1200" i="1" dirty="0" smtClean="0">
                <a:solidFill>
                  <a:srgbClr val="002060"/>
                </a:solidFill>
                <a:latin typeface="+mj-lt"/>
                <a:ea typeface="Times New Roman" pitchFamily="18" charset="0"/>
                <a:cs typeface="Calibri" pitchFamily="34" charset="0"/>
              </a:rPr>
              <a:t>Level-2B ARD</a:t>
            </a:r>
            <a:r>
              <a:rPr lang="en-GB" sz="1200" dirty="0" smtClean="0">
                <a:solidFill>
                  <a:srgbClr val="002060"/>
                </a:solidFill>
                <a:latin typeface="+mj-lt"/>
                <a:ea typeface="Times New Roman" pitchFamily="18" charset="0"/>
                <a:cs typeface="Calibri" pitchFamily="34" charset="0"/>
              </a:rPr>
              <a:t>) Single, Dual, Circular and Full -polarization single-date </a:t>
            </a:r>
          </a:p>
          <a:p>
            <a:pPr lvl="2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1200" dirty="0">
                <a:solidFill>
                  <a:srgbClr val="002060"/>
                </a:solidFill>
                <a:latin typeface="+mj-lt"/>
                <a:ea typeface="Times New Roman" pitchFamily="18" charset="0"/>
                <a:cs typeface="Calibri" pitchFamily="34" charset="0"/>
              </a:rPr>
              <a:t> </a:t>
            </a:r>
            <a:r>
              <a:rPr lang="en-GB" sz="1200" dirty="0" smtClean="0">
                <a:solidFill>
                  <a:srgbClr val="002060"/>
                </a:solidFill>
                <a:latin typeface="+mj-lt"/>
                <a:ea typeface="Times New Roman" pitchFamily="18" charset="0"/>
                <a:cs typeface="Calibri" pitchFamily="34" charset="0"/>
              </a:rPr>
              <a:t>       products.</a:t>
            </a:r>
          </a:p>
        </p:txBody>
      </p:sp>
      <p:sp>
        <p:nvSpPr>
          <p:cNvPr id="13" name="Text Placeholder 1"/>
          <p:cNvSpPr>
            <a:spLocks noGrp="1"/>
          </p:cNvSpPr>
          <p:nvPr>
            <p:ph type="body" idx="1"/>
          </p:nvPr>
        </p:nvSpPr>
        <p:spPr>
          <a:xfrm>
            <a:off x="5881930" y="1249836"/>
            <a:ext cx="6199398" cy="3563736"/>
          </a:xfrm>
          <a:ln w="28575"/>
        </p:spPr>
        <p:txBody>
          <a:bodyPr/>
          <a:lstStyle/>
          <a:p>
            <a:pPr marL="50800" indent="0">
              <a:lnSpc>
                <a:spcPct val="150000"/>
              </a:lnSpc>
              <a:buNone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ISRO has submitted Self-assessment report for 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8 EOS-04 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Normalized Radar Backscatter 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(NRB) products on the consolidated SAR PFS (v1.0) 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for the following product list to CEOS-ARD team:</a:t>
            </a:r>
          </a:p>
          <a:p>
            <a:pPr marL="50800" indent="0">
              <a:lnSpc>
                <a:spcPts val="1680"/>
              </a:lnSpc>
              <a:buNone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1) 18m 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(MRS) ScanSAR HH P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olarisation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/>
            </a:r>
            <a:br>
              <a:rPr lang="en-US" sz="1600" dirty="0">
                <a:latin typeface="Calibri" pitchFamily="34" charset="0"/>
                <a:cs typeface="Calibri" pitchFamily="34" charset="0"/>
              </a:rPr>
            </a:br>
            <a:r>
              <a:rPr lang="en-US" sz="1600" dirty="0" smtClean="0">
                <a:latin typeface="Calibri" pitchFamily="34" charset="0"/>
                <a:cs typeface="Calibri" pitchFamily="34" charset="0"/>
              </a:rPr>
              <a:t>2) 36m 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(CRS) ScanSAR HH P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olarisation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/>
            </a:r>
            <a:br>
              <a:rPr lang="en-US" sz="1600" dirty="0">
                <a:latin typeface="Calibri" pitchFamily="34" charset="0"/>
                <a:cs typeface="Calibri" pitchFamily="34" charset="0"/>
              </a:rPr>
            </a:br>
            <a:r>
              <a:rPr lang="en-US" sz="1600" dirty="0" smtClean="0">
                <a:latin typeface="Calibri" pitchFamily="34" charset="0"/>
                <a:cs typeface="Calibri" pitchFamily="34" charset="0"/>
              </a:rPr>
              <a:t>3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)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18m (MRS) ScanSAR 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HH-HV Polarisation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/>
            </a:r>
            <a:br>
              <a:rPr lang="en-US" sz="1600" dirty="0">
                <a:latin typeface="Calibri" pitchFamily="34" charset="0"/>
                <a:cs typeface="Calibri" pitchFamily="34" charset="0"/>
              </a:rPr>
            </a:br>
            <a:r>
              <a:rPr lang="en-US" sz="1600" dirty="0" smtClean="0">
                <a:latin typeface="Calibri" pitchFamily="34" charset="0"/>
                <a:cs typeface="Calibri" pitchFamily="34" charset="0"/>
              </a:rPr>
              <a:t>4) 36m 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(CRS) ScanSAR 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HH-HV 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P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olarisation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/>
            </a:r>
            <a:br>
              <a:rPr lang="en-US" sz="1600" dirty="0">
                <a:latin typeface="Calibri" pitchFamily="34" charset="0"/>
                <a:cs typeface="Calibri" pitchFamily="34" charset="0"/>
              </a:rPr>
            </a:br>
            <a:r>
              <a:rPr lang="en-US" sz="1600" dirty="0" smtClean="0">
                <a:latin typeface="Calibri" pitchFamily="34" charset="0"/>
                <a:cs typeface="Calibri" pitchFamily="34" charset="0"/>
              </a:rPr>
              <a:t>5) 18m 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(MRS) ScanSAR 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RH-RV 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P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olarisation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/>
            </a:r>
            <a:br>
              <a:rPr lang="en-US" sz="1600" dirty="0">
                <a:latin typeface="Calibri" pitchFamily="34" charset="0"/>
                <a:cs typeface="Calibri" pitchFamily="34" charset="0"/>
              </a:rPr>
            </a:br>
            <a:r>
              <a:rPr lang="en-US" sz="1600" dirty="0" smtClean="0">
                <a:latin typeface="Calibri" pitchFamily="34" charset="0"/>
                <a:cs typeface="Calibri" pitchFamily="34" charset="0"/>
              </a:rPr>
              <a:t>6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)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36m (CRS) ScanSAR RH-RV Polarisation</a:t>
            </a:r>
            <a:br>
              <a:rPr lang="en-US" sz="1600" dirty="0">
                <a:latin typeface="Calibri" pitchFamily="34" charset="0"/>
                <a:cs typeface="Calibri" pitchFamily="34" charset="0"/>
              </a:rPr>
            </a:br>
            <a:r>
              <a:rPr lang="en-US" sz="1600" dirty="0">
                <a:latin typeface="Calibri" pitchFamily="34" charset="0"/>
                <a:cs typeface="Calibri" pitchFamily="34" charset="0"/>
              </a:rPr>
              <a:t>7) 18m (MRS) ScanSAR HH-HV-VH-VV Polarisation</a:t>
            </a:r>
          </a:p>
          <a:p>
            <a:pPr marL="50800" indent="0">
              <a:lnSpc>
                <a:spcPts val="1680"/>
              </a:lnSpc>
              <a:buNone/>
            </a:pPr>
            <a:r>
              <a:rPr lang="en-US" sz="1600" dirty="0">
                <a:latin typeface="Calibri" pitchFamily="34" charset="0"/>
                <a:cs typeface="Calibri" pitchFamily="34" charset="0"/>
              </a:rPr>
              <a:t> 8) 36m (CRS) ScanSAR HH-HV-VH-VV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Polarisation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 marL="50800" indent="0">
              <a:lnSpc>
                <a:spcPts val="1680"/>
              </a:lnSpc>
              <a:buNone/>
            </a:pP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45278" y="5039686"/>
            <a:ext cx="11348815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50800" indent="0" algn="just">
              <a:buNone/>
            </a:pPr>
            <a:r>
              <a:rPr lang="en-US" sz="1800" dirty="0"/>
              <a:t>EOS04–NRB (Normalized Radar </a:t>
            </a:r>
            <a:r>
              <a:rPr lang="en-US" sz="1800" dirty="0" smtClean="0"/>
              <a:t>Backscatter) </a:t>
            </a:r>
            <a:r>
              <a:rPr lang="en-US" sz="1800" dirty="0"/>
              <a:t>data products for MRS and CRS ScanSAR imaging modes </a:t>
            </a:r>
            <a:r>
              <a:rPr lang="en-US" sz="1800" dirty="0" smtClean="0"/>
              <a:t>are </a:t>
            </a:r>
            <a:r>
              <a:rPr lang="en-US" sz="1800" dirty="0"/>
              <a:t>presently </a:t>
            </a:r>
            <a:r>
              <a:rPr lang="en-US" sz="1800" b="1" dirty="0">
                <a:solidFill>
                  <a:srgbClr val="FFFF00"/>
                </a:solidFill>
              </a:rPr>
              <a:t>CEOS ARD compliant NRB products</a:t>
            </a:r>
            <a:r>
              <a:rPr lang="en-US" sz="1800" dirty="0">
                <a:solidFill>
                  <a:srgbClr val="FFFF00"/>
                </a:solidFill>
              </a:rPr>
              <a:t>  </a:t>
            </a:r>
            <a:r>
              <a:rPr lang="en-US" sz="1800" b="1" dirty="0">
                <a:solidFill>
                  <a:srgbClr val="FFFF00"/>
                </a:solidFill>
              </a:rPr>
              <a:t>for SAR PFS </a:t>
            </a:r>
            <a:r>
              <a:rPr lang="en-US" sz="1800" b="1" dirty="0" smtClean="0">
                <a:solidFill>
                  <a:srgbClr val="FFFF00"/>
                </a:solidFill>
              </a:rPr>
              <a:t>V1.0 </a:t>
            </a:r>
            <a:r>
              <a:rPr lang="en-US" sz="1800" dirty="0" smtClean="0"/>
              <a:t>during 2</a:t>
            </a:r>
            <a:r>
              <a:rPr lang="en-US" sz="1800" baseline="30000" dirty="0" smtClean="0"/>
              <a:t>nd</a:t>
            </a:r>
            <a:r>
              <a:rPr lang="en-US" sz="1800" dirty="0" smtClean="0"/>
              <a:t> quarter of 2024.</a:t>
            </a:r>
            <a:endParaRPr lang="en-US" sz="1800" dirty="0"/>
          </a:p>
        </p:txBody>
      </p:sp>
      <p:sp>
        <p:nvSpPr>
          <p:cNvPr id="14" name="TextBox 13"/>
          <p:cNvSpPr txBox="1"/>
          <p:nvPr/>
        </p:nvSpPr>
        <p:spPr>
          <a:xfrm>
            <a:off x="487110" y="5819492"/>
            <a:ext cx="98363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chemeClr val="accent6">
                    <a:lumMod val="75000"/>
                  </a:schemeClr>
                </a:solidFill>
              </a:rPr>
              <a:t>EOS-04 NRB Data Products are available at ISRO’s Data Hub “Bhoonidhi” for FREE Download to User community</a:t>
            </a:r>
            <a:endParaRPr lang="en-US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471483" y="6120924"/>
            <a:ext cx="2462534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/>
              <a:t>https://bhoonidhi.nrsc.gov.in/</a:t>
            </a:r>
          </a:p>
        </p:txBody>
      </p:sp>
    </p:spTree>
    <p:extLst>
      <p:ext uri="{BB962C8B-B14F-4D97-AF65-F5344CB8AC3E}">
        <p14:creationId xmlns:p14="http://schemas.microsoft.com/office/powerpoint/2010/main" val="292330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1578835" y="982766"/>
            <a:ext cx="7325883" cy="4939470"/>
            <a:chOff x="228600" y="304800"/>
            <a:chExt cx="8763000" cy="6248400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304800"/>
              <a:ext cx="8763000" cy="24384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2714446"/>
              <a:ext cx="8458199" cy="38387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" name="Rectangle 6"/>
          <p:cNvSpPr/>
          <p:nvPr/>
        </p:nvSpPr>
        <p:spPr>
          <a:xfrm>
            <a:off x="6825742" y="6146500"/>
            <a:ext cx="4873450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dirty="0"/>
              <a:t>https://doi.org/10.46693/NRSC/10/E04_MRS_STUC00ZTD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6122" y="6146499"/>
            <a:ext cx="52854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DOI will be shared for EOS-04 NRB to CEOS ARD committee 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706242" y="4956561"/>
            <a:ext cx="7010468" cy="29055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251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6048" y="244306"/>
            <a:ext cx="9386864" cy="779002"/>
          </a:xfrm>
        </p:spPr>
        <p:txBody>
          <a:bodyPr/>
          <a:lstStyle/>
          <a:p>
            <a:r>
              <a:rPr lang="en-US" sz="2000" dirty="0"/>
              <a:t>EOS-04 India Mosaic Product Self-Assessment for CEOS ARD NRB v1.1 compliance</a:t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103930" y="1338590"/>
            <a:ext cx="7330909" cy="13388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GB" sz="1800" b="1" dirty="0" smtClean="0"/>
              <a:t>Medium </a:t>
            </a:r>
            <a:r>
              <a:rPr lang="en-GB" sz="1800" b="1" dirty="0"/>
              <a:t>Resolution ScanSAR (MRS) India Mosaic - </a:t>
            </a:r>
            <a:r>
              <a:rPr lang="en-GB" sz="1800" dirty="0"/>
              <a:t>18 meters spacing, 1 </a:t>
            </a:r>
            <a:r>
              <a:rPr lang="en-GB" sz="1800" dirty="0" smtClean="0"/>
              <a:t>deg </a:t>
            </a:r>
            <a:r>
              <a:rPr lang="en-GB" sz="1800" dirty="0"/>
              <a:t>X 1 </a:t>
            </a:r>
            <a:r>
              <a:rPr lang="en-GB" sz="1800" dirty="0" smtClean="0"/>
              <a:t>deg </a:t>
            </a:r>
            <a:r>
              <a:rPr lang="en-GB" sz="1800" dirty="0"/>
              <a:t>tile-based NRB-ARD Dual HH-HV -polarization </a:t>
            </a:r>
            <a:r>
              <a:rPr lang="en-GB" sz="1800" dirty="0" smtClean="0"/>
              <a:t>multiple-date </a:t>
            </a:r>
            <a:r>
              <a:rPr lang="en-GB" sz="1800" dirty="0"/>
              <a:t>products</a:t>
            </a:r>
            <a:r>
              <a:rPr lang="en-GB" sz="1800" dirty="0" smtClean="0"/>
              <a:t>.</a:t>
            </a:r>
            <a:endParaRPr lang="en-US" sz="18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9527326-EC23-6ED2-B98C-519361FFDFCE}"/>
              </a:ext>
            </a:extLst>
          </p:cNvPr>
          <p:cNvSpPr txBox="1"/>
          <p:nvPr/>
        </p:nvSpPr>
        <p:spPr>
          <a:xfrm>
            <a:off x="202248" y="3104392"/>
            <a:ext cx="72325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en-IN" sz="1800" dirty="0">
                <a:solidFill>
                  <a:srgbClr val="002060"/>
                </a:solidFill>
                <a:latin typeface="+mn-lt"/>
              </a:rPr>
              <a:t>EOS-04 India Mosaic ARD product from MRS systematic coverage acquisitions </a:t>
            </a:r>
            <a:r>
              <a:rPr lang="en-IN" sz="1800" dirty="0" smtClean="0">
                <a:solidFill>
                  <a:srgbClr val="002060"/>
                </a:solidFill>
                <a:latin typeface="+mn-lt"/>
              </a:rPr>
              <a:t>is </a:t>
            </a:r>
            <a:r>
              <a:rPr lang="en-IN" sz="1800" dirty="0">
                <a:solidFill>
                  <a:srgbClr val="002060"/>
                </a:solidFill>
                <a:latin typeface="+mn-lt"/>
              </a:rPr>
              <a:t>available as set of 809  1 deg. X 1 deg. tiles every 17 days.</a:t>
            </a:r>
          </a:p>
          <a:p>
            <a:pPr marL="285750" indent="-285750" algn="just"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en-IN" sz="1800" dirty="0" smtClean="0">
                <a:solidFill>
                  <a:srgbClr val="002060"/>
                </a:solidFill>
                <a:latin typeface="+mn-lt"/>
              </a:rPr>
              <a:t>India Mosaic products can be utilized for performing efficient </a:t>
            </a:r>
            <a:r>
              <a:rPr lang="en-IN" sz="1800" dirty="0">
                <a:solidFill>
                  <a:srgbClr val="002060"/>
                </a:solidFill>
                <a:latin typeface="+mn-lt"/>
              </a:rPr>
              <a:t>Time </a:t>
            </a:r>
            <a:r>
              <a:rPr lang="en-IN" sz="1800" dirty="0" smtClean="0">
                <a:solidFill>
                  <a:srgbClr val="002060"/>
                </a:solidFill>
                <a:latin typeface="+mn-lt"/>
              </a:rPr>
              <a:t>Series </a:t>
            </a:r>
            <a:r>
              <a:rPr lang="en-IN" sz="1800" dirty="0">
                <a:solidFill>
                  <a:srgbClr val="002060"/>
                </a:solidFill>
                <a:latin typeface="+mn-lt"/>
              </a:rPr>
              <a:t>analysis with terrain Normalized ARD mosaic tiles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674123" y="1247686"/>
            <a:ext cx="4332718" cy="5212935"/>
            <a:chOff x="6178608" y="1059678"/>
            <a:chExt cx="4861311" cy="5212935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8608" y="1059678"/>
              <a:ext cx="4861311" cy="52129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6264067" y="4691641"/>
              <a:ext cx="4674550" cy="1495514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410198" y="5136296"/>
            <a:ext cx="6819544" cy="92333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buClr>
                <a:srgbClr val="002060"/>
              </a:buClr>
            </a:pPr>
            <a:r>
              <a:rPr lang="en-IN" sz="1800" dirty="0" smtClean="0">
                <a:solidFill>
                  <a:srgbClr val="002060"/>
                </a:solidFill>
              </a:rPr>
              <a:t>India Mosaic </a:t>
            </a:r>
            <a:r>
              <a:rPr lang="en-IN" sz="1800" dirty="0">
                <a:solidFill>
                  <a:srgbClr val="002060"/>
                </a:solidFill>
              </a:rPr>
              <a:t>product contents and meta data are made in compliance to CEOS NRB ARD specifications PFS V1.1 and </a:t>
            </a:r>
            <a:r>
              <a:rPr lang="en-IN" sz="1800" dirty="0" smtClean="0">
                <a:solidFill>
                  <a:srgbClr val="002060"/>
                </a:solidFill>
              </a:rPr>
              <a:t>is submitted </a:t>
            </a:r>
            <a:r>
              <a:rPr lang="en-IN" sz="1800" dirty="0">
                <a:solidFill>
                  <a:srgbClr val="002060"/>
                </a:solidFill>
              </a:rPr>
              <a:t>for CEOS –ARD team for </a:t>
            </a:r>
            <a:r>
              <a:rPr lang="en-IN" sz="1800" dirty="0" smtClean="0">
                <a:solidFill>
                  <a:srgbClr val="002060"/>
                </a:solidFill>
              </a:rPr>
              <a:t>endorsement.</a:t>
            </a:r>
            <a:endParaRPr lang="en-IN" sz="1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229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EOS-04 India Mosaic Product – One Cycle</a:t>
            </a: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D2050F9-363D-3615-3A5E-5927606027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975" y="1310242"/>
            <a:ext cx="4681967" cy="47016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1A91AE6-AA65-8CE7-0E42-4F6A1C06046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622" y="1310242"/>
            <a:ext cx="4843782" cy="470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96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6048" y="252851"/>
            <a:ext cx="9386864" cy="779002"/>
          </a:xfrm>
        </p:spPr>
        <p:txBody>
          <a:bodyPr/>
          <a:lstStyle/>
          <a:p>
            <a:r>
              <a:rPr lang="en-US" sz="3200" dirty="0" smtClean="0"/>
              <a:t>EOS-04 India Mosaic NRB Data product </a:t>
            </a:r>
            <a:endParaRPr lang="en-US" sz="3200" dirty="0"/>
          </a:p>
        </p:txBody>
      </p:sp>
      <p:pic>
        <p:nvPicPr>
          <p:cNvPr id="4098" name="Picture 2" descr="E:\Jayasri\CEOS-ARD-LSI-VC\LSI-VC-16\MRSDP_output_kutch_jpg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429" y="1306794"/>
            <a:ext cx="4968845" cy="4968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4284" y="1676578"/>
            <a:ext cx="4110528" cy="3941036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7289562" y="1281742"/>
            <a:ext cx="26324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India Mosaic Product Structure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889458" y="5875674"/>
            <a:ext cx="1582484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800" b="1" dirty="0" smtClean="0"/>
              <a:t>Total 16 files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3163249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Sample India Mosaic Product for a particular District in Gujarat State, India.</a:t>
            </a:r>
            <a:endParaRPr lang="en-US" sz="2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5092" y="3549444"/>
            <a:ext cx="3334666" cy="2659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9998" y="1623701"/>
            <a:ext cx="4413250" cy="4857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735976" y="1315924"/>
            <a:ext cx="3081293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Sample XML file of India Mosaic Tile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1A91AE6-AA65-8CE7-0E42-4F6A1C06046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8643" y="1166978"/>
            <a:ext cx="2972470" cy="288527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227871" y="2418735"/>
            <a:ext cx="452284" cy="285136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3664906" y="2726023"/>
            <a:ext cx="565804" cy="82342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2924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6037" y="111897"/>
            <a:ext cx="9386864" cy="779002"/>
          </a:xfrm>
        </p:spPr>
        <p:txBody>
          <a:bodyPr/>
          <a:lstStyle/>
          <a:p>
            <a:r>
              <a:rPr lang="en-US" sz="2400" dirty="0"/>
              <a:t>Summary Self-Assessment Table </a:t>
            </a:r>
            <a:r>
              <a:rPr lang="en-US" sz="2400" dirty="0" smtClean="0"/>
              <a:t> </a:t>
            </a:r>
            <a:br>
              <a:rPr lang="en-US" sz="2400" dirty="0" smtClean="0"/>
            </a:br>
            <a:r>
              <a:rPr lang="en-US" sz="2400" dirty="0"/>
              <a:t> </a:t>
            </a:r>
            <a:r>
              <a:rPr lang="en-US" sz="2400" dirty="0" smtClean="0"/>
              <a:t>                         - </a:t>
            </a:r>
            <a:r>
              <a:rPr lang="en-US" sz="1800" dirty="0"/>
              <a:t>EOS-04 India Mosaic </a:t>
            </a:r>
            <a:r>
              <a:rPr lang="en-US" sz="1800" dirty="0" smtClean="0"/>
              <a:t>NRB data </a:t>
            </a:r>
            <a:r>
              <a:rPr lang="en-US" sz="1800" dirty="0"/>
              <a:t>product as per CEOS PFS v1.1</a:t>
            </a:r>
            <a:r>
              <a:rPr lang="en-US" sz="2400" dirty="0"/>
              <a:t/>
            </a:r>
            <a:br>
              <a:rPr lang="en-US" sz="2400" dirty="0"/>
            </a:br>
            <a:endParaRPr lang="en-US" sz="2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41" y="1136591"/>
            <a:ext cx="4485228" cy="5306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089" y="1405783"/>
            <a:ext cx="4052486" cy="4435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9666" y="5118931"/>
            <a:ext cx="1305414" cy="1187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6544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683" y="1232286"/>
            <a:ext cx="5643057" cy="5031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845750" y="2965391"/>
            <a:ext cx="4289988" cy="205099"/>
          </a:xfrm>
          <a:prstGeom prst="rect">
            <a:avLst/>
          </a:prstGeom>
          <a:solidFill>
            <a:schemeClr val="accent1">
              <a:alpha val="3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11566" y="4854011"/>
            <a:ext cx="4341264" cy="205099"/>
          </a:xfrm>
          <a:prstGeom prst="rect">
            <a:avLst/>
          </a:prstGeom>
          <a:solidFill>
            <a:srgbClr val="C00000">
              <a:alpha val="4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144995" y="5512037"/>
            <a:ext cx="5007835" cy="649481"/>
          </a:xfrm>
          <a:prstGeom prst="rect">
            <a:avLst/>
          </a:prstGeom>
          <a:solidFill>
            <a:srgbClr val="FFFF00">
              <a:alpha val="2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820112" y="5059110"/>
            <a:ext cx="4332718" cy="452927"/>
          </a:xfrm>
          <a:prstGeom prst="rect">
            <a:avLst/>
          </a:prstGeom>
          <a:solidFill>
            <a:srgbClr val="FFC000">
              <a:alpha val="5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>
            <a:stCxn id="6" idx="3"/>
          </p:cNvCxnSpPr>
          <p:nvPr/>
        </p:nvCxnSpPr>
        <p:spPr>
          <a:xfrm flipV="1">
            <a:off x="7135738" y="3067940"/>
            <a:ext cx="940038" cy="1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8109960" y="2908879"/>
            <a:ext cx="3931067" cy="430887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100" b="1" dirty="0">
                <a:solidFill>
                  <a:srgbClr val="C00000"/>
                </a:solidFill>
              </a:rPr>
              <a:t>CEOS ARD compliant </a:t>
            </a:r>
            <a:r>
              <a:rPr lang="en-US" sz="1100" b="1" dirty="0">
                <a:solidFill>
                  <a:srgbClr val="002060"/>
                </a:solidFill>
              </a:rPr>
              <a:t>[NRB] </a:t>
            </a:r>
            <a:r>
              <a:rPr lang="en-US" sz="1100" b="1" dirty="0" smtClean="0">
                <a:solidFill>
                  <a:srgbClr val="C00000"/>
                </a:solidFill>
              </a:rPr>
              <a:t>products for </a:t>
            </a:r>
            <a:r>
              <a:rPr lang="en-US" sz="1100" b="1" dirty="0">
                <a:solidFill>
                  <a:srgbClr val="C00000"/>
                </a:solidFill>
              </a:rPr>
              <a:t>SAR PFS </a:t>
            </a:r>
            <a:r>
              <a:rPr lang="en-US" sz="1100" b="1" dirty="0" smtClean="0">
                <a:solidFill>
                  <a:srgbClr val="C00000"/>
                </a:solidFill>
              </a:rPr>
              <a:t>V1.0</a:t>
            </a:r>
          </a:p>
          <a:p>
            <a:r>
              <a:rPr lang="en-US" sz="1100" b="1" dirty="0">
                <a:solidFill>
                  <a:srgbClr val="C00000"/>
                </a:solidFill>
              </a:rPr>
              <a:t> </a:t>
            </a:r>
            <a:r>
              <a:rPr lang="en-US" sz="1100" b="1" dirty="0" smtClean="0">
                <a:solidFill>
                  <a:srgbClr val="C00000"/>
                </a:solidFill>
              </a:rPr>
              <a:t>                                                                    - Completed</a:t>
            </a:r>
            <a:endParaRPr lang="en-US" sz="1100" b="1" dirty="0">
              <a:solidFill>
                <a:srgbClr val="C000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7135737" y="5878082"/>
            <a:ext cx="940038" cy="1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8075776" y="5701771"/>
            <a:ext cx="3931067" cy="430887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100" b="1" dirty="0">
                <a:solidFill>
                  <a:srgbClr val="C00000"/>
                </a:solidFill>
              </a:rPr>
              <a:t>CEOS ARD compliant NRB </a:t>
            </a:r>
            <a:r>
              <a:rPr lang="en-US" sz="1100" b="1" dirty="0" smtClean="0">
                <a:solidFill>
                  <a:srgbClr val="C00000"/>
                </a:solidFill>
              </a:rPr>
              <a:t>products for </a:t>
            </a:r>
            <a:r>
              <a:rPr lang="en-US" sz="1100" b="1" dirty="0">
                <a:solidFill>
                  <a:srgbClr val="C00000"/>
                </a:solidFill>
              </a:rPr>
              <a:t>SAR PFS </a:t>
            </a:r>
            <a:r>
              <a:rPr lang="en-US" sz="1100" b="1" dirty="0" smtClean="0">
                <a:solidFill>
                  <a:srgbClr val="C00000"/>
                </a:solidFill>
              </a:rPr>
              <a:t>V1.1</a:t>
            </a:r>
          </a:p>
          <a:p>
            <a:r>
              <a:rPr lang="en-US" sz="1100" b="1" dirty="0">
                <a:solidFill>
                  <a:srgbClr val="C00000"/>
                </a:solidFill>
              </a:rPr>
              <a:t> </a:t>
            </a:r>
            <a:r>
              <a:rPr lang="en-US" sz="1100" b="1" dirty="0" smtClean="0">
                <a:solidFill>
                  <a:srgbClr val="C00000"/>
                </a:solidFill>
              </a:rPr>
              <a:t>                     - Submitted for Self-Assessment to CEOS</a:t>
            </a:r>
            <a:endParaRPr lang="en-US" sz="1100" b="1" dirty="0">
              <a:solidFill>
                <a:srgbClr val="C000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7169922" y="5331205"/>
            <a:ext cx="940038" cy="1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176048" y="175939"/>
            <a:ext cx="9386864" cy="52835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lvl="1" algn="just">
              <a:spcBef>
                <a:spcPts val="450"/>
              </a:spcBef>
              <a:spcAft>
                <a:spcPts val="225"/>
              </a:spcAft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EOS-04 (RISAT-1A) – Levels of  Data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Products </a:t>
            </a:r>
            <a:endParaRPr lang="en-IN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487405" y="1215194"/>
            <a:ext cx="2553904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Highlighted are ARD products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904857" y="4179366"/>
            <a:ext cx="4220087" cy="430887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100" b="1" dirty="0">
                <a:solidFill>
                  <a:srgbClr val="C00000"/>
                </a:solidFill>
              </a:rPr>
              <a:t>CEOS ARD compliant </a:t>
            </a:r>
            <a:r>
              <a:rPr lang="en-US" sz="1100" b="1" dirty="0">
                <a:solidFill>
                  <a:srgbClr val="002060"/>
                </a:solidFill>
              </a:rPr>
              <a:t>[</a:t>
            </a:r>
            <a:r>
              <a:rPr lang="en-US" sz="1100" b="1" dirty="0" err="1" smtClean="0">
                <a:solidFill>
                  <a:srgbClr val="002060"/>
                </a:solidFill>
              </a:rPr>
              <a:t>CovMAT</a:t>
            </a:r>
            <a:r>
              <a:rPr lang="en-US" sz="1100" b="1" dirty="0" smtClean="0">
                <a:solidFill>
                  <a:srgbClr val="002060"/>
                </a:solidFill>
              </a:rPr>
              <a:t>] </a:t>
            </a:r>
            <a:r>
              <a:rPr lang="en-US" sz="1100" b="1" dirty="0" smtClean="0">
                <a:solidFill>
                  <a:srgbClr val="C00000"/>
                </a:solidFill>
              </a:rPr>
              <a:t>products for </a:t>
            </a:r>
            <a:r>
              <a:rPr lang="en-US" sz="1100" b="1" dirty="0">
                <a:solidFill>
                  <a:srgbClr val="C00000"/>
                </a:solidFill>
              </a:rPr>
              <a:t>SAR PFS </a:t>
            </a:r>
            <a:r>
              <a:rPr lang="en-US" sz="1100" b="1" dirty="0" smtClean="0">
                <a:solidFill>
                  <a:srgbClr val="C00000"/>
                </a:solidFill>
              </a:rPr>
              <a:t>V1.1</a:t>
            </a:r>
          </a:p>
          <a:p>
            <a:r>
              <a:rPr lang="en-US" sz="1100" b="1" dirty="0">
                <a:solidFill>
                  <a:srgbClr val="C00000"/>
                </a:solidFill>
              </a:rPr>
              <a:t> </a:t>
            </a:r>
            <a:r>
              <a:rPr lang="en-US" sz="1100" b="1" dirty="0" smtClean="0">
                <a:solidFill>
                  <a:srgbClr val="C00000"/>
                </a:solidFill>
              </a:rPr>
              <a:t>                                          - Validation phase at designer level</a:t>
            </a:r>
            <a:endParaRPr lang="en-US" sz="1100" b="1" dirty="0">
              <a:solidFill>
                <a:srgbClr val="00206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075776" y="5065170"/>
            <a:ext cx="3931067" cy="430887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100" b="1" dirty="0">
                <a:solidFill>
                  <a:srgbClr val="C00000"/>
                </a:solidFill>
              </a:rPr>
              <a:t>CEOS ARD compliant </a:t>
            </a:r>
            <a:r>
              <a:rPr lang="en-US" sz="1100" b="1" dirty="0" smtClean="0">
                <a:solidFill>
                  <a:srgbClr val="002060"/>
                </a:solidFill>
              </a:rPr>
              <a:t>[PRD]</a:t>
            </a:r>
            <a:r>
              <a:rPr lang="en-US" sz="1100" b="1" dirty="0" smtClean="0">
                <a:solidFill>
                  <a:srgbClr val="C00000"/>
                </a:solidFill>
              </a:rPr>
              <a:t> products for </a:t>
            </a:r>
            <a:r>
              <a:rPr lang="en-US" sz="1100" b="1" dirty="0">
                <a:solidFill>
                  <a:srgbClr val="C00000"/>
                </a:solidFill>
              </a:rPr>
              <a:t>SAR PFS </a:t>
            </a:r>
            <a:r>
              <a:rPr lang="en-US" sz="1100" b="1" dirty="0" smtClean="0">
                <a:solidFill>
                  <a:srgbClr val="C00000"/>
                </a:solidFill>
              </a:rPr>
              <a:t>V1.1</a:t>
            </a:r>
          </a:p>
          <a:p>
            <a:r>
              <a:rPr lang="en-US" sz="1100" b="1" dirty="0">
                <a:solidFill>
                  <a:srgbClr val="C00000"/>
                </a:solidFill>
              </a:rPr>
              <a:t> </a:t>
            </a:r>
            <a:r>
              <a:rPr lang="en-US" sz="1100" b="1" dirty="0" smtClean="0">
                <a:solidFill>
                  <a:srgbClr val="C00000"/>
                </a:solidFill>
              </a:rPr>
              <a:t>          	             - Validation phase at designer level </a:t>
            </a:r>
            <a:endParaRPr lang="en-US" sz="1100" b="1" dirty="0">
              <a:solidFill>
                <a:srgbClr val="002060"/>
              </a:solidFill>
            </a:endParaRPr>
          </a:p>
        </p:txBody>
      </p:sp>
      <p:cxnSp>
        <p:nvCxnSpPr>
          <p:cNvPr id="23" name="Elbow Connector 22"/>
          <p:cNvCxnSpPr>
            <a:endCxn id="18" idx="1"/>
          </p:cNvCxnSpPr>
          <p:nvPr/>
        </p:nvCxnSpPr>
        <p:spPr>
          <a:xfrm flipV="1">
            <a:off x="7169922" y="4394810"/>
            <a:ext cx="734935" cy="559668"/>
          </a:xfrm>
          <a:prstGeom prst="bentConnector3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5278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781</TotalTime>
  <Words>626</Words>
  <Application>Microsoft Office PowerPoint</Application>
  <PresentationFormat>Widescreen</PresentationFormat>
  <Paragraphs>113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Wingdings</vt:lpstr>
      <vt:lpstr>Mangal</vt:lpstr>
      <vt:lpstr>Cambria</vt:lpstr>
      <vt:lpstr>Calibri</vt:lpstr>
      <vt:lpstr>Times New Roman</vt:lpstr>
      <vt:lpstr>Arial</vt:lpstr>
      <vt:lpstr>Montserrat</vt:lpstr>
      <vt:lpstr>ceos</vt:lpstr>
      <vt:lpstr>PowerPoint Presentation</vt:lpstr>
      <vt:lpstr>ISRO SAR CEOS-ARD  </vt:lpstr>
      <vt:lpstr>PowerPoint Presentation</vt:lpstr>
      <vt:lpstr>EOS-04 India Mosaic Product Self-Assessment for CEOS ARD NRB v1.1 compliance </vt:lpstr>
      <vt:lpstr>EOS-04 India Mosaic Product – One Cycle</vt:lpstr>
      <vt:lpstr>EOS-04 India Mosaic NRB Data product </vt:lpstr>
      <vt:lpstr>Sample India Mosaic Product for a particular District in Gujarat State, India.</vt:lpstr>
      <vt:lpstr>Summary Self-Assessment Table                             - EOS-04 India Mosaic NRB data product as per CEOS PFS v1.1 </vt:lpstr>
      <vt:lpstr>EOS-04 (RISAT-1A) – Levels of  Data Products </vt:lpstr>
      <vt:lpstr>ISRO CEOS-Compliant ARD Product Generation – A Road Map</vt:lpstr>
      <vt:lpstr>Summary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r1dpopr</dc:creator>
  <cp:lastModifiedBy>Manage</cp:lastModifiedBy>
  <cp:revision>33</cp:revision>
  <cp:lastPrinted>2024-09-22T12:59:23Z</cp:lastPrinted>
  <dcterms:modified xsi:type="dcterms:W3CDTF">2024-09-22T13:02:38Z</dcterms:modified>
</cp:coreProperties>
</file>