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0" r:id="rId1"/>
  </p:sldMasterIdLst>
  <p:notesMasterIdLst>
    <p:notesMasterId r:id="rId14"/>
  </p:notesMasterIdLst>
  <p:sldIdLst>
    <p:sldId id="286" r:id="rId2"/>
    <p:sldId id="288" r:id="rId3"/>
    <p:sldId id="289" r:id="rId4"/>
    <p:sldId id="290" r:id="rId5"/>
    <p:sldId id="261" r:id="rId6"/>
    <p:sldId id="291" r:id="rId7"/>
    <p:sldId id="263" r:id="rId8"/>
    <p:sldId id="264" r:id="rId9"/>
    <p:sldId id="265" r:id="rId10"/>
    <p:sldId id="266" r:id="rId11"/>
    <p:sldId id="267" r:id="rId12"/>
    <p:sldId id="268" r:id="rId13"/>
  </p:sldIdLst>
  <p:sldSz cx="12192000" cy="6858000"/>
  <p:notesSz cx="6858000" cy="9144000"/>
  <p:embeddedFontLst>
    <p:embeddedFont>
      <p:font typeface="Montserrat" pitchFamily="2" charset="77"/>
      <p:regular r:id="rId15"/>
      <p:bold r:id="rId16"/>
      <p:italic r:id="rId17"/>
      <p:boldItalic r:id="rId18"/>
    </p:embeddedFont>
    <p:embeddedFont>
      <p:font typeface="Noto Sans Symbols"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34"/>
    <p:restoredTop sz="94131"/>
  </p:normalViewPr>
  <p:slideViewPr>
    <p:cSldViewPr snapToGrid="0">
      <p:cViewPr varScale="1">
        <p:scale>
          <a:sx n="108" d="100"/>
          <a:sy n="108" d="100"/>
        </p:scale>
        <p:origin x="216"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81561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f20efa2ae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g2f20efa2ae9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ee5ad3631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g2ee5ad36314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ee1cb8c0e2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g2ee1cb8c0e2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23eb72eb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23eb72eb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ee1cb8c0e2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2ee1cb8c0e2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ee5ad3631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g2ee5ad36314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ee1cb8c0e2_3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g2ee1cb8c0e2_3_1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ee1cb8c0e2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g2ee1cb8c0e2_0_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ee5ad3631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2ee5ad36314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ee1cb8c0e2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g2ee1cb8c0e2_0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f20efa2a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g2f20efa2ae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Montserrat"/>
                <a:ea typeface="Montserrat"/>
                <a:cs typeface="Montserrat"/>
                <a:sym typeface="Montserrat"/>
              </a:rPr>
              <a:t>Slide </a:t>
            </a:r>
            <a:fld id="{00000000-1234-1234-1234-123412341234}" type="slidenum">
              <a:rPr lang="en-GB" sz="1400" b="1" i="0" u="none" strike="noStrike" cap="none">
                <a:solidFill>
                  <a:schemeClr val="accent1"/>
                </a:solidFill>
                <a:latin typeface="Montserrat"/>
                <a:ea typeface="Montserrat"/>
                <a:cs typeface="Montserrat"/>
                <a:sym typeface="Montserrat"/>
              </a:rPr>
              <a:t>‹#›</a:t>
            </a:fld>
            <a:endParaRPr sz="1400" b="1" i="0" u="none" strike="noStrike" cap="none">
              <a:solidFill>
                <a:schemeClr val="accent1"/>
              </a:solidFill>
              <a:latin typeface="Montserrat"/>
              <a:ea typeface="Montserrat"/>
              <a:cs typeface="Montserrat"/>
              <a:sym typeface="Montserrat"/>
            </a:endParaRPr>
          </a:p>
        </p:txBody>
      </p:sp>
      <p:sp>
        <p:nvSpPr>
          <p:cNvPr id="28" name="Google Shape;28;p3"/>
          <p:cNvSpPr txBox="1"/>
          <p:nvPr/>
        </p:nvSpPr>
        <p:spPr>
          <a:xfrm>
            <a:off x="-24384" y="6562799"/>
            <a:ext cx="4901184"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chemeClr val="accent1"/>
                </a:solidFill>
                <a:latin typeface="Montserrat"/>
                <a:ea typeface="Montserrat"/>
                <a:cs typeface="Montserrat"/>
                <a:sym typeface="Montserrat"/>
              </a:rPr>
              <a:t>LSI-VC-</a:t>
            </a:r>
            <a:r>
              <a:rPr lang="en-GB" b="1" dirty="0">
                <a:solidFill>
                  <a:schemeClr val="accent1"/>
                </a:solidFill>
                <a:latin typeface="Montserrat"/>
                <a:ea typeface="Montserrat"/>
                <a:cs typeface="Montserrat"/>
                <a:sym typeface="Montserrat"/>
              </a:rPr>
              <a:t>16</a:t>
            </a:r>
            <a:r>
              <a:rPr lang="en-GB" sz="1400" b="1" i="0" u="none" strike="noStrike" cap="none" dirty="0">
                <a:solidFill>
                  <a:schemeClr val="accent1"/>
                </a:solidFill>
                <a:latin typeface="Montserrat"/>
                <a:ea typeface="Montserrat"/>
                <a:cs typeface="Montserrat"/>
                <a:sym typeface="Montserrat"/>
              </a:rPr>
              <a:t>, 2</a:t>
            </a:r>
            <a:r>
              <a:rPr lang="en-GB" b="1" dirty="0">
                <a:solidFill>
                  <a:schemeClr val="accent1"/>
                </a:solidFill>
                <a:latin typeface="Montserrat"/>
                <a:ea typeface="Montserrat"/>
                <a:cs typeface="Montserrat"/>
                <a:sym typeface="Montserrat"/>
              </a:rPr>
              <a:t>3</a:t>
            </a:r>
            <a:r>
              <a:rPr lang="en-GB" sz="1400" b="1" i="0" u="none" strike="noStrike" cap="none" dirty="0">
                <a:solidFill>
                  <a:schemeClr val="accent1"/>
                </a:solidFill>
                <a:latin typeface="Montserrat"/>
                <a:ea typeface="Montserrat"/>
                <a:cs typeface="Montserrat"/>
                <a:sym typeface="Montserrat"/>
              </a:rPr>
              <a:t>-2</a:t>
            </a:r>
            <a:r>
              <a:rPr lang="en-GB" b="1" dirty="0">
                <a:solidFill>
                  <a:schemeClr val="accent1"/>
                </a:solidFill>
                <a:latin typeface="Montserrat"/>
                <a:ea typeface="Montserrat"/>
                <a:cs typeface="Montserrat"/>
                <a:sym typeface="Montserrat"/>
              </a:rPr>
              <a:t>5</a:t>
            </a:r>
            <a:r>
              <a:rPr lang="en-GB" sz="1400" b="1" i="0" u="none" strike="noStrike" cap="none" dirty="0">
                <a:solidFill>
                  <a:schemeClr val="accent1"/>
                </a:solidFill>
                <a:latin typeface="Montserrat"/>
                <a:ea typeface="Montserrat"/>
                <a:cs typeface="Montserrat"/>
                <a:sym typeface="Montserrat"/>
              </a:rPr>
              <a:t> </a:t>
            </a:r>
            <a:r>
              <a:rPr lang="en-GB" b="1" dirty="0">
                <a:solidFill>
                  <a:schemeClr val="accent1"/>
                </a:solidFill>
                <a:latin typeface="Montserrat"/>
                <a:ea typeface="Montserrat"/>
                <a:cs typeface="Montserrat"/>
                <a:sym typeface="Montserrat"/>
              </a:rPr>
              <a:t>September </a:t>
            </a:r>
            <a:r>
              <a:rPr lang="en-GB" sz="1400" b="1" i="0" u="none" strike="noStrike" cap="none" dirty="0">
                <a:solidFill>
                  <a:schemeClr val="accent1"/>
                </a:solidFill>
                <a:latin typeface="Montserrat"/>
                <a:ea typeface="Montserrat"/>
                <a:cs typeface="Montserrat"/>
                <a:sym typeface="Montserrat"/>
              </a:rPr>
              <a:t>202</a:t>
            </a:r>
            <a:r>
              <a:rPr lang="en-GB" b="1" dirty="0">
                <a:solidFill>
                  <a:schemeClr val="accent1"/>
                </a:solidFill>
                <a:latin typeface="Montserrat"/>
                <a:ea typeface="Montserrat"/>
                <a:cs typeface="Montserrat"/>
                <a:sym typeface="Montserrat"/>
              </a:rPr>
              <a:t>4</a:t>
            </a:r>
            <a:endParaRPr sz="1400" b="1" i="0" u="none" strike="noStrike" cap="none" dirty="0">
              <a:solidFill>
                <a:schemeClr val="accent1"/>
              </a:solidFill>
              <a:latin typeface="Montserrat"/>
              <a:ea typeface="Montserrat"/>
              <a:cs typeface="Montserrat"/>
              <a:sym typeface="Montserrat"/>
            </a:endParaRPr>
          </a:p>
        </p:txBody>
      </p:sp>
      <p:sp>
        <p:nvSpPr>
          <p:cNvPr id="29" name="Google Shape;29;p3"/>
          <p:cNvSpPr txBox="1">
            <a:spLocks noGrp="1"/>
          </p:cNvSpPr>
          <p:nvPr>
            <p:ph type="body" idx="1"/>
          </p:nvPr>
        </p:nvSpPr>
        <p:spPr>
          <a:xfrm>
            <a:off x="324233" y="1558533"/>
            <a:ext cx="11495400" cy="46629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b="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9pPr>
          </a:lstStyle>
          <a:p>
            <a:endParaRPr/>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3">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4">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nsgreg.nga.mil/"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registry.opendata.aws/capella_opendata/"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registry.opendata.aws/umbra-open-dat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6" name="Google Shape;56;p1"/>
          <p:cNvPicPr preferRelativeResize="0"/>
          <p:nvPr/>
        </p:nvPicPr>
        <p:blipFill rotWithShape="1">
          <a:blip r:embed="rId3">
            <a:alphaModFix/>
          </a:blip>
          <a:srcRect/>
          <a:stretch/>
        </p:blipFill>
        <p:spPr>
          <a:xfrm>
            <a:off x="-33986" y="-27000"/>
            <a:ext cx="12259971" cy="6912000"/>
          </a:xfrm>
          <a:prstGeom prst="rect">
            <a:avLst/>
          </a:prstGeom>
          <a:noFill/>
          <a:ln>
            <a:noFill/>
          </a:ln>
        </p:spPr>
      </p:pic>
      <p:sp>
        <p:nvSpPr>
          <p:cNvPr id="57" name="Google Shape;57;p1"/>
          <p:cNvSpPr txBox="1"/>
          <p:nvPr/>
        </p:nvSpPr>
        <p:spPr>
          <a:xfrm>
            <a:off x="0" y="0"/>
            <a:ext cx="4000000" cy="533504"/>
          </a:xfrm>
          <a:prstGeom prst="rect">
            <a:avLst/>
          </a:prstGeom>
          <a:noFill/>
          <a:ln>
            <a:noFill/>
          </a:ln>
        </p:spPr>
        <p:txBody>
          <a:bodyPr spcFirstLastPara="1" wrap="square" lIns="121900" tIns="121900" rIns="121900" bIns="121900" anchor="t" anchorCtr="0">
            <a:spAutoFit/>
          </a:bodyPr>
          <a:lstStyle/>
          <a:p>
            <a:pPr>
              <a:buSzPts val="1400"/>
            </a:pPr>
            <a:endParaRPr sz="1867"/>
          </a:p>
        </p:txBody>
      </p:sp>
      <p:pic>
        <p:nvPicPr>
          <p:cNvPr id="60" name="Google Shape;60;p1"/>
          <p:cNvPicPr preferRelativeResize="0"/>
          <p:nvPr/>
        </p:nvPicPr>
        <p:blipFill rotWithShape="1">
          <a:blip r:embed="rId4">
            <a:alphaModFix/>
          </a:blip>
          <a:srcRect/>
          <a:stretch/>
        </p:blipFill>
        <p:spPr>
          <a:xfrm>
            <a:off x="138431" y="5311499"/>
            <a:ext cx="2738896" cy="1508515"/>
          </a:xfrm>
          <a:prstGeom prst="rect">
            <a:avLst/>
          </a:prstGeom>
          <a:noFill/>
          <a:ln>
            <a:noFill/>
          </a:ln>
          <a:effectLst>
            <a:outerShdw blurRad="50800" dist="38100" dir="2700000" algn="tl" rotWithShape="0">
              <a:srgbClr val="000000">
                <a:alpha val="40000"/>
              </a:srgbClr>
            </a:outerShdw>
          </a:effectLst>
        </p:spPr>
      </p:pic>
      <p:sp>
        <p:nvSpPr>
          <p:cNvPr id="4" name="Google Shape;35;p4">
            <a:extLst>
              <a:ext uri="{FF2B5EF4-FFF2-40B4-BE49-F238E27FC236}">
                <a16:creationId xmlns:a16="http://schemas.microsoft.com/office/drawing/2014/main" id="{7DBEFE9B-A5CB-FAAF-16C2-97BEEBD038C0}"/>
              </a:ext>
            </a:extLst>
          </p:cNvPr>
          <p:cNvSpPr txBox="1">
            <a:spLocks/>
          </p:cNvSpPr>
          <p:nvPr/>
        </p:nvSpPr>
        <p:spPr>
          <a:xfrm>
            <a:off x="176047" y="175938"/>
            <a:ext cx="7443953" cy="397264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400"/>
              <a:buFont typeface="Montserrat"/>
              <a:buNone/>
              <a:defRPr sz="4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15000"/>
              </a:lnSpc>
              <a:buSzPts val="8000"/>
              <a:buFont typeface="Arial"/>
              <a:buNone/>
            </a:pPr>
            <a:r>
              <a:rPr lang="en-GB" sz="7500" dirty="0"/>
              <a:t>LSI-VC-16</a:t>
            </a:r>
          </a:p>
          <a:p>
            <a:pPr>
              <a:lnSpc>
                <a:spcPct val="115000"/>
              </a:lnSpc>
              <a:spcBef>
                <a:spcPts val="1000"/>
              </a:spcBef>
              <a:buSzPts val="8000"/>
              <a:buFont typeface="Arial"/>
              <a:buNone/>
            </a:pPr>
            <a:endParaRPr lang="en-GB" sz="4000" i="1" dirty="0"/>
          </a:p>
          <a:p>
            <a:pPr>
              <a:lnSpc>
                <a:spcPct val="115000"/>
              </a:lnSpc>
              <a:spcBef>
                <a:spcPts val="1000"/>
              </a:spcBef>
              <a:buSzPts val="8000"/>
              <a:buFont typeface="Arial"/>
              <a:buNone/>
            </a:pPr>
            <a:r>
              <a:rPr lang="en-GB" sz="4000" i="1" dirty="0"/>
              <a:t>CEOS SEO commercial SAR CEOS-ARD assessment</a:t>
            </a:r>
          </a:p>
        </p:txBody>
      </p:sp>
      <p:sp>
        <p:nvSpPr>
          <p:cNvPr id="5" name="Google Shape;36;p4">
            <a:extLst>
              <a:ext uri="{FF2B5EF4-FFF2-40B4-BE49-F238E27FC236}">
                <a16:creationId xmlns:a16="http://schemas.microsoft.com/office/drawing/2014/main" id="{FD94540E-C0A6-FF2F-C8FB-C97D131CC883}"/>
              </a:ext>
            </a:extLst>
          </p:cNvPr>
          <p:cNvSpPr/>
          <p:nvPr/>
        </p:nvSpPr>
        <p:spPr>
          <a:xfrm>
            <a:off x="7222284" y="3789386"/>
            <a:ext cx="4832943" cy="2605318"/>
          </a:xfrm>
          <a:prstGeom prst="rect">
            <a:avLst/>
          </a:prstGeom>
          <a:noFill/>
          <a:ln>
            <a:noFill/>
          </a:ln>
        </p:spPr>
        <p:txBody>
          <a:bodyPr spcFirstLastPara="1" wrap="square" lIns="0" tIns="0" rIns="0" bIns="0" anchor="t" anchorCtr="0">
            <a:noAutofit/>
          </a:bodyPr>
          <a:lstStyle/>
          <a:p>
            <a:pPr marL="0" marR="0" lvl="0" indent="0" algn="r" rtl="0">
              <a:lnSpc>
                <a:spcPct val="150000"/>
              </a:lnSpc>
              <a:spcBef>
                <a:spcPts val="0"/>
              </a:spcBef>
              <a:spcAft>
                <a:spcPts val="0"/>
              </a:spcAft>
              <a:buClr>
                <a:srgbClr val="000000"/>
              </a:buClr>
              <a:buSzPts val="2200"/>
              <a:buFont typeface="Arial"/>
              <a:buNone/>
            </a:pPr>
            <a:endParaRPr sz="2200" b="1" i="0" u="none" strike="noStrike" cap="none" dirty="0">
              <a:solidFill>
                <a:schemeClr val="accent1"/>
              </a:solidFill>
              <a:latin typeface="Montserrat"/>
              <a:ea typeface="Montserrat"/>
              <a:cs typeface="Montserrat"/>
              <a:sym typeface="Montserrat"/>
            </a:endParaRPr>
          </a:p>
          <a:p>
            <a:pPr marL="0" marR="0" lvl="0" indent="0" algn="r" rtl="0">
              <a:lnSpc>
                <a:spcPct val="150000"/>
              </a:lnSpc>
              <a:spcBef>
                <a:spcPts val="0"/>
              </a:spcBef>
              <a:spcAft>
                <a:spcPts val="0"/>
              </a:spcAft>
              <a:buClr>
                <a:srgbClr val="000000"/>
              </a:buClr>
              <a:buSzPts val="2200"/>
              <a:buFont typeface="Arial"/>
              <a:buNone/>
            </a:pPr>
            <a:r>
              <a:rPr lang="en-US" sz="2200" b="1" i="0" u="none" strike="noStrike" cap="none" dirty="0">
                <a:solidFill>
                  <a:schemeClr val="accent1"/>
                </a:solidFill>
                <a:latin typeface="Montserrat"/>
                <a:ea typeface="Montserrat"/>
                <a:cs typeface="Montserrat"/>
                <a:sym typeface="Montserrat"/>
              </a:rPr>
              <a:t>Dave Borges, SEO</a:t>
            </a:r>
          </a:p>
          <a:p>
            <a:pPr algn="r">
              <a:lnSpc>
                <a:spcPct val="150000"/>
              </a:lnSpc>
              <a:buSzPts val="2200"/>
            </a:pPr>
            <a:r>
              <a:rPr lang="en-US" sz="2200" b="1" i="0" u="none" strike="noStrike" cap="none">
                <a:solidFill>
                  <a:schemeClr val="accent1"/>
                </a:solidFill>
                <a:latin typeface="Montserrat"/>
                <a:ea typeface="Montserrat"/>
                <a:cs typeface="Montserrat"/>
                <a:sym typeface="Montserrat"/>
              </a:rPr>
              <a:t>Ake Rosenqvist</a:t>
            </a:r>
            <a:endParaRPr lang="en-US" sz="1400" b="0" i="0" u="none" strike="noStrike" cap="none">
              <a:solidFill>
                <a:srgbClr val="000000"/>
              </a:solidFill>
              <a:latin typeface="Montserrat"/>
              <a:ea typeface="Montserrat"/>
              <a:cs typeface="Montserrat"/>
              <a:sym typeface="Montserrat"/>
            </a:endParaRPr>
          </a:p>
          <a:p>
            <a:pPr marL="0" marR="0" lvl="0" indent="0" algn="r" rtl="0">
              <a:lnSpc>
                <a:spcPct val="150000"/>
              </a:lnSpc>
              <a:spcBef>
                <a:spcPts val="0"/>
              </a:spcBef>
              <a:spcAft>
                <a:spcPts val="0"/>
              </a:spcAft>
              <a:buClr>
                <a:srgbClr val="000000"/>
              </a:buClr>
              <a:buSzPts val="2200"/>
              <a:buFont typeface="Arial"/>
              <a:buNone/>
            </a:pPr>
            <a:r>
              <a:rPr lang="en-GB" sz="2200" b="1" i="0" u="none" strike="noStrike" cap="none" dirty="0">
                <a:solidFill>
                  <a:schemeClr val="accent1"/>
                </a:solidFill>
                <a:latin typeface="Montserrat"/>
                <a:ea typeface="Montserrat"/>
                <a:cs typeface="Montserrat"/>
                <a:sym typeface="Montserrat"/>
              </a:rPr>
              <a:t>Agenda Item </a:t>
            </a:r>
            <a:r>
              <a:rPr lang="en-GB" sz="2200" b="1" dirty="0">
                <a:solidFill>
                  <a:schemeClr val="accent1"/>
                </a:solidFill>
                <a:latin typeface="Montserrat"/>
                <a:ea typeface="Montserrat"/>
                <a:cs typeface="Montserrat"/>
                <a:sym typeface="Montserrat"/>
              </a:rPr>
              <a:t>8</a:t>
            </a:r>
            <a:r>
              <a:rPr lang="en-GB" sz="2200" b="1" i="0" u="none" strike="noStrike" cap="none" dirty="0">
                <a:solidFill>
                  <a:schemeClr val="accent1"/>
                </a:solidFill>
                <a:latin typeface="Montserrat"/>
                <a:ea typeface="Montserrat"/>
                <a:cs typeface="Montserrat"/>
                <a:sym typeface="Montserrat"/>
              </a:rPr>
              <a:t>.2</a:t>
            </a:r>
            <a:endParaRPr sz="1400" b="0" i="0" u="none" strike="noStrike" cap="none" dirty="0">
              <a:solidFill>
                <a:srgbClr val="000000"/>
              </a:solidFill>
              <a:latin typeface="Montserrat"/>
              <a:ea typeface="Montserrat"/>
              <a:cs typeface="Montserrat"/>
              <a:sym typeface="Montserrat"/>
            </a:endParaRPr>
          </a:p>
          <a:p>
            <a:pPr marL="0" marR="0" lvl="0" indent="0" algn="r" rtl="0">
              <a:lnSpc>
                <a:spcPct val="150000"/>
              </a:lnSpc>
              <a:spcBef>
                <a:spcPts val="0"/>
              </a:spcBef>
              <a:spcAft>
                <a:spcPts val="0"/>
              </a:spcAft>
              <a:buClr>
                <a:srgbClr val="000000"/>
              </a:buClr>
              <a:buSzPts val="2200"/>
              <a:buFont typeface="Arial"/>
              <a:buNone/>
            </a:pPr>
            <a:r>
              <a:rPr lang="en-GB" sz="2200" b="1" i="0" u="none" strike="noStrike" cap="none" dirty="0">
                <a:solidFill>
                  <a:schemeClr val="accent1"/>
                </a:solidFill>
                <a:latin typeface="Montserrat"/>
                <a:ea typeface="Montserrat"/>
                <a:cs typeface="Montserrat"/>
                <a:sym typeface="Montserrat"/>
              </a:rPr>
              <a:t>LSI-VC-1</a:t>
            </a:r>
            <a:r>
              <a:rPr lang="en-GB" sz="2200" b="1" dirty="0">
                <a:solidFill>
                  <a:schemeClr val="accent1"/>
                </a:solidFill>
                <a:latin typeface="Montserrat"/>
                <a:ea typeface="Montserrat"/>
                <a:cs typeface="Montserrat"/>
                <a:sym typeface="Montserrat"/>
              </a:rPr>
              <a:t>6</a:t>
            </a:r>
            <a:r>
              <a:rPr lang="en-GB" sz="2200" b="1" i="0" u="none" strike="noStrike" cap="none" dirty="0">
                <a:solidFill>
                  <a:schemeClr val="accent1"/>
                </a:solidFill>
                <a:latin typeface="Montserrat"/>
                <a:ea typeface="Montserrat"/>
                <a:cs typeface="Montserrat"/>
                <a:sym typeface="Montserrat"/>
              </a:rPr>
              <a:t>, </a:t>
            </a:r>
            <a:r>
              <a:rPr lang="en-GB" sz="2200" b="1" dirty="0">
                <a:solidFill>
                  <a:schemeClr val="accent1"/>
                </a:solidFill>
                <a:latin typeface="Montserrat"/>
                <a:ea typeface="Montserrat"/>
                <a:cs typeface="Montserrat"/>
                <a:sym typeface="Montserrat"/>
              </a:rPr>
              <a:t>Canberra</a:t>
            </a:r>
            <a:r>
              <a:rPr lang="en-GB" sz="2200" b="1" i="0" u="none" strike="noStrike" cap="none" dirty="0">
                <a:solidFill>
                  <a:schemeClr val="accent1"/>
                </a:solidFill>
                <a:latin typeface="Montserrat"/>
                <a:ea typeface="Montserrat"/>
                <a:cs typeface="Montserrat"/>
                <a:sym typeface="Montserrat"/>
              </a:rPr>
              <a:t> </a:t>
            </a:r>
            <a:endParaRPr sz="2200" b="1" i="0" u="none" strike="noStrike" cap="none" dirty="0">
              <a:solidFill>
                <a:schemeClr val="accent1"/>
              </a:solidFill>
              <a:latin typeface="Montserrat"/>
              <a:ea typeface="Montserrat"/>
              <a:cs typeface="Montserrat"/>
              <a:sym typeface="Montserrat"/>
            </a:endParaRPr>
          </a:p>
          <a:p>
            <a:pPr marL="0" marR="0" lvl="0" indent="0" algn="r" rtl="0">
              <a:lnSpc>
                <a:spcPct val="150000"/>
              </a:lnSpc>
              <a:spcBef>
                <a:spcPts val="0"/>
              </a:spcBef>
              <a:spcAft>
                <a:spcPts val="0"/>
              </a:spcAft>
              <a:buClr>
                <a:srgbClr val="000000"/>
              </a:buClr>
              <a:buSzPts val="2200"/>
              <a:buFont typeface="Arial"/>
              <a:buNone/>
            </a:pPr>
            <a:r>
              <a:rPr lang="en-GB" sz="2200" b="1" dirty="0">
                <a:solidFill>
                  <a:schemeClr val="accent1"/>
                </a:solidFill>
                <a:latin typeface="Montserrat"/>
                <a:ea typeface="Montserrat"/>
                <a:cs typeface="Montserrat"/>
                <a:sym typeface="Montserrat"/>
              </a:rPr>
              <a:t>23</a:t>
            </a:r>
            <a:r>
              <a:rPr lang="en-GB" sz="2200" b="1" i="0" u="none" strike="noStrike" cap="none" dirty="0">
                <a:solidFill>
                  <a:schemeClr val="accent1"/>
                </a:solidFill>
                <a:latin typeface="Montserrat"/>
                <a:ea typeface="Montserrat"/>
                <a:cs typeface="Montserrat"/>
                <a:sym typeface="Montserrat"/>
              </a:rPr>
              <a:t> - 2</a:t>
            </a:r>
            <a:r>
              <a:rPr lang="en-GB" sz="2200" b="1" dirty="0">
                <a:solidFill>
                  <a:schemeClr val="accent1"/>
                </a:solidFill>
                <a:latin typeface="Montserrat"/>
                <a:ea typeface="Montserrat"/>
                <a:cs typeface="Montserrat"/>
                <a:sym typeface="Montserrat"/>
              </a:rPr>
              <a:t>5</a:t>
            </a:r>
            <a:r>
              <a:rPr lang="en-GB" sz="2200" b="1" i="0" u="none" strike="noStrike" cap="none" dirty="0">
                <a:solidFill>
                  <a:schemeClr val="accent1"/>
                </a:solidFill>
                <a:latin typeface="Montserrat"/>
                <a:ea typeface="Montserrat"/>
                <a:cs typeface="Montserrat"/>
                <a:sym typeface="Montserrat"/>
              </a:rPr>
              <a:t> </a:t>
            </a:r>
            <a:r>
              <a:rPr lang="en-GB" sz="2200" b="1" dirty="0">
                <a:solidFill>
                  <a:schemeClr val="accent1"/>
                </a:solidFill>
                <a:latin typeface="Montserrat"/>
                <a:ea typeface="Montserrat"/>
                <a:cs typeface="Montserrat"/>
                <a:sym typeface="Montserrat"/>
              </a:rPr>
              <a:t>September </a:t>
            </a:r>
            <a:r>
              <a:rPr lang="en-GB" sz="2200" b="1" i="0" u="none" strike="noStrike" cap="none" dirty="0">
                <a:solidFill>
                  <a:schemeClr val="accent1"/>
                </a:solidFill>
                <a:latin typeface="Montserrat"/>
                <a:ea typeface="Montserrat"/>
                <a:cs typeface="Montserrat"/>
                <a:sym typeface="Montserrat"/>
              </a:rPr>
              <a:t>202</a:t>
            </a:r>
            <a:r>
              <a:rPr lang="en-GB" sz="2200" b="1" dirty="0">
                <a:solidFill>
                  <a:schemeClr val="accent1"/>
                </a:solidFill>
                <a:latin typeface="Montserrat"/>
                <a:ea typeface="Montserrat"/>
                <a:cs typeface="Montserrat"/>
                <a:sym typeface="Montserrat"/>
              </a:rPr>
              <a:t>4</a:t>
            </a:r>
            <a:endParaRPr sz="2200" b="1" i="0" u="none" strike="noStrike" cap="none" dirty="0">
              <a:solidFill>
                <a:schemeClr val="accent1"/>
              </a:solidFill>
              <a:latin typeface="Montserrat"/>
              <a:ea typeface="Montserrat"/>
              <a:cs typeface="Montserrat"/>
              <a:sym typeface="Montserrat"/>
            </a:endParaRPr>
          </a:p>
        </p:txBody>
      </p:sp>
    </p:spTree>
    <p:extLst>
      <p:ext uri="{BB962C8B-B14F-4D97-AF65-F5344CB8AC3E}">
        <p14:creationId xmlns:p14="http://schemas.microsoft.com/office/powerpoint/2010/main" val="1154852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7"/>
          <p:cNvSpPr txBox="1">
            <a:spLocks noGrp="1"/>
          </p:cNvSpPr>
          <p:nvPr>
            <p:ph type="title"/>
          </p:nvPr>
        </p:nvSpPr>
        <p:spPr>
          <a:xfrm>
            <a:off x="164775" y="277472"/>
            <a:ext cx="9387200" cy="564800"/>
          </a:xfrm>
          <a:prstGeom prst="rect">
            <a:avLst/>
          </a:prstGeom>
          <a:noFill/>
          <a:ln>
            <a:noFill/>
          </a:ln>
        </p:spPr>
        <p:txBody>
          <a:bodyPr spcFirstLastPara="1" wrap="square" lIns="91433" tIns="45700" rIns="91433" bIns="45700" anchor="t" anchorCtr="0">
            <a:noAutofit/>
          </a:bodyPr>
          <a:lstStyle/>
          <a:p>
            <a:pPr>
              <a:buSzPts val="3300"/>
            </a:pPr>
            <a:r>
              <a:rPr lang="en" sz="3200" dirty="0"/>
              <a:t>Possibility of tasking new acquisitions</a:t>
            </a:r>
            <a:endParaRPr sz="3200" dirty="0"/>
          </a:p>
        </p:txBody>
      </p:sp>
      <p:sp>
        <p:nvSpPr>
          <p:cNvPr id="2" name="Google Shape;252;p37">
            <a:extLst>
              <a:ext uri="{FF2B5EF4-FFF2-40B4-BE49-F238E27FC236}">
                <a16:creationId xmlns:a16="http://schemas.microsoft.com/office/drawing/2014/main" id="{D03DFAA7-D0F3-B36D-1279-917AA65731B7}"/>
              </a:ext>
            </a:extLst>
          </p:cNvPr>
          <p:cNvSpPr txBox="1"/>
          <p:nvPr/>
        </p:nvSpPr>
        <p:spPr>
          <a:xfrm>
            <a:off x="152571" y="1478016"/>
            <a:ext cx="10843600" cy="2677642"/>
          </a:xfrm>
          <a:prstGeom prst="rect">
            <a:avLst/>
          </a:prstGeom>
          <a:noFill/>
          <a:ln>
            <a:noFill/>
          </a:ln>
        </p:spPr>
        <p:txBody>
          <a:bodyPr spcFirstLastPara="1" wrap="square" lIns="91433" tIns="91433" rIns="91433" bIns="91433" anchor="t" anchorCtr="0">
            <a:spAutoFit/>
          </a:bodyPr>
          <a:lstStyle/>
          <a:p>
            <a:pPr marL="609585" indent="-431789">
              <a:lnSpc>
                <a:spcPct val="90000"/>
              </a:lnSpc>
              <a:buClr>
                <a:schemeClr val="dk1"/>
              </a:buClr>
              <a:buSzPts val="1500"/>
              <a:buFont typeface="Arial"/>
              <a:buChar char="❖"/>
            </a:pPr>
            <a:r>
              <a:rPr lang="en" sz="2000" dirty="0">
                <a:solidFill>
                  <a:schemeClr val="dk1"/>
                </a:solidFill>
              </a:rPr>
              <a:t>TBD - NRO’s Commercial Systems Program Office (CSPO)</a:t>
            </a:r>
          </a:p>
          <a:p>
            <a:pPr marL="177796">
              <a:lnSpc>
                <a:spcPct val="90000"/>
              </a:lnSpc>
              <a:buClr>
                <a:schemeClr val="dk1"/>
              </a:buClr>
              <a:buSzPts val="1500"/>
            </a:pPr>
            <a:r>
              <a:rPr lang="en" sz="2000" dirty="0">
                <a:solidFill>
                  <a:schemeClr val="dk1"/>
                </a:solidFill>
              </a:rPr>
              <a:t>Proposed study sites:</a:t>
            </a:r>
            <a:endParaRPr sz="2000" dirty="0">
              <a:solidFill>
                <a:schemeClr val="dk1"/>
              </a:solidFill>
            </a:endParaRPr>
          </a:p>
          <a:p>
            <a:pPr marL="1219170" lvl="1" indent="-431789">
              <a:lnSpc>
                <a:spcPct val="90000"/>
              </a:lnSpc>
              <a:buClr>
                <a:schemeClr val="dk1"/>
              </a:buClr>
              <a:buSzPts val="1500"/>
              <a:buChar char="➢"/>
            </a:pPr>
            <a:r>
              <a:rPr lang="en" sz="2000" dirty="0">
                <a:solidFill>
                  <a:schemeClr val="dk1"/>
                </a:solidFill>
              </a:rPr>
              <a:t>Kedah, Malaysia</a:t>
            </a:r>
            <a:endParaRPr sz="2000" dirty="0">
              <a:solidFill>
                <a:schemeClr val="dk1"/>
              </a:solidFill>
            </a:endParaRPr>
          </a:p>
          <a:p>
            <a:pPr marL="1219170" lvl="1" indent="-431789">
              <a:lnSpc>
                <a:spcPct val="90000"/>
              </a:lnSpc>
              <a:buClr>
                <a:schemeClr val="dk1"/>
              </a:buClr>
              <a:buSzPts val="1500"/>
              <a:buChar char="➢"/>
            </a:pPr>
            <a:r>
              <a:rPr lang="en" sz="2000" dirty="0">
                <a:solidFill>
                  <a:schemeClr val="dk1"/>
                </a:solidFill>
              </a:rPr>
              <a:t>Riau, Indonesia</a:t>
            </a:r>
            <a:endParaRPr sz="2000" dirty="0">
              <a:solidFill>
                <a:schemeClr val="dk1"/>
              </a:solidFill>
            </a:endParaRPr>
          </a:p>
          <a:p>
            <a:pPr marL="1219170" lvl="1" indent="-431789">
              <a:lnSpc>
                <a:spcPct val="90000"/>
              </a:lnSpc>
              <a:buClr>
                <a:schemeClr val="dk1"/>
              </a:buClr>
              <a:buSzPts val="1500"/>
              <a:buChar char="➢"/>
            </a:pPr>
            <a:r>
              <a:rPr lang="en" sz="2000" dirty="0">
                <a:solidFill>
                  <a:schemeClr val="dk1"/>
                </a:solidFill>
              </a:rPr>
              <a:t>Preah Sihanoukville, Cambodia</a:t>
            </a:r>
            <a:endParaRPr sz="2000" dirty="0">
              <a:solidFill>
                <a:schemeClr val="dk1"/>
              </a:solidFill>
            </a:endParaRPr>
          </a:p>
          <a:p>
            <a:pPr marL="609585">
              <a:lnSpc>
                <a:spcPct val="90000"/>
              </a:lnSpc>
            </a:pPr>
            <a:endParaRPr sz="2000" dirty="0">
              <a:solidFill>
                <a:schemeClr val="dk1"/>
              </a:solidFill>
            </a:endParaRPr>
          </a:p>
          <a:p>
            <a:pPr marL="609585" indent="-431789">
              <a:lnSpc>
                <a:spcPct val="90000"/>
              </a:lnSpc>
              <a:buClr>
                <a:schemeClr val="dk1"/>
              </a:buClr>
              <a:buSzPts val="1500"/>
              <a:buChar char="❖"/>
            </a:pPr>
            <a:r>
              <a:rPr lang="en" sz="2000" dirty="0">
                <a:solidFill>
                  <a:schemeClr val="dk1"/>
                </a:solidFill>
              </a:rPr>
              <a:t>Goals:</a:t>
            </a:r>
            <a:endParaRPr sz="2000" dirty="0">
              <a:solidFill>
                <a:schemeClr val="dk1"/>
              </a:solidFill>
            </a:endParaRPr>
          </a:p>
          <a:p>
            <a:pPr marL="1219170" lvl="1" indent="-431789">
              <a:lnSpc>
                <a:spcPct val="90000"/>
              </a:lnSpc>
              <a:buClr>
                <a:schemeClr val="dk1"/>
              </a:buClr>
              <a:buSzPts val="1500"/>
              <a:buChar char="➢"/>
            </a:pPr>
            <a:r>
              <a:rPr lang="en" sz="2000" dirty="0">
                <a:solidFill>
                  <a:schemeClr val="dk1"/>
                </a:solidFill>
              </a:rPr>
              <a:t>Trial ingest of acquired products (data formats, product levels, STAC, etc.)</a:t>
            </a:r>
            <a:endParaRPr sz="2000" dirty="0">
              <a:solidFill>
                <a:schemeClr val="dk1"/>
              </a:solidFill>
            </a:endParaRPr>
          </a:p>
          <a:p>
            <a:pPr marL="1219170" lvl="1" indent="-431789">
              <a:lnSpc>
                <a:spcPct val="90000"/>
              </a:lnSpc>
              <a:buClr>
                <a:schemeClr val="dk1"/>
              </a:buClr>
              <a:buSzPts val="1500"/>
              <a:buChar char="➢"/>
            </a:pPr>
            <a:r>
              <a:rPr lang="en" sz="2000" dirty="0">
                <a:solidFill>
                  <a:schemeClr val="dk1"/>
                </a:solidFill>
              </a:rPr>
              <a:t>Interoperability tests with CEOS SAR data</a:t>
            </a:r>
            <a:endParaRPr sz="2000" dirty="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8"/>
          <p:cNvSpPr txBox="1">
            <a:spLocks noGrp="1"/>
          </p:cNvSpPr>
          <p:nvPr>
            <p:ph type="title"/>
          </p:nvPr>
        </p:nvSpPr>
        <p:spPr>
          <a:xfrm>
            <a:off x="164775" y="277472"/>
            <a:ext cx="9387200" cy="564800"/>
          </a:xfrm>
          <a:prstGeom prst="rect">
            <a:avLst/>
          </a:prstGeom>
          <a:noFill/>
          <a:ln>
            <a:noFill/>
          </a:ln>
        </p:spPr>
        <p:txBody>
          <a:bodyPr spcFirstLastPara="1" wrap="square" lIns="91433" tIns="45700" rIns="91433" bIns="45700" anchor="t" anchorCtr="0">
            <a:noAutofit/>
          </a:bodyPr>
          <a:lstStyle/>
          <a:p>
            <a:pPr>
              <a:buSzPts val="3300"/>
            </a:pPr>
            <a:r>
              <a:rPr lang="en" sz="3200"/>
              <a:t>Initial Observations and Conclusions</a:t>
            </a:r>
            <a:endParaRPr sz="3200"/>
          </a:p>
        </p:txBody>
      </p:sp>
      <p:sp>
        <p:nvSpPr>
          <p:cNvPr id="2" name="Google Shape;258;p38">
            <a:extLst>
              <a:ext uri="{FF2B5EF4-FFF2-40B4-BE49-F238E27FC236}">
                <a16:creationId xmlns:a16="http://schemas.microsoft.com/office/drawing/2014/main" id="{F4AABD1B-1D08-03F5-7E8A-736B8AF2F69D}"/>
              </a:ext>
            </a:extLst>
          </p:cNvPr>
          <p:cNvSpPr txBox="1"/>
          <p:nvPr/>
        </p:nvSpPr>
        <p:spPr>
          <a:xfrm>
            <a:off x="152571" y="1370819"/>
            <a:ext cx="10843600" cy="4619199"/>
          </a:xfrm>
          <a:prstGeom prst="rect">
            <a:avLst/>
          </a:prstGeom>
          <a:noFill/>
          <a:ln>
            <a:noFill/>
          </a:ln>
        </p:spPr>
        <p:txBody>
          <a:bodyPr spcFirstLastPara="1" wrap="square" lIns="91433" tIns="91433" rIns="91433" bIns="91433" anchor="t" anchorCtr="0">
            <a:spAutoFit/>
          </a:bodyPr>
          <a:lstStyle/>
          <a:p>
            <a:pPr marL="609585" indent="-431789">
              <a:lnSpc>
                <a:spcPct val="90000"/>
              </a:lnSpc>
              <a:buClr>
                <a:schemeClr val="dk1"/>
              </a:buClr>
              <a:buSzPts val="1500"/>
              <a:buFont typeface="Arial"/>
              <a:buChar char="❖"/>
            </a:pPr>
            <a:r>
              <a:rPr lang="en" sz="2000" dirty="0">
                <a:solidFill>
                  <a:schemeClr val="dk1"/>
                </a:solidFill>
              </a:rPr>
              <a:t>“New Space” SAR companies focused on X-band</a:t>
            </a:r>
            <a:endParaRPr sz="2000" dirty="0">
              <a:solidFill>
                <a:schemeClr val="dk1"/>
              </a:solidFill>
            </a:endParaRPr>
          </a:p>
          <a:p>
            <a:pPr marL="1219170" lvl="1" indent="-431789">
              <a:lnSpc>
                <a:spcPct val="90000"/>
              </a:lnSpc>
              <a:buClr>
                <a:schemeClr val="dk1"/>
              </a:buClr>
              <a:buSzPts val="1500"/>
              <a:buChar char="➢"/>
            </a:pPr>
            <a:r>
              <a:rPr lang="en" sz="2000" dirty="0">
                <a:solidFill>
                  <a:schemeClr val="dk1"/>
                </a:solidFill>
              </a:rPr>
              <a:t>Aimed at high resolution market</a:t>
            </a:r>
            <a:endParaRPr sz="2000" dirty="0">
              <a:solidFill>
                <a:schemeClr val="dk1"/>
              </a:solidFill>
            </a:endParaRPr>
          </a:p>
          <a:p>
            <a:pPr marL="1219170" lvl="1" indent="-431789">
              <a:lnSpc>
                <a:spcPct val="90000"/>
              </a:lnSpc>
              <a:buClr>
                <a:schemeClr val="dk1"/>
              </a:buClr>
              <a:buSzPts val="1500"/>
              <a:buChar char="➢"/>
            </a:pPr>
            <a:r>
              <a:rPr lang="en" sz="2000" dirty="0">
                <a:solidFill>
                  <a:schemeClr val="dk1"/>
                </a:solidFill>
              </a:rPr>
              <a:t>X-band antenna design smaller, simpler, cheaper</a:t>
            </a:r>
            <a:endParaRPr sz="2000" dirty="0">
              <a:solidFill>
                <a:schemeClr val="dk1"/>
              </a:solidFill>
            </a:endParaRPr>
          </a:p>
          <a:p>
            <a:pPr marL="609585" indent="-431789">
              <a:lnSpc>
                <a:spcPct val="90000"/>
              </a:lnSpc>
              <a:spcBef>
                <a:spcPts val="1333"/>
              </a:spcBef>
              <a:buClr>
                <a:schemeClr val="dk1"/>
              </a:buClr>
              <a:buSzPts val="1500"/>
              <a:buChar char="❖"/>
            </a:pPr>
            <a:r>
              <a:rPr lang="en" sz="2000" dirty="0">
                <a:solidFill>
                  <a:schemeClr val="dk1"/>
                </a:solidFill>
              </a:rPr>
              <a:t>None of the products in the datasets assessed (free, open data programs) have progressed to creating CEOS-ARD</a:t>
            </a:r>
            <a:endParaRPr sz="2000" dirty="0">
              <a:solidFill>
                <a:schemeClr val="dk1"/>
              </a:solidFill>
            </a:endParaRPr>
          </a:p>
          <a:p>
            <a:pPr marL="1219170" lvl="1" indent="-431789">
              <a:lnSpc>
                <a:spcPct val="90000"/>
              </a:lnSpc>
              <a:buClr>
                <a:schemeClr val="dk1"/>
              </a:buClr>
              <a:buSzPts val="1500"/>
              <a:buChar char="➢"/>
            </a:pPr>
            <a:r>
              <a:rPr lang="en" sz="2000" dirty="0">
                <a:solidFill>
                  <a:schemeClr val="dk1"/>
                </a:solidFill>
              </a:rPr>
              <a:t>Free products only assessed; presumably paid products could be further processed</a:t>
            </a:r>
            <a:endParaRPr sz="2000" dirty="0">
              <a:solidFill>
                <a:schemeClr val="dk1"/>
              </a:solidFill>
            </a:endParaRPr>
          </a:p>
          <a:p>
            <a:pPr marL="609585" indent="-431789">
              <a:lnSpc>
                <a:spcPct val="90000"/>
              </a:lnSpc>
              <a:spcBef>
                <a:spcPts val="1333"/>
              </a:spcBef>
              <a:buClr>
                <a:schemeClr val="dk1"/>
              </a:buClr>
              <a:buSzPts val="1500"/>
              <a:buChar char="❖"/>
            </a:pPr>
            <a:r>
              <a:rPr lang="en" sz="2000" dirty="0">
                <a:solidFill>
                  <a:schemeClr val="dk1"/>
                </a:solidFill>
              </a:rPr>
              <a:t>On a technical basis, all the datasets assessed could be used as the basis to create CEOS-ARD with further processing</a:t>
            </a:r>
            <a:endParaRPr sz="2000" dirty="0">
              <a:solidFill>
                <a:schemeClr val="dk1"/>
              </a:solidFill>
            </a:endParaRPr>
          </a:p>
          <a:p>
            <a:pPr marL="1219170" lvl="1" indent="-431789">
              <a:lnSpc>
                <a:spcPct val="90000"/>
              </a:lnSpc>
              <a:buClr>
                <a:schemeClr val="dk1"/>
              </a:buClr>
              <a:buSzPts val="1500"/>
              <a:buChar char="➢"/>
            </a:pPr>
            <a:r>
              <a:rPr lang="en" sz="2000" dirty="0">
                <a:solidFill>
                  <a:schemeClr val="dk1"/>
                </a:solidFill>
              </a:rPr>
              <a:t>Potential next step in the assessment</a:t>
            </a:r>
            <a:endParaRPr sz="2000" dirty="0">
              <a:solidFill>
                <a:schemeClr val="dk1"/>
              </a:solidFill>
            </a:endParaRPr>
          </a:p>
          <a:p>
            <a:pPr marL="609585" indent="-431789">
              <a:lnSpc>
                <a:spcPct val="90000"/>
              </a:lnSpc>
              <a:spcBef>
                <a:spcPts val="1333"/>
              </a:spcBef>
              <a:buClr>
                <a:schemeClr val="dk1"/>
              </a:buClr>
              <a:buSzPts val="1500"/>
              <a:buChar char="❖"/>
            </a:pPr>
            <a:r>
              <a:rPr lang="en" sz="2000" dirty="0">
                <a:solidFill>
                  <a:schemeClr val="dk1"/>
                </a:solidFill>
              </a:rPr>
              <a:t>The Capella free GEO product could be ingested into the CEOS Analytics Laboratory</a:t>
            </a:r>
            <a:endParaRPr sz="2000" dirty="0">
              <a:solidFill>
                <a:schemeClr val="dk1"/>
              </a:solidFill>
            </a:endParaRPr>
          </a:p>
          <a:p>
            <a:pPr marL="609585" indent="-431789">
              <a:lnSpc>
                <a:spcPct val="90000"/>
              </a:lnSpc>
              <a:spcBef>
                <a:spcPts val="1333"/>
              </a:spcBef>
              <a:buClr>
                <a:schemeClr val="dk1"/>
              </a:buClr>
              <a:buSzPts val="1500"/>
              <a:buChar char="❖"/>
            </a:pPr>
            <a:r>
              <a:rPr lang="en" sz="2000" dirty="0">
                <a:solidFill>
                  <a:schemeClr val="dk1"/>
                </a:solidFill>
              </a:rPr>
              <a:t>Assessment relevant to the ongoing discussion within the CEO- ARD SAR PFS team</a:t>
            </a:r>
            <a:endParaRPr sz="2000" dirty="0">
              <a:solidFill>
                <a:schemeClr val="dk1"/>
              </a:solidFill>
            </a:endParaRPr>
          </a:p>
          <a:p>
            <a:pPr marL="1219170" lvl="1" indent="-431789">
              <a:lnSpc>
                <a:spcPct val="90000"/>
              </a:lnSpc>
              <a:spcAft>
                <a:spcPts val="1333"/>
              </a:spcAft>
              <a:buClr>
                <a:schemeClr val="dk1"/>
              </a:buClr>
              <a:buSzPts val="1500"/>
              <a:buChar char="➢"/>
            </a:pPr>
            <a:r>
              <a:rPr lang="en" sz="2000" dirty="0">
                <a:solidFill>
                  <a:schemeClr val="dk1"/>
                </a:solidFill>
              </a:rPr>
              <a:t>Whether processing high resolution datasets to CEOS ARD standards is a useful proposition</a:t>
            </a:r>
            <a:endParaRPr sz="2000" dirty="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9"/>
          <p:cNvSpPr txBox="1">
            <a:spLocks noGrp="1"/>
          </p:cNvSpPr>
          <p:nvPr>
            <p:ph type="title"/>
          </p:nvPr>
        </p:nvSpPr>
        <p:spPr>
          <a:xfrm>
            <a:off x="164775" y="277472"/>
            <a:ext cx="9387200" cy="564800"/>
          </a:xfrm>
          <a:prstGeom prst="rect">
            <a:avLst/>
          </a:prstGeom>
          <a:noFill/>
          <a:ln>
            <a:noFill/>
          </a:ln>
        </p:spPr>
        <p:txBody>
          <a:bodyPr spcFirstLastPara="1" wrap="square" lIns="91433" tIns="45700" rIns="91433" bIns="45700" anchor="t" anchorCtr="0">
            <a:noAutofit/>
          </a:bodyPr>
          <a:lstStyle/>
          <a:p>
            <a:pPr>
              <a:buSzPts val="3300"/>
            </a:pPr>
            <a:r>
              <a:rPr lang="en" sz="3200"/>
              <a:t>Next Steps</a:t>
            </a:r>
            <a:endParaRPr sz="3200"/>
          </a:p>
        </p:txBody>
      </p:sp>
      <p:sp>
        <p:nvSpPr>
          <p:cNvPr id="264" name="Google Shape;264;p39"/>
          <p:cNvSpPr txBox="1"/>
          <p:nvPr/>
        </p:nvSpPr>
        <p:spPr>
          <a:xfrm>
            <a:off x="164775" y="1093890"/>
            <a:ext cx="10843600" cy="5288613"/>
          </a:xfrm>
          <a:prstGeom prst="rect">
            <a:avLst/>
          </a:prstGeom>
          <a:noFill/>
          <a:ln>
            <a:noFill/>
          </a:ln>
        </p:spPr>
        <p:txBody>
          <a:bodyPr spcFirstLastPara="1" wrap="square" lIns="91433" tIns="91433" rIns="91433" bIns="91433" anchor="t" anchorCtr="0">
            <a:spAutoFit/>
          </a:bodyPr>
          <a:lstStyle/>
          <a:p>
            <a:pPr marL="609585" indent="-431789">
              <a:lnSpc>
                <a:spcPct val="90000"/>
              </a:lnSpc>
              <a:spcBef>
                <a:spcPts val="1067"/>
              </a:spcBef>
              <a:buClr>
                <a:schemeClr val="dk1"/>
              </a:buClr>
              <a:buSzPts val="1500"/>
              <a:buChar char="❖"/>
            </a:pPr>
            <a:r>
              <a:rPr lang="en" sz="2000" dirty="0">
                <a:solidFill>
                  <a:schemeClr val="dk1"/>
                </a:solidFill>
              </a:rPr>
              <a:t>Trial ingestion of the data into CAL</a:t>
            </a:r>
            <a:endParaRPr sz="2000" dirty="0">
              <a:solidFill>
                <a:schemeClr val="dk1"/>
              </a:solidFill>
            </a:endParaRPr>
          </a:p>
          <a:p>
            <a:pPr marL="1219170" lvl="1" indent="-431789">
              <a:lnSpc>
                <a:spcPct val="90000"/>
              </a:lnSpc>
              <a:buClr>
                <a:schemeClr val="dk1"/>
              </a:buClr>
              <a:buSzPts val="1500"/>
              <a:buChar char="➢"/>
            </a:pPr>
            <a:r>
              <a:rPr lang="en" sz="2000" dirty="0">
                <a:solidFill>
                  <a:schemeClr val="dk1"/>
                </a:solidFill>
              </a:rPr>
              <a:t>Capella GEO product is the first/best candidate for this</a:t>
            </a:r>
            <a:endParaRPr sz="2000" dirty="0">
              <a:solidFill>
                <a:schemeClr val="dk1"/>
              </a:solidFill>
            </a:endParaRPr>
          </a:p>
          <a:p>
            <a:pPr marL="1219170" lvl="1" indent="-431789">
              <a:lnSpc>
                <a:spcPct val="90000"/>
              </a:lnSpc>
              <a:buClr>
                <a:schemeClr val="dk1"/>
              </a:buClr>
              <a:buSzPts val="1500"/>
              <a:buChar char="➢"/>
            </a:pPr>
            <a:r>
              <a:rPr lang="en" sz="2000" dirty="0">
                <a:solidFill>
                  <a:schemeClr val="dk1"/>
                </a:solidFill>
              </a:rPr>
              <a:t>NovaSAR-1 a possible option</a:t>
            </a:r>
            <a:endParaRPr sz="2000" dirty="0">
              <a:solidFill>
                <a:schemeClr val="dk1"/>
              </a:solidFill>
            </a:endParaRPr>
          </a:p>
          <a:p>
            <a:pPr marL="1219170" lvl="1" indent="-431789">
              <a:lnSpc>
                <a:spcPct val="90000"/>
              </a:lnSpc>
              <a:buClr>
                <a:schemeClr val="dk1"/>
              </a:buClr>
              <a:buSzPts val="1500"/>
              <a:buChar char="➢"/>
            </a:pPr>
            <a:r>
              <a:rPr lang="en" sz="2000" dirty="0">
                <a:solidFill>
                  <a:schemeClr val="dk1"/>
                </a:solidFill>
              </a:rPr>
              <a:t>Learn and further develop relationship by doing</a:t>
            </a:r>
            <a:endParaRPr sz="2000" dirty="0">
              <a:solidFill>
                <a:schemeClr val="dk1"/>
              </a:solidFill>
            </a:endParaRPr>
          </a:p>
          <a:p>
            <a:pPr marL="1219170" lvl="1" indent="-431789">
              <a:lnSpc>
                <a:spcPct val="90000"/>
              </a:lnSpc>
              <a:buClr>
                <a:schemeClr val="dk1"/>
              </a:buClr>
              <a:buSzPts val="1500"/>
              <a:buChar char="➢"/>
            </a:pPr>
            <a:r>
              <a:rPr lang="en" sz="2000" dirty="0">
                <a:solidFill>
                  <a:schemeClr val="dk1"/>
                </a:solidFill>
              </a:rPr>
              <a:t>Interoperability assessment of New Space SAR data products with CEOS agency datasets (ALOS-2, Sentinel-1) in the CAL</a:t>
            </a:r>
            <a:endParaRPr sz="2000" dirty="0">
              <a:solidFill>
                <a:schemeClr val="dk1"/>
              </a:solidFill>
            </a:endParaRPr>
          </a:p>
          <a:p>
            <a:pPr marL="609585" indent="-431789">
              <a:lnSpc>
                <a:spcPct val="90000"/>
              </a:lnSpc>
              <a:spcBef>
                <a:spcPts val="1333"/>
              </a:spcBef>
              <a:buClr>
                <a:schemeClr val="dk1"/>
              </a:buClr>
              <a:buSzPts val="1500"/>
              <a:buChar char="❖"/>
            </a:pPr>
            <a:r>
              <a:rPr lang="en" sz="2000" dirty="0">
                <a:solidFill>
                  <a:schemeClr val="dk1"/>
                </a:solidFill>
              </a:rPr>
              <a:t>Engage with the other data providers to see if they would be willing to provide a geometrically terrain corrected sample product to ingest into CAL</a:t>
            </a:r>
            <a:endParaRPr sz="2000" dirty="0">
              <a:solidFill>
                <a:schemeClr val="dk1"/>
              </a:solidFill>
            </a:endParaRPr>
          </a:p>
          <a:p>
            <a:pPr marL="1219170" lvl="1" indent="-431789">
              <a:lnSpc>
                <a:spcPct val="90000"/>
              </a:lnSpc>
              <a:buClr>
                <a:schemeClr val="dk1"/>
              </a:buClr>
              <a:buSzPts val="1500"/>
              <a:buChar char="➢"/>
            </a:pPr>
            <a:r>
              <a:rPr lang="en" sz="2000" dirty="0">
                <a:solidFill>
                  <a:schemeClr val="dk1"/>
                </a:solidFill>
              </a:rPr>
              <a:t>request further processing of an existing scene; or</a:t>
            </a:r>
            <a:endParaRPr sz="2000" dirty="0">
              <a:solidFill>
                <a:schemeClr val="dk1"/>
              </a:solidFill>
            </a:endParaRPr>
          </a:p>
          <a:p>
            <a:pPr marL="1219170" lvl="1" indent="-431789">
              <a:lnSpc>
                <a:spcPct val="90000"/>
              </a:lnSpc>
              <a:buClr>
                <a:schemeClr val="dk1"/>
              </a:buClr>
              <a:buSzPts val="1500"/>
              <a:buChar char="➢"/>
            </a:pPr>
            <a:r>
              <a:rPr lang="en" sz="2000" dirty="0">
                <a:solidFill>
                  <a:schemeClr val="dk1"/>
                </a:solidFill>
              </a:rPr>
              <a:t>we could consider doing this processing ourselves using Gamma or SNAP</a:t>
            </a:r>
            <a:endParaRPr sz="2000" dirty="0">
              <a:solidFill>
                <a:schemeClr val="dk1"/>
              </a:solidFill>
            </a:endParaRPr>
          </a:p>
          <a:p>
            <a:pPr>
              <a:lnSpc>
                <a:spcPct val="90000"/>
              </a:lnSpc>
              <a:spcBef>
                <a:spcPts val="1067"/>
              </a:spcBef>
            </a:pPr>
            <a:r>
              <a:rPr lang="en" sz="2000" dirty="0">
                <a:solidFill>
                  <a:schemeClr val="dk1"/>
                </a:solidFill>
              </a:rPr>
              <a:t>Future</a:t>
            </a:r>
            <a:endParaRPr sz="2000" dirty="0">
              <a:solidFill>
                <a:schemeClr val="dk1"/>
              </a:solidFill>
            </a:endParaRPr>
          </a:p>
          <a:p>
            <a:pPr marL="609585" indent="-431789">
              <a:lnSpc>
                <a:spcPct val="90000"/>
              </a:lnSpc>
              <a:spcBef>
                <a:spcPts val="1333"/>
              </a:spcBef>
              <a:buClr>
                <a:schemeClr val="dk1"/>
              </a:buClr>
              <a:buSzPts val="1500"/>
              <a:buChar char="❖"/>
            </a:pPr>
            <a:r>
              <a:rPr lang="en" sz="2000" dirty="0">
                <a:solidFill>
                  <a:schemeClr val="dk1"/>
                </a:solidFill>
              </a:rPr>
              <a:t>Based on understanding built, consider how these datasets could best complement other datasets to address CEOS needs</a:t>
            </a:r>
            <a:endParaRPr sz="2000" dirty="0">
              <a:solidFill>
                <a:schemeClr val="dk1"/>
              </a:solidFill>
            </a:endParaRPr>
          </a:p>
          <a:p>
            <a:pPr marL="609585" indent="-431789">
              <a:lnSpc>
                <a:spcPct val="90000"/>
              </a:lnSpc>
              <a:spcBef>
                <a:spcPts val="1333"/>
              </a:spcBef>
              <a:buClr>
                <a:schemeClr val="dk1"/>
              </a:buClr>
              <a:buSzPts val="1500"/>
              <a:buChar char="❖"/>
            </a:pPr>
            <a:r>
              <a:rPr lang="en" sz="2000" dirty="0">
                <a:solidFill>
                  <a:schemeClr val="dk1"/>
                </a:solidFill>
              </a:rPr>
              <a:t>Engage providers in CEOS-ARD self assessment process</a:t>
            </a:r>
            <a:endParaRPr sz="2000" dirty="0">
              <a:solidFill>
                <a:schemeClr val="dk1"/>
              </a:solidFill>
            </a:endParaRPr>
          </a:p>
          <a:p>
            <a:pPr marL="609585" indent="-431789">
              <a:lnSpc>
                <a:spcPct val="90000"/>
              </a:lnSpc>
              <a:spcBef>
                <a:spcPts val="1333"/>
              </a:spcBef>
              <a:buClr>
                <a:schemeClr val="dk1"/>
              </a:buClr>
              <a:buSzPts val="1500"/>
              <a:buChar char="❖"/>
            </a:pPr>
            <a:r>
              <a:rPr lang="en" sz="2000" dirty="0">
                <a:solidFill>
                  <a:schemeClr val="dk1"/>
                </a:solidFill>
              </a:rPr>
              <a:t>Other non-SAR data providers (e.g. optical, hyperspectral, thermal, etc.)</a:t>
            </a:r>
            <a:endParaRPr sz="2000" dirty="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6"/>
          <p:cNvSpPr txBox="1">
            <a:spLocks noGrp="1"/>
          </p:cNvSpPr>
          <p:nvPr>
            <p:ph type="title"/>
          </p:nvPr>
        </p:nvSpPr>
        <p:spPr>
          <a:xfrm>
            <a:off x="164775" y="277472"/>
            <a:ext cx="9387000" cy="564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Arial"/>
              <a:buNone/>
            </a:pPr>
            <a:r>
              <a:rPr lang="en-GB" sz="3200"/>
              <a:t>New Space SAR – SEO assessment</a:t>
            </a:r>
            <a:endParaRPr sz="3200"/>
          </a:p>
        </p:txBody>
      </p:sp>
      <p:sp>
        <p:nvSpPr>
          <p:cNvPr id="129" name="Google Shape;129;p16"/>
          <p:cNvSpPr txBox="1"/>
          <p:nvPr/>
        </p:nvSpPr>
        <p:spPr>
          <a:xfrm>
            <a:off x="7707607" y="1349871"/>
            <a:ext cx="4111800" cy="30630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GB" sz="2000" dirty="0">
                <a:solidFill>
                  <a:schemeClr val="dk1"/>
                </a:solidFill>
              </a:rPr>
              <a:t>Current (SAR) actors:</a:t>
            </a:r>
            <a:endParaRPr sz="2000" dirty="0">
              <a:solidFill>
                <a:schemeClr val="dk1"/>
              </a:solidFill>
            </a:endParaRPr>
          </a:p>
          <a:p>
            <a:pPr marL="609600" lvl="0" indent="-431800" algn="l" rtl="0">
              <a:lnSpc>
                <a:spcPct val="90000"/>
              </a:lnSpc>
              <a:spcBef>
                <a:spcPts val="1000"/>
              </a:spcBef>
              <a:spcAft>
                <a:spcPts val="0"/>
              </a:spcAft>
              <a:buClr>
                <a:schemeClr val="dk1"/>
              </a:buClr>
              <a:buSzPts val="2000"/>
              <a:buFont typeface="Noto Sans Symbols"/>
              <a:buChar char="❖"/>
            </a:pPr>
            <a:r>
              <a:rPr lang="en-GB" sz="2000" dirty="0">
                <a:solidFill>
                  <a:schemeClr val="dk1"/>
                </a:solidFill>
              </a:rPr>
              <a:t>Capella Space (USA) [9]</a:t>
            </a:r>
            <a:endParaRPr sz="2000" dirty="0">
              <a:solidFill>
                <a:schemeClr val="dk1"/>
              </a:solidFill>
            </a:endParaRPr>
          </a:p>
          <a:p>
            <a:pPr marL="609600" lvl="0" indent="-431800" algn="l" rtl="0">
              <a:lnSpc>
                <a:spcPct val="90000"/>
              </a:lnSpc>
              <a:spcBef>
                <a:spcPts val="0"/>
              </a:spcBef>
              <a:spcAft>
                <a:spcPts val="0"/>
              </a:spcAft>
              <a:buClr>
                <a:schemeClr val="dk1"/>
              </a:buClr>
              <a:buSzPts val="2000"/>
              <a:buFont typeface="Noto Sans Symbols"/>
              <a:buChar char="❖"/>
            </a:pPr>
            <a:r>
              <a:rPr lang="en-GB" sz="2000" dirty="0">
                <a:solidFill>
                  <a:schemeClr val="dk1"/>
                </a:solidFill>
              </a:rPr>
              <a:t>ICEYE (Finland) [32]</a:t>
            </a:r>
            <a:endParaRPr sz="2000" dirty="0">
              <a:solidFill>
                <a:schemeClr val="dk1"/>
              </a:solidFill>
            </a:endParaRPr>
          </a:p>
          <a:p>
            <a:pPr marL="609600" lvl="0" indent="-431800" algn="l" rtl="0">
              <a:lnSpc>
                <a:spcPct val="90000"/>
              </a:lnSpc>
              <a:spcBef>
                <a:spcPts val="0"/>
              </a:spcBef>
              <a:spcAft>
                <a:spcPts val="0"/>
              </a:spcAft>
              <a:buClr>
                <a:schemeClr val="dk1"/>
              </a:buClr>
              <a:buSzPts val="2000"/>
              <a:buFont typeface="Noto Sans Symbols"/>
              <a:buChar char="❖"/>
            </a:pPr>
            <a:r>
              <a:rPr lang="en-GB" sz="2000" dirty="0">
                <a:solidFill>
                  <a:schemeClr val="dk1"/>
                </a:solidFill>
              </a:rPr>
              <a:t>iQPS (Japan) [3]</a:t>
            </a:r>
            <a:endParaRPr sz="2000" dirty="0">
              <a:solidFill>
                <a:schemeClr val="dk1"/>
              </a:solidFill>
            </a:endParaRPr>
          </a:p>
          <a:p>
            <a:pPr marL="609600" lvl="0" indent="-431800" algn="l" rtl="0">
              <a:lnSpc>
                <a:spcPct val="90000"/>
              </a:lnSpc>
              <a:spcBef>
                <a:spcPts val="0"/>
              </a:spcBef>
              <a:spcAft>
                <a:spcPts val="0"/>
              </a:spcAft>
              <a:buClr>
                <a:schemeClr val="dk1"/>
              </a:buClr>
              <a:buSzPts val="2000"/>
              <a:buFont typeface="Noto Sans Symbols"/>
              <a:buChar char="❖"/>
            </a:pPr>
            <a:r>
              <a:rPr lang="en-GB" sz="2000" dirty="0">
                <a:solidFill>
                  <a:schemeClr val="dk1"/>
                </a:solidFill>
              </a:rPr>
              <a:t>Synspective (Japan) [2]</a:t>
            </a:r>
            <a:endParaRPr sz="2000" dirty="0">
              <a:solidFill>
                <a:schemeClr val="dk1"/>
              </a:solidFill>
            </a:endParaRPr>
          </a:p>
          <a:p>
            <a:pPr marL="609600" lvl="0" indent="-431800" algn="l" rtl="0">
              <a:lnSpc>
                <a:spcPct val="90000"/>
              </a:lnSpc>
              <a:spcBef>
                <a:spcPts val="0"/>
              </a:spcBef>
              <a:spcAft>
                <a:spcPts val="0"/>
              </a:spcAft>
              <a:buClr>
                <a:schemeClr val="dk1"/>
              </a:buClr>
              <a:buSzPts val="2000"/>
              <a:buFont typeface="Noto Sans Symbols"/>
              <a:buChar char="❖"/>
            </a:pPr>
            <a:r>
              <a:rPr lang="en-GB" sz="2000" dirty="0">
                <a:solidFill>
                  <a:schemeClr val="dk1"/>
                </a:solidFill>
              </a:rPr>
              <a:t>Umbra (USA) [7]</a:t>
            </a:r>
            <a:endParaRPr sz="2000" dirty="0">
              <a:solidFill>
                <a:schemeClr val="dk1"/>
              </a:solidFill>
            </a:endParaRPr>
          </a:p>
          <a:p>
            <a:pPr marL="609600" lvl="0" indent="-431800" algn="l" rtl="0">
              <a:lnSpc>
                <a:spcPct val="90000"/>
              </a:lnSpc>
              <a:spcBef>
                <a:spcPts val="0"/>
              </a:spcBef>
              <a:spcAft>
                <a:spcPts val="0"/>
              </a:spcAft>
              <a:buClr>
                <a:schemeClr val="dk1"/>
              </a:buClr>
              <a:buSzPts val="2000"/>
              <a:buFont typeface="Noto Sans Symbols"/>
              <a:buChar char="❖"/>
            </a:pPr>
            <a:r>
              <a:rPr lang="en-GB" sz="2000" dirty="0">
                <a:solidFill>
                  <a:schemeClr val="dk1"/>
                </a:solidFill>
              </a:rPr>
              <a:t>Others?...</a:t>
            </a:r>
            <a:endParaRPr sz="2000" dirty="0">
              <a:solidFill>
                <a:schemeClr val="dk1"/>
              </a:solidFill>
            </a:endParaRPr>
          </a:p>
          <a:p>
            <a:pPr marL="0" lvl="0" indent="0" algn="l" rtl="0">
              <a:lnSpc>
                <a:spcPct val="90000"/>
              </a:lnSpc>
              <a:spcBef>
                <a:spcPts val="1000"/>
              </a:spcBef>
              <a:spcAft>
                <a:spcPts val="0"/>
              </a:spcAft>
              <a:buNone/>
            </a:pPr>
            <a:endParaRPr sz="2000" dirty="0">
              <a:solidFill>
                <a:schemeClr val="dk1"/>
              </a:solidFill>
            </a:endParaRPr>
          </a:p>
          <a:p>
            <a:pPr marL="0" lvl="0" indent="0" algn="l" rtl="0">
              <a:lnSpc>
                <a:spcPct val="90000"/>
              </a:lnSpc>
              <a:spcBef>
                <a:spcPts val="1000"/>
              </a:spcBef>
              <a:spcAft>
                <a:spcPts val="0"/>
              </a:spcAft>
              <a:buNone/>
            </a:pPr>
            <a:endParaRPr sz="2000" dirty="0">
              <a:solidFill>
                <a:schemeClr val="dk1"/>
              </a:solidFill>
            </a:endParaRPr>
          </a:p>
        </p:txBody>
      </p:sp>
      <p:grpSp>
        <p:nvGrpSpPr>
          <p:cNvPr id="2" name="Group 1">
            <a:extLst>
              <a:ext uri="{FF2B5EF4-FFF2-40B4-BE49-F238E27FC236}">
                <a16:creationId xmlns:a16="http://schemas.microsoft.com/office/drawing/2014/main" id="{8B95CBE3-9F1B-C54B-9B08-1302367AD1CA}"/>
              </a:ext>
            </a:extLst>
          </p:cNvPr>
          <p:cNvGrpSpPr/>
          <p:nvPr/>
        </p:nvGrpSpPr>
        <p:grpSpPr>
          <a:xfrm>
            <a:off x="200500" y="4302140"/>
            <a:ext cx="11807394" cy="2156034"/>
            <a:chOff x="200500" y="4302140"/>
            <a:chExt cx="11807394" cy="2156034"/>
          </a:xfrm>
        </p:grpSpPr>
        <p:pic>
          <p:nvPicPr>
            <p:cNvPr id="131" name="Google Shape;131;p16"/>
            <p:cNvPicPr preferRelativeResize="0"/>
            <p:nvPr/>
          </p:nvPicPr>
          <p:blipFill>
            <a:blip r:embed="rId3">
              <a:alphaModFix/>
            </a:blip>
            <a:stretch>
              <a:fillRect/>
            </a:stretch>
          </p:blipFill>
          <p:spPr>
            <a:xfrm>
              <a:off x="9857229" y="4302140"/>
              <a:ext cx="2150665" cy="2145334"/>
            </a:xfrm>
            <a:prstGeom prst="rect">
              <a:avLst/>
            </a:prstGeom>
            <a:noFill/>
            <a:ln>
              <a:noFill/>
            </a:ln>
          </p:spPr>
        </p:pic>
        <p:sp>
          <p:nvSpPr>
            <p:cNvPr id="132" name="Google Shape;132;p16"/>
            <p:cNvSpPr txBox="1"/>
            <p:nvPr/>
          </p:nvSpPr>
          <p:spPr>
            <a:xfrm>
              <a:off x="10662073" y="6089460"/>
              <a:ext cx="1321439" cy="295562"/>
            </a:xfrm>
            <a:prstGeom prst="rect">
              <a:avLst/>
            </a:prstGeom>
            <a:noFill/>
            <a:ln>
              <a:noFill/>
            </a:ln>
          </p:spPr>
          <p:txBody>
            <a:bodyPr spcFirstLastPara="1" wrap="square" lIns="91425" tIns="91425" rIns="91425" bIns="91425" anchor="t" anchorCtr="0">
              <a:spAutoFit/>
            </a:bodyPr>
            <a:lstStyle/>
            <a:p>
              <a:pPr marL="0" lvl="0" indent="0" algn="r" rtl="0">
                <a:lnSpc>
                  <a:spcPct val="90000"/>
                </a:lnSpc>
                <a:spcBef>
                  <a:spcPts val="1000"/>
                </a:spcBef>
                <a:spcAft>
                  <a:spcPts val="0"/>
                </a:spcAft>
                <a:buNone/>
              </a:pPr>
              <a:r>
                <a:rPr lang="en-GB" sz="800" dirty="0">
                  <a:solidFill>
                    <a:schemeClr val="lt1"/>
                  </a:solidFill>
                </a:rPr>
                <a:t>Image credit: Umbra</a:t>
              </a:r>
              <a:endParaRPr sz="100" dirty="0">
                <a:solidFill>
                  <a:schemeClr val="lt1"/>
                </a:solidFill>
              </a:endParaRPr>
            </a:p>
          </p:txBody>
        </p:sp>
        <p:pic>
          <p:nvPicPr>
            <p:cNvPr id="134" name="Google Shape;134;p16"/>
            <p:cNvPicPr preferRelativeResize="0"/>
            <p:nvPr/>
          </p:nvPicPr>
          <p:blipFill rotWithShape="1">
            <a:blip r:embed="rId4">
              <a:alphaModFix/>
            </a:blip>
            <a:srcRect r="32736"/>
            <a:stretch/>
          </p:blipFill>
          <p:spPr>
            <a:xfrm>
              <a:off x="7480947" y="4307494"/>
              <a:ext cx="2221162" cy="2145334"/>
            </a:xfrm>
            <a:prstGeom prst="rect">
              <a:avLst/>
            </a:prstGeom>
            <a:noFill/>
            <a:ln>
              <a:noFill/>
            </a:ln>
          </p:spPr>
        </p:pic>
        <p:sp>
          <p:nvSpPr>
            <p:cNvPr id="135" name="Google Shape;135;p16"/>
            <p:cNvSpPr txBox="1"/>
            <p:nvPr/>
          </p:nvSpPr>
          <p:spPr>
            <a:xfrm>
              <a:off x="8357651" y="6080258"/>
              <a:ext cx="1320075" cy="295562"/>
            </a:xfrm>
            <a:prstGeom prst="rect">
              <a:avLst/>
            </a:prstGeom>
            <a:noFill/>
            <a:ln>
              <a:noFill/>
            </a:ln>
          </p:spPr>
          <p:txBody>
            <a:bodyPr spcFirstLastPara="1" wrap="square" lIns="91425" tIns="91425" rIns="91425" bIns="91425" anchor="t" anchorCtr="0">
              <a:spAutoFit/>
            </a:bodyPr>
            <a:lstStyle/>
            <a:p>
              <a:pPr marL="0" lvl="0" indent="0" algn="r" rtl="0">
                <a:lnSpc>
                  <a:spcPct val="90000"/>
                </a:lnSpc>
                <a:spcBef>
                  <a:spcPts val="1000"/>
                </a:spcBef>
                <a:spcAft>
                  <a:spcPts val="0"/>
                </a:spcAft>
                <a:buNone/>
              </a:pPr>
              <a:r>
                <a:rPr lang="en-GB" sz="800">
                  <a:solidFill>
                    <a:schemeClr val="lt1"/>
                  </a:solidFill>
                </a:rPr>
                <a:t>Image credit: Capella  </a:t>
              </a:r>
              <a:endParaRPr sz="100">
                <a:solidFill>
                  <a:schemeClr val="lt1"/>
                </a:solidFill>
              </a:endParaRPr>
            </a:p>
          </p:txBody>
        </p:sp>
        <p:pic>
          <p:nvPicPr>
            <p:cNvPr id="137" name="Google Shape;137;p16"/>
            <p:cNvPicPr preferRelativeResize="0"/>
            <p:nvPr/>
          </p:nvPicPr>
          <p:blipFill>
            <a:blip r:embed="rId5">
              <a:alphaModFix/>
            </a:blip>
            <a:stretch>
              <a:fillRect/>
            </a:stretch>
          </p:blipFill>
          <p:spPr>
            <a:xfrm>
              <a:off x="2660850" y="4302144"/>
              <a:ext cx="2221163" cy="2145331"/>
            </a:xfrm>
            <a:prstGeom prst="rect">
              <a:avLst/>
            </a:prstGeom>
            <a:noFill/>
            <a:ln>
              <a:noFill/>
            </a:ln>
          </p:spPr>
        </p:pic>
        <p:sp>
          <p:nvSpPr>
            <p:cNvPr id="138" name="Google Shape;138;p16"/>
            <p:cNvSpPr txBox="1"/>
            <p:nvPr/>
          </p:nvSpPr>
          <p:spPr>
            <a:xfrm>
              <a:off x="3537579" y="6089464"/>
              <a:ext cx="1320074" cy="295562"/>
            </a:xfrm>
            <a:prstGeom prst="rect">
              <a:avLst/>
            </a:prstGeom>
            <a:noFill/>
            <a:ln>
              <a:noFill/>
            </a:ln>
          </p:spPr>
          <p:txBody>
            <a:bodyPr spcFirstLastPara="1" wrap="square" lIns="91425" tIns="91425" rIns="91425" bIns="91425" anchor="t" anchorCtr="0">
              <a:spAutoFit/>
            </a:bodyPr>
            <a:lstStyle/>
            <a:p>
              <a:pPr marL="0" lvl="0" indent="0" algn="r" rtl="0">
                <a:lnSpc>
                  <a:spcPct val="90000"/>
                </a:lnSpc>
                <a:spcBef>
                  <a:spcPts val="1000"/>
                </a:spcBef>
                <a:spcAft>
                  <a:spcPts val="0"/>
                </a:spcAft>
                <a:buNone/>
              </a:pPr>
              <a:r>
                <a:rPr lang="en-GB" sz="800">
                  <a:solidFill>
                    <a:schemeClr val="lt1"/>
                  </a:solidFill>
                </a:rPr>
                <a:t>Image credit: iQPS</a:t>
              </a:r>
              <a:endParaRPr sz="100">
                <a:solidFill>
                  <a:schemeClr val="lt1"/>
                </a:solidFill>
              </a:endParaRPr>
            </a:p>
          </p:txBody>
        </p:sp>
        <p:pic>
          <p:nvPicPr>
            <p:cNvPr id="140" name="Google Shape;140;p16"/>
            <p:cNvPicPr preferRelativeResize="0"/>
            <p:nvPr/>
          </p:nvPicPr>
          <p:blipFill>
            <a:blip r:embed="rId6">
              <a:alphaModFix/>
            </a:blip>
            <a:stretch>
              <a:fillRect/>
            </a:stretch>
          </p:blipFill>
          <p:spPr>
            <a:xfrm>
              <a:off x="200500" y="4307463"/>
              <a:ext cx="2296250" cy="2145388"/>
            </a:xfrm>
            <a:prstGeom prst="rect">
              <a:avLst/>
            </a:prstGeom>
            <a:noFill/>
            <a:ln>
              <a:noFill/>
            </a:ln>
          </p:spPr>
        </p:pic>
        <p:sp>
          <p:nvSpPr>
            <p:cNvPr id="141" name="Google Shape;141;p16"/>
            <p:cNvSpPr txBox="1"/>
            <p:nvPr/>
          </p:nvSpPr>
          <p:spPr>
            <a:xfrm>
              <a:off x="1133266" y="6084211"/>
              <a:ext cx="1364700" cy="295500"/>
            </a:xfrm>
            <a:prstGeom prst="rect">
              <a:avLst/>
            </a:prstGeom>
            <a:noFill/>
            <a:ln>
              <a:noFill/>
            </a:ln>
          </p:spPr>
          <p:txBody>
            <a:bodyPr spcFirstLastPara="1" wrap="square" lIns="91425" tIns="91425" rIns="91425" bIns="91425" anchor="t" anchorCtr="0">
              <a:spAutoFit/>
            </a:bodyPr>
            <a:lstStyle/>
            <a:p>
              <a:pPr marL="0" lvl="0" indent="0" algn="r" rtl="0">
                <a:lnSpc>
                  <a:spcPct val="90000"/>
                </a:lnSpc>
                <a:spcBef>
                  <a:spcPts val="1000"/>
                </a:spcBef>
                <a:spcAft>
                  <a:spcPts val="0"/>
                </a:spcAft>
                <a:buNone/>
              </a:pPr>
              <a:r>
                <a:rPr lang="en-GB" sz="800" dirty="0">
                  <a:solidFill>
                    <a:schemeClr val="lt1"/>
                  </a:solidFill>
                </a:rPr>
                <a:t>Image credit: Synspective</a:t>
              </a:r>
              <a:endParaRPr sz="100" dirty="0">
                <a:solidFill>
                  <a:schemeClr val="lt1"/>
                </a:solidFill>
              </a:endParaRPr>
            </a:p>
          </p:txBody>
        </p:sp>
        <p:pic>
          <p:nvPicPr>
            <p:cNvPr id="143" name="Google Shape;143;p16"/>
            <p:cNvPicPr preferRelativeResize="0"/>
            <p:nvPr/>
          </p:nvPicPr>
          <p:blipFill>
            <a:blip r:embed="rId7">
              <a:alphaModFix/>
            </a:blip>
            <a:stretch>
              <a:fillRect/>
            </a:stretch>
          </p:blipFill>
          <p:spPr>
            <a:xfrm>
              <a:off x="5020521" y="4302158"/>
              <a:ext cx="2321924" cy="2156016"/>
            </a:xfrm>
            <a:prstGeom prst="rect">
              <a:avLst/>
            </a:prstGeom>
            <a:noFill/>
            <a:ln>
              <a:noFill/>
            </a:ln>
          </p:spPr>
        </p:pic>
        <p:sp>
          <p:nvSpPr>
            <p:cNvPr id="144" name="Google Shape;144;p16"/>
            <p:cNvSpPr txBox="1"/>
            <p:nvPr/>
          </p:nvSpPr>
          <p:spPr>
            <a:xfrm>
              <a:off x="5970692" y="6084113"/>
              <a:ext cx="1310385" cy="295581"/>
            </a:xfrm>
            <a:prstGeom prst="rect">
              <a:avLst/>
            </a:prstGeom>
            <a:noFill/>
            <a:ln>
              <a:noFill/>
            </a:ln>
          </p:spPr>
          <p:txBody>
            <a:bodyPr spcFirstLastPara="1" wrap="square" lIns="91425" tIns="91425" rIns="91425" bIns="91425" anchor="t" anchorCtr="0">
              <a:spAutoFit/>
            </a:bodyPr>
            <a:lstStyle/>
            <a:p>
              <a:pPr marL="0" lvl="0" indent="0" algn="r" rtl="0">
                <a:lnSpc>
                  <a:spcPct val="90000"/>
                </a:lnSpc>
                <a:spcBef>
                  <a:spcPts val="1000"/>
                </a:spcBef>
                <a:spcAft>
                  <a:spcPts val="0"/>
                </a:spcAft>
                <a:buNone/>
              </a:pPr>
              <a:r>
                <a:rPr lang="en-GB" sz="800">
                  <a:solidFill>
                    <a:schemeClr val="lt1"/>
                  </a:solidFill>
                </a:rPr>
                <a:t>Image credit: ICEYE  </a:t>
              </a:r>
              <a:endParaRPr sz="100">
                <a:solidFill>
                  <a:schemeClr val="lt1"/>
                </a:solidFill>
              </a:endParaRPr>
            </a:p>
          </p:txBody>
        </p:sp>
      </p:grpSp>
      <p:sp>
        <p:nvSpPr>
          <p:cNvPr id="145" name="Google Shape;145;p16"/>
          <p:cNvSpPr txBox="1"/>
          <p:nvPr/>
        </p:nvSpPr>
        <p:spPr>
          <a:xfrm>
            <a:off x="164775" y="1045114"/>
            <a:ext cx="7382400" cy="3458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GB" sz="2000" dirty="0">
                <a:solidFill>
                  <a:schemeClr val="dk1"/>
                </a:solidFill>
              </a:rPr>
              <a:t>Increase in small commercial “New Space” SAR companies </a:t>
            </a:r>
            <a:endParaRPr sz="2000" dirty="0">
              <a:solidFill>
                <a:schemeClr val="dk1"/>
              </a:solidFill>
            </a:endParaRPr>
          </a:p>
          <a:p>
            <a:pPr marL="609600" lvl="0" indent="-431800" algn="l" rtl="0">
              <a:lnSpc>
                <a:spcPct val="100000"/>
              </a:lnSpc>
              <a:spcBef>
                <a:spcPts val="1000"/>
              </a:spcBef>
              <a:spcAft>
                <a:spcPts val="0"/>
              </a:spcAft>
              <a:buClr>
                <a:schemeClr val="dk1"/>
              </a:buClr>
              <a:buSzPts val="2000"/>
              <a:buFont typeface="Noto Sans Symbols"/>
              <a:buChar char="❖"/>
            </a:pPr>
            <a:r>
              <a:rPr lang="en-GB" sz="2000" dirty="0">
                <a:solidFill>
                  <a:schemeClr val="dk1"/>
                </a:solidFill>
              </a:rPr>
              <a:t>X-band SAR systems</a:t>
            </a:r>
            <a:endParaRPr sz="2000" dirty="0">
              <a:solidFill>
                <a:schemeClr val="dk1"/>
              </a:solidFill>
            </a:endParaRPr>
          </a:p>
          <a:p>
            <a:pPr marL="609600" lvl="0" indent="-431800" algn="l" rtl="0">
              <a:lnSpc>
                <a:spcPct val="100000"/>
              </a:lnSpc>
              <a:spcBef>
                <a:spcPts val="0"/>
              </a:spcBef>
              <a:spcAft>
                <a:spcPts val="0"/>
              </a:spcAft>
              <a:buClr>
                <a:schemeClr val="dk1"/>
              </a:buClr>
              <a:buSzPts val="2000"/>
              <a:buFont typeface="Noto Sans Symbols"/>
              <a:buChar char="❖"/>
            </a:pPr>
            <a:r>
              <a:rPr lang="en-GB" sz="2000" dirty="0">
                <a:solidFill>
                  <a:schemeClr val="dk1"/>
                </a:solidFill>
              </a:rPr>
              <a:t>Light-weight, low cost</a:t>
            </a:r>
            <a:endParaRPr sz="2000" dirty="0">
              <a:solidFill>
                <a:schemeClr val="dk1"/>
              </a:solidFill>
            </a:endParaRPr>
          </a:p>
          <a:p>
            <a:pPr marL="609600" lvl="0" indent="-431800" algn="l" rtl="0">
              <a:lnSpc>
                <a:spcPct val="100000"/>
              </a:lnSpc>
              <a:spcBef>
                <a:spcPts val="0"/>
              </a:spcBef>
              <a:spcAft>
                <a:spcPts val="0"/>
              </a:spcAft>
              <a:buClr>
                <a:schemeClr val="dk1"/>
              </a:buClr>
              <a:buSzPts val="2000"/>
              <a:buFont typeface="Noto Sans Symbols"/>
              <a:buChar char="❖"/>
            </a:pPr>
            <a:r>
              <a:rPr lang="en-GB" sz="2000" dirty="0">
                <a:solidFill>
                  <a:schemeClr val="dk1"/>
                </a:solidFill>
              </a:rPr>
              <a:t>Large satellite constellations (10~50 satellites) </a:t>
            </a:r>
            <a:endParaRPr sz="2000" dirty="0">
              <a:solidFill>
                <a:schemeClr val="dk1"/>
              </a:solidFill>
            </a:endParaRPr>
          </a:p>
          <a:p>
            <a:pPr marL="609600" lvl="0" indent="-431800" algn="l" rtl="0">
              <a:lnSpc>
                <a:spcPct val="100000"/>
              </a:lnSpc>
              <a:spcBef>
                <a:spcPts val="0"/>
              </a:spcBef>
              <a:spcAft>
                <a:spcPts val="0"/>
              </a:spcAft>
              <a:buClr>
                <a:schemeClr val="dk1"/>
              </a:buClr>
              <a:buSzPts val="2000"/>
              <a:buFont typeface="Noto Sans Symbols"/>
              <a:buChar char="❖"/>
            </a:pPr>
            <a:r>
              <a:rPr lang="en-GB" sz="2000" dirty="0">
                <a:solidFill>
                  <a:schemeClr val="dk1"/>
                </a:solidFill>
              </a:rPr>
              <a:t>Very high spatial resolution (0.15~2 m)</a:t>
            </a:r>
            <a:endParaRPr sz="2000" dirty="0">
              <a:solidFill>
                <a:schemeClr val="dk1"/>
              </a:solidFill>
            </a:endParaRPr>
          </a:p>
          <a:p>
            <a:pPr marL="609600" lvl="0" indent="-431800" algn="l" rtl="0">
              <a:lnSpc>
                <a:spcPct val="100000"/>
              </a:lnSpc>
              <a:spcBef>
                <a:spcPts val="0"/>
              </a:spcBef>
              <a:spcAft>
                <a:spcPts val="0"/>
              </a:spcAft>
              <a:buClr>
                <a:schemeClr val="dk1"/>
              </a:buClr>
              <a:buSzPts val="2000"/>
              <a:buFont typeface="Noto Sans Symbols"/>
              <a:buChar char="❖"/>
            </a:pPr>
            <a:r>
              <a:rPr lang="en-GB" sz="2000" dirty="0">
                <a:solidFill>
                  <a:schemeClr val="dk1"/>
                </a:solidFill>
              </a:rPr>
              <a:t>Very high temporal revisit capacity (daily/sub-daily)</a:t>
            </a:r>
            <a:endParaRPr sz="2000" dirty="0">
              <a:solidFill>
                <a:schemeClr val="dk1"/>
              </a:solidFill>
            </a:endParaRPr>
          </a:p>
          <a:p>
            <a:pPr marL="609600" lvl="0" indent="-431800" algn="l" rtl="0">
              <a:lnSpc>
                <a:spcPct val="100000"/>
              </a:lnSpc>
              <a:spcBef>
                <a:spcPts val="0"/>
              </a:spcBef>
              <a:spcAft>
                <a:spcPts val="0"/>
              </a:spcAft>
              <a:buClr>
                <a:schemeClr val="dk1"/>
              </a:buClr>
              <a:buSzPts val="2000"/>
              <a:buFont typeface="Noto Sans Symbols"/>
              <a:buChar char="❖"/>
            </a:pPr>
            <a:r>
              <a:rPr lang="en-GB" sz="2000" dirty="0">
                <a:solidFill>
                  <a:schemeClr val="dk1"/>
                </a:solidFill>
              </a:rPr>
              <a:t>Main market segment: defence, security</a:t>
            </a:r>
            <a:endParaRPr sz="2000" dirty="0">
              <a:solidFill>
                <a:schemeClr val="dk1"/>
              </a:solidFill>
            </a:endParaRPr>
          </a:p>
          <a:p>
            <a:pPr marL="609600" lvl="0" indent="-431800" algn="l" rtl="0">
              <a:lnSpc>
                <a:spcPct val="100000"/>
              </a:lnSpc>
              <a:spcBef>
                <a:spcPts val="0"/>
              </a:spcBef>
              <a:spcAft>
                <a:spcPts val="0"/>
              </a:spcAft>
              <a:buClr>
                <a:schemeClr val="dk1"/>
              </a:buClr>
              <a:buSzPts val="2000"/>
              <a:buFont typeface="Noto Sans Symbols"/>
              <a:buChar char="❖"/>
            </a:pPr>
            <a:r>
              <a:rPr lang="en-GB" sz="2000" dirty="0">
                <a:solidFill>
                  <a:schemeClr val="dk1"/>
                </a:solidFill>
              </a:rPr>
              <a:t>Targeted observations per user requests</a:t>
            </a:r>
            <a:endParaRPr sz="2000" dirty="0">
              <a:solidFill>
                <a:schemeClr val="dk1"/>
              </a:solidFill>
            </a:endParaRPr>
          </a:p>
          <a:p>
            <a:pPr marL="609600" lvl="0" indent="-431800" algn="l" rtl="0">
              <a:lnSpc>
                <a:spcPct val="100000"/>
              </a:lnSpc>
              <a:spcBef>
                <a:spcPts val="0"/>
              </a:spcBef>
              <a:spcAft>
                <a:spcPts val="0"/>
              </a:spcAft>
              <a:buClr>
                <a:schemeClr val="dk1"/>
              </a:buClr>
              <a:buSzPts val="2000"/>
              <a:buFont typeface="Noto Sans Symbols"/>
              <a:buChar char="❖"/>
            </a:pPr>
            <a:r>
              <a:rPr lang="en-GB" sz="2000" dirty="0">
                <a:solidFill>
                  <a:schemeClr val="dk1"/>
                </a:solidFill>
              </a:rPr>
              <a:t>Strategic background observation plans - probably not</a:t>
            </a:r>
            <a:endParaRPr sz="2000" dirty="0">
              <a:solidFill>
                <a:schemeClr val="dk1"/>
              </a:solidFill>
            </a:endParaRPr>
          </a:p>
          <a:p>
            <a:pPr marL="0" lvl="0" indent="0" algn="l" rtl="0">
              <a:lnSpc>
                <a:spcPct val="90000"/>
              </a:lnSpc>
              <a:spcBef>
                <a:spcPts val="1000"/>
              </a:spcBef>
              <a:spcAft>
                <a:spcPts val="0"/>
              </a:spcAft>
              <a:buNone/>
            </a:pPr>
            <a:endParaRPr sz="2000" dirty="0">
              <a:solidFill>
                <a:schemeClr val="dk1"/>
              </a:solidFill>
            </a:endParaRPr>
          </a:p>
        </p:txBody>
      </p:sp>
      <p:pic>
        <p:nvPicPr>
          <p:cNvPr id="146" name="Google Shape;146;p16"/>
          <p:cNvPicPr preferRelativeResize="0"/>
          <p:nvPr/>
        </p:nvPicPr>
        <p:blipFill>
          <a:blip r:embed="rId8">
            <a:alphaModFix/>
          </a:blip>
          <a:stretch>
            <a:fillRect/>
          </a:stretch>
        </p:blipFill>
        <p:spPr>
          <a:xfrm>
            <a:off x="7920549" y="1941900"/>
            <a:ext cx="340825" cy="1681404"/>
          </a:xfrm>
          <a:prstGeom prst="rect">
            <a:avLst/>
          </a:prstGeom>
          <a:noFill/>
          <a:ln>
            <a:noFill/>
          </a:ln>
        </p:spPr>
      </p:pic>
      <p:pic>
        <p:nvPicPr>
          <p:cNvPr id="147" name="Google Shape;147;p16"/>
          <p:cNvPicPr preferRelativeResize="0"/>
          <p:nvPr/>
        </p:nvPicPr>
        <p:blipFill>
          <a:blip r:embed="rId9">
            <a:alphaModFix/>
          </a:blip>
          <a:stretch>
            <a:fillRect/>
          </a:stretch>
        </p:blipFill>
        <p:spPr>
          <a:xfrm>
            <a:off x="276700" y="1645475"/>
            <a:ext cx="401300" cy="2525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a:spLocks noGrp="1"/>
          </p:cNvSpPr>
          <p:nvPr>
            <p:ph type="title"/>
          </p:nvPr>
        </p:nvSpPr>
        <p:spPr>
          <a:xfrm>
            <a:off x="164775" y="277472"/>
            <a:ext cx="9387200" cy="564800"/>
          </a:xfrm>
          <a:prstGeom prst="rect">
            <a:avLst/>
          </a:prstGeom>
          <a:noFill/>
          <a:ln>
            <a:noFill/>
          </a:ln>
        </p:spPr>
        <p:txBody>
          <a:bodyPr spcFirstLastPara="1" wrap="square" lIns="91433" tIns="45700" rIns="91433" bIns="45700" anchor="t" anchorCtr="0">
            <a:noAutofit/>
          </a:bodyPr>
          <a:lstStyle/>
          <a:p>
            <a:pPr>
              <a:buSzPts val="3300"/>
            </a:pPr>
            <a:r>
              <a:rPr lang="en" sz="3200"/>
              <a:t>Purpose and Objectives</a:t>
            </a:r>
            <a:endParaRPr sz="3200"/>
          </a:p>
        </p:txBody>
      </p:sp>
      <p:sp>
        <p:nvSpPr>
          <p:cNvPr id="174" name="Google Shape;174;p28"/>
          <p:cNvSpPr txBox="1"/>
          <p:nvPr/>
        </p:nvSpPr>
        <p:spPr>
          <a:xfrm>
            <a:off x="164767" y="1179233"/>
            <a:ext cx="11822000" cy="3652268"/>
          </a:xfrm>
          <a:prstGeom prst="rect">
            <a:avLst/>
          </a:prstGeom>
          <a:noFill/>
          <a:ln>
            <a:noFill/>
          </a:ln>
        </p:spPr>
        <p:txBody>
          <a:bodyPr spcFirstLastPara="1" wrap="square" lIns="91433" tIns="91433" rIns="91433" bIns="91433" anchor="t" anchorCtr="0">
            <a:spAutoFit/>
          </a:bodyPr>
          <a:lstStyle/>
          <a:p>
            <a:pPr marL="609585" indent="-431789">
              <a:lnSpc>
                <a:spcPct val="90000"/>
              </a:lnSpc>
              <a:spcBef>
                <a:spcPts val="1067"/>
              </a:spcBef>
              <a:buClr>
                <a:schemeClr val="dk1"/>
              </a:buClr>
              <a:buSzPts val="1500"/>
              <a:buChar char="❖"/>
            </a:pPr>
            <a:r>
              <a:rPr lang="en" sz="2000">
                <a:solidFill>
                  <a:schemeClr val="dk1"/>
                </a:solidFill>
              </a:rPr>
              <a:t>New Space Task Team explored the potential for collaboration between the so called ‘New Space’ and public space sectors</a:t>
            </a:r>
            <a:endParaRPr sz="2000">
              <a:solidFill>
                <a:schemeClr val="dk1"/>
              </a:solidFill>
            </a:endParaRPr>
          </a:p>
          <a:p>
            <a:pPr marL="609585" indent="-431789">
              <a:lnSpc>
                <a:spcPct val="90000"/>
              </a:lnSpc>
              <a:spcBef>
                <a:spcPts val="1333"/>
              </a:spcBef>
              <a:buClr>
                <a:schemeClr val="dk1"/>
              </a:buClr>
              <a:buSzPts val="1500"/>
              <a:buChar char="❖"/>
            </a:pPr>
            <a:r>
              <a:rPr lang="en" sz="2000">
                <a:solidFill>
                  <a:schemeClr val="dk1"/>
                </a:solidFill>
              </a:rPr>
              <a:t>White paper presented at CEOS Plenary 2023 had five recommended deliverables, including:</a:t>
            </a:r>
            <a:endParaRPr sz="2000">
              <a:solidFill>
                <a:schemeClr val="dk1"/>
              </a:solidFill>
            </a:endParaRPr>
          </a:p>
          <a:p>
            <a:pPr marL="609585" marR="667893" algn="just">
              <a:lnSpc>
                <a:spcPct val="90000"/>
              </a:lnSpc>
              <a:spcBef>
                <a:spcPts val="1333"/>
              </a:spcBef>
            </a:pPr>
            <a:r>
              <a:rPr lang="en" sz="2000" i="1">
                <a:solidFill>
                  <a:schemeClr val="dk1"/>
                </a:solidFill>
              </a:rPr>
              <a:t>(D5) The CEOS Systems Engineering Office should demonstrate the integration of New Space data into the CEOS Analytics Lab and evaluate its interoperability with common CEOS datasets.</a:t>
            </a:r>
            <a:endParaRPr sz="2000" i="1">
              <a:solidFill>
                <a:schemeClr val="dk1"/>
              </a:solidFill>
            </a:endParaRPr>
          </a:p>
          <a:p>
            <a:pPr marL="609585" indent="-431789">
              <a:lnSpc>
                <a:spcPct val="90000"/>
              </a:lnSpc>
              <a:spcBef>
                <a:spcPts val="1333"/>
              </a:spcBef>
              <a:buClr>
                <a:schemeClr val="dk1"/>
              </a:buClr>
              <a:buSzPts val="1500"/>
              <a:buChar char="❖"/>
            </a:pPr>
            <a:r>
              <a:rPr lang="en" sz="2000">
                <a:solidFill>
                  <a:schemeClr val="dk1"/>
                </a:solidFill>
              </a:rPr>
              <a:t>CEOS Work Plan deliverable OUT-24-6: </a:t>
            </a:r>
            <a:r>
              <a:rPr lang="en" sz="2000" i="1">
                <a:solidFill>
                  <a:schemeClr val="dk1"/>
                </a:solidFill>
              </a:rPr>
              <a:t>Integrate New Space data into the CEOS Analytics Lab</a:t>
            </a:r>
            <a:endParaRPr sz="2000" i="1">
              <a:solidFill>
                <a:schemeClr val="dk1"/>
              </a:solidFill>
            </a:endParaRPr>
          </a:p>
          <a:p>
            <a:pPr marL="609585" indent="-431789">
              <a:lnSpc>
                <a:spcPct val="90000"/>
              </a:lnSpc>
              <a:spcBef>
                <a:spcPts val="1333"/>
              </a:spcBef>
              <a:spcAft>
                <a:spcPts val="1333"/>
              </a:spcAft>
              <a:buClr>
                <a:schemeClr val="dk1"/>
              </a:buClr>
              <a:buSzPts val="1500"/>
              <a:buChar char="❖"/>
            </a:pPr>
            <a:r>
              <a:rPr lang="en" sz="2000">
                <a:solidFill>
                  <a:schemeClr val="dk1"/>
                </a:solidFill>
              </a:rPr>
              <a:t>First assessment results of deliverable D5 presented here, focused on offerings from five commercial SAR data providers from the New Space sector.</a:t>
            </a:r>
            <a:endParaRPr sz="20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9"/>
          <p:cNvSpPr txBox="1">
            <a:spLocks noGrp="1"/>
          </p:cNvSpPr>
          <p:nvPr>
            <p:ph type="title"/>
          </p:nvPr>
        </p:nvSpPr>
        <p:spPr>
          <a:xfrm>
            <a:off x="164775" y="277472"/>
            <a:ext cx="9387200" cy="564800"/>
          </a:xfrm>
          <a:prstGeom prst="rect">
            <a:avLst/>
          </a:prstGeom>
          <a:noFill/>
          <a:ln>
            <a:noFill/>
          </a:ln>
        </p:spPr>
        <p:txBody>
          <a:bodyPr spcFirstLastPara="1" wrap="square" lIns="91433" tIns="45700" rIns="91433" bIns="45700" anchor="t" anchorCtr="0">
            <a:noAutofit/>
          </a:bodyPr>
          <a:lstStyle/>
          <a:p>
            <a:pPr>
              <a:buSzPts val="3300"/>
            </a:pPr>
            <a:r>
              <a:rPr lang="en" sz="3200"/>
              <a:t>New Space SAR Assessment Phases</a:t>
            </a:r>
            <a:endParaRPr sz="3200"/>
          </a:p>
        </p:txBody>
      </p:sp>
      <p:sp>
        <p:nvSpPr>
          <p:cNvPr id="180" name="Google Shape;180;p29"/>
          <p:cNvSpPr txBox="1"/>
          <p:nvPr/>
        </p:nvSpPr>
        <p:spPr>
          <a:xfrm>
            <a:off x="164767" y="1179234"/>
            <a:ext cx="11822000" cy="4706402"/>
          </a:xfrm>
          <a:prstGeom prst="rect">
            <a:avLst/>
          </a:prstGeom>
          <a:noFill/>
          <a:ln>
            <a:noFill/>
          </a:ln>
        </p:spPr>
        <p:txBody>
          <a:bodyPr spcFirstLastPara="1" wrap="square" lIns="91433" tIns="91433" rIns="91433" bIns="91433" anchor="t" anchorCtr="0">
            <a:spAutoFit/>
          </a:bodyPr>
          <a:lstStyle/>
          <a:p>
            <a:pPr marL="609585" indent="-431789">
              <a:lnSpc>
                <a:spcPct val="90000"/>
              </a:lnSpc>
              <a:spcBef>
                <a:spcPts val="1067"/>
              </a:spcBef>
              <a:buClr>
                <a:schemeClr val="dk1"/>
              </a:buClr>
              <a:buSzPts val="1500"/>
              <a:buChar char="❖"/>
            </a:pPr>
            <a:r>
              <a:rPr lang="en" sz="2000" b="1">
                <a:solidFill>
                  <a:schemeClr val="dk1"/>
                </a:solidFill>
              </a:rPr>
              <a:t>First Phase (current):</a:t>
            </a:r>
            <a:endParaRPr sz="2000">
              <a:solidFill>
                <a:schemeClr val="dk1"/>
              </a:solidFill>
            </a:endParaRPr>
          </a:p>
          <a:p>
            <a:pPr marL="1219170" lvl="1" indent="-431789">
              <a:lnSpc>
                <a:spcPct val="90000"/>
              </a:lnSpc>
              <a:spcBef>
                <a:spcPts val="1333"/>
              </a:spcBef>
              <a:buClr>
                <a:schemeClr val="dk1"/>
              </a:buClr>
              <a:buSzPts val="1500"/>
              <a:buChar char="➢"/>
            </a:pPr>
            <a:r>
              <a:rPr lang="en" sz="2000">
                <a:solidFill>
                  <a:schemeClr val="dk1"/>
                </a:solidFill>
              </a:rPr>
              <a:t>Preliminary assessment of commercial sample SAR data made available online, assessing accessibility and product suitability for CAL ingestion</a:t>
            </a:r>
            <a:endParaRPr sz="2000">
              <a:solidFill>
                <a:schemeClr val="dk1"/>
              </a:solidFill>
            </a:endParaRPr>
          </a:p>
          <a:p>
            <a:pPr marL="1219170" lvl="1" indent="-431789">
              <a:lnSpc>
                <a:spcPct val="90000"/>
              </a:lnSpc>
              <a:spcBef>
                <a:spcPts val="1333"/>
              </a:spcBef>
              <a:buClr>
                <a:schemeClr val="dk1"/>
              </a:buClr>
              <a:buSzPts val="1500"/>
              <a:buChar char="➢"/>
            </a:pPr>
            <a:r>
              <a:rPr lang="en" sz="2000">
                <a:solidFill>
                  <a:schemeClr val="dk1"/>
                </a:solidFill>
              </a:rPr>
              <a:t>Ingestion of sample New Space SAR data products into the CAL</a:t>
            </a:r>
            <a:endParaRPr sz="2000">
              <a:solidFill>
                <a:schemeClr val="dk1"/>
              </a:solidFill>
            </a:endParaRPr>
          </a:p>
          <a:p>
            <a:pPr marL="1219170" lvl="1" indent="-431789">
              <a:lnSpc>
                <a:spcPct val="90000"/>
              </a:lnSpc>
              <a:spcBef>
                <a:spcPts val="1333"/>
              </a:spcBef>
              <a:buClr>
                <a:schemeClr val="dk1"/>
              </a:buClr>
              <a:buSzPts val="1500"/>
              <a:buChar char="➢"/>
            </a:pPr>
            <a:r>
              <a:rPr lang="en" sz="2000">
                <a:solidFill>
                  <a:schemeClr val="dk1"/>
                </a:solidFill>
              </a:rPr>
              <a:t>Indexing experimentation</a:t>
            </a:r>
            <a:endParaRPr sz="2000">
              <a:solidFill>
                <a:schemeClr val="dk1"/>
              </a:solidFill>
            </a:endParaRPr>
          </a:p>
          <a:p>
            <a:pPr marL="609585" indent="-431789">
              <a:lnSpc>
                <a:spcPct val="90000"/>
              </a:lnSpc>
              <a:spcBef>
                <a:spcPts val="1333"/>
              </a:spcBef>
              <a:buClr>
                <a:schemeClr val="dk1"/>
              </a:buClr>
              <a:buSzPts val="1500"/>
              <a:buChar char="❖"/>
            </a:pPr>
            <a:r>
              <a:rPr lang="en" sz="2000" b="1">
                <a:solidFill>
                  <a:schemeClr val="dk1"/>
                </a:solidFill>
              </a:rPr>
              <a:t>Subsequent Phases:</a:t>
            </a:r>
            <a:endParaRPr sz="2000">
              <a:solidFill>
                <a:schemeClr val="dk1"/>
              </a:solidFill>
            </a:endParaRPr>
          </a:p>
          <a:p>
            <a:pPr marL="1219170" lvl="1" indent="-431789">
              <a:lnSpc>
                <a:spcPct val="90000"/>
              </a:lnSpc>
              <a:spcBef>
                <a:spcPts val="1333"/>
              </a:spcBef>
              <a:buClr>
                <a:schemeClr val="dk1"/>
              </a:buClr>
              <a:buSzPts val="1500"/>
              <a:buChar char="➢"/>
            </a:pPr>
            <a:r>
              <a:rPr lang="en" sz="2000">
                <a:solidFill>
                  <a:schemeClr val="dk1"/>
                </a:solidFill>
              </a:rPr>
              <a:t>Detailed analysis of the products and metadata, including possible assessment against the CEOS-ARD SAR PFS</a:t>
            </a:r>
            <a:endParaRPr sz="2000">
              <a:solidFill>
                <a:schemeClr val="dk1"/>
              </a:solidFill>
            </a:endParaRPr>
          </a:p>
          <a:p>
            <a:pPr marL="1219170" lvl="1" indent="-431789">
              <a:lnSpc>
                <a:spcPct val="90000"/>
              </a:lnSpc>
              <a:spcBef>
                <a:spcPts val="1333"/>
              </a:spcBef>
              <a:buClr>
                <a:schemeClr val="dk1"/>
              </a:buClr>
              <a:buSzPts val="1500"/>
              <a:buChar char="➢"/>
            </a:pPr>
            <a:r>
              <a:rPr lang="en" sz="2000">
                <a:solidFill>
                  <a:schemeClr val="dk1"/>
                </a:solidFill>
              </a:rPr>
              <a:t>Interoperability assessment of New Space SAR data products with CEOS agency datasets (ALOS-2, Sentinel-1) in the CAL</a:t>
            </a:r>
            <a:endParaRPr sz="2000">
              <a:solidFill>
                <a:schemeClr val="dk1"/>
              </a:solidFill>
            </a:endParaRPr>
          </a:p>
          <a:p>
            <a:pPr marL="1219170" lvl="1" indent="-431789">
              <a:lnSpc>
                <a:spcPct val="90000"/>
              </a:lnSpc>
              <a:spcBef>
                <a:spcPts val="1333"/>
              </a:spcBef>
              <a:spcAft>
                <a:spcPts val="1333"/>
              </a:spcAft>
              <a:buClr>
                <a:schemeClr val="dk1"/>
              </a:buClr>
              <a:buSzPts val="1500"/>
              <a:buChar char="➢"/>
            </a:pPr>
            <a:r>
              <a:rPr lang="en" sz="2000">
                <a:solidFill>
                  <a:schemeClr val="dk1"/>
                </a:solidFill>
              </a:rPr>
              <a:t>Publish CAL indexing examples (TBC)</a:t>
            </a:r>
            <a:endParaRPr sz="20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2"/>
          <p:cNvSpPr txBox="1">
            <a:spLocks noGrp="1"/>
          </p:cNvSpPr>
          <p:nvPr>
            <p:ph type="title"/>
          </p:nvPr>
        </p:nvSpPr>
        <p:spPr>
          <a:xfrm>
            <a:off x="164775" y="277473"/>
            <a:ext cx="9387000" cy="564900"/>
          </a:xfrm>
          <a:prstGeom prst="rect">
            <a:avLst/>
          </a:prstGeom>
          <a:noFill/>
          <a:ln>
            <a:noFill/>
          </a:ln>
        </p:spPr>
        <p:txBody>
          <a:bodyPr spcFirstLastPara="1" wrap="square" lIns="91433" tIns="45700" rIns="91433" bIns="45700" anchor="t" anchorCtr="0">
            <a:noAutofit/>
          </a:bodyPr>
          <a:lstStyle/>
          <a:p>
            <a:pPr>
              <a:buSzPts val="3300"/>
            </a:pPr>
            <a:r>
              <a:rPr lang="en" sz="3200"/>
              <a:t>Summary</a:t>
            </a:r>
            <a:endParaRPr sz="3200"/>
          </a:p>
        </p:txBody>
      </p:sp>
      <p:graphicFrame>
        <p:nvGraphicFramePr>
          <p:cNvPr id="220" name="Google Shape;220;p32"/>
          <p:cNvGraphicFramePr/>
          <p:nvPr/>
        </p:nvGraphicFramePr>
        <p:xfrm>
          <a:off x="1002300" y="1319033"/>
          <a:ext cx="10385566" cy="4251960"/>
        </p:xfrm>
        <a:graphic>
          <a:graphicData uri="http://schemas.openxmlformats.org/drawingml/2006/table">
            <a:tbl>
              <a:tblPr>
                <a:noFill/>
              </a:tblPr>
              <a:tblGrid>
                <a:gridCol w="2009233">
                  <a:extLst>
                    <a:ext uri="{9D8B030D-6E8A-4147-A177-3AD203B41FA5}">
                      <a16:colId xmlns:a16="http://schemas.microsoft.com/office/drawing/2014/main" val="20000"/>
                    </a:ext>
                  </a:extLst>
                </a:gridCol>
                <a:gridCol w="2200133">
                  <a:extLst>
                    <a:ext uri="{9D8B030D-6E8A-4147-A177-3AD203B41FA5}">
                      <a16:colId xmlns:a16="http://schemas.microsoft.com/office/drawing/2014/main" val="20001"/>
                    </a:ext>
                  </a:extLst>
                </a:gridCol>
                <a:gridCol w="2077233">
                  <a:extLst>
                    <a:ext uri="{9D8B030D-6E8A-4147-A177-3AD203B41FA5}">
                      <a16:colId xmlns:a16="http://schemas.microsoft.com/office/drawing/2014/main" val="20002"/>
                    </a:ext>
                  </a:extLst>
                </a:gridCol>
                <a:gridCol w="1893467">
                  <a:extLst>
                    <a:ext uri="{9D8B030D-6E8A-4147-A177-3AD203B41FA5}">
                      <a16:colId xmlns:a16="http://schemas.microsoft.com/office/drawing/2014/main" val="20003"/>
                    </a:ext>
                  </a:extLst>
                </a:gridCol>
                <a:gridCol w="2205500">
                  <a:extLst>
                    <a:ext uri="{9D8B030D-6E8A-4147-A177-3AD203B41FA5}">
                      <a16:colId xmlns:a16="http://schemas.microsoft.com/office/drawing/2014/main" val="20004"/>
                    </a:ext>
                  </a:extLst>
                </a:gridCol>
              </a:tblGrid>
              <a:tr h="392853">
                <a:tc>
                  <a:txBody>
                    <a:bodyPr/>
                    <a:lstStyle/>
                    <a:p>
                      <a:pPr marL="0" lvl="0" indent="0" algn="l" rtl="0">
                        <a:spcBef>
                          <a:spcPts val="0"/>
                        </a:spcBef>
                        <a:spcAft>
                          <a:spcPts val="0"/>
                        </a:spcAft>
                        <a:buNone/>
                      </a:pPr>
                      <a:r>
                        <a:rPr lang="en" sz="1500"/>
                        <a:t>Provider</a:t>
                      </a:r>
                      <a:endParaRPr sz="1500"/>
                    </a:p>
                  </a:txBody>
                  <a:tcPr marL="84667" marR="84667" marT="84667" marB="84667"/>
                </a:tc>
                <a:tc>
                  <a:txBody>
                    <a:bodyPr/>
                    <a:lstStyle/>
                    <a:p>
                      <a:pPr marL="0" lvl="0" indent="0" algn="l" rtl="0">
                        <a:spcBef>
                          <a:spcPts val="0"/>
                        </a:spcBef>
                        <a:spcAft>
                          <a:spcPts val="0"/>
                        </a:spcAft>
                        <a:buNone/>
                      </a:pPr>
                      <a:r>
                        <a:rPr lang="en" sz="1500"/>
                        <a:t>Observations</a:t>
                      </a:r>
                      <a:endParaRPr sz="1500"/>
                    </a:p>
                  </a:txBody>
                  <a:tcPr marL="84667" marR="84667" marT="84667" marB="84667"/>
                </a:tc>
                <a:tc>
                  <a:txBody>
                    <a:bodyPr/>
                    <a:lstStyle/>
                    <a:p>
                      <a:pPr marL="0" lvl="0" indent="0" algn="l" rtl="0">
                        <a:spcBef>
                          <a:spcPts val="0"/>
                        </a:spcBef>
                        <a:spcAft>
                          <a:spcPts val="0"/>
                        </a:spcAft>
                        <a:buNone/>
                      </a:pPr>
                      <a:r>
                        <a:rPr lang="en" sz="1500"/>
                        <a:t>Products</a:t>
                      </a:r>
                      <a:endParaRPr sz="1500"/>
                    </a:p>
                  </a:txBody>
                  <a:tcPr marL="84667" marR="84667" marT="84667" marB="84667"/>
                </a:tc>
                <a:tc>
                  <a:txBody>
                    <a:bodyPr/>
                    <a:lstStyle/>
                    <a:p>
                      <a:pPr marL="0" lvl="0" indent="0" algn="l" rtl="0">
                        <a:spcBef>
                          <a:spcPts val="0"/>
                        </a:spcBef>
                        <a:spcAft>
                          <a:spcPts val="0"/>
                        </a:spcAft>
                        <a:buNone/>
                      </a:pPr>
                      <a:r>
                        <a:rPr lang="en" sz="1500"/>
                        <a:t>Licence</a:t>
                      </a:r>
                      <a:endParaRPr sz="1500"/>
                    </a:p>
                  </a:txBody>
                  <a:tcPr marL="84667" marR="84667" marT="84667" marB="84667"/>
                </a:tc>
                <a:tc>
                  <a:txBody>
                    <a:bodyPr/>
                    <a:lstStyle/>
                    <a:p>
                      <a:pPr marL="0" lvl="0" indent="0" algn="l" rtl="0">
                        <a:spcBef>
                          <a:spcPts val="0"/>
                        </a:spcBef>
                        <a:spcAft>
                          <a:spcPts val="0"/>
                        </a:spcAft>
                        <a:buNone/>
                      </a:pPr>
                      <a:r>
                        <a:rPr lang="en" sz="1500"/>
                        <a:t>Hosting and Access</a:t>
                      </a:r>
                      <a:endParaRPr sz="1500"/>
                    </a:p>
                  </a:txBody>
                  <a:tcPr marL="84667" marR="84667" marT="84667" marB="84667"/>
                </a:tc>
                <a:extLst>
                  <a:ext uri="{0D108BD9-81ED-4DB2-BD59-A6C34878D82A}">
                    <a16:rowId xmlns:a16="http://schemas.microsoft.com/office/drawing/2014/main" val="10000"/>
                  </a:ext>
                </a:extLst>
              </a:tr>
              <a:tr h="778933">
                <a:tc>
                  <a:txBody>
                    <a:bodyPr/>
                    <a:lstStyle/>
                    <a:p>
                      <a:pPr marL="0" lvl="0" indent="0" algn="l" rtl="0">
                        <a:spcBef>
                          <a:spcPts val="0"/>
                        </a:spcBef>
                        <a:spcAft>
                          <a:spcPts val="0"/>
                        </a:spcAft>
                        <a:buNone/>
                      </a:pPr>
                      <a:r>
                        <a:rPr lang="en" sz="1300"/>
                        <a:t>Umbra</a:t>
                      </a:r>
                      <a:endParaRPr sz="1300"/>
                    </a:p>
                    <a:p>
                      <a:pPr marL="0" lvl="0" indent="0" algn="l" rtl="0">
                        <a:spcBef>
                          <a:spcPts val="0"/>
                        </a:spcBef>
                        <a:spcAft>
                          <a:spcPts val="0"/>
                        </a:spcAft>
                        <a:buNone/>
                      </a:pPr>
                      <a:r>
                        <a:rPr lang="en" sz="1100" i="1"/>
                        <a:t>USA</a:t>
                      </a:r>
                      <a:endParaRPr sz="1100" i="1"/>
                    </a:p>
                  </a:txBody>
                  <a:tcPr marL="84667" marR="84667" marT="84667" marB="84667"/>
                </a:tc>
                <a:tc>
                  <a:txBody>
                    <a:bodyPr/>
                    <a:lstStyle/>
                    <a:p>
                      <a:pPr marL="0" lvl="0" indent="0" algn="l" rtl="0">
                        <a:spcBef>
                          <a:spcPts val="0"/>
                        </a:spcBef>
                        <a:spcAft>
                          <a:spcPts val="0"/>
                        </a:spcAft>
                        <a:buNone/>
                      </a:pPr>
                      <a:r>
                        <a:rPr lang="en" sz="1300"/>
                        <a:t>X-band, 25cm finest</a:t>
                      </a:r>
                      <a:endParaRPr sz="1300"/>
                    </a:p>
                  </a:txBody>
                  <a:tcPr marL="84667" marR="84667" marT="84667" marB="84667"/>
                </a:tc>
                <a:tc>
                  <a:txBody>
                    <a:bodyPr/>
                    <a:lstStyle/>
                    <a:p>
                      <a:pPr marL="0" lvl="0" indent="0" algn="l" rtl="0">
                        <a:spcBef>
                          <a:spcPts val="0"/>
                        </a:spcBef>
                        <a:spcAft>
                          <a:spcPts val="0"/>
                        </a:spcAft>
                        <a:buNone/>
                      </a:pPr>
                      <a:r>
                        <a:rPr lang="en" sz="1300"/>
                        <a:t>- CPHD</a:t>
                      </a:r>
                      <a:endParaRPr sz="1300"/>
                    </a:p>
                    <a:p>
                      <a:pPr marL="0" lvl="0" indent="0" algn="l" rtl="0">
                        <a:spcBef>
                          <a:spcPts val="0"/>
                        </a:spcBef>
                        <a:spcAft>
                          <a:spcPts val="0"/>
                        </a:spcAft>
                        <a:buNone/>
                      </a:pPr>
                      <a:r>
                        <a:rPr lang="en" sz="1300"/>
                        <a:t>- SLC</a:t>
                      </a:r>
                      <a:endParaRPr sz="1300"/>
                    </a:p>
                    <a:p>
                      <a:pPr marL="0" lvl="0" indent="0" algn="l" rtl="0">
                        <a:spcBef>
                          <a:spcPts val="0"/>
                        </a:spcBef>
                        <a:spcAft>
                          <a:spcPts val="0"/>
                        </a:spcAft>
                        <a:buNone/>
                      </a:pPr>
                      <a:r>
                        <a:rPr lang="en" sz="1300"/>
                        <a:t>- GEC</a:t>
                      </a:r>
                      <a:endParaRPr sz="1300"/>
                    </a:p>
                  </a:txBody>
                  <a:tcPr marL="84667" marR="84667" marT="84667" marB="84667"/>
                </a:tc>
                <a:tc>
                  <a:txBody>
                    <a:bodyPr/>
                    <a:lstStyle/>
                    <a:p>
                      <a:pPr marL="0" lvl="0" indent="0" algn="l" rtl="0">
                        <a:spcBef>
                          <a:spcPts val="0"/>
                        </a:spcBef>
                        <a:spcAft>
                          <a:spcPts val="0"/>
                        </a:spcAft>
                        <a:buNone/>
                      </a:pPr>
                      <a:r>
                        <a:rPr lang="en" sz="1300"/>
                        <a:t>CC by 4.0</a:t>
                      </a:r>
                      <a:endParaRPr sz="1300"/>
                    </a:p>
                  </a:txBody>
                  <a:tcPr marL="84667" marR="84667" marT="84667" marB="84667"/>
                </a:tc>
                <a:tc>
                  <a:txBody>
                    <a:bodyPr/>
                    <a:lstStyle/>
                    <a:p>
                      <a:pPr marL="0" lvl="0" indent="0" algn="l" rtl="0">
                        <a:spcBef>
                          <a:spcPts val="0"/>
                        </a:spcBef>
                        <a:spcAft>
                          <a:spcPts val="0"/>
                        </a:spcAft>
                        <a:buNone/>
                      </a:pPr>
                      <a:r>
                        <a:rPr lang="en" sz="1300"/>
                        <a:t>AWS S3</a:t>
                      </a:r>
                      <a:endParaRPr sz="1300"/>
                    </a:p>
                  </a:txBody>
                  <a:tcPr marL="84667" marR="84667" marT="84667" marB="84667"/>
                </a:tc>
                <a:extLst>
                  <a:ext uri="{0D108BD9-81ED-4DB2-BD59-A6C34878D82A}">
                    <a16:rowId xmlns:a16="http://schemas.microsoft.com/office/drawing/2014/main" val="10001"/>
                  </a:ext>
                </a:extLst>
              </a:tr>
              <a:tr h="982133">
                <a:tc>
                  <a:txBody>
                    <a:bodyPr/>
                    <a:lstStyle/>
                    <a:p>
                      <a:pPr marL="0" lvl="0" indent="0" algn="l" rtl="0">
                        <a:spcBef>
                          <a:spcPts val="0"/>
                        </a:spcBef>
                        <a:spcAft>
                          <a:spcPts val="0"/>
                        </a:spcAft>
                        <a:buNone/>
                      </a:pPr>
                      <a:r>
                        <a:rPr lang="en" sz="1300"/>
                        <a:t>Capella</a:t>
                      </a:r>
                      <a:endParaRPr sz="1300"/>
                    </a:p>
                    <a:p>
                      <a:pPr marL="0" lvl="0" indent="0" algn="l" rtl="0">
                        <a:spcBef>
                          <a:spcPts val="0"/>
                        </a:spcBef>
                        <a:spcAft>
                          <a:spcPts val="0"/>
                        </a:spcAft>
                        <a:buNone/>
                      </a:pPr>
                      <a:r>
                        <a:rPr lang="en" sz="1100" i="1"/>
                        <a:t>USA</a:t>
                      </a:r>
                      <a:endParaRPr sz="1100"/>
                    </a:p>
                  </a:txBody>
                  <a:tcPr marL="84667" marR="84667" marT="84667" marB="84667"/>
                </a:tc>
                <a:tc>
                  <a:txBody>
                    <a:bodyPr/>
                    <a:lstStyle/>
                    <a:p>
                      <a:pPr marL="0" lvl="0" indent="0" algn="l" rtl="0">
                        <a:spcBef>
                          <a:spcPts val="0"/>
                        </a:spcBef>
                        <a:spcAft>
                          <a:spcPts val="0"/>
                        </a:spcAft>
                        <a:buNone/>
                      </a:pPr>
                      <a:r>
                        <a:rPr lang="en" sz="1300"/>
                        <a:t>X-band, 50cm finest</a:t>
                      </a:r>
                      <a:endParaRPr sz="1300"/>
                    </a:p>
                  </a:txBody>
                  <a:tcPr marL="84667" marR="84667" marT="84667" marB="84667"/>
                </a:tc>
                <a:tc>
                  <a:txBody>
                    <a:bodyPr/>
                    <a:lstStyle/>
                    <a:p>
                      <a:pPr marL="0" lvl="0" indent="0" algn="l" rtl="0">
                        <a:spcBef>
                          <a:spcPts val="0"/>
                        </a:spcBef>
                        <a:spcAft>
                          <a:spcPts val="0"/>
                        </a:spcAft>
                        <a:buNone/>
                      </a:pPr>
                      <a:r>
                        <a:rPr lang="en" sz="1300"/>
                        <a:t>- CPHD</a:t>
                      </a:r>
                      <a:endParaRPr sz="1300"/>
                    </a:p>
                    <a:p>
                      <a:pPr marL="0" lvl="0" indent="0" algn="l" rtl="0">
                        <a:spcBef>
                          <a:spcPts val="0"/>
                        </a:spcBef>
                        <a:spcAft>
                          <a:spcPts val="0"/>
                        </a:spcAft>
                        <a:buNone/>
                      </a:pPr>
                      <a:r>
                        <a:rPr lang="en" sz="1300"/>
                        <a:t>- SLC</a:t>
                      </a:r>
                      <a:endParaRPr sz="1300"/>
                    </a:p>
                    <a:p>
                      <a:pPr marL="0" lvl="0" indent="0" algn="l" rtl="0">
                        <a:spcBef>
                          <a:spcPts val="0"/>
                        </a:spcBef>
                        <a:spcAft>
                          <a:spcPts val="0"/>
                        </a:spcAft>
                        <a:buNone/>
                      </a:pPr>
                      <a:r>
                        <a:rPr lang="en" sz="1300"/>
                        <a:t>- GEC</a:t>
                      </a:r>
                      <a:endParaRPr sz="1300"/>
                    </a:p>
                    <a:p>
                      <a:pPr marL="0" lvl="0" indent="0" algn="l" rtl="0">
                        <a:spcBef>
                          <a:spcPts val="0"/>
                        </a:spcBef>
                        <a:spcAft>
                          <a:spcPts val="0"/>
                        </a:spcAft>
                        <a:buNone/>
                      </a:pPr>
                      <a:r>
                        <a:rPr lang="en" sz="1300"/>
                        <a:t>- GEO</a:t>
                      </a:r>
                      <a:endParaRPr sz="1300"/>
                    </a:p>
                  </a:txBody>
                  <a:tcPr marL="84667" marR="84667" marT="84667" marB="84667"/>
                </a:tc>
                <a:tc>
                  <a:txBody>
                    <a:bodyPr/>
                    <a:lstStyle/>
                    <a:p>
                      <a:pPr marL="0" lvl="0" indent="0" algn="l" rtl="0">
                        <a:spcBef>
                          <a:spcPts val="0"/>
                        </a:spcBef>
                        <a:spcAft>
                          <a:spcPts val="0"/>
                        </a:spcAft>
                        <a:buNone/>
                      </a:pPr>
                      <a:r>
                        <a:rPr lang="en" sz="1300"/>
                        <a:t>CC by 4.0</a:t>
                      </a:r>
                      <a:endParaRPr sz="1300"/>
                    </a:p>
                  </a:txBody>
                  <a:tcPr marL="84667" marR="84667" marT="84667" marB="84667"/>
                </a:tc>
                <a:tc>
                  <a:txBody>
                    <a:bodyPr/>
                    <a:lstStyle/>
                    <a:p>
                      <a:pPr marL="0" lvl="0" indent="0" algn="l" rtl="0">
                        <a:spcBef>
                          <a:spcPts val="0"/>
                        </a:spcBef>
                        <a:spcAft>
                          <a:spcPts val="0"/>
                        </a:spcAft>
                        <a:buNone/>
                      </a:pPr>
                      <a:r>
                        <a:rPr lang="en" sz="1300"/>
                        <a:t>AWS S3</a:t>
                      </a:r>
                      <a:endParaRPr sz="1300"/>
                    </a:p>
                  </a:txBody>
                  <a:tcPr marL="84667" marR="84667" marT="84667" marB="84667"/>
                </a:tc>
                <a:extLst>
                  <a:ext uri="{0D108BD9-81ED-4DB2-BD59-A6C34878D82A}">
                    <a16:rowId xmlns:a16="http://schemas.microsoft.com/office/drawing/2014/main" val="10002"/>
                  </a:ext>
                </a:extLst>
              </a:tr>
              <a:tr h="778933">
                <a:tc>
                  <a:txBody>
                    <a:bodyPr/>
                    <a:lstStyle/>
                    <a:p>
                      <a:pPr marL="0" lvl="0" indent="0" algn="l" rtl="0">
                        <a:spcBef>
                          <a:spcPts val="0"/>
                        </a:spcBef>
                        <a:spcAft>
                          <a:spcPts val="0"/>
                        </a:spcAft>
                        <a:buNone/>
                      </a:pPr>
                      <a:r>
                        <a:rPr lang="en" sz="1300"/>
                        <a:t>ICEYE</a:t>
                      </a:r>
                      <a:endParaRPr sz="1300"/>
                    </a:p>
                    <a:p>
                      <a:pPr marL="0" lvl="0" indent="0" algn="l" rtl="0">
                        <a:spcBef>
                          <a:spcPts val="0"/>
                        </a:spcBef>
                        <a:spcAft>
                          <a:spcPts val="0"/>
                        </a:spcAft>
                        <a:buNone/>
                      </a:pPr>
                      <a:r>
                        <a:rPr lang="en" sz="1100" i="1"/>
                        <a:t>Finland</a:t>
                      </a:r>
                      <a:endParaRPr sz="1100"/>
                    </a:p>
                  </a:txBody>
                  <a:tcPr marL="84667" marR="84667" marT="84667" marB="84667"/>
                </a:tc>
                <a:tc>
                  <a:txBody>
                    <a:bodyPr/>
                    <a:lstStyle/>
                    <a:p>
                      <a:pPr marL="0" lvl="0" indent="0" algn="l" rtl="0">
                        <a:spcBef>
                          <a:spcPts val="0"/>
                        </a:spcBef>
                        <a:spcAft>
                          <a:spcPts val="0"/>
                        </a:spcAft>
                        <a:buNone/>
                      </a:pPr>
                      <a:r>
                        <a:rPr lang="en" sz="1300"/>
                        <a:t>X-band, 25cm finest</a:t>
                      </a:r>
                      <a:endParaRPr sz="1300"/>
                    </a:p>
                  </a:txBody>
                  <a:tcPr marL="84667" marR="84667" marT="84667" marB="84667"/>
                </a:tc>
                <a:tc>
                  <a:txBody>
                    <a:bodyPr/>
                    <a:lstStyle/>
                    <a:p>
                      <a:pPr marL="0" lvl="0" indent="0" algn="l" rtl="0">
                        <a:spcBef>
                          <a:spcPts val="0"/>
                        </a:spcBef>
                        <a:spcAft>
                          <a:spcPts val="0"/>
                        </a:spcAft>
                        <a:buNone/>
                      </a:pPr>
                      <a:r>
                        <a:rPr lang="en" sz="1300"/>
                        <a:t>- SLC</a:t>
                      </a:r>
                      <a:endParaRPr sz="1300"/>
                    </a:p>
                    <a:p>
                      <a:pPr marL="0" lvl="0" indent="0" algn="l" rtl="0">
                        <a:spcBef>
                          <a:spcPts val="0"/>
                        </a:spcBef>
                        <a:spcAft>
                          <a:spcPts val="0"/>
                        </a:spcAft>
                        <a:buNone/>
                      </a:pPr>
                      <a:r>
                        <a:rPr lang="en" sz="1300"/>
                        <a:t>- GRD</a:t>
                      </a:r>
                      <a:endParaRPr sz="1300"/>
                    </a:p>
                    <a:p>
                      <a:pPr marL="0" lvl="0" indent="0" algn="l" rtl="0">
                        <a:spcBef>
                          <a:spcPts val="0"/>
                        </a:spcBef>
                        <a:spcAft>
                          <a:spcPts val="0"/>
                        </a:spcAft>
                        <a:buNone/>
                      </a:pPr>
                      <a:endParaRPr sz="1300"/>
                    </a:p>
                  </a:txBody>
                  <a:tcPr marL="84667" marR="84667" marT="84667" marB="84667"/>
                </a:tc>
                <a:tc>
                  <a:txBody>
                    <a:bodyPr/>
                    <a:lstStyle/>
                    <a:p>
                      <a:pPr marL="0" lvl="0" indent="0" algn="l" rtl="0">
                        <a:spcBef>
                          <a:spcPts val="0"/>
                        </a:spcBef>
                        <a:spcAft>
                          <a:spcPts val="0"/>
                        </a:spcAft>
                        <a:buNone/>
                      </a:pPr>
                      <a:r>
                        <a:rPr lang="en" sz="1300"/>
                        <a:t>ICEYE Evaluation EULA</a:t>
                      </a:r>
                      <a:endParaRPr sz="1300"/>
                    </a:p>
                  </a:txBody>
                  <a:tcPr marL="84667" marR="84667" marT="84667" marB="84667"/>
                </a:tc>
                <a:tc>
                  <a:txBody>
                    <a:bodyPr/>
                    <a:lstStyle/>
                    <a:p>
                      <a:pPr marL="0" lvl="0" indent="0" algn="l" rtl="0">
                        <a:spcBef>
                          <a:spcPts val="0"/>
                        </a:spcBef>
                        <a:spcAft>
                          <a:spcPts val="0"/>
                        </a:spcAft>
                        <a:buNone/>
                      </a:pPr>
                      <a:r>
                        <a:rPr lang="en" sz="1300"/>
                        <a:t>Direct download</a:t>
                      </a:r>
                      <a:endParaRPr sz="1300"/>
                    </a:p>
                  </a:txBody>
                  <a:tcPr marL="84667" marR="84667" marT="84667" marB="84667"/>
                </a:tc>
                <a:extLst>
                  <a:ext uri="{0D108BD9-81ED-4DB2-BD59-A6C34878D82A}">
                    <a16:rowId xmlns:a16="http://schemas.microsoft.com/office/drawing/2014/main" val="10003"/>
                  </a:ext>
                </a:extLst>
              </a:tr>
              <a:tr h="778933">
                <a:tc>
                  <a:txBody>
                    <a:bodyPr/>
                    <a:lstStyle/>
                    <a:p>
                      <a:pPr marL="0" lvl="0" indent="0" algn="l" rtl="0">
                        <a:spcBef>
                          <a:spcPts val="0"/>
                        </a:spcBef>
                        <a:spcAft>
                          <a:spcPts val="0"/>
                        </a:spcAft>
                        <a:buNone/>
                      </a:pPr>
                      <a:r>
                        <a:rPr lang="en" sz="1300"/>
                        <a:t>Synspective</a:t>
                      </a:r>
                      <a:endParaRPr sz="1300"/>
                    </a:p>
                    <a:p>
                      <a:pPr marL="0" lvl="0" indent="0" algn="l" rtl="0">
                        <a:spcBef>
                          <a:spcPts val="0"/>
                        </a:spcBef>
                        <a:spcAft>
                          <a:spcPts val="0"/>
                        </a:spcAft>
                        <a:buNone/>
                      </a:pPr>
                      <a:r>
                        <a:rPr lang="en" sz="1100" i="1"/>
                        <a:t>Japan</a:t>
                      </a:r>
                      <a:endParaRPr sz="1100"/>
                    </a:p>
                  </a:txBody>
                  <a:tcPr marL="84667" marR="84667" marT="84667" marB="84667"/>
                </a:tc>
                <a:tc>
                  <a:txBody>
                    <a:bodyPr/>
                    <a:lstStyle/>
                    <a:p>
                      <a:pPr marL="0" lvl="0" indent="0" algn="l" rtl="0">
                        <a:spcBef>
                          <a:spcPts val="0"/>
                        </a:spcBef>
                        <a:spcAft>
                          <a:spcPts val="0"/>
                        </a:spcAft>
                        <a:buNone/>
                      </a:pPr>
                      <a:r>
                        <a:rPr lang="en" sz="1300"/>
                        <a:t>X-band, 1m finest</a:t>
                      </a:r>
                      <a:endParaRPr sz="1300"/>
                    </a:p>
                  </a:txBody>
                  <a:tcPr marL="84667" marR="84667" marT="84667" marB="84667"/>
                </a:tc>
                <a:tc>
                  <a:txBody>
                    <a:bodyPr/>
                    <a:lstStyle/>
                    <a:p>
                      <a:pPr marL="0" lvl="0" indent="0" algn="l" rtl="0">
                        <a:spcBef>
                          <a:spcPts val="0"/>
                        </a:spcBef>
                        <a:spcAft>
                          <a:spcPts val="0"/>
                        </a:spcAft>
                        <a:buNone/>
                      </a:pPr>
                      <a:r>
                        <a:rPr lang="en" sz="1300"/>
                        <a:t>- SLC</a:t>
                      </a:r>
                      <a:endParaRPr sz="1300"/>
                    </a:p>
                    <a:p>
                      <a:pPr marL="0" lvl="0" indent="0" algn="l" rtl="0">
                        <a:spcBef>
                          <a:spcPts val="0"/>
                        </a:spcBef>
                        <a:spcAft>
                          <a:spcPts val="0"/>
                        </a:spcAft>
                        <a:buNone/>
                      </a:pPr>
                      <a:r>
                        <a:rPr lang="en" sz="1300"/>
                        <a:t>- GRD </a:t>
                      </a:r>
                      <a:endParaRPr sz="1300"/>
                    </a:p>
                    <a:p>
                      <a:pPr marL="0" lvl="0" indent="0" algn="l" rtl="0">
                        <a:spcBef>
                          <a:spcPts val="0"/>
                        </a:spcBef>
                        <a:spcAft>
                          <a:spcPts val="0"/>
                        </a:spcAft>
                        <a:buNone/>
                      </a:pPr>
                      <a:r>
                        <a:rPr lang="en" sz="1300"/>
                        <a:t>- SR-GRD</a:t>
                      </a:r>
                      <a:endParaRPr sz="1300"/>
                    </a:p>
                  </a:txBody>
                  <a:tcPr marL="84667" marR="84667" marT="84667" marB="84667"/>
                </a:tc>
                <a:tc>
                  <a:txBody>
                    <a:bodyPr/>
                    <a:lstStyle/>
                    <a:p>
                      <a:pPr marL="0" lvl="0" indent="0" algn="l" rtl="0">
                        <a:spcBef>
                          <a:spcPts val="0"/>
                        </a:spcBef>
                        <a:spcAft>
                          <a:spcPts val="0"/>
                        </a:spcAft>
                        <a:buNone/>
                      </a:pPr>
                      <a:endParaRPr sz="1300"/>
                    </a:p>
                  </a:txBody>
                  <a:tcPr marL="84667" marR="84667" marT="84667" marB="84667"/>
                </a:tc>
                <a:tc>
                  <a:txBody>
                    <a:bodyPr/>
                    <a:lstStyle/>
                    <a:p>
                      <a:pPr marL="0" lvl="0" indent="0" algn="l" rtl="0">
                        <a:spcBef>
                          <a:spcPts val="0"/>
                        </a:spcBef>
                        <a:spcAft>
                          <a:spcPts val="0"/>
                        </a:spcAft>
                        <a:buClr>
                          <a:schemeClr val="dk1"/>
                        </a:buClr>
                        <a:buSzPts val="1100"/>
                        <a:buFont typeface="Arial"/>
                        <a:buNone/>
                      </a:pPr>
                      <a:r>
                        <a:rPr lang="en" sz="1300">
                          <a:solidFill>
                            <a:schemeClr val="dk1"/>
                          </a:solidFill>
                        </a:rPr>
                        <a:t>Direct download</a:t>
                      </a:r>
                      <a:endParaRPr sz="1300"/>
                    </a:p>
                  </a:txBody>
                  <a:tcPr marL="84667" marR="84667" marT="84667" marB="84667"/>
                </a:tc>
                <a:extLst>
                  <a:ext uri="{0D108BD9-81ED-4DB2-BD59-A6C34878D82A}">
                    <a16:rowId xmlns:a16="http://schemas.microsoft.com/office/drawing/2014/main" val="10004"/>
                  </a:ext>
                </a:extLst>
              </a:tr>
              <a:tr h="535093">
                <a:tc>
                  <a:txBody>
                    <a:bodyPr/>
                    <a:lstStyle/>
                    <a:p>
                      <a:pPr marL="0" lvl="0" indent="0" algn="l" rtl="0">
                        <a:spcBef>
                          <a:spcPts val="0"/>
                        </a:spcBef>
                        <a:spcAft>
                          <a:spcPts val="0"/>
                        </a:spcAft>
                        <a:buNone/>
                      </a:pPr>
                      <a:r>
                        <a:rPr lang="en" sz="1300"/>
                        <a:t>iQPS</a:t>
                      </a:r>
                      <a:endParaRPr sz="1300"/>
                    </a:p>
                    <a:p>
                      <a:pPr marL="0" lvl="0" indent="0" algn="l" rtl="0">
                        <a:spcBef>
                          <a:spcPts val="0"/>
                        </a:spcBef>
                        <a:spcAft>
                          <a:spcPts val="0"/>
                        </a:spcAft>
                        <a:buNone/>
                      </a:pPr>
                      <a:r>
                        <a:rPr lang="en" sz="1100" i="1"/>
                        <a:t>Japan</a:t>
                      </a:r>
                      <a:endParaRPr sz="1100"/>
                    </a:p>
                  </a:txBody>
                  <a:tcPr marL="84667" marR="84667" marT="84667" marB="84667"/>
                </a:tc>
                <a:tc>
                  <a:txBody>
                    <a:bodyPr/>
                    <a:lstStyle/>
                    <a:p>
                      <a:pPr marL="0" lvl="0" indent="0" algn="l" rtl="0">
                        <a:spcBef>
                          <a:spcPts val="0"/>
                        </a:spcBef>
                        <a:spcAft>
                          <a:spcPts val="0"/>
                        </a:spcAft>
                        <a:buNone/>
                      </a:pPr>
                      <a:r>
                        <a:rPr lang="en" sz="1300"/>
                        <a:t>X-band, 25cm finest</a:t>
                      </a:r>
                      <a:endParaRPr sz="1300"/>
                    </a:p>
                  </a:txBody>
                  <a:tcPr marL="84667" marR="84667" marT="84667" marB="84667"/>
                </a:tc>
                <a:tc>
                  <a:txBody>
                    <a:bodyPr/>
                    <a:lstStyle/>
                    <a:p>
                      <a:pPr marL="0" lvl="0" indent="0" algn="l" rtl="0">
                        <a:spcBef>
                          <a:spcPts val="0"/>
                        </a:spcBef>
                        <a:spcAft>
                          <a:spcPts val="0"/>
                        </a:spcAft>
                        <a:buNone/>
                      </a:pPr>
                      <a:endParaRPr sz="1300"/>
                    </a:p>
                  </a:txBody>
                  <a:tcPr marL="84667" marR="84667" marT="84667" marB="84667"/>
                </a:tc>
                <a:tc>
                  <a:txBody>
                    <a:bodyPr/>
                    <a:lstStyle/>
                    <a:p>
                      <a:pPr marL="0" lvl="0" indent="0" algn="l" rtl="0">
                        <a:spcBef>
                          <a:spcPts val="0"/>
                        </a:spcBef>
                        <a:spcAft>
                          <a:spcPts val="0"/>
                        </a:spcAft>
                        <a:buNone/>
                      </a:pPr>
                      <a:endParaRPr sz="1300"/>
                    </a:p>
                  </a:txBody>
                  <a:tcPr marL="84667" marR="84667" marT="84667" marB="84667"/>
                </a:tc>
                <a:tc>
                  <a:txBody>
                    <a:bodyPr/>
                    <a:lstStyle/>
                    <a:p>
                      <a:pPr marL="0" lvl="0" indent="0" algn="l" rtl="0">
                        <a:spcBef>
                          <a:spcPts val="0"/>
                        </a:spcBef>
                        <a:spcAft>
                          <a:spcPts val="0"/>
                        </a:spcAft>
                        <a:buNone/>
                      </a:pPr>
                      <a:endParaRPr sz="1300"/>
                    </a:p>
                  </a:txBody>
                  <a:tcPr marL="84667" marR="84667" marT="84667" marB="84667"/>
                </a:tc>
                <a:extLst>
                  <a:ext uri="{0D108BD9-81ED-4DB2-BD59-A6C34878D82A}">
                    <a16:rowId xmlns:a16="http://schemas.microsoft.com/office/drawing/2014/main" val="1000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1"/>
          <p:cNvSpPr txBox="1">
            <a:spLocks noGrp="1"/>
          </p:cNvSpPr>
          <p:nvPr>
            <p:ph type="title"/>
          </p:nvPr>
        </p:nvSpPr>
        <p:spPr>
          <a:xfrm>
            <a:off x="164775" y="277472"/>
            <a:ext cx="9387200" cy="564800"/>
          </a:xfrm>
          <a:prstGeom prst="rect">
            <a:avLst/>
          </a:prstGeom>
          <a:noFill/>
          <a:ln>
            <a:noFill/>
          </a:ln>
        </p:spPr>
        <p:txBody>
          <a:bodyPr spcFirstLastPara="1" wrap="square" lIns="91433" tIns="45700" rIns="91433" bIns="45700" anchor="t" anchorCtr="0">
            <a:noAutofit/>
          </a:bodyPr>
          <a:lstStyle/>
          <a:p>
            <a:pPr>
              <a:buSzPts val="3300"/>
            </a:pPr>
            <a:r>
              <a:rPr lang="en" sz="3200"/>
              <a:t>Products assessed</a:t>
            </a:r>
            <a:endParaRPr sz="3200"/>
          </a:p>
        </p:txBody>
      </p:sp>
      <p:sp>
        <p:nvSpPr>
          <p:cNvPr id="208" name="Google Shape;208;p31"/>
          <p:cNvSpPr txBox="1"/>
          <p:nvPr/>
        </p:nvSpPr>
        <p:spPr>
          <a:xfrm>
            <a:off x="164767" y="1179234"/>
            <a:ext cx="9246800" cy="5386973"/>
          </a:xfrm>
          <a:prstGeom prst="rect">
            <a:avLst/>
          </a:prstGeom>
          <a:noFill/>
          <a:ln>
            <a:noFill/>
          </a:ln>
        </p:spPr>
        <p:txBody>
          <a:bodyPr spcFirstLastPara="1" wrap="square" lIns="91433" tIns="91433" rIns="91433" bIns="91433" anchor="t" anchorCtr="0">
            <a:spAutoFit/>
          </a:bodyPr>
          <a:lstStyle/>
          <a:p>
            <a:pPr marL="609585" indent="-431789">
              <a:lnSpc>
                <a:spcPct val="90000"/>
              </a:lnSpc>
              <a:spcBef>
                <a:spcPts val="1067"/>
              </a:spcBef>
              <a:buClr>
                <a:schemeClr val="dk1"/>
              </a:buClr>
              <a:buSzPts val="1500"/>
              <a:buChar char="❖"/>
            </a:pPr>
            <a:r>
              <a:rPr lang="en" sz="2000" b="1">
                <a:solidFill>
                  <a:schemeClr val="dk1"/>
                </a:solidFill>
              </a:rPr>
              <a:t>Data products from the open data programs were assessed.</a:t>
            </a:r>
            <a:endParaRPr sz="133" b="1">
              <a:solidFill>
                <a:schemeClr val="dk1"/>
              </a:solidFill>
            </a:endParaRPr>
          </a:p>
          <a:p>
            <a:pPr>
              <a:lnSpc>
                <a:spcPct val="90000"/>
              </a:lnSpc>
              <a:spcBef>
                <a:spcPts val="1067"/>
              </a:spcBef>
            </a:pPr>
            <a:endParaRPr sz="133" b="1">
              <a:solidFill>
                <a:schemeClr val="dk1"/>
              </a:solidFill>
            </a:endParaRPr>
          </a:p>
          <a:p>
            <a:pPr>
              <a:lnSpc>
                <a:spcPct val="90000"/>
              </a:lnSpc>
              <a:spcBef>
                <a:spcPts val="1067"/>
              </a:spcBef>
            </a:pPr>
            <a:endParaRPr sz="133" b="1">
              <a:solidFill>
                <a:schemeClr val="dk1"/>
              </a:solidFill>
            </a:endParaRPr>
          </a:p>
          <a:p>
            <a:pPr>
              <a:lnSpc>
                <a:spcPct val="90000"/>
              </a:lnSpc>
              <a:spcBef>
                <a:spcPts val="1067"/>
              </a:spcBef>
            </a:pPr>
            <a:r>
              <a:rPr lang="en" sz="2000" b="1">
                <a:solidFill>
                  <a:schemeClr val="dk1"/>
                </a:solidFill>
              </a:rPr>
              <a:t>Product levels provided:</a:t>
            </a:r>
            <a:endParaRPr sz="2000" b="1">
              <a:solidFill>
                <a:schemeClr val="dk1"/>
              </a:solidFill>
            </a:endParaRPr>
          </a:p>
          <a:p>
            <a:pPr marL="609585" indent="-431789">
              <a:lnSpc>
                <a:spcPct val="90000"/>
              </a:lnSpc>
              <a:spcBef>
                <a:spcPts val="1333"/>
              </a:spcBef>
              <a:buClr>
                <a:schemeClr val="dk1"/>
              </a:buClr>
              <a:buSzPts val="1500"/>
              <a:buChar char="❖"/>
            </a:pPr>
            <a:r>
              <a:rPr lang="en" sz="2000" b="1">
                <a:solidFill>
                  <a:schemeClr val="dk1"/>
                </a:solidFill>
              </a:rPr>
              <a:t>(1/5) Raw data format: </a:t>
            </a:r>
            <a:r>
              <a:rPr lang="en" sz="2000">
                <a:solidFill>
                  <a:schemeClr val="dk1"/>
                </a:solidFill>
              </a:rPr>
              <a:t>Compensated Phase History Data, CPHD):</a:t>
            </a:r>
            <a:endParaRPr sz="2000">
              <a:solidFill>
                <a:schemeClr val="dk1"/>
              </a:solidFill>
            </a:endParaRPr>
          </a:p>
          <a:p>
            <a:pPr marL="609585" indent="-431789">
              <a:lnSpc>
                <a:spcPct val="90000"/>
              </a:lnSpc>
              <a:spcBef>
                <a:spcPts val="1333"/>
              </a:spcBef>
              <a:buClr>
                <a:schemeClr val="dk1"/>
              </a:buClr>
              <a:buSzPts val="1500"/>
              <a:buChar char="❖"/>
            </a:pPr>
            <a:r>
              <a:rPr lang="en" sz="2000" b="1">
                <a:solidFill>
                  <a:schemeClr val="dk1"/>
                </a:solidFill>
              </a:rPr>
              <a:t>(5/5) Single Look Complex (SLC):</a:t>
            </a:r>
            <a:r>
              <a:rPr lang="en" sz="2000">
                <a:solidFill>
                  <a:schemeClr val="dk1"/>
                </a:solidFill>
              </a:rPr>
              <a:t> Data with complete information about backscatter amplitude and phase (complex data) - further processing is required for the data to be useful for analysis and for display</a:t>
            </a:r>
            <a:endParaRPr sz="2000">
              <a:solidFill>
                <a:schemeClr val="dk1"/>
              </a:solidFill>
            </a:endParaRPr>
          </a:p>
          <a:p>
            <a:pPr marL="609585" indent="-431789">
              <a:lnSpc>
                <a:spcPct val="90000"/>
              </a:lnSpc>
              <a:spcBef>
                <a:spcPts val="1333"/>
              </a:spcBef>
              <a:buClr>
                <a:schemeClr val="dk1"/>
              </a:buClr>
              <a:buSzPts val="1500"/>
              <a:buChar char="❖"/>
            </a:pPr>
            <a:r>
              <a:rPr lang="en" sz="2000" b="1">
                <a:solidFill>
                  <a:schemeClr val="dk1"/>
                </a:solidFill>
              </a:rPr>
              <a:t>(5/5) Ground Range Detected (GRD):</a:t>
            </a:r>
            <a:r>
              <a:rPr lang="en" sz="2000">
                <a:solidFill>
                  <a:schemeClr val="dk1"/>
                </a:solidFill>
              </a:rPr>
              <a:t> Backscatter amplitude data with geometric correction using an Earth ellipsoid model - geolocation approximate with further processing required for analysis</a:t>
            </a:r>
            <a:endParaRPr sz="2000">
              <a:solidFill>
                <a:schemeClr val="dk1"/>
              </a:solidFill>
            </a:endParaRPr>
          </a:p>
          <a:p>
            <a:pPr marL="609585" indent="-431789">
              <a:lnSpc>
                <a:spcPct val="90000"/>
              </a:lnSpc>
              <a:spcBef>
                <a:spcPts val="1333"/>
              </a:spcBef>
              <a:buClr>
                <a:schemeClr val="dk1"/>
              </a:buClr>
              <a:buSzPts val="1500"/>
              <a:buChar char="❖"/>
            </a:pPr>
            <a:r>
              <a:rPr lang="en" sz="2000" b="1">
                <a:solidFill>
                  <a:schemeClr val="dk1"/>
                </a:solidFill>
              </a:rPr>
              <a:t>(1/5) Geocoded Terrain Corrected (GEO):</a:t>
            </a:r>
            <a:r>
              <a:rPr lang="en" sz="2000">
                <a:solidFill>
                  <a:schemeClr val="dk1"/>
                </a:solidFill>
              </a:rPr>
              <a:t> Backscatter amplitude data with geometric (ortho) correction using a DEM, suitable for direct analysis.</a:t>
            </a:r>
            <a:endParaRPr sz="2000">
              <a:solidFill>
                <a:schemeClr val="dk1"/>
              </a:solidFill>
            </a:endParaRPr>
          </a:p>
          <a:p>
            <a:pPr marL="609585" indent="-431789">
              <a:lnSpc>
                <a:spcPct val="90000"/>
              </a:lnSpc>
              <a:spcBef>
                <a:spcPts val="1333"/>
              </a:spcBef>
              <a:spcAft>
                <a:spcPts val="1333"/>
              </a:spcAft>
              <a:buClr>
                <a:schemeClr val="dk1"/>
              </a:buClr>
              <a:buSzPts val="1500"/>
              <a:buChar char="❖"/>
            </a:pPr>
            <a:r>
              <a:rPr lang="en" sz="2000" b="1">
                <a:solidFill>
                  <a:schemeClr val="dk1"/>
                </a:solidFill>
              </a:rPr>
              <a:t>(0/5) Radiometric Terrain Correction</a:t>
            </a:r>
            <a:r>
              <a:rPr lang="en" sz="2000">
                <a:solidFill>
                  <a:schemeClr val="dk1"/>
                </a:solidFill>
              </a:rPr>
              <a:t> - GEO + radiometric slope correction</a:t>
            </a:r>
            <a:endParaRPr sz="2000">
              <a:solidFill>
                <a:schemeClr val="dk1"/>
              </a:solidFill>
            </a:endParaRPr>
          </a:p>
        </p:txBody>
      </p:sp>
      <p:cxnSp>
        <p:nvCxnSpPr>
          <p:cNvPr id="209" name="Google Shape;209;p31"/>
          <p:cNvCxnSpPr/>
          <p:nvPr/>
        </p:nvCxnSpPr>
        <p:spPr>
          <a:xfrm>
            <a:off x="164767" y="4837200"/>
            <a:ext cx="11673600" cy="0"/>
          </a:xfrm>
          <a:prstGeom prst="straightConnector1">
            <a:avLst/>
          </a:prstGeom>
          <a:noFill/>
          <a:ln w="38100" cap="flat" cmpd="sng">
            <a:solidFill>
              <a:srgbClr val="FF9900"/>
            </a:solidFill>
            <a:prstDash val="dash"/>
            <a:round/>
            <a:headEnd type="none" w="med" len="med"/>
            <a:tailEnd type="none" w="med" len="med"/>
          </a:ln>
        </p:spPr>
      </p:cxnSp>
      <p:cxnSp>
        <p:nvCxnSpPr>
          <p:cNvPr id="210" name="Google Shape;210;p31"/>
          <p:cNvCxnSpPr/>
          <p:nvPr/>
        </p:nvCxnSpPr>
        <p:spPr>
          <a:xfrm>
            <a:off x="9305700" y="5019633"/>
            <a:ext cx="0" cy="1363200"/>
          </a:xfrm>
          <a:prstGeom prst="straightConnector1">
            <a:avLst/>
          </a:prstGeom>
          <a:noFill/>
          <a:ln w="9525" cap="flat" cmpd="sng">
            <a:solidFill>
              <a:srgbClr val="FF9900"/>
            </a:solidFill>
            <a:prstDash val="solid"/>
            <a:round/>
            <a:headEnd type="none" w="med" len="med"/>
            <a:tailEnd type="triangle" w="med" len="med"/>
          </a:ln>
        </p:spPr>
      </p:cxnSp>
      <p:sp>
        <p:nvSpPr>
          <p:cNvPr id="211" name="Google Shape;211;p31"/>
          <p:cNvSpPr txBox="1"/>
          <p:nvPr/>
        </p:nvSpPr>
        <p:spPr>
          <a:xfrm>
            <a:off x="9098667" y="4873767"/>
            <a:ext cx="2084400" cy="697715"/>
          </a:xfrm>
          <a:prstGeom prst="rect">
            <a:avLst/>
          </a:prstGeom>
          <a:noFill/>
          <a:ln>
            <a:noFill/>
          </a:ln>
        </p:spPr>
        <p:txBody>
          <a:bodyPr spcFirstLastPara="1" wrap="square" lIns="121900" tIns="121900" rIns="121900" bIns="121900" anchor="t" anchorCtr="0">
            <a:spAutoFit/>
          </a:bodyPr>
          <a:lstStyle/>
          <a:p>
            <a:pPr algn="ctr"/>
            <a:r>
              <a:rPr lang="en" sz="1467" i="1"/>
              <a:t>Suitable for CAL import trial</a:t>
            </a:r>
            <a:endParaRPr sz="1467" i="1"/>
          </a:p>
        </p:txBody>
      </p:sp>
      <p:cxnSp>
        <p:nvCxnSpPr>
          <p:cNvPr id="212" name="Google Shape;212;p31"/>
          <p:cNvCxnSpPr/>
          <p:nvPr/>
        </p:nvCxnSpPr>
        <p:spPr>
          <a:xfrm>
            <a:off x="164767" y="5565833"/>
            <a:ext cx="11673600" cy="0"/>
          </a:xfrm>
          <a:prstGeom prst="straightConnector1">
            <a:avLst/>
          </a:prstGeom>
          <a:noFill/>
          <a:ln w="38100" cap="flat" cmpd="sng">
            <a:solidFill>
              <a:srgbClr val="980000"/>
            </a:solidFill>
            <a:prstDash val="dash"/>
            <a:round/>
            <a:headEnd type="none" w="med" len="med"/>
            <a:tailEnd type="none" w="med" len="med"/>
          </a:ln>
        </p:spPr>
      </p:cxnSp>
      <p:sp>
        <p:nvSpPr>
          <p:cNvPr id="213" name="Google Shape;213;p31"/>
          <p:cNvSpPr txBox="1"/>
          <p:nvPr/>
        </p:nvSpPr>
        <p:spPr>
          <a:xfrm>
            <a:off x="9957167" y="5607933"/>
            <a:ext cx="2084400" cy="697715"/>
          </a:xfrm>
          <a:prstGeom prst="rect">
            <a:avLst/>
          </a:prstGeom>
          <a:noFill/>
          <a:ln>
            <a:noFill/>
          </a:ln>
        </p:spPr>
        <p:txBody>
          <a:bodyPr spcFirstLastPara="1" wrap="square" lIns="121900" tIns="121900" rIns="121900" bIns="121900" anchor="t" anchorCtr="0">
            <a:spAutoFit/>
          </a:bodyPr>
          <a:lstStyle/>
          <a:p>
            <a:pPr algn="ctr"/>
            <a:r>
              <a:rPr lang="en" sz="1467" i="1"/>
              <a:t>Suitable for CEOS ARD</a:t>
            </a:r>
            <a:endParaRPr sz="1467" i="1"/>
          </a:p>
        </p:txBody>
      </p:sp>
      <p:cxnSp>
        <p:nvCxnSpPr>
          <p:cNvPr id="214" name="Google Shape;214;p31"/>
          <p:cNvCxnSpPr/>
          <p:nvPr/>
        </p:nvCxnSpPr>
        <p:spPr>
          <a:xfrm>
            <a:off x="10050767" y="5751000"/>
            <a:ext cx="0" cy="603600"/>
          </a:xfrm>
          <a:prstGeom prst="straightConnector1">
            <a:avLst/>
          </a:prstGeom>
          <a:noFill/>
          <a:ln w="9525" cap="flat" cmpd="sng">
            <a:solidFill>
              <a:srgbClr val="980000"/>
            </a:solidFill>
            <a:prstDash val="solid"/>
            <a:round/>
            <a:headEnd type="none" w="med" len="med"/>
            <a:tailEnd type="triangl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4"/>
          <p:cNvSpPr txBox="1">
            <a:spLocks noGrp="1"/>
          </p:cNvSpPr>
          <p:nvPr>
            <p:ph type="title"/>
          </p:nvPr>
        </p:nvSpPr>
        <p:spPr>
          <a:xfrm>
            <a:off x="164774" y="277472"/>
            <a:ext cx="10052121" cy="564800"/>
          </a:xfrm>
          <a:prstGeom prst="rect">
            <a:avLst/>
          </a:prstGeom>
          <a:noFill/>
          <a:ln>
            <a:noFill/>
          </a:ln>
        </p:spPr>
        <p:txBody>
          <a:bodyPr spcFirstLastPara="1" wrap="square" lIns="91433" tIns="45700" rIns="91433" bIns="45700" anchor="t" anchorCtr="0">
            <a:noAutofit/>
          </a:bodyPr>
          <a:lstStyle/>
          <a:p>
            <a:pPr>
              <a:buSzPts val="3300"/>
            </a:pPr>
            <a:r>
              <a:rPr lang="en" sz="3200" dirty="0"/>
              <a:t>RTC- ICEYE SNAP Example</a:t>
            </a:r>
            <a:endParaRPr sz="3200" dirty="0"/>
          </a:p>
        </p:txBody>
      </p:sp>
      <p:pic>
        <p:nvPicPr>
          <p:cNvPr id="234" name="Google Shape;234;p34"/>
          <p:cNvPicPr preferRelativeResize="0">
            <a:picLocks noChangeAspect="1"/>
          </p:cNvPicPr>
          <p:nvPr/>
        </p:nvPicPr>
        <p:blipFill>
          <a:blip r:embed="rId3">
            <a:alphaModFix/>
          </a:blip>
          <a:stretch>
            <a:fillRect/>
          </a:stretch>
        </p:blipFill>
        <p:spPr>
          <a:xfrm>
            <a:off x="2710899" y="1021084"/>
            <a:ext cx="6770201" cy="543487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5"/>
          <p:cNvSpPr txBox="1">
            <a:spLocks noGrp="1"/>
          </p:cNvSpPr>
          <p:nvPr>
            <p:ph type="title"/>
          </p:nvPr>
        </p:nvSpPr>
        <p:spPr>
          <a:xfrm>
            <a:off x="164775" y="277472"/>
            <a:ext cx="9387200" cy="564800"/>
          </a:xfrm>
          <a:prstGeom prst="rect">
            <a:avLst/>
          </a:prstGeom>
          <a:noFill/>
          <a:ln>
            <a:noFill/>
          </a:ln>
        </p:spPr>
        <p:txBody>
          <a:bodyPr spcFirstLastPara="1" wrap="square" lIns="91433" tIns="45700" rIns="91433" bIns="45700" anchor="t" anchorCtr="0">
            <a:noAutofit/>
          </a:bodyPr>
          <a:lstStyle/>
          <a:p>
            <a:pPr>
              <a:buSzPts val="3300"/>
            </a:pPr>
            <a:r>
              <a:rPr lang="en" sz="3200"/>
              <a:t>Notes from Preliminary Assessment</a:t>
            </a:r>
            <a:endParaRPr sz="3200"/>
          </a:p>
        </p:txBody>
      </p:sp>
      <p:sp>
        <p:nvSpPr>
          <p:cNvPr id="240" name="Google Shape;240;p35"/>
          <p:cNvSpPr txBox="1"/>
          <p:nvPr/>
        </p:nvSpPr>
        <p:spPr>
          <a:xfrm>
            <a:off x="164763" y="1404865"/>
            <a:ext cx="10843600" cy="4839772"/>
          </a:xfrm>
          <a:prstGeom prst="rect">
            <a:avLst/>
          </a:prstGeom>
          <a:noFill/>
          <a:ln>
            <a:noFill/>
          </a:ln>
        </p:spPr>
        <p:txBody>
          <a:bodyPr spcFirstLastPara="1" wrap="square" lIns="91433" tIns="91433" rIns="91433" bIns="91433" anchor="t" anchorCtr="0">
            <a:spAutoFit/>
          </a:bodyPr>
          <a:lstStyle/>
          <a:p>
            <a:pPr marL="609585" indent="-431789">
              <a:lnSpc>
                <a:spcPct val="90000"/>
              </a:lnSpc>
              <a:buClr>
                <a:schemeClr val="dk1"/>
              </a:buClr>
              <a:buSzPts val="1500"/>
              <a:buFont typeface="Arial"/>
              <a:buChar char="❖"/>
            </a:pPr>
            <a:r>
              <a:rPr lang="en" sz="2000" dirty="0">
                <a:solidFill>
                  <a:schemeClr val="dk1"/>
                </a:solidFill>
              </a:rPr>
              <a:t>Providers not overly quick in their response times to our queries</a:t>
            </a:r>
            <a:endParaRPr sz="2000" dirty="0">
              <a:solidFill>
                <a:schemeClr val="dk1"/>
              </a:solidFill>
            </a:endParaRPr>
          </a:p>
          <a:p>
            <a:pPr marL="1219170" lvl="1" indent="-431789">
              <a:lnSpc>
                <a:spcPct val="90000"/>
              </a:lnSpc>
              <a:buClr>
                <a:schemeClr val="dk1"/>
              </a:buClr>
              <a:buSzPts val="1500"/>
              <a:buChar char="➢"/>
            </a:pPr>
            <a:r>
              <a:rPr lang="en" sz="2000" dirty="0">
                <a:solidFill>
                  <a:schemeClr val="dk1"/>
                </a:solidFill>
              </a:rPr>
              <a:t>Generally helpful, generally did respond</a:t>
            </a:r>
            <a:endParaRPr sz="2000" dirty="0">
              <a:solidFill>
                <a:schemeClr val="dk1"/>
              </a:solidFill>
            </a:endParaRPr>
          </a:p>
          <a:p>
            <a:pPr marL="1219170" lvl="1" indent="-431789">
              <a:lnSpc>
                <a:spcPct val="90000"/>
              </a:lnSpc>
              <a:buClr>
                <a:schemeClr val="dk1"/>
              </a:buClr>
              <a:buSzPts val="1500"/>
              <a:buChar char="➢"/>
            </a:pPr>
            <a:r>
              <a:rPr lang="en" sz="2000" dirty="0">
                <a:solidFill>
                  <a:schemeClr val="dk1"/>
                </a:solidFill>
              </a:rPr>
              <a:t>Support commensurate with free tier</a:t>
            </a:r>
            <a:endParaRPr sz="2000" dirty="0">
              <a:solidFill>
                <a:schemeClr val="dk1"/>
              </a:solidFill>
            </a:endParaRPr>
          </a:p>
          <a:p>
            <a:pPr marL="609585" indent="-431789">
              <a:lnSpc>
                <a:spcPct val="90000"/>
              </a:lnSpc>
              <a:spcBef>
                <a:spcPts val="1333"/>
              </a:spcBef>
              <a:buClr>
                <a:schemeClr val="dk1"/>
              </a:buClr>
              <a:buSzPts val="1500"/>
              <a:buFont typeface="Arial"/>
              <a:buChar char="❖"/>
            </a:pPr>
            <a:r>
              <a:rPr lang="en" sz="2000" dirty="0">
                <a:solidFill>
                  <a:schemeClr val="dk1"/>
                </a:solidFill>
              </a:rPr>
              <a:t>Products delivered commonly reference Geospatial Intelligence (GEOINT) Standards</a:t>
            </a:r>
            <a:endParaRPr sz="2000" dirty="0">
              <a:solidFill>
                <a:schemeClr val="dk1"/>
              </a:solidFill>
            </a:endParaRPr>
          </a:p>
          <a:p>
            <a:pPr marL="1219170" lvl="1" indent="-431789">
              <a:lnSpc>
                <a:spcPct val="90000"/>
              </a:lnSpc>
              <a:buClr>
                <a:schemeClr val="dk1"/>
              </a:buClr>
              <a:buSzPts val="1500"/>
              <a:buChar char="➢"/>
            </a:pPr>
            <a:r>
              <a:rPr lang="en" sz="2000" dirty="0">
                <a:solidFill>
                  <a:schemeClr val="dk1"/>
                </a:solidFill>
              </a:rPr>
              <a:t>Compensated Phase History Data (CPHD)</a:t>
            </a:r>
            <a:endParaRPr sz="2000" dirty="0">
              <a:solidFill>
                <a:schemeClr val="dk1"/>
              </a:solidFill>
            </a:endParaRPr>
          </a:p>
          <a:p>
            <a:pPr marL="1219170" lvl="1" indent="-431789">
              <a:lnSpc>
                <a:spcPct val="90000"/>
              </a:lnSpc>
              <a:buClr>
                <a:schemeClr val="dk1"/>
              </a:buClr>
              <a:buSzPts val="1500"/>
              <a:buChar char="➢"/>
            </a:pPr>
            <a:r>
              <a:rPr lang="en" sz="2000" dirty="0">
                <a:solidFill>
                  <a:schemeClr val="dk1"/>
                </a:solidFill>
              </a:rPr>
              <a:t>Sensor Independent Complex Data (SICD)</a:t>
            </a:r>
            <a:endParaRPr sz="2000" dirty="0">
              <a:solidFill>
                <a:schemeClr val="dk1"/>
              </a:solidFill>
            </a:endParaRPr>
          </a:p>
          <a:p>
            <a:pPr marL="1219170" lvl="1" indent="-431789">
              <a:lnSpc>
                <a:spcPct val="90000"/>
              </a:lnSpc>
              <a:buClr>
                <a:schemeClr val="dk1"/>
              </a:buClr>
              <a:buSzPts val="1500"/>
              <a:buChar char="➢"/>
            </a:pPr>
            <a:r>
              <a:rPr lang="en" sz="2000" dirty="0">
                <a:solidFill>
                  <a:schemeClr val="dk1"/>
                </a:solidFill>
              </a:rPr>
              <a:t>Sensor Independent Derived Data (SIDD)</a:t>
            </a:r>
            <a:endParaRPr sz="2000" dirty="0">
              <a:solidFill>
                <a:schemeClr val="dk1"/>
              </a:solidFill>
            </a:endParaRPr>
          </a:p>
          <a:p>
            <a:pPr marL="1219170" lvl="1" indent="-431789">
              <a:lnSpc>
                <a:spcPct val="90000"/>
              </a:lnSpc>
              <a:buClr>
                <a:schemeClr val="dk1"/>
              </a:buClr>
              <a:buSzPts val="1500"/>
              <a:buChar char="➢"/>
            </a:pPr>
            <a:r>
              <a:rPr lang="en" sz="2000" u="sng" dirty="0">
                <a:solidFill>
                  <a:schemeClr val="hlink"/>
                </a:solidFill>
                <a:hlinkClick r:id="rId3"/>
              </a:rPr>
              <a:t>https://nsgreg.nga.mil/</a:t>
            </a:r>
            <a:endParaRPr sz="2000" dirty="0">
              <a:solidFill>
                <a:schemeClr val="dk1"/>
              </a:solidFill>
            </a:endParaRPr>
          </a:p>
          <a:p>
            <a:pPr marL="609585" indent="-431789">
              <a:lnSpc>
                <a:spcPct val="90000"/>
              </a:lnSpc>
              <a:spcBef>
                <a:spcPts val="1333"/>
              </a:spcBef>
              <a:buClr>
                <a:schemeClr val="dk1"/>
              </a:buClr>
              <a:buSzPts val="1500"/>
              <a:buChar char="❖"/>
            </a:pPr>
            <a:r>
              <a:rPr lang="en" sz="2000" dirty="0">
                <a:solidFill>
                  <a:schemeClr val="dk1"/>
                </a:solidFill>
              </a:rPr>
              <a:t>Open data programs feature data over selected sites only. Useful for assessments of data formats and general image quality, but lack of data over user defined sites mean the data are of limited use for actual analysis.</a:t>
            </a:r>
            <a:endParaRPr sz="2000" dirty="0">
              <a:solidFill>
                <a:schemeClr val="dk1"/>
              </a:solidFill>
            </a:endParaRPr>
          </a:p>
          <a:p>
            <a:pPr marL="609585" indent="-431789">
              <a:lnSpc>
                <a:spcPct val="90000"/>
              </a:lnSpc>
              <a:spcBef>
                <a:spcPts val="1333"/>
              </a:spcBef>
              <a:buClr>
                <a:schemeClr val="dk1"/>
              </a:buClr>
              <a:buSzPts val="1500"/>
              <a:buChar char="❖"/>
            </a:pPr>
            <a:r>
              <a:rPr lang="en" sz="2000" dirty="0">
                <a:solidFill>
                  <a:schemeClr val="dk1"/>
                </a:solidFill>
              </a:rPr>
              <a:t>Not openly stated what DEMs these providers use for their further processing</a:t>
            </a:r>
            <a:endParaRPr sz="2000" dirty="0">
              <a:solidFill>
                <a:schemeClr val="dk1"/>
              </a:solidFill>
            </a:endParaRPr>
          </a:p>
          <a:p>
            <a:pPr marL="1219170" lvl="1" indent="-431789">
              <a:lnSpc>
                <a:spcPct val="90000"/>
              </a:lnSpc>
              <a:buClr>
                <a:schemeClr val="dk1"/>
              </a:buClr>
              <a:buSzPts val="1500"/>
              <a:buChar char="➢"/>
            </a:pPr>
            <a:r>
              <a:rPr lang="en" sz="2000" dirty="0">
                <a:solidFill>
                  <a:schemeClr val="dk1"/>
                </a:solidFill>
              </a:rPr>
              <a:t>Copernicus 30m </a:t>
            </a:r>
          </a:p>
          <a:p>
            <a:pPr marL="1219170" lvl="1" indent="-431789">
              <a:lnSpc>
                <a:spcPct val="90000"/>
              </a:lnSpc>
              <a:buClr>
                <a:schemeClr val="dk1"/>
              </a:buClr>
              <a:buSzPts val="1500"/>
              <a:buChar char="➢"/>
            </a:pPr>
            <a:r>
              <a:rPr lang="en" sz="2000" dirty="0">
                <a:solidFill>
                  <a:schemeClr val="dk1"/>
                </a:solidFill>
              </a:rPr>
              <a:t>Custom DEMs</a:t>
            </a:r>
          </a:p>
          <a:p>
            <a:pPr marL="1219170" lvl="1" indent="-431789">
              <a:lnSpc>
                <a:spcPct val="90000"/>
              </a:lnSpc>
              <a:buClr>
                <a:schemeClr val="dk1"/>
              </a:buClr>
              <a:buSzPts val="1500"/>
              <a:buChar char="➢"/>
            </a:pPr>
            <a:r>
              <a:rPr lang="en" sz="2000" dirty="0">
                <a:solidFill>
                  <a:schemeClr val="dk1"/>
                </a:solidFill>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6"/>
          <p:cNvSpPr txBox="1">
            <a:spLocks noGrp="1"/>
          </p:cNvSpPr>
          <p:nvPr>
            <p:ph type="title"/>
          </p:nvPr>
        </p:nvSpPr>
        <p:spPr>
          <a:xfrm>
            <a:off x="164775" y="277472"/>
            <a:ext cx="9387200" cy="564800"/>
          </a:xfrm>
          <a:prstGeom prst="rect">
            <a:avLst/>
          </a:prstGeom>
          <a:noFill/>
          <a:ln>
            <a:noFill/>
          </a:ln>
        </p:spPr>
        <p:txBody>
          <a:bodyPr spcFirstLastPara="1" wrap="square" lIns="91433" tIns="45700" rIns="91433" bIns="45700" anchor="t" anchorCtr="0">
            <a:noAutofit/>
          </a:bodyPr>
          <a:lstStyle/>
          <a:p>
            <a:pPr>
              <a:buSzPts val="3300"/>
            </a:pPr>
            <a:r>
              <a:rPr lang="en" sz="3200"/>
              <a:t>CAL Indexing Experimentation</a:t>
            </a:r>
            <a:endParaRPr sz="3200"/>
          </a:p>
        </p:txBody>
      </p:sp>
      <p:sp>
        <p:nvSpPr>
          <p:cNvPr id="246" name="Google Shape;246;p36"/>
          <p:cNvSpPr txBox="1"/>
          <p:nvPr/>
        </p:nvSpPr>
        <p:spPr>
          <a:xfrm>
            <a:off x="164767" y="1179233"/>
            <a:ext cx="11661200" cy="5442000"/>
          </a:xfrm>
          <a:prstGeom prst="rect">
            <a:avLst/>
          </a:prstGeom>
          <a:noFill/>
          <a:ln>
            <a:noFill/>
          </a:ln>
        </p:spPr>
        <p:txBody>
          <a:bodyPr spcFirstLastPara="1" wrap="square" lIns="91433" tIns="91433" rIns="91433" bIns="91433" anchor="t" anchorCtr="0">
            <a:normAutofit lnSpcReduction="10000"/>
          </a:bodyPr>
          <a:lstStyle/>
          <a:p>
            <a:pPr>
              <a:lnSpc>
                <a:spcPct val="90000"/>
              </a:lnSpc>
            </a:pPr>
            <a:r>
              <a:rPr lang="en" sz="2000" b="1" dirty="0">
                <a:solidFill>
                  <a:schemeClr val="dk1"/>
                </a:solidFill>
              </a:rPr>
              <a:t>Initial Observations</a:t>
            </a:r>
            <a:endParaRPr sz="2000" b="1" dirty="0">
              <a:solidFill>
                <a:schemeClr val="dk1"/>
              </a:solidFill>
            </a:endParaRPr>
          </a:p>
          <a:p>
            <a:pPr marL="609585" indent="-431789">
              <a:lnSpc>
                <a:spcPct val="90000"/>
              </a:lnSpc>
              <a:spcBef>
                <a:spcPts val="1333"/>
              </a:spcBef>
              <a:buClr>
                <a:schemeClr val="dk1"/>
              </a:buClr>
              <a:buSzPts val="1500"/>
              <a:buChar char="❖"/>
            </a:pPr>
            <a:r>
              <a:rPr lang="en" sz="2000" dirty="0">
                <a:solidFill>
                  <a:schemeClr val="dk1"/>
                </a:solidFill>
              </a:rPr>
              <a:t>Capella (</a:t>
            </a:r>
            <a:r>
              <a:rPr lang="en" sz="2000" u="sng" dirty="0">
                <a:solidFill>
                  <a:schemeClr val="hlink"/>
                </a:solidFill>
                <a:hlinkClick r:id="rId3"/>
              </a:rPr>
              <a:t>https://registry.opendata.aws/capella_opendata/</a:t>
            </a:r>
            <a:r>
              <a:rPr lang="en" sz="2000" dirty="0">
                <a:solidFill>
                  <a:schemeClr val="dk1"/>
                </a:solidFill>
              </a:rPr>
              <a:t>):</a:t>
            </a:r>
            <a:endParaRPr sz="2000" dirty="0">
              <a:solidFill>
                <a:schemeClr val="dk1"/>
              </a:solidFill>
            </a:endParaRPr>
          </a:p>
          <a:p>
            <a:pPr marL="1219170" lvl="1" indent="-431789">
              <a:buClr>
                <a:schemeClr val="dk1"/>
              </a:buClr>
              <a:buSzPts val="1500"/>
              <a:buChar char="✅"/>
            </a:pPr>
            <a:r>
              <a:rPr lang="en" sz="2000" dirty="0">
                <a:solidFill>
                  <a:schemeClr val="dk1"/>
                </a:solidFill>
              </a:rPr>
              <a:t>Data available in COG format (GEC product)</a:t>
            </a:r>
            <a:endParaRPr sz="2000" dirty="0">
              <a:solidFill>
                <a:schemeClr val="dk1"/>
              </a:solidFill>
            </a:endParaRPr>
          </a:p>
          <a:p>
            <a:pPr marL="1219170" lvl="1" indent="-431789">
              <a:buClr>
                <a:schemeClr val="dk1"/>
              </a:buClr>
              <a:buSzPts val="1500"/>
              <a:buChar char="✅"/>
            </a:pPr>
            <a:r>
              <a:rPr lang="en" sz="2000" dirty="0">
                <a:solidFill>
                  <a:schemeClr val="dk1"/>
                </a:solidFill>
              </a:rPr>
              <a:t>STAC records available</a:t>
            </a:r>
            <a:endParaRPr sz="2000" dirty="0">
              <a:solidFill>
                <a:schemeClr val="dk1"/>
              </a:solidFill>
            </a:endParaRPr>
          </a:p>
          <a:p>
            <a:pPr marL="1219170" lvl="1" indent="-431789">
              <a:buClr>
                <a:schemeClr val="dk1"/>
              </a:buClr>
              <a:buSzPts val="1500"/>
              <a:buChar char="❌"/>
            </a:pPr>
            <a:r>
              <a:rPr lang="en" sz="2000" dirty="0">
                <a:solidFill>
                  <a:schemeClr val="dk1"/>
                </a:solidFill>
              </a:rPr>
              <a:t>STAC records combine multiple product types (GEC, SICD, </a:t>
            </a:r>
            <a:r>
              <a:rPr lang="en" sz="2000" dirty="0" err="1">
                <a:solidFill>
                  <a:schemeClr val="dk1"/>
                </a:solidFill>
              </a:rPr>
              <a:t>etc</a:t>
            </a:r>
            <a:r>
              <a:rPr lang="en" sz="2000" dirty="0">
                <a:solidFill>
                  <a:schemeClr val="dk1"/>
                </a:solidFill>
              </a:rPr>
              <a:t>)</a:t>
            </a:r>
            <a:endParaRPr sz="2000" dirty="0">
              <a:solidFill>
                <a:schemeClr val="dk1"/>
              </a:solidFill>
            </a:endParaRPr>
          </a:p>
          <a:p>
            <a:pPr marL="1219170" lvl="1" indent="-431789">
              <a:buClr>
                <a:schemeClr val="dk1"/>
              </a:buClr>
              <a:buSzPts val="1500"/>
              <a:buChar char="❌"/>
            </a:pPr>
            <a:r>
              <a:rPr lang="en" sz="2000" dirty="0">
                <a:solidFill>
                  <a:schemeClr val="dk1"/>
                </a:solidFill>
              </a:rPr>
              <a:t>STAC assets do not define </a:t>
            </a:r>
            <a:r>
              <a:rPr lang="en" sz="2000" dirty="0" err="1">
                <a:solidFill>
                  <a:schemeClr val="dk1"/>
                </a:solidFill>
              </a:rPr>
              <a:t>polarisation</a:t>
            </a:r>
            <a:endParaRPr sz="2000" dirty="0">
              <a:solidFill>
                <a:schemeClr val="dk1"/>
              </a:solidFill>
            </a:endParaRPr>
          </a:p>
          <a:p>
            <a:pPr marL="609585" indent="-431789">
              <a:lnSpc>
                <a:spcPct val="90000"/>
              </a:lnSpc>
              <a:spcBef>
                <a:spcPts val="1333"/>
              </a:spcBef>
              <a:buClr>
                <a:schemeClr val="dk1"/>
              </a:buClr>
              <a:buSzPts val="1500"/>
              <a:buChar char="❖"/>
            </a:pPr>
            <a:r>
              <a:rPr lang="en" sz="2000" dirty="0">
                <a:solidFill>
                  <a:schemeClr val="dk1"/>
                </a:solidFill>
              </a:rPr>
              <a:t>Umbra (</a:t>
            </a:r>
            <a:r>
              <a:rPr lang="en" sz="2000" u="sng" dirty="0">
                <a:solidFill>
                  <a:schemeClr val="hlink"/>
                </a:solidFill>
                <a:hlinkClick r:id="rId4"/>
              </a:rPr>
              <a:t>https://registry.opendata.aws/umbra-open-data/</a:t>
            </a:r>
            <a:r>
              <a:rPr lang="en" sz="2000" dirty="0">
                <a:solidFill>
                  <a:schemeClr val="dk1"/>
                </a:solidFill>
              </a:rPr>
              <a:t>):</a:t>
            </a:r>
            <a:endParaRPr sz="2000" dirty="0">
              <a:solidFill>
                <a:schemeClr val="dk1"/>
              </a:solidFill>
            </a:endParaRPr>
          </a:p>
          <a:p>
            <a:pPr marL="1219170" lvl="1" indent="-431789">
              <a:buClr>
                <a:schemeClr val="dk1"/>
              </a:buClr>
              <a:buSzPts val="1500"/>
              <a:buChar char="❌"/>
            </a:pPr>
            <a:r>
              <a:rPr lang="en" sz="2000" dirty="0">
                <a:solidFill>
                  <a:schemeClr val="dk1"/>
                </a:solidFill>
              </a:rPr>
              <a:t>Data is not available in COG format</a:t>
            </a:r>
            <a:endParaRPr sz="2000" dirty="0">
              <a:solidFill>
                <a:schemeClr val="dk1"/>
              </a:solidFill>
            </a:endParaRPr>
          </a:p>
          <a:p>
            <a:pPr marL="1219170" lvl="1" indent="-431789">
              <a:buClr>
                <a:schemeClr val="dk1"/>
              </a:buClr>
              <a:buSzPts val="1500"/>
              <a:buChar char="✅"/>
            </a:pPr>
            <a:r>
              <a:rPr lang="en" sz="2000" dirty="0">
                <a:solidFill>
                  <a:schemeClr val="dk1"/>
                </a:solidFill>
              </a:rPr>
              <a:t>STAC records available</a:t>
            </a:r>
            <a:endParaRPr sz="2000" dirty="0">
              <a:solidFill>
                <a:schemeClr val="dk1"/>
              </a:solidFill>
            </a:endParaRPr>
          </a:p>
          <a:p>
            <a:pPr marL="1219170" lvl="1" indent="-431789">
              <a:buClr>
                <a:schemeClr val="dk1"/>
              </a:buClr>
              <a:buSzPts val="1500"/>
              <a:buChar char="✅"/>
            </a:pPr>
            <a:r>
              <a:rPr lang="en" sz="2000" dirty="0">
                <a:solidFill>
                  <a:schemeClr val="dk1"/>
                </a:solidFill>
              </a:rPr>
              <a:t>STAC records for each product type</a:t>
            </a:r>
            <a:endParaRPr sz="2000" dirty="0">
              <a:solidFill>
                <a:schemeClr val="dk1"/>
              </a:solidFill>
            </a:endParaRPr>
          </a:p>
          <a:p>
            <a:pPr marL="1219170" lvl="1" indent="-431789">
              <a:buClr>
                <a:schemeClr val="dk1"/>
              </a:buClr>
              <a:buSzPts val="1500"/>
              <a:buChar char="✅"/>
            </a:pPr>
            <a:r>
              <a:rPr lang="en" sz="2000" dirty="0">
                <a:solidFill>
                  <a:schemeClr val="dk1"/>
                </a:solidFill>
              </a:rPr>
              <a:t>STAC assets listed by </a:t>
            </a:r>
            <a:r>
              <a:rPr lang="en" sz="2000" dirty="0" err="1">
                <a:solidFill>
                  <a:schemeClr val="dk1"/>
                </a:solidFill>
              </a:rPr>
              <a:t>polarisation</a:t>
            </a:r>
            <a:endParaRPr sz="2000" dirty="0">
              <a:solidFill>
                <a:schemeClr val="dk1"/>
              </a:solidFill>
            </a:endParaRPr>
          </a:p>
          <a:p>
            <a:pPr>
              <a:lnSpc>
                <a:spcPct val="90000"/>
              </a:lnSpc>
            </a:pPr>
            <a:endParaRPr sz="2000" dirty="0">
              <a:solidFill>
                <a:schemeClr val="dk1"/>
              </a:solidFill>
            </a:endParaRPr>
          </a:p>
          <a:p>
            <a:pPr marL="609585" indent="-431789">
              <a:lnSpc>
                <a:spcPct val="90000"/>
              </a:lnSpc>
              <a:spcBef>
                <a:spcPts val="1333"/>
              </a:spcBef>
              <a:buClr>
                <a:schemeClr val="dk1"/>
              </a:buClr>
              <a:buSzPts val="1500"/>
              <a:buChar char="❖"/>
            </a:pPr>
            <a:r>
              <a:rPr lang="en" sz="2000" dirty="0">
                <a:solidFill>
                  <a:schemeClr val="dk1"/>
                </a:solidFill>
              </a:rPr>
              <a:t>ICEYE, Synspective, iQPS public data program access FTP only - not on cloud</a:t>
            </a:r>
            <a:endParaRPr sz="2000" dirty="0">
              <a:solidFill>
                <a:schemeClr val="dk1"/>
              </a:solidFill>
            </a:endParaRPr>
          </a:p>
          <a:p>
            <a:pPr marL="609585" indent="-431789">
              <a:lnSpc>
                <a:spcPct val="90000"/>
              </a:lnSpc>
              <a:spcBef>
                <a:spcPts val="1333"/>
              </a:spcBef>
              <a:buClr>
                <a:schemeClr val="dk1"/>
              </a:buClr>
              <a:buSzPts val="1500"/>
              <a:buChar char="❖"/>
            </a:pPr>
            <a:r>
              <a:rPr lang="en" sz="2000" dirty="0">
                <a:solidFill>
                  <a:schemeClr val="dk1"/>
                </a:solidFill>
              </a:rPr>
              <a:t>Capella and </a:t>
            </a:r>
            <a:r>
              <a:rPr lang="en" sz="2000" dirty="0" err="1">
                <a:solidFill>
                  <a:schemeClr val="dk1"/>
                </a:solidFill>
              </a:rPr>
              <a:t>Umbras</a:t>
            </a:r>
            <a:r>
              <a:rPr lang="en" sz="2000" dirty="0">
                <a:solidFill>
                  <a:schemeClr val="dk1"/>
                </a:solidFill>
              </a:rPr>
              <a:t> have specific issues which prevent easy integration.</a:t>
            </a:r>
            <a:endParaRPr sz="2000" dirty="0">
              <a:solidFill>
                <a:schemeClr val="dk1"/>
              </a:solidFill>
            </a:endParaRPr>
          </a:p>
          <a:p>
            <a:pPr marL="609585" indent="-431789">
              <a:lnSpc>
                <a:spcPct val="90000"/>
              </a:lnSpc>
              <a:spcBef>
                <a:spcPts val="1333"/>
              </a:spcBef>
              <a:buClr>
                <a:schemeClr val="dk1"/>
              </a:buClr>
              <a:buSzPts val="1500"/>
              <a:buChar char="❖"/>
            </a:pPr>
            <a:r>
              <a:rPr lang="en" sz="2000" dirty="0">
                <a:solidFill>
                  <a:schemeClr val="dk1"/>
                </a:solidFill>
              </a:rPr>
              <a:t>Capella issues are only related to metadata, which can be fixed by modifying our workflows</a:t>
            </a:r>
            <a:endParaRPr sz="2000" dirty="0">
              <a:solidFill>
                <a:schemeClr val="dk1"/>
              </a:solidFill>
            </a:endParaRPr>
          </a:p>
          <a:p>
            <a:pPr marL="609585" indent="-431789">
              <a:lnSpc>
                <a:spcPct val="90000"/>
              </a:lnSpc>
              <a:spcBef>
                <a:spcPts val="1333"/>
              </a:spcBef>
              <a:buClr>
                <a:schemeClr val="dk1"/>
              </a:buClr>
              <a:buSzPts val="1500"/>
              <a:buChar char="❖"/>
            </a:pPr>
            <a:r>
              <a:rPr lang="en" sz="2000" dirty="0">
                <a:solidFill>
                  <a:schemeClr val="dk1"/>
                </a:solidFill>
              </a:rPr>
              <a:t>Umbra requires data to be converted to COGs and re-stored in our own buckets</a:t>
            </a:r>
            <a:endParaRPr sz="2000" dirty="0">
              <a:solidFill>
                <a:schemeClr val="dk1"/>
              </a:solidFill>
            </a:endParaRPr>
          </a:p>
        </p:txBody>
      </p:sp>
    </p:spTree>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661</TotalTime>
  <Words>1155</Words>
  <Application>Microsoft Macintosh PowerPoint</Application>
  <PresentationFormat>Widescreen</PresentationFormat>
  <Paragraphs>164</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Montserrat</vt:lpstr>
      <vt:lpstr>Noto Sans Symbols</vt:lpstr>
      <vt:lpstr>Arial</vt:lpstr>
      <vt:lpstr>ceos</vt:lpstr>
      <vt:lpstr>PowerPoint Presentation</vt:lpstr>
      <vt:lpstr>New Space SAR – SEO assessment</vt:lpstr>
      <vt:lpstr>Purpose and Objectives</vt:lpstr>
      <vt:lpstr>New Space SAR Assessment Phases</vt:lpstr>
      <vt:lpstr>Summary</vt:lpstr>
      <vt:lpstr>Products assessed</vt:lpstr>
      <vt:lpstr>RTC- ICEYE SNAP Example</vt:lpstr>
      <vt:lpstr>Notes from Preliminary Assessment</vt:lpstr>
      <vt:lpstr>CAL Indexing Experimentation</vt:lpstr>
      <vt:lpstr>Possibility of tasking new acquisitions</vt:lpstr>
      <vt:lpstr>Initial Observations and Conclusions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Ake Rosenqvist</cp:lastModifiedBy>
  <cp:revision>29</cp:revision>
  <dcterms:modified xsi:type="dcterms:W3CDTF">2024-09-24T23:47:43Z</dcterms:modified>
</cp:coreProperties>
</file>