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0"/>
  </p:notesMasterIdLst>
  <p:sldIdLst>
    <p:sldId id="256" r:id="rId3"/>
    <p:sldId id="257" r:id="rId4"/>
    <p:sldId id="258" r:id="rId5"/>
    <p:sldId id="260" r:id="rId6"/>
    <p:sldId id="261" r:id="rId7"/>
    <p:sldId id="262" r:id="rId8"/>
    <p:sldId id="259" r:id="rId9"/>
  </p:sldIdLst>
  <p:sldSz cx="12192000" cy="6858000"/>
  <p:notesSz cx="6858000" cy="9144000"/>
  <p:embeddedFontLst>
    <p:embeddedFont>
      <p:font typeface="Helvetica Neue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3badd47fc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3badd47fc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0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21101" y="-14542"/>
            <a:ext cx="12215481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1" t="2403" r="8553" b="-8775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0" r="11354" b="676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 b="-110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flipH="1">
            <a:off x="-21101" y="-14542"/>
            <a:ext cx="12215481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7" name="Google Shape;97;p12"/>
          <p:cNvPicPr preferRelativeResize="0"/>
          <p:nvPr/>
        </p:nvPicPr>
        <p:blipFill rotWithShape="1">
          <a:blip r:embed="rId6">
            <a:alphaModFix amt="34000"/>
          </a:blip>
          <a:srcRect l="32583" t="2403" r="8547" b="-8775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 rotWithShape="1">
          <a:blip r:embed="rId7">
            <a:alphaModFix amt="34000"/>
          </a:blip>
          <a:srcRect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2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4" name="Google Shape;104;p13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2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4" name="Google Shape;114;p14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>
            <a:spLocks noGrp="1"/>
          </p:cNvSpPr>
          <p:nvPr>
            <p:ph type="sldNum" idx="12"/>
          </p:nvPr>
        </p:nvSpPr>
        <p:spPr>
          <a:xfrm>
            <a:off x="11684000" y="6629400"/>
            <a:ext cx="4065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4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101600" y="1219200"/>
            <a:ext cx="119889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2641600" y="76200"/>
            <a:ext cx="660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" name="Google Shape;34;p4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4" name="Google Shape;44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2" name="Google Shape;52;p6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>
            <a:spLocks noGrp="1"/>
          </p:cNvSpPr>
          <p:nvPr>
            <p:ph type="sldNum" idx="12"/>
          </p:nvPr>
        </p:nvSpPr>
        <p:spPr>
          <a:xfrm>
            <a:off x="11684000" y="6629400"/>
            <a:ext cx="4065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3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101600" y="1219200"/>
            <a:ext cx="119889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2"/>
          </p:nvPr>
        </p:nvSpPr>
        <p:spPr>
          <a:xfrm>
            <a:off x="2641600" y="76200"/>
            <a:ext cx="660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3">
  <p:cSld name="1_CLEAR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219001" y="882193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5" name="Google Shape;65;p8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8"/>
          <p:cNvCxnSpPr/>
          <p:nvPr/>
        </p:nvCxnSpPr>
        <p:spPr>
          <a:xfrm>
            <a:off x="217667" y="882193"/>
            <a:ext cx="117363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7" name="Google Shape;77;p10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9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8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1" name="Google Shape;71;p9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rnes@contractor.usgs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176050" y="1072056"/>
            <a:ext cx="9808778" cy="4183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Combined CEOS-ARD Optical PFS</a:t>
            </a:r>
            <a:br>
              <a:rPr lang="en-US" sz="4800" dirty="0"/>
            </a:br>
            <a:r>
              <a:rPr lang="en-US" sz="4800" dirty="0"/>
              <a:t>- </a:t>
            </a:r>
            <a:r>
              <a:rPr lang="en-US" sz="4800" i="1" dirty="0"/>
              <a:t>Status &amp; Next Steps</a:t>
            </a:r>
            <a:endParaRPr sz="4800"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endParaRPr sz="2000" i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2000" dirty="0"/>
              <a:t>Christopher Barnes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barnes@contractor.usgs.gov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KBR contractor to the USGS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2000" dirty="0"/>
              <a:t>24 September 2024</a:t>
            </a:r>
            <a:endParaRPr sz="2000" dirty="0"/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0700" y="3770625"/>
            <a:ext cx="3890675" cy="31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324233" y="1072055"/>
            <a:ext cx="11495400" cy="514937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sz="2400" dirty="0"/>
              <a:t>Confident this will be an easy task to accomplish and disposition</a:t>
            </a:r>
          </a:p>
          <a:p>
            <a:pPr indent="-457200"/>
            <a:r>
              <a:rPr lang="en-US" sz="2400" dirty="0"/>
              <a:t>Minor wording inconsistencies between Threshold/Goal requirements across all optical PFSs</a:t>
            </a:r>
          </a:p>
          <a:p>
            <a:pPr lvl="1" indent="-457200"/>
            <a:r>
              <a:rPr lang="en-US" sz="2000" dirty="0"/>
              <a:t>Instances that applied to </a:t>
            </a:r>
            <a:r>
              <a:rPr lang="en-US" sz="2000" b="1" i="1" u="sng" dirty="0"/>
              <a:t>ALL</a:t>
            </a:r>
            <a:r>
              <a:rPr lang="en-US" sz="2000" i="1" dirty="0"/>
              <a:t> optical PFSs</a:t>
            </a:r>
            <a:r>
              <a:rPr lang="en-US" sz="2000" dirty="0"/>
              <a:t> requirements</a:t>
            </a:r>
          </a:p>
          <a:p>
            <a:pPr lvl="2" indent="-457200"/>
            <a:r>
              <a:rPr lang="en-US" sz="1800" b="1" dirty="0"/>
              <a:t>General Metadata</a:t>
            </a:r>
            <a:r>
              <a:rPr lang="en-US" sz="1800" dirty="0"/>
              <a:t> – </a:t>
            </a:r>
            <a:r>
              <a:rPr lang="en-US" sz="1800" i="1" dirty="0"/>
              <a:t>60% used consistent terminology (10 of 17)</a:t>
            </a:r>
          </a:p>
          <a:p>
            <a:pPr lvl="2" indent="-457200"/>
            <a:r>
              <a:rPr lang="en-US" sz="1800" b="1" dirty="0"/>
              <a:t>Per-pixel Metadata</a:t>
            </a:r>
            <a:r>
              <a:rPr lang="en-US" sz="1800" dirty="0"/>
              <a:t> – </a:t>
            </a:r>
            <a:r>
              <a:rPr lang="en-US" sz="1800" i="1" dirty="0"/>
              <a:t>40% used consistent terminology (2 of 5)</a:t>
            </a:r>
          </a:p>
          <a:p>
            <a:pPr lvl="2" indent="-457200"/>
            <a:r>
              <a:rPr lang="en-US" sz="1800" b="1" dirty="0"/>
              <a:t>Radiometric/Atmospheric Corrections</a:t>
            </a:r>
            <a:r>
              <a:rPr lang="en-US" sz="1800" dirty="0"/>
              <a:t> – </a:t>
            </a:r>
            <a:r>
              <a:rPr lang="en-US" sz="1800" i="1" dirty="0"/>
              <a:t>50% consistent terminology (1 of 2)</a:t>
            </a:r>
            <a:endParaRPr lang="en-US" sz="1800" dirty="0"/>
          </a:p>
          <a:p>
            <a:pPr lvl="2" indent="-457200"/>
            <a:r>
              <a:rPr lang="en-US" sz="1800" b="1" dirty="0"/>
              <a:t>Geometric Corrections</a:t>
            </a:r>
            <a:r>
              <a:rPr lang="en-US" sz="1800" dirty="0"/>
              <a:t> -  100% (</a:t>
            </a:r>
            <a:r>
              <a:rPr lang="en-US" sz="1800" i="1" dirty="0"/>
              <a:t>1 of 1</a:t>
            </a:r>
            <a:r>
              <a:rPr lang="en-US" sz="1800" dirty="0"/>
              <a:t>)</a:t>
            </a:r>
          </a:p>
          <a:p>
            <a:pPr indent="-457200"/>
            <a:r>
              <a:rPr lang="en-US" sz="2400" dirty="0"/>
              <a:t>Foresee the following to address at LSI-VC-16 to move forward with the combination effort</a:t>
            </a:r>
          </a:p>
          <a:p>
            <a:pPr lvl="1" indent="-457200"/>
            <a:r>
              <a:rPr lang="en-US" sz="2000" dirty="0"/>
              <a:t>What should be the best approach to move ahead with the combined optical PFS? </a:t>
            </a:r>
            <a:r>
              <a:rPr lang="en-US" sz="2000" i="1" dirty="0"/>
              <a:t>USGS lead and provide track changes? Co-leads working group?</a:t>
            </a:r>
          </a:p>
          <a:p>
            <a:pPr lvl="1" indent="-457200"/>
            <a:r>
              <a:rPr lang="en-US" sz="2000" dirty="0"/>
              <a:t>How to address non-AR requirement edits/questions raised?</a:t>
            </a:r>
          </a:p>
          <a:p>
            <a:pPr lvl="1" indent="-457200"/>
            <a:r>
              <a:rPr lang="en-US" sz="2000" dirty="0"/>
              <a:t>When to assimilate AR PFS update into combined optical PFS?</a:t>
            </a:r>
          </a:p>
          <a:p>
            <a:pPr lvl="1" indent="-457200"/>
            <a:r>
              <a:rPr lang="en-US" sz="2000" dirty="0"/>
              <a:t>Do we do this before the migration to </a:t>
            </a:r>
            <a:r>
              <a:rPr lang="en-US" sz="2000" dirty="0" err="1"/>
              <a:t>Githib</a:t>
            </a:r>
            <a:r>
              <a:rPr lang="en-US" sz="2000" dirty="0"/>
              <a:t> or other document management tool?</a:t>
            </a:r>
            <a:endParaRPr sz="2000"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Overview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3CD39-6F1F-EF75-9B79-16F7812C0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66648"/>
            <a:ext cx="11495400" cy="5054785"/>
          </a:xfrm>
        </p:spPr>
        <p:txBody>
          <a:bodyPr/>
          <a:lstStyle/>
          <a:p>
            <a:r>
              <a:rPr lang="en-US" sz="2400" dirty="0"/>
              <a:t>Threshold &amp; Goal had equal number of requirements with minor inconsistencies </a:t>
            </a:r>
          </a:p>
          <a:p>
            <a:r>
              <a:rPr lang="en-US" sz="2400" b="1" dirty="0"/>
              <a:t>1.1 – Traceability</a:t>
            </a:r>
          </a:p>
          <a:p>
            <a:pPr lvl="1"/>
            <a:r>
              <a:rPr lang="en-US" sz="2000" dirty="0"/>
              <a:t>ST used wording variation at </a:t>
            </a:r>
            <a:r>
              <a:rPr lang="en-US" sz="2000" b="1" dirty="0"/>
              <a:t>Goal</a:t>
            </a:r>
            <a:r>
              <a:rPr lang="en-US" sz="2000" dirty="0"/>
              <a:t> compared to SR, AR &amp; NLSR</a:t>
            </a:r>
          </a:p>
          <a:p>
            <a:r>
              <a:rPr lang="en-US" sz="2400" b="1" dirty="0"/>
              <a:t>1.6 –</a:t>
            </a:r>
            <a:r>
              <a:rPr lang="en-US" sz="2400" dirty="0"/>
              <a:t> </a:t>
            </a:r>
            <a:r>
              <a:rPr lang="en-US" sz="2400" b="1" dirty="0"/>
              <a:t>Map Projection</a:t>
            </a:r>
          </a:p>
          <a:p>
            <a:pPr lvl="1"/>
            <a:r>
              <a:rPr lang="en-US" sz="2000" dirty="0"/>
              <a:t>ST used wording variation at </a:t>
            </a:r>
            <a:r>
              <a:rPr lang="en-US" sz="2000" b="1" dirty="0"/>
              <a:t>Goal </a:t>
            </a:r>
            <a:r>
              <a:rPr lang="en-US" sz="2000" dirty="0"/>
              <a:t>compared to SR, AR &amp; NLSR</a:t>
            </a:r>
          </a:p>
          <a:p>
            <a:r>
              <a:rPr lang="en-US" sz="2400" b="1" dirty="0"/>
              <a:t>1.10 – Spectral Bands</a:t>
            </a:r>
          </a:p>
          <a:p>
            <a:pPr lvl="1"/>
            <a:r>
              <a:rPr lang="en-US" sz="2000" dirty="0"/>
              <a:t>AR used wording variation at </a:t>
            </a:r>
            <a:r>
              <a:rPr lang="en-US" sz="2000" b="1" dirty="0"/>
              <a:t>Threshold &amp; Goal </a:t>
            </a:r>
            <a:r>
              <a:rPr lang="en-US" sz="2000" dirty="0"/>
              <a:t>compared to SR, ST &amp; NLSR</a:t>
            </a:r>
          </a:p>
          <a:p>
            <a:r>
              <a:rPr lang="en-US" sz="2400" b="1" dirty="0"/>
              <a:t>1.12 – Radiometric Accuracy</a:t>
            </a:r>
          </a:p>
          <a:p>
            <a:pPr lvl="1"/>
            <a:r>
              <a:rPr lang="en-US" sz="2000" dirty="0"/>
              <a:t>AR used wording variation at </a:t>
            </a:r>
            <a:r>
              <a:rPr lang="en-US" sz="2000" b="1" dirty="0"/>
              <a:t>Threshold</a:t>
            </a:r>
            <a:r>
              <a:rPr lang="en-US" sz="2000" dirty="0"/>
              <a:t> compared to SR, ST &amp; NLSR</a:t>
            </a:r>
          </a:p>
          <a:p>
            <a:pPr lvl="1"/>
            <a:r>
              <a:rPr lang="en-US" sz="2000" dirty="0"/>
              <a:t>ST used wording variation at </a:t>
            </a:r>
            <a:r>
              <a:rPr lang="en-US" sz="2000" b="1" dirty="0"/>
              <a:t>Goal</a:t>
            </a:r>
            <a:r>
              <a:rPr lang="en-US" sz="2000" dirty="0"/>
              <a:t> compared to SR, AR &amp; NLSR</a:t>
            </a:r>
          </a:p>
          <a:p>
            <a:r>
              <a:rPr lang="en-US" sz="2400" b="1" dirty="0"/>
              <a:t>1.13 - Algorithms</a:t>
            </a:r>
          </a:p>
          <a:p>
            <a:pPr lvl="1"/>
            <a:r>
              <a:rPr lang="en-US" sz="2000" dirty="0"/>
              <a:t>AR used wording variation at </a:t>
            </a:r>
            <a:r>
              <a:rPr lang="en-US" sz="2000" b="1" dirty="0"/>
              <a:t>Threshold</a:t>
            </a:r>
            <a:r>
              <a:rPr lang="en-US" sz="2000" dirty="0"/>
              <a:t> compared to SR, ST &amp; NLSR</a:t>
            </a:r>
          </a:p>
          <a:p>
            <a:pPr marL="5334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12C8D-1AF9-E542-D786-ACD489E7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1.0 - General Metadata</a:t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i="1" dirty="0"/>
              <a:t>Requirements with inconsistent terminology</a:t>
            </a:r>
          </a:p>
        </p:txBody>
      </p:sp>
    </p:spTree>
    <p:extLst>
      <p:ext uri="{BB962C8B-B14F-4D97-AF65-F5344CB8AC3E}">
        <p14:creationId xmlns:p14="http://schemas.microsoft.com/office/powerpoint/2010/main" val="268000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A57CD-1E23-36DA-46AF-C14B727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998488"/>
            <a:ext cx="11495400" cy="5486395"/>
          </a:xfrm>
        </p:spPr>
        <p:txBody>
          <a:bodyPr/>
          <a:lstStyle/>
          <a:p>
            <a:r>
              <a:rPr lang="en-US" sz="2000" dirty="0"/>
              <a:t>Threshold &amp; Goal had equal number of requirements with minor inconsistencies</a:t>
            </a:r>
          </a:p>
          <a:p>
            <a:r>
              <a:rPr lang="en-US" sz="2000" b="1" dirty="0"/>
              <a:t>2.4.1 – Saturation</a:t>
            </a:r>
          </a:p>
          <a:p>
            <a:pPr lvl="1"/>
            <a:r>
              <a:rPr lang="en-US" sz="1800" dirty="0"/>
              <a:t>ST used wording variation at </a:t>
            </a:r>
            <a:r>
              <a:rPr lang="en-US" sz="1800" b="1" dirty="0"/>
              <a:t>Threshold</a:t>
            </a:r>
            <a:r>
              <a:rPr lang="en-US" sz="1800" dirty="0"/>
              <a:t> compared to SR, AR &amp; NLSR</a:t>
            </a:r>
          </a:p>
          <a:p>
            <a:r>
              <a:rPr lang="en-US" sz="2000" b="1" dirty="0"/>
              <a:t>2.4.2 – Cloud</a:t>
            </a:r>
          </a:p>
          <a:p>
            <a:pPr lvl="1"/>
            <a:r>
              <a:rPr lang="en-US" sz="1800" dirty="0"/>
              <a:t>AR used wording variation at </a:t>
            </a:r>
            <a:r>
              <a:rPr lang="en-US" sz="1800" b="1" dirty="0"/>
              <a:t>Goal</a:t>
            </a:r>
            <a:r>
              <a:rPr lang="en-US" sz="1800" dirty="0"/>
              <a:t> compared to SR, ST &amp; NLSR</a:t>
            </a:r>
          </a:p>
          <a:p>
            <a:r>
              <a:rPr lang="en-US" sz="2000" b="1" dirty="0"/>
              <a:t>2.4.3 – Cloud Shadow</a:t>
            </a:r>
          </a:p>
          <a:p>
            <a:pPr lvl="1"/>
            <a:r>
              <a:rPr lang="en-US" sz="1800" dirty="0"/>
              <a:t>NLSR used wording variation at </a:t>
            </a:r>
            <a:r>
              <a:rPr lang="en-US" sz="1800" b="1" dirty="0"/>
              <a:t>Threshold &amp; Goal </a:t>
            </a:r>
            <a:r>
              <a:rPr lang="en-US" sz="1800" dirty="0"/>
              <a:t>compared to SR, ST &amp; AR</a:t>
            </a:r>
          </a:p>
          <a:p>
            <a:r>
              <a:rPr lang="en-US" sz="2000" b="1" dirty="0"/>
              <a:t>2.4.4 – Land/Water Mask</a:t>
            </a:r>
          </a:p>
          <a:p>
            <a:pPr lvl="1"/>
            <a:r>
              <a:rPr lang="en-US" sz="1800" dirty="0"/>
              <a:t>AR &amp; NLSR used wording variation at </a:t>
            </a:r>
            <a:r>
              <a:rPr lang="en-US" sz="1800" b="1" dirty="0"/>
              <a:t>Threshold &amp; Goal</a:t>
            </a:r>
            <a:r>
              <a:rPr lang="en-US" sz="1800" dirty="0"/>
              <a:t> compared to SR</a:t>
            </a:r>
          </a:p>
          <a:p>
            <a:r>
              <a:rPr lang="en-US" sz="2000" b="1" dirty="0"/>
              <a:t>2.4.5 – Snow/Ice Mask</a:t>
            </a:r>
          </a:p>
          <a:p>
            <a:pPr lvl="1"/>
            <a:r>
              <a:rPr lang="en-US" sz="1800" dirty="0"/>
              <a:t>NLSR used wording variation at </a:t>
            </a:r>
            <a:r>
              <a:rPr lang="en-US" sz="1800" b="1" dirty="0"/>
              <a:t>Threshold &amp; Goal</a:t>
            </a:r>
            <a:r>
              <a:rPr lang="en-US" sz="1800" dirty="0"/>
              <a:t> compared to SR &amp; ST</a:t>
            </a:r>
          </a:p>
          <a:p>
            <a:r>
              <a:rPr lang="en-US" sz="2000" b="1" dirty="0"/>
              <a:t>2.5 – Solar &amp; Viewing Geometry </a:t>
            </a:r>
          </a:p>
          <a:p>
            <a:pPr lvl="1"/>
            <a:r>
              <a:rPr lang="en-US" sz="1800" dirty="0"/>
              <a:t>AR used wording variation at </a:t>
            </a:r>
            <a:r>
              <a:rPr lang="en-US" sz="1800" b="1" dirty="0"/>
              <a:t>Goal</a:t>
            </a:r>
            <a:r>
              <a:rPr lang="en-US" sz="1800" dirty="0"/>
              <a:t> compared to SR &amp; ST</a:t>
            </a:r>
          </a:p>
          <a:p>
            <a:r>
              <a:rPr lang="en-US" sz="2000" b="1" dirty="0"/>
              <a:t>2.10 – Deep/Shallow Water</a:t>
            </a:r>
          </a:p>
          <a:p>
            <a:pPr lvl="1"/>
            <a:r>
              <a:rPr lang="en-US" sz="1800" dirty="0"/>
              <a:t>AR used wording variation at </a:t>
            </a:r>
            <a:r>
              <a:rPr lang="en-US" sz="1800" b="1" dirty="0"/>
              <a:t>Threshold &amp; Goal</a:t>
            </a:r>
            <a:r>
              <a:rPr lang="en-US" sz="1800" dirty="0"/>
              <a:t> compared to SR &amp; ST</a:t>
            </a:r>
          </a:p>
          <a:p>
            <a:pPr lvl="1"/>
            <a:endParaRPr lang="en-US" sz="1800" b="1" dirty="0"/>
          </a:p>
          <a:p>
            <a:pPr lvl="1"/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108C3B-5C93-56FA-AEAE-93B73E26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2.0 – Per-Pixel Metadata</a:t>
            </a:r>
            <a:br>
              <a:rPr lang="en-US" sz="2800" b="1" dirty="0"/>
            </a:br>
            <a:r>
              <a:rPr lang="en-US" sz="2800" dirty="0"/>
              <a:t>- </a:t>
            </a:r>
            <a:r>
              <a:rPr lang="en-US" sz="2800" i="1" dirty="0"/>
              <a:t>Requirements with inconsistent terminology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26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EB95E-0AB8-7A8A-7741-1BEDA2A92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35117"/>
            <a:ext cx="11495400" cy="5086316"/>
          </a:xfrm>
        </p:spPr>
        <p:txBody>
          <a:bodyPr/>
          <a:lstStyle/>
          <a:p>
            <a:r>
              <a:rPr lang="en-US" b="1" dirty="0"/>
              <a:t>3.2 – Measurement Uncertainty</a:t>
            </a:r>
          </a:p>
          <a:p>
            <a:pPr lvl="1"/>
            <a:r>
              <a:rPr lang="en-US" dirty="0"/>
              <a:t>AR &amp; ST used wording variation at </a:t>
            </a:r>
            <a:r>
              <a:rPr lang="en-US" b="1" dirty="0"/>
              <a:t>Goal</a:t>
            </a:r>
            <a:r>
              <a:rPr lang="en-US" dirty="0"/>
              <a:t> compared to SR &amp; NLSR</a:t>
            </a:r>
          </a:p>
          <a:p>
            <a:r>
              <a:rPr lang="en-US" b="1" dirty="0"/>
              <a:t>3.6 – Ozone Correction</a:t>
            </a:r>
          </a:p>
          <a:p>
            <a:pPr lvl="1"/>
            <a:r>
              <a:rPr lang="en-US" dirty="0"/>
              <a:t>AR used wording variation at </a:t>
            </a:r>
            <a:r>
              <a:rPr lang="en-US" b="1" dirty="0"/>
              <a:t>Threshold &amp;</a:t>
            </a:r>
            <a:r>
              <a:rPr lang="en-US" dirty="0"/>
              <a:t> </a:t>
            </a:r>
            <a:r>
              <a:rPr lang="en-US" b="1" dirty="0"/>
              <a:t>Goal</a:t>
            </a:r>
            <a:r>
              <a:rPr lang="en-US" dirty="0"/>
              <a:t> compared to SR</a:t>
            </a:r>
          </a:p>
          <a:p>
            <a:pPr lvl="1"/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3418C0-0652-A124-56D9-8F44D8CB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3.0 – Radiometric &amp; Atmospheric Corrections</a:t>
            </a:r>
            <a:br>
              <a:rPr lang="en-US" sz="2800" b="1" dirty="0"/>
            </a:br>
            <a:r>
              <a:rPr lang="en-US" sz="2800" dirty="0"/>
              <a:t>- </a:t>
            </a:r>
            <a:r>
              <a:rPr lang="en-US" sz="2800" i="1" dirty="0"/>
              <a:t>Requirements with inconsistent terminology</a:t>
            </a:r>
            <a:r>
              <a:rPr lang="en-US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072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B81B81-2170-047C-72D1-6770ECF9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24607"/>
            <a:ext cx="11495400" cy="5096826"/>
          </a:xfrm>
        </p:spPr>
        <p:txBody>
          <a:bodyPr/>
          <a:lstStyle/>
          <a:p>
            <a:r>
              <a:rPr lang="en-US" dirty="0"/>
              <a:t>4.1 Geometric Corrections</a:t>
            </a:r>
          </a:p>
          <a:p>
            <a:pPr lvl="1"/>
            <a:r>
              <a:rPr lang="en-US" dirty="0"/>
              <a:t>All optical PFSs are consistent at </a:t>
            </a:r>
            <a:r>
              <a:rPr lang="en-US" b="1" dirty="0"/>
              <a:t>Threshold </a:t>
            </a:r>
            <a:r>
              <a:rPr lang="en-US" b="1"/>
              <a:t>&amp; Goal!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833F65-9DAC-3E14-C9D3-5B0768D1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4.0 – Geometric Corrections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090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35D9B9-B14E-5127-4230-C66B838B7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380114"/>
            <a:ext cx="11495400" cy="4662900"/>
          </a:xfrm>
        </p:spPr>
        <p:txBody>
          <a:bodyPr/>
          <a:lstStyle/>
          <a:p>
            <a:pPr lvl="1" indent="-457200"/>
            <a:r>
              <a:rPr lang="en-US" sz="2800" dirty="0"/>
              <a:t>What should be the best approach to move ahead with the combined optical PFS? </a:t>
            </a:r>
          </a:p>
          <a:p>
            <a:pPr lvl="2" indent="-457200"/>
            <a:r>
              <a:rPr lang="en-US" sz="2400" i="1" dirty="0"/>
              <a:t>USGS lead and provide track changes, then who reviews?</a:t>
            </a:r>
          </a:p>
          <a:p>
            <a:pPr lvl="2" indent="-457200"/>
            <a:r>
              <a:rPr lang="en-US" sz="2400" i="1" dirty="0"/>
              <a:t>Co-leads working group?</a:t>
            </a:r>
          </a:p>
          <a:p>
            <a:pPr lvl="2" indent="-457200"/>
            <a:r>
              <a:rPr lang="en-US" sz="2400" i="1" dirty="0"/>
              <a:t>Another way?</a:t>
            </a:r>
            <a:br>
              <a:rPr lang="en-US" sz="2400" i="1" dirty="0"/>
            </a:br>
            <a:endParaRPr lang="en-US" sz="2400" i="1" dirty="0"/>
          </a:p>
          <a:p>
            <a:pPr lvl="1" indent="-457200"/>
            <a:r>
              <a:rPr lang="en-US" sz="2800" dirty="0"/>
              <a:t>How to address non-AR requirement edits/questions raised?</a:t>
            </a:r>
            <a:br>
              <a:rPr lang="en-US" sz="2800" dirty="0"/>
            </a:br>
            <a:endParaRPr lang="en-US" sz="2800" dirty="0"/>
          </a:p>
          <a:p>
            <a:pPr lvl="1" indent="-457200"/>
            <a:r>
              <a:rPr lang="en-US" sz="2800" dirty="0"/>
              <a:t>When to assimilate AR PFS update into combined optical PFS?</a:t>
            </a:r>
          </a:p>
          <a:p>
            <a:pPr lvl="1" indent="-457200"/>
            <a:endParaRPr lang="en-US" sz="2800" dirty="0"/>
          </a:p>
          <a:p>
            <a:pPr lvl="1" indent="-457200"/>
            <a:r>
              <a:rPr lang="en-US" sz="2800" dirty="0"/>
              <a:t>Do we do this before the migration to </a:t>
            </a:r>
            <a:r>
              <a:rPr lang="en-US" sz="2800" dirty="0" err="1"/>
              <a:t>Github</a:t>
            </a:r>
            <a:r>
              <a:rPr lang="en-US" sz="2800" dirty="0"/>
              <a:t> </a:t>
            </a:r>
            <a:r>
              <a:rPr lang="en-US" sz="2800"/>
              <a:t>or other tool?</a:t>
            </a: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A91B1-A2C5-C698-C402-DB6C2D00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94542194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585</Words>
  <Application>Microsoft Office PowerPoint</Application>
  <PresentationFormat>Widescreen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Helvetica Neue</vt:lpstr>
      <vt:lpstr>Courier New</vt:lpstr>
      <vt:lpstr>Noto Sans Symbols</vt:lpstr>
      <vt:lpstr>ceos</vt:lpstr>
      <vt:lpstr>ceos</vt:lpstr>
      <vt:lpstr>Combined CEOS-ARD Optical PFS - Status &amp; Next Steps    Christopher Barnes  barnes@contractor.usgs.gov  KBR contractor to the USGS 24 September 2024</vt:lpstr>
      <vt:lpstr>Overview</vt:lpstr>
      <vt:lpstr>1.0 - General Metadata - Requirements with inconsistent terminology</vt:lpstr>
      <vt:lpstr>2.0 – Per-Pixel Metadata - Requirements with inconsistent terminology </vt:lpstr>
      <vt:lpstr>3.0 – Radiometric &amp; Atmospheric Corrections - Requirements with inconsistent terminology </vt:lpstr>
      <vt:lpstr>4.0 – Geometric Corrections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Introduction, Meeting Overview    LSI-VC Co-Leads LSI-VC-16 23 September 2024</dc:title>
  <cp:lastModifiedBy>Christopher (Contractor)</cp:lastModifiedBy>
  <cp:revision>10</cp:revision>
  <dcterms:modified xsi:type="dcterms:W3CDTF">2024-09-23T23:15:10Z</dcterms:modified>
</cp:coreProperties>
</file>