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1"/>
  </p:notesMasterIdLst>
  <p:sldIdLst>
    <p:sldId id="256" r:id="rId2"/>
    <p:sldId id="2147376213" r:id="rId3"/>
    <p:sldId id="2147376214" r:id="rId4"/>
    <p:sldId id="259" r:id="rId5"/>
    <p:sldId id="2147376202" r:id="rId6"/>
    <p:sldId id="2147376199" r:id="rId7"/>
    <p:sldId id="2147376200" r:id="rId8"/>
    <p:sldId id="2147376201" r:id="rId9"/>
    <p:sldId id="2147376203" r:id="rId10"/>
    <p:sldId id="2147376204" r:id="rId11"/>
    <p:sldId id="2147376205" r:id="rId12"/>
    <p:sldId id="2147376206" r:id="rId13"/>
    <p:sldId id="2147376207" r:id="rId14"/>
    <p:sldId id="2147376208" r:id="rId15"/>
    <p:sldId id="2147376209" r:id="rId16"/>
    <p:sldId id="2147376210" r:id="rId17"/>
    <p:sldId id="2147376211" r:id="rId18"/>
    <p:sldId id="2147376212" r:id="rId19"/>
    <p:sldId id="2147376215" r:id="rId20"/>
  </p:sldIdLst>
  <p:sldSz cx="12192000" cy="6858000"/>
  <p:notesSz cx="6858000" cy="9144000"/>
  <p:embeddedFontLst>
    <p:embeddedFont>
      <p:font typeface="Montserrat" panose="000005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97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6681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b727f0b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b727f0b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82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93683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7">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ceanexplorer.noaa.gov/facts/media/maps-800.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1009825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AU" sz="3200" b="1" i="1" u="sng" dirty="0"/>
              <a:t>Aquatic Reflectance </a:t>
            </a:r>
            <a:r>
              <a:rPr lang="en-AU" sz="3200" dirty="0"/>
              <a:t>ARD Progress Report to CEOS SIT 18-19 Sep Sydney By Ewa Kwiatkowska (</a:t>
            </a:r>
            <a:r>
              <a:rPr lang="en-AU" sz="3200" dirty="0" err="1"/>
              <a:t>EumetSat</a:t>
            </a:r>
            <a:r>
              <a:rPr lang="en-AU" sz="3200" dirty="0"/>
              <a:t>)</a:t>
            </a:r>
            <a:br>
              <a:rPr lang="en-AU" sz="3200" dirty="0"/>
            </a:br>
            <a:br>
              <a:rPr lang="en-AU" sz="3200" dirty="0"/>
            </a:br>
            <a:r>
              <a:rPr lang="en-AU" sz="3200" dirty="0"/>
              <a:t>Aquatic includes</a:t>
            </a:r>
            <a:br>
              <a:rPr lang="en-AU" sz="3200" dirty="0"/>
            </a:br>
            <a:r>
              <a:rPr lang="en-AU" sz="2400" dirty="0"/>
              <a:t>Inland , Coastal and Ocean and </a:t>
            </a:r>
            <a:br>
              <a:rPr lang="en-AU" sz="2400" dirty="0"/>
            </a:br>
            <a:r>
              <a:rPr lang="en-AU" sz="2400" dirty="0"/>
              <a:t>everything in between!</a:t>
            </a:r>
            <a:endParaRPr sz="1200" i="1" dirty="0">
              <a:latin typeface="Montserrat"/>
              <a:ea typeface="Montserrat"/>
              <a:cs typeface="Montserrat"/>
              <a:sym typeface="Montserrat"/>
            </a:endParaRPr>
          </a:p>
        </p:txBody>
      </p:sp>
      <p:sp>
        <p:nvSpPr>
          <p:cNvPr id="67" name="Google Shape;67;p7"/>
          <p:cNvSpPr/>
          <p:nvPr/>
        </p:nvSpPr>
        <p:spPr>
          <a:xfrm>
            <a:off x="6832600" y="4076850"/>
            <a:ext cx="5359400" cy="2605200"/>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None/>
            </a:pP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Arnold Dekker </a:t>
            </a: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CSIRO Space &amp; Astronomy</a:t>
            </a:r>
            <a:endParaRPr lang="en-GB" sz="2200" b="1" i="0" u="none" strike="noStrike" cap="none"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LSI-VC  ARD Workshop 2024</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Canberra, Australia</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24 September 2024</a:t>
            </a:r>
            <a:endParaRPr sz="2200" b="1" i="0" u="none" strike="noStrike" cap="none" dirty="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B9BE-41E7-08A4-C558-C5699E1C4450}"/>
              </a:ext>
            </a:extLst>
          </p:cNvPr>
          <p:cNvSpPr>
            <a:spLocks noGrp="1"/>
          </p:cNvSpPr>
          <p:nvPr>
            <p:ph type="body" idx="1"/>
          </p:nvPr>
        </p:nvSpPr>
        <p:spPr/>
        <p:txBody>
          <a:bodyPr/>
          <a:lstStyle/>
          <a:p>
            <a:r>
              <a:rPr lang="en-AU" dirty="0">
                <a:highlight>
                  <a:srgbClr val="00FFFF"/>
                </a:highlight>
              </a:rPr>
              <a:t>General Metadata (17 sub fields)</a:t>
            </a:r>
          </a:p>
          <a:p>
            <a:r>
              <a:rPr lang="en-AU" dirty="0"/>
              <a:t>Per–Pixel Metadata (20 sub fields)</a:t>
            </a:r>
          </a:p>
          <a:p>
            <a:r>
              <a:rPr lang="en-AU" dirty="0"/>
              <a:t>Radiometric and Atmospheric Correction Metadata (14 sub fields)</a:t>
            </a:r>
          </a:p>
          <a:p>
            <a:r>
              <a:rPr lang="en-AU" dirty="0"/>
              <a:t>Geometric Corrections Metadata</a:t>
            </a:r>
          </a:p>
          <a:p>
            <a:r>
              <a:rPr lang="en-AU" dirty="0"/>
              <a:t>Note: Summary Self-assessment table needs updating once all Metadata fields are approved</a:t>
            </a:r>
          </a:p>
          <a:p>
            <a:endParaRPr lang="en-AU" dirty="0"/>
          </a:p>
        </p:txBody>
      </p:sp>
      <p:sp>
        <p:nvSpPr>
          <p:cNvPr id="3" name="Title 2">
            <a:extLst>
              <a:ext uri="{FF2B5EF4-FFF2-40B4-BE49-F238E27FC236}">
                <a16:creationId xmlns:a16="http://schemas.microsoft.com/office/drawing/2014/main" id="{0AB430DA-01E5-6FCF-C037-339A5DC4381B}"/>
              </a:ext>
            </a:extLst>
          </p:cNvPr>
          <p:cNvSpPr>
            <a:spLocks noGrp="1"/>
          </p:cNvSpPr>
          <p:nvPr>
            <p:ph type="title"/>
          </p:nvPr>
        </p:nvSpPr>
        <p:spPr>
          <a:xfrm>
            <a:off x="79683" y="247066"/>
            <a:ext cx="12020168" cy="779002"/>
          </a:xfrm>
        </p:spPr>
        <p:txBody>
          <a:bodyPr/>
          <a:lstStyle/>
          <a:p>
            <a:r>
              <a:rPr lang="en-AU" sz="3200" dirty="0"/>
              <a:t>4 Categories: focus here on General Metadata</a:t>
            </a:r>
          </a:p>
        </p:txBody>
      </p:sp>
    </p:spTree>
    <p:extLst>
      <p:ext uri="{BB962C8B-B14F-4D97-AF65-F5344CB8AC3E}">
        <p14:creationId xmlns:p14="http://schemas.microsoft.com/office/powerpoint/2010/main" val="2302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B9BE-41E7-08A4-C558-C5699E1C4450}"/>
              </a:ext>
            </a:extLst>
          </p:cNvPr>
          <p:cNvSpPr>
            <a:spLocks noGrp="1"/>
          </p:cNvSpPr>
          <p:nvPr>
            <p:ph type="body" idx="1"/>
          </p:nvPr>
        </p:nvSpPr>
        <p:spPr/>
        <p:txBody>
          <a:bodyPr/>
          <a:lstStyle/>
          <a:p>
            <a:r>
              <a:rPr lang="en-AU" dirty="0"/>
              <a:t>General comments: </a:t>
            </a:r>
          </a:p>
          <a:p>
            <a:pPr lvl="1"/>
            <a:r>
              <a:rPr lang="en-AU" dirty="0"/>
              <a:t>Data format specifications missing (e.g. NetCDF with CF compliant metadata etc.)</a:t>
            </a:r>
          </a:p>
          <a:p>
            <a:pPr lvl="1"/>
            <a:r>
              <a:rPr lang="en-AU" dirty="0"/>
              <a:t>Data accessibility and distribution means unspecified</a:t>
            </a:r>
          </a:p>
          <a:p>
            <a:pPr lvl="1"/>
            <a:r>
              <a:rPr lang="en-AU" dirty="0"/>
              <a:t>Tools for visualisation and analysis unspecified</a:t>
            </a:r>
          </a:p>
          <a:p>
            <a:pPr lvl="1"/>
            <a:r>
              <a:rPr lang="en-AU" dirty="0"/>
              <a:t>Accuracy should be named uncertainty based on acknowledged metrological standards</a:t>
            </a:r>
          </a:p>
          <a:p>
            <a:pPr lvl="1"/>
            <a:r>
              <a:rPr lang="en-AU" dirty="0"/>
              <a:t>DOI: Do we need DOI for continuous  changing  dynamic </a:t>
            </a:r>
            <a:r>
              <a:rPr lang="en-AU" dirty="0" err="1"/>
              <a:t>cal-val</a:t>
            </a:r>
            <a:r>
              <a:rPr lang="en-AU" dirty="0"/>
              <a:t> results?</a:t>
            </a:r>
          </a:p>
          <a:p>
            <a:endParaRPr lang="en-AU" dirty="0"/>
          </a:p>
          <a:p>
            <a:endParaRPr lang="en-AU" dirty="0"/>
          </a:p>
        </p:txBody>
      </p:sp>
      <p:sp>
        <p:nvSpPr>
          <p:cNvPr id="3" name="Title 2">
            <a:extLst>
              <a:ext uri="{FF2B5EF4-FFF2-40B4-BE49-F238E27FC236}">
                <a16:creationId xmlns:a16="http://schemas.microsoft.com/office/drawing/2014/main" id="{0AB430DA-01E5-6FCF-C037-339A5DC4381B}"/>
              </a:ext>
            </a:extLst>
          </p:cNvPr>
          <p:cNvSpPr>
            <a:spLocks noGrp="1"/>
          </p:cNvSpPr>
          <p:nvPr>
            <p:ph type="title"/>
          </p:nvPr>
        </p:nvSpPr>
        <p:spPr/>
        <p:txBody>
          <a:bodyPr/>
          <a:lstStyle/>
          <a:p>
            <a:r>
              <a:rPr lang="en-AU" dirty="0"/>
              <a:t>General Metadata (17 sub fields)</a:t>
            </a:r>
          </a:p>
        </p:txBody>
      </p:sp>
    </p:spTree>
    <p:extLst>
      <p:ext uri="{BB962C8B-B14F-4D97-AF65-F5344CB8AC3E}">
        <p14:creationId xmlns:p14="http://schemas.microsoft.com/office/powerpoint/2010/main" val="349641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B9BE-41E7-08A4-C558-C5699E1C4450}"/>
              </a:ext>
            </a:extLst>
          </p:cNvPr>
          <p:cNvSpPr>
            <a:spLocks noGrp="1"/>
          </p:cNvSpPr>
          <p:nvPr>
            <p:ph type="body" idx="1"/>
          </p:nvPr>
        </p:nvSpPr>
        <p:spPr>
          <a:xfrm>
            <a:off x="176048" y="1097550"/>
            <a:ext cx="11495400" cy="4662900"/>
          </a:xfrm>
        </p:spPr>
        <p:txBody>
          <a:bodyPr/>
          <a:lstStyle/>
          <a:p>
            <a:r>
              <a:rPr lang="en-AU" dirty="0"/>
              <a:t>1.0. Version of CEOS –ARD PFS Compliance: </a:t>
            </a:r>
          </a:p>
          <a:p>
            <a:pPr lvl="1"/>
            <a:r>
              <a:rPr lang="en-AU" sz="1800" dirty="0"/>
              <a:t>required as ARD providers cannot be expected to continuously update as the PFS updates.</a:t>
            </a:r>
          </a:p>
          <a:p>
            <a:r>
              <a:rPr lang="en-AU" dirty="0"/>
              <a:t>1.1. Traceability: (</a:t>
            </a:r>
            <a:r>
              <a:rPr lang="en-AU" sz="1800" dirty="0">
                <a:effectLst/>
                <a:latin typeface="Segoe UI" panose="020B0502040204020203" pitchFamily="34" charset="0"/>
              </a:rPr>
              <a:t>Does it have to be a DOI or just a landing page. A DOI implies a published article. Are SI reference standards citable? "single DOI landing page" seems a bit </a:t>
            </a:r>
            <a:r>
              <a:rPr lang="en-AU" sz="1800" dirty="0" err="1">
                <a:effectLst/>
                <a:latin typeface="Segoe UI" panose="020B0502040204020203" pitchFamily="34" charset="0"/>
              </a:rPr>
              <a:t>overprescriptive</a:t>
            </a:r>
            <a:r>
              <a:rPr lang="en-AU" sz="1800" dirty="0">
                <a:latin typeface="Segoe UI" panose="020B0502040204020203" pitchFamily="34" charset="0"/>
              </a:rPr>
              <a:t>    HD</a:t>
            </a:r>
          </a:p>
          <a:p>
            <a:pPr lvl="1"/>
            <a:r>
              <a:rPr lang="en-AU" sz="1800" dirty="0">
                <a:effectLst/>
                <a:latin typeface="Segoe UI" panose="020B0502040204020203" pitchFamily="34" charset="0"/>
              </a:rPr>
              <a:t>Single DOI might be a bit of challenge with reprocessing to consider…... HEK</a:t>
            </a:r>
          </a:p>
          <a:p>
            <a:r>
              <a:rPr kumimoji="0" lang="en-AU" sz="2800" b="0" i="0" u="none" strike="noStrike" kern="0" cap="none" spc="0" normalizeH="0" baseline="0" noProof="0" dirty="0">
                <a:ln>
                  <a:noFill/>
                </a:ln>
                <a:solidFill>
                  <a:srgbClr val="000000"/>
                </a:solidFill>
                <a:effectLst/>
                <a:uLnTx/>
                <a:uFillTx/>
                <a:latin typeface="Montserrat"/>
                <a:sym typeface="Montserrat"/>
              </a:rPr>
              <a:t>1.4. Geographical Area: </a:t>
            </a:r>
            <a:r>
              <a:rPr lang="en-AU" sz="1800" dirty="0">
                <a:effectLst/>
                <a:latin typeface="Segoe UI" panose="020B0502040204020203" pitchFamily="34" charset="0"/>
              </a:rPr>
              <a:t>why is one "surface location" and the other "geographic area." Probably best to stick to either "surface" or "geographic." The main difference then is whether you have 4 corner points or points defining a bounding polygon. Why "closely" bounding.</a:t>
            </a:r>
          </a:p>
          <a:p>
            <a:pPr lvl="1"/>
            <a:r>
              <a:rPr lang="en-AU" sz="1800" dirty="0">
                <a:effectLst/>
                <a:latin typeface="Segoe UI" panose="020B0502040204020203" pitchFamily="34" charset="0"/>
              </a:rPr>
              <a:t>No idea what this last sentence is differentiating from Threshold or bounding polygon.</a:t>
            </a:r>
            <a:endParaRPr lang="en-AU" dirty="0"/>
          </a:p>
          <a:p>
            <a:endParaRPr lang="en-AU" dirty="0"/>
          </a:p>
        </p:txBody>
      </p:sp>
      <p:sp>
        <p:nvSpPr>
          <p:cNvPr id="3" name="Title 2">
            <a:extLst>
              <a:ext uri="{FF2B5EF4-FFF2-40B4-BE49-F238E27FC236}">
                <a16:creationId xmlns:a16="http://schemas.microsoft.com/office/drawing/2014/main" id="{0AB430DA-01E5-6FCF-C037-339A5DC4381B}"/>
              </a:ext>
            </a:extLst>
          </p:cNvPr>
          <p:cNvSpPr>
            <a:spLocks noGrp="1"/>
          </p:cNvSpPr>
          <p:nvPr>
            <p:ph type="title"/>
          </p:nvPr>
        </p:nvSpPr>
        <p:spPr/>
        <p:txBody>
          <a:bodyPr/>
          <a:lstStyle/>
          <a:p>
            <a:r>
              <a:rPr lang="en-AU" dirty="0"/>
              <a:t>General Metadata (17 sub fields)</a:t>
            </a:r>
          </a:p>
        </p:txBody>
      </p:sp>
    </p:spTree>
    <p:extLst>
      <p:ext uri="{BB962C8B-B14F-4D97-AF65-F5344CB8AC3E}">
        <p14:creationId xmlns:p14="http://schemas.microsoft.com/office/powerpoint/2010/main" val="330547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B9BE-41E7-08A4-C558-C5699E1C4450}"/>
              </a:ext>
            </a:extLst>
          </p:cNvPr>
          <p:cNvSpPr>
            <a:spLocks noGrp="1"/>
          </p:cNvSpPr>
          <p:nvPr>
            <p:ph type="body" idx="1"/>
          </p:nvPr>
        </p:nvSpPr>
        <p:spPr>
          <a:xfrm>
            <a:off x="176048" y="954941"/>
            <a:ext cx="11495400" cy="4662900"/>
          </a:xfrm>
        </p:spPr>
        <p:txBody>
          <a:bodyPr/>
          <a:lstStyle/>
          <a:p>
            <a:r>
              <a:rPr kumimoji="0" lang="en-AU" sz="2800" b="0" i="0" u="none" strike="noStrike" kern="0" cap="none" spc="0" normalizeH="0" baseline="0" noProof="0" dirty="0">
                <a:ln>
                  <a:noFill/>
                </a:ln>
                <a:solidFill>
                  <a:srgbClr val="000000"/>
                </a:solidFill>
                <a:effectLst/>
                <a:uLnTx/>
                <a:uFillTx/>
                <a:latin typeface="Montserrat"/>
                <a:sym typeface="Montserrat"/>
              </a:rPr>
              <a:t>1.4. Geographical Area:  continued:</a:t>
            </a:r>
          </a:p>
          <a:p>
            <a:pPr lvl="1"/>
            <a:r>
              <a:rPr lang="en-AU" sz="1800" dirty="0">
                <a:solidFill>
                  <a:srgbClr val="000000"/>
                </a:solidFill>
              </a:rPr>
              <a:t>1.4 states: “..accepted coordinate reference system” is this superfluous as and 1.5 specifies the coordinate reference system ?</a:t>
            </a:r>
          </a:p>
          <a:p>
            <a:r>
              <a:rPr kumimoji="0" lang="en-AU" b="0" i="0" u="none" strike="noStrike" kern="0" cap="none" spc="0" normalizeH="0" baseline="0" noProof="0" dirty="0">
                <a:ln>
                  <a:noFill/>
                </a:ln>
                <a:solidFill>
                  <a:srgbClr val="000000"/>
                </a:solidFill>
                <a:effectLst/>
                <a:uLnTx/>
                <a:uFillTx/>
                <a:latin typeface="Montserrat"/>
                <a:sym typeface="Montserrat"/>
              </a:rPr>
              <a:t>1.7. Geometric Correction Methods: </a:t>
            </a:r>
          </a:p>
          <a:p>
            <a:pPr lvl="1"/>
            <a:r>
              <a:rPr lang="en-AU" dirty="0">
                <a:solidFill>
                  <a:srgbClr val="000000"/>
                </a:solidFill>
              </a:rPr>
              <a:t>Re.: “as a single DOI landing page”: </a:t>
            </a:r>
            <a:r>
              <a:rPr lang="en-AU" sz="1800" dirty="0">
                <a:solidFill>
                  <a:srgbClr val="000000"/>
                </a:solidFill>
              </a:rPr>
              <a:t>from a </a:t>
            </a:r>
            <a:r>
              <a:rPr lang="en-AU" sz="1800" dirty="0">
                <a:effectLst/>
                <a:latin typeface="Segoe UI" panose="020B0502040204020203" pitchFamily="34" charset="0"/>
              </a:rPr>
              <a:t>practical perspective, this is very detailed information to put in a single page (which would assumedly have a lot of other more user friendly information), would clear links to details documents be acceptable?</a:t>
            </a:r>
            <a:endParaRPr kumimoji="0" lang="en-AU" b="0" i="0" u="none" strike="noStrike" kern="0" cap="none" spc="0" normalizeH="0" baseline="0" noProof="0" dirty="0">
              <a:ln>
                <a:noFill/>
              </a:ln>
              <a:solidFill>
                <a:srgbClr val="000000"/>
              </a:solidFill>
              <a:effectLst/>
              <a:uLnTx/>
              <a:uFillTx/>
              <a:latin typeface="Montserrat"/>
              <a:sym typeface="Montserrat"/>
            </a:endParaRPr>
          </a:p>
          <a:p>
            <a:pPr lvl="1"/>
            <a:endParaRPr lang="en-AU" sz="1800" dirty="0">
              <a:effectLst/>
              <a:latin typeface="Segoe UI" panose="020B0502040204020203" pitchFamily="34" charset="0"/>
            </a:endParaRPr>
          </a:p>
          <a:p>
            <a:pPr lvl="1"/>
            <a:endParaRPr lang="en-AU" sz="1800" dirty="0">
              <a:effectLst/>
              <a:latin typeface="Arial" panose="020B0604020202020204" pitchFamily="34" charset="0"/>
            </a:endParaRPr>
          </a:p>
          <a:p>
            <a:endParaRPr lang="en-AU" dirty="0"/>
          </a:p>
        </p:txBody>
      </p:sp>
      <p:sp>
        <p:nvSpPr>
          <p:cNvPr id="3" name="Title 2">
            <a:extLst>
              <a:ext uri="{FF2B5EF4-FFF2-40B4-BE49-F238E27FC236}">
                <a16:creationId xmlns:a16="http://schemas.microsoft.com/office/drawing/2014/main" id="{0AB430DA-01E5-6FCF-C037-339A5DC4381B}"/>
              </a:ext>
            </a:extLst>
          </p:cNvPr>
          <p:cNvSpPr>
            <a:spLocks noGrp="1"/>
          </p:cNvSpPr>
          <p:nvPr>
            <p:ph type="title"/>
          </p:nvPr>
        </p:nvSpPr>
        <p:spPr/>
        <p:txBody>
          <a:bodyPr/>
          <a:lstStyle/>
          <a:p>
            <a:r>
              <a:rPr lang="en-AU" dirty="0"/>
              <a:t>General Metadata (17 sub fields)</a:t>
            </a:r>
          </a:p>
        </p:txBody>
      </p:sp>
    </p:spTree>
    <p:extLst>
      <p:ext uri="{BB962C8B-B14F-4D97-AF65-F5344CB8AC3E}">
        <p14:creationId xmlns:p14="http://schemas.microsoft.com/office/powerpoint/2010/main" val="158574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B9BE-41E7-08A4-C558-C5699E1C4450}"/>
              </a:ext>
            </a:extLst>
          </p:cNvPr>
          <p:cNvSpPr>
            <a:spLocks noGrp="1"/>
          </p:cNvSpPr>
          <p:nvPr>
            <p:ph type="body" idx="1"/>
          </p:nvPr>
        </p:nvSpPr>
        <p:spPr>
          <a:xfrm>
            <a:off x="176048" y="954941"/>
            <a:ext cx="11495400" cy="4662900"/>
          </a:xfrm>
        </p:spPr>
        <p:txBody>
          <a:bodyPr/>
          <a:lstStyle/>
          <a:p>
            <a:r>
              <a:rPr lang="en-AU" dirty="0"/>
              <a:t>1.8. Geometric Uncertainty of the Data:</a:t>
            </a:r>
          </a:p>
          <a:p>
            <a:pPr lvl="1"/>
            <a:r>
              <a:rPr lang="en-AU" sz="1800" dirty="0">
                <a:effectLst/>
                <a:latin typeface="Segoe UI" panose="020B0502040204020203" pitchFamily="34" charset="0"/>
              </a:rPr>
              <a:t>Propose: metrics on the uncertainty in the geodetic data rather than "accuracy" and leave off the "independent verification" whatever that means. Leave the Uncertainties.</a:t>
            </a:r>
          </a:p>
          <a:p>
            <a:pPr lvl="1"/>
            <a:r>
              <a:rPr lang="en-AU" sz="1800" dirty="0">
                <a:effectLst/>
                <a:latin typeface="Segoe UI" panose="020B0502040204020203" pitchFamily="34" charset="0"/>
              </a:rPr>
              <a:t>What are the specific benefits of DOI for all instrument data specs, including the ones that vary dynamically over time?</a:t>
            </a:r>
          </a:p>
          <a:p>
            <a:pPr lvl="1"/>
            <a:r>
              <a:rPr lang="en-AU" sz="1800" dirty="0">
                <a:effectLst/>
                <a:latin typeface="Segoe UI" panose="020B0502040204020203" pitchFamily="34" charset="0"/>
              </a:rPr>
              <a:t>Could this be just a website address with the information maintained by an agency? Is DOI a good approach for dynamic information, where </a:t>
            </a:r>
            <a:r>
              <a:rPr lang="en-AU" sz="1800" dirty="0" err="1">
                <a:effectLst/>
                <a:latin typeface="Segoe UI" panose="020B0502040204020203" pitchFamily="34" charset="0"/>
              </a:rPr>
              <a:t>cal</a:t>
            </a:r>
            <a:r>
              <a:rPr lang="en-AU" sz="1800" dirty="0">
                <a:effectLst/>
                <a:latin typeface="Segoe UI" panose="020B0502040204020203" pitchFamily="34" charset="0"/>
              </a:rPr>
              <a:t>/</a:t>
            </a:r>
            <a:r>
              <a:rPr lang="en-AU" sz="1800" dirty="0" err="1">
                <a:effectLst/>
                <a:latin typeface="Segoe UI" panose="020B0502040204020203" pitchFamily="34" charset="0"/>
              </a:rPr>
              <a:t>val</a:t>
            </a:r>
            <a:r>
              <a:rPr lang="en-AU" sz="1800" dirty="0">
                <a:effectLst/>
                <a:latin typeface="Segoe UI" panose="020B0502040204020203" pitchFamily="34" charset="0"/>
              </a:rPr>
              <a:t> activities are ongoing and results change continuously through the mission lifetime? </a:t>
            </a:r>
            <a:endParaRPr lang="en-AU" sz="1800" dirty="0">
              <a:effectLst/>
              <a:latin typeface="Arial" panose="020B0604020202020204" pitchFamily="34" charset="0"/>
            </a:endParaRPr>
          </a:p>
          <a:p>
            <a:pPr lvl="1"/>
            <a:r>
              <a:rPr lang="en-AU" sz="1800" dirty="0">
                <a:effectLst/>
                <a:latin typeface="Segoe UI" panose="020B0502040204020203" pitchFamily="34" charset="0"/>
              </a:rPr>
              <a:t>Could this be just a website address with the information maintained by an agency? Is DOI a good approach for dynamic information, where </a:t>
            </a:r>
            <a:r>
              <a:rPr lang="en-AU" sz="1800" dirty="0" err="1">
                <a:effectLst/>
                <a:latin typeface="Segoe UI" panose="020B0502040204020203" pitchFamily="34" charset="0"/>
              </a:rPr>
              <a:t>cal</a:t>
            </a:r>
            <a:r>
              <a:rPr lang="en-AU" sz="1800" dirty="0">
                <a:effectLst/>
                <a:latin typeface="Segoe UI" panose="020B0502040204020203" pitchFamily="34" charset="0"/>
              </a:rPr>
              <a:t>/</a:t>
            </a:r>
            <a:r>
              <a:rPr lang="en-AU" sz="1800" dirty="0" err="1">
                <a:effectLst/>
                <a:latin typeface="Segoe UI" panose="020B0502040204020203" pitchFamily="34" charset="0"/>
              </a:rPr>
              <a:t>val</a:t>
            </a:r>
            <a:r>
              <a:rPr lang="en-AU" sz="1800" dirty="0">
                <a:effectLst/>
                <a:latin typeface="Segoe UI" panose="020B0502040204020203" pitchFamily="34" charset="0"/>
              </a:rPr>
              <a:t> activities are ongoing and results change continuously through the mission lifetime? </a:t>
            </a:r>
            <a:endParaRPr lang="en-AU" sz="1800" dirty="0">
              <a:effectLst/>
              <a:latin typeface="Arial" panose="020B0604020202020204" pitchFamily="34" charset="0"/>
            </a:endParaRPr>
          </a:p>
          <a:p>
            <a:pPr lvl="1"/>
            <a:endParaRPr lang="en-AU" sz="1800" dirty="0">
              <a:effectLst/>
              <a:latin typeface="Segoe UI" panose="020B0502040204020203" pitchFamily="34" charset="0"/>
            </a:endParaRPr>
          </a:p>
          <a:p>
            <a:pPr lvl="1"/>
            <a:endParaRPr lang="en-AU" sz="1800" dirty="0">
              <a:effectLst/>
              <a:latin typeface="Arial" panose="020B0604020202020204" pitchFamily="34" charset="0"/>
            </a:endParaRPr>
          </a:p>
          <a:p>
            <a:endParaRPr lang="en-AU" dirty="0"/>
          </a:p>
        </p:txBody>
      </p:sp>
      <p:sp>
        <p:nvSpPr>
          <p:cNvPr id="3" name="Title 2">
            <a:extLst>
              <a:ext uri="{FF2B5EF4-FFF2-40B4-BE49-F238E27FC236}">
                <a16:creationId xmlns:a16="http://schemas.microsoft.com/office/drawing/2014/main" id="{0AB430DA-01E5-6FCF-C037-339A5DC4381B}"/>
              </a:ext>
            </a:extLst>
          </p:cNvPr>
          <p:cNvSpPr>
            <a:spLocks noGrp="1"/>
          </p:cNvSpPr>
          <p:nvPr>
            <p:ph type="title"/>
          </p:nvPr>
        </p:nvSpPr>
        <p:spPr/>
        <p:txBody>
          <a:bodyPr/>
          <a:lstStyle/>
          <a:p>
            <a:r>
              <a:rPr lang="en-AU" dirty="0"/>
              <a:t>General Metadata (17 sub fields)</a:t>
            </a:r>
          </a:p>
        </p:txBody>
      </p:sp>
    </p:spTree>
    <p:extLst>
      <p:ext uri="{BB962C8B-B14F-4D97-AF65-F5344CB8AC3E}">
        <p14:creationId xmlns:p14="http://schemas.microsoft.com/office/powerpoint/2010/main" val="180313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33CBB-C939-9C07-C4BD-3509FCEDC584}"/>
              </a:ext>
            </a:extLst>
          </p:cNvPr>
          <p:cNvSpPr>
            <a:spLocks noGrp="1"/>
          </p:cNvSpPr>
          <p:nvPr>
            <p:ph type="body" idx="1"/>
          </p:nvPr>
        </p:nvSpPr>
        <p:spPr/>
        <p:txBody>
          <a:bodyPr/>
          <a:lstStyle/>
          <a:p>
            <a:r>
              <a:rPr lang="en-AU" dirty="0"/>
              <a:t>1.11 Sensor Calibration: Propose:</a:t>
            </a:r>
          </a:p>
          <a:p>
            <a:pPr lvl="1"/>
            <a:r>
              <a:rPr lang="en-AU" sz="1800" dirty="0">
                <a:latin typeface="Montserrat" panose="00000500000000000000" pitchFamily="2" charset="0"/>
              </a:rPr>
              <a:t>Binary description of calibrated/not calibrated only</a:t>
            </a:r>
          </a:p>
          <a:p>
            <a:pPr lvl="1"/>
            <a:r>
              <a:rPr lang="en-AU" sz="1800" dirty="0">
                <a:latin typeface="Montserrat" panose="00000500000000000000" pitchFamily="2" charset="0"/>
              </a:rPr>
              <a:t>Including history of on-board calibrations</a:t>
            </a:r>
          </a:p>
          <a:p>
            <a:pPr lvl="1"/>
            <a:r>
              <a:rPr lang="en-AU" sz="1800" dirty="0">
                <a:effectLst/>
                <a:latin typeface="Montserrat" panose="00000500000000000000" pitchFamily="2" charset="0"/>
              </a:rPr>
              <a:t> Except for spectral response function, calibration is not required?</a:t>
            </a:r>
            <a:endParaRPr lang="en-AU" dirty="0">
              <a:latin typeface="Montserrat" panose="00000500000000000000" pitchFamily="2" charset="0"/>
            </a:endParaRPr>
          </a:p>
          <a:p>
            <a:pPr lvl="1"/>
            <a:r>
              <a:rPr lang="en-AU" sz="1800" dirty="0">
                <a:latin typeface="Montserrat" panose="00000500000000000000" pitchFamily="2" charset="0"/>
              </a:rPr>
              <a:t>Propose </a:t>
            </a:r>
          </a:p>
          <a:p>
            <a:r>
              <a:rPr lang="en-AU" sz="2200" dirty="0"/>
              <a:t>New field proposed between 1.11 and 1.12: Radiometric Encoding:</a:t>
            </a:r>
          </a:p>
          <a:p>
            <a:pPr lvl="1"/>
            <a:r>
              <a:rPr lang="en-AU" sz="1800" dirty="0"/>
              <a:t>Range and bit depth are provided</a:t>
            </a:r>
          </a:p>
        </p:txBody>
      </p:sp>
      <p:sp>
        <p:nvSpPr>
          <p:cNvPr id="4" name="Rectangle 1">
            <a:extLst>
              <a:ext uri="{FF2B5EF4-FFF2-40B4-BE49-F238E27FC236}">
                <a16:creationId xmlns:a16="http://schemas.microsoft.com/office/drawing/2014/main" id="{3624C6B6-FF6F-0D68-3FCD-4524DB5646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a:ln>
                  <a:noFill/>
                </a:ln>
                <a:solidFill>
                  <a:srgbClr val="008080"/>
                </a:solidFill>
                <a:effectLst/>
                <a:latin typeface="Arial" panose="020B0604020202020204" pitchFamily="34" charset="0"/>
                <a:ea typeface="Calibri" panose="020F0502020204030204" pitchFamily="34" charset="0"/>
              </a:rPr>
              <a:t>Binary description of calibrated / not calibrated only</a:t>
            </a:r>
            <a:r>
              <a:rPr kumimoji="0" lang="en-AU" altLang="en-US" sz="600" b="0" i="0" u="none" strike="noStrike" cap="none" normalizeH="0" baseline="0">
                <a:ln>
                  <a:noFill/>
                </a:ln>
                <a:solidFill>
                  <a:schemeClr val="tx1"/>
                </a:solidFill>
                <a:effectLst/>
                <a:latin typeface="Arial" panose="020B0604020202020204" pitchFamily="34"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5" name="Title 2">
            <a:extLst>
              <a:ext uri="{FF2B5EF4-FFF2-40B4-BE49-F238E27FC236}">
                <a16:creationId xmlns:a16="http://schemas.microsoft.com/office/drawing/2014/main" id="{293DACA6-7433-5BB0-0EBF-7523189F54E2}"/>
              </a:ext>
            </a:extLst>
          </p:cNvPr>
          <p:cNvSpPr>
            <a:spLocks noGrp="1"/>
          </p:cNvSpPr>
          <p:nvPr>
            <p:ph type="title"/>
          </p:nvPr>
        </p:nvSpPr>
        <p:spPr>
          <a:xfrm>
            <a:off x="176213" y="176213"/>
            <a:ext cx="9386887" cy="779462"/>
          </a:xfrm>
        </p:spPr>
        <p:txBody>
          <a:bodyPr/>
          <a:lstStyle/>
          <a:p>
            <a:r>
              <a:rPr lang="en-AU" dirty="0"/>
              <a:t>General Metadata (17 sub fields)</a:t>
            </a:r>
          </a:p>
        </p:txBody>
      </p:sp>
    </p:spTree>
    <p:extLst>
      <p:ext uri="{BB962C8B-B14F-4D97-AF65-F5344CB8AC3E}">
        <p14:creationId xmlns:p14="http://schemas.microsoft.com/office/powerpoint/2010/main" val="1615111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46933A-296B-9FA4-EC98-C964D0BBFBE3}"/>
              </a:ext>
            </a:extLst>
          </p:cNvPr>
          <p:cNvSpPr>
            <a:spLocks noGrp="1"/>
          </p:cNvSpPr>
          <p:nvPr>
            <p:ph type="body" idx="1"/>
          </p:nvPr>
        </p:nvSpPr>
        <p:spPr/>
        <p:txBody>
          <a:bodyPr/>
          <a:lstStyle/>
          <a:p>
            <a:r>
              <a:rPr lang="en-AU" dirty="0"/>
              <a:t>1.12. Radiometric Uncertainty:</a:t>
            </a:r>
          </a:p>
          <a:p>
            <a:pPr lvl="1"/>
            <a:r>
              <a:rPr lang="en-AU" sz="1800" dirty="0">
                <a:latin typeface="Montserrat" panose="00000500000000000000" pitchFamily="2" charset="0"/>
              </a:rPr>
              <a:t>Cross reference with IN-Situ OCR, NPL, GUM</a:t>
            </a:r>
          </a:p>
          <a:p>
            <a:pPr lvl="1"/>
            <a:r>
              <a:rPr lang="en-AU" sz="1800" dirty="0">
                <a:latin typeface="Montserrat" panose="00000500000000000000" pitchFamily="2" charset="0"/>
              </a:rPr>
              <a:t>Terminology consistency with FRM</a:t>
            </a:r>
          </a:p>
          <a:p>
            <a:pPr lvl="1"/>
            <a:r>
              <a:rPr lang="en-AU" sz="1800" dirty="0">
                <a:latin typeface="Montserrat" panose="00000500000000000000" pitchFamily="2" charset="0"/>
              </a:rPr>
              <a:t>Split into absolute and vicarious calibration</a:t>
            </a:r>
          </a:p>
          <a:p>
            <a:pPr lvl="1"/>
            <a:r>
              <a:rPr lang="en-AU" sz="1800" dirty="0">
                <a:effectLst/>
                <a:latin typeface="Montserrat" panose="00000500000000000000" pitchFamily="2" charset="0"/>
              </a:rPr>
              <a:t>uncertainty is a characteristic of each individual measurement and usually depends on the measured value. So stating a single value for the  'absolute radiometric uncertainty' (in percent reflectance) for an entire dataset, as required for 'general metadata' is difficult and not meaningful.</a:t>
            </a:r>
          </a:p>
          <a:p>
            <a:pPr lvl="1"/>
            <a:r>
              <a:rPr lang="en-AU" sz="1800" dirty="0">
                <a:effectLst/>
                <a:latin typeface="Montserrat" panose="00000500000000000000" pitchFamily="2" charset="0"/>
              </a:rPr>
              <a:t>Secondly, uncertainty is a distribution function and it should be stated which metric is relevant here, e.g. standard or expanded uncertainty.</a:t>
            </a:r>
          </a:p>
          <a:p>
            <a:pPr lvl="1"/>
            <a:r>
              <a:rPr lang="en-AU" sz="1800" dirty="0">
                <a:effectLst/>
                <a:latin typeface="Montserrat" panose="00000500000000000000" pitchFamily="2" charset="0"/>
              </a:rPr>
              <a:t>Best would be to move it to 'per pixel' metadata and clarify that ideally the standard uncertainty should be retrievable in units of the measurand value.</a:t>
            </a:r>
          </a:p>
          <a:p>
            <a:pPr lvl="1"/>
            <a:endParaRPr lang="en-AU" dirty="0"/>
          </a:p>
        </p:txBody>
      </p:sp>
      <p:sp>
        <p:nvSpPr>
          <p:cNvPr id="4" name="Title 2">
            <a:extLst>
              <a:ext uri="{FF2B5EF4-FFF2-40B4-BE49-F238E27FC236}">
                <a16:creationId xmlns:a16="http://schemas.microsoft.com/office/drawing/2014/main" id="{2013D662-D27D-E01D-77FF-728AD3F9FE85}"/>
              </a:ext>
            </a:extLst>
          </p:cNvPr>
          <p:cNvSpPr>
            <a:spLocks noGrp="1"/>
          </p:cNvSpPr>
          <p:nvPr>
            <p:ph type="title"/>
          </p:nvPr>
        </p:nvSpPr>
        <p:spPr>
          <a:xfrm>
            <a:off x="176213" y="176213"/>
            <a:ext cx="9386887" cy="779462"/>
          </a:xfrm>
        </p:spPr>
        <p:txBody>
          <a:bodyPr/>
          <a:lstStyle/>
          <a:p>
            <a:r>
              <a:rPr lang="en-AU" dirty="0"/>
              <a:t>General Metadata (17 sub fields)</a:t>
            </a:r>
          </a:p>
        </p:txBody>
      </p:sp>
    </p:spTree>
    <p:extLst>
      <p:ext uri="{BB962C8B-B14F-4D97-AF65-F5344CB8AC3E}">
        <p14:creationId xmlns:p14="http://schemas.microsoft.com/office/powerpoint/2010/main" val="312439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D8C6-A018-481A-C39E-019D079D058F}"/>
              </a:ext>
            </a:extLst>
          </p:cNvPr>
          <p:cNvSpPr>
            <a:spLocks noGrp="1"/>
          </p:cNvSpPr>
          <p:nvPr>
            <p:ph type="body" idx="1"/>
          </p:nvPr>
        </p:nvSpPr>
        <p:spPr/>
        <p:txBody>
          <a:bodyPr/>
          <a:lstStyle/>
          <a:p>
            <a:r>
              <a:rPr lang="en-AU" dirty="0"/>
              <a:t>1.13 Algorithms: </a:t>
            </a:r>
          </a:p>
          <a:p>
            <a:pPr lvl="1"/>
            <a:r>
              <a:rPr lang="en-AU" sz="1800" dirty="0"/>
              <a:t>=led to much discussion in Aquatic AR group:: can ARD be provided though non-disclosed processes? Doesn't that undermine the principle of open and accessible and verifiable methods?</a:t>
            </a:r>
          </a:p>
          <a:p>
            <a:r>
              <a:rPr lang="en-AU" dirty="0"/>
              <a:t>1.14 Auxiliary data:</a:t>
            </a:r>
          </a:p>
          <a:p>
            <a:pPr lvl="1"/>
            <a:r>
              <a:rPr lang="en-AU" sz="1800" dirty="0"/>
              <a:t>This is very land-centric. Please add/change: atmospheric pressure, relative humidity, ozone, wind speed, water vapor etc.</a:t>
            </a:r>
          </a:p>
          <a:p>
            <a:r>
              <a:rPr lang="en-AU" dirty="0"/>
              <a:t>1.15 Processing Chain Provenance:</a:t>
            </a:r>
          </a:p>
          <a:p>
            <a:pPr lvl="1"/>
            <a:r>
              <a:rPr lang="en-AU" sz="1800" dirty="0">
                <a:latin typeface="Montserrat" panose="00000500000000000000" pitchFamily="2" charset="0"/>
              </a:rPr>
              <a:t>For threshold we propose: same as Goal: </a:t>
            </a:r>
            <a:r>
              <a:rPr lang="en-AU" sz="1800" dirty="0">
                <a:effectLst/>
                <a:latin typeface="Montserrat" panose="00000500000000000000" pitchFamily="2" charset="0"/>
              </a:rPr>
              <a:t>very hard to do anything with consistency without knowing if </a:t>
            </a:r>
            <a:r>
              <a:rPr lang="en-AU" sz="1800" b="1" dirty="0">
                <a:effectLst/>
                <a:latin typeface="Montserrat" panose="00000500000000000000" pitchFamily="2" charset="0"/>
              </a:rPr>
              <a:t>processors</a:t>
            </a:r>
            <a:r>
              <a:rPr lang="en-AU" sz="1800" dirty="0">
                <a:effectLst/>
                <a:latin typeface="Montserrat" panose="00000500000000000000" pitchFamily="2" charset="0"/>
              </a:rPr>
              <a:t> have changed</a:t>
            </a:r>
          </a:p>
          <a:p>
            <a:pPr lvl="1"/>
            <a:endParaRPr lang="en-AU" dirty="0"/>
          </a:p>
          <a:p>
            <a:pPr lvl="1"/>
            <a:endParaRPr lang="en-AU" dirty="0"/>
          </a:p>
        </p:txBody>
      </p:sp>
      <p:sp>
        <p:nvSpPr>
          <p:cNvPr id="4" name="Title 2">
            <a:extLst>
              <a:ext uri="{FF2B5EF4-FFF2-40B4-BE49-F238E27FC236}">
                <a16:creationId xmlns:a16="http://schemas.microsoft.com/office/drawing/2014/main" id="{FC28B8CD-2ED8-48AA-FBFC-CDD0BC601C06}"/>
              </a:ext>
            </a:extLst>
          </p:cNvPr>
          <p:cNvSpPr>
            <a:spLocks noGrp="1"/>
          </p:cNvSpPr>
          <p:nvPr>
            <p:ph type="title"/>
          </p:nvPr>
        </p:nvSpPr>
        <p:spPr>
          <a:xfrm>
            <a:off x="176213" y="176213"/>
            <a:ext cx="9386887" cy="779462"/>
          </a:xfrm>
        </p:spPr>
        <p:txBody>
          <a:bodyPr/>
          <a:lstStyle/>
          <a:p>
            <a:r>
              <a:rPr lang="en-AU" dirty="0"/>
              <a:t>General Metadata (17 sub fields)</a:t>
            </a:r>
          </a:p>
        </p:txBody>
      </p:sp>
    </p:spTree>
    <p:extLst>
      <p:ext uri="{BB962C8B-B14F-4D97-AF65-F5344CB8AC3E}">
        <p14:creationId xmlns:p14="http://schemas.microsoft.com/office/powerpoint/2010/main" val="301934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D8C6-A018-481A-C39E-019D079D058F}"/>
              </a:ext>
            </a:extLst>
          </p:cNvPr>
          <p:cNvSpPr>
            <a:spLocks noGrp="1"/>
          </p:cNvSpPr>
          <p:nvPr>
            <p:ph type="body" idx="1"/>
          </p:nvPr>
        </p:nvSpPr>
        <p:spPr/>
        <p:txBody>
          <a:bodyPr/>
          <a:lstStyle/>
          <a:p>
            <a:r>
              <a:rPr lang="en-AU" dirty="0"/>
              <a:t>1.17 Percentage of valid observations:</a:t>
            </a:r>
          </a:p>
          <a:p>
            <a:pPr lvl="1"/>
            <a:r>
              <a:rPr lang="en-AU" sz="1800" dirty="0">
                <a:latin typeface="Montserrat" panose="00000500000000000000" pitchFamily="2" charset="0"/>
              </a:rPr>
              <a:t>Should we delete “Machine readable </a:t>
            </a:r>
            <a:r>
              <a:rPr lang="en-AU" sz="1800" dirty="0" err="1">
                <a:latin typeface="Montserrat" panose="00000500000000000000" pitchFamily="2" charset="0"/>
              </a:rPr>
              <a:t>metric”?as</a:t>
            </a:r>
            <a:r>
              <a:rPr lang="en-AU" sz="1800" dirty="0">
                <a:latin typeface="Montserrat" panose="00000500000000000000" pitchFamily="2" charset="0"/>
              </a:rPr>
              <a:t> 1.2. already discusses this?</a:t>
            </a:r>
          </a:p>
          <a:p>
            <a:pPr lvl="1"/>
            <a:r>
              <a:rPr lang="en-AU" sz="1800" dirty="0">
                <a:effectLst/>
                <a:latin typeface="Montserrat" panose="00000500000000000000" pitchFamily="2" charset="0"/>
              </a:rPr>
              <a:t>The threshold seems a little ambiguous. Is compliance achieved if at least one flag or the flag set is applied? Is it even possible to achieve compliance considering the challenges associated with some of the flags?</a:t>
            </a:r>
          </a:p>
          <a:p>
            <a:pPr lvl="1"/>
            <a:r>
              <a:rPr lang="en-AU" sz="1800" dirty="0">
                <a:latin typeface="Montserrat" panose="00000500000000000000" pitchFamily="2" charset="0"/>
              </a:rPr>
              <a:t>Delete “ high quality flag set from section 2 (per pixel metadata) as this is not defined in section 2</a:t>
            </a:r>
          </a:p>
          <a:p>
            <a:r>
              <a:rPr lang="en-AU" sz="2200" b="1" i="1" u="sng" dirty="0">
                <a:latin typeface="Montserrat" panose="00000500000000000000" pitchFamily="2" charset="0"/>
              </a:rPr>
              <a:t>Note: the preceding slides were NOT a comprehensive analysis of general metadata -this is a first cut. Should be done at CEOS ARD Oversight Committee level? For discussion!!</a:t>
            </a:r>
          </a:p>
          <a:p>
            <a:pPr marL="533400" lvl="1" indent="0">
              <a:buNone/>
            </a:pPr>
            <a:endParaRPr lang="en-AU" sz="2800" b="1" i="1" dirty="0"/>
          </a:p>
          <a:p>
            <a:pPr lvl="1"/>
            <a:endParaRPr lang="en-AU" dirty="0"/>
          </a:p>
        </p:txBody>
      </p:sp>
      <p:sp>
        <p:nvSpPr>
          <p:cNvPr id="4" name="Title 2">
            <a:extLst>
              <a:ext uri="{FF2B5EF4-FFF2-40B4-BE49-F238E27FC236}">
                <a16:creationId xmlns:a16="http://schemas.microsoft.com/office/drawing/2014/main" id="{FC28B8CD-2ED8-48AA-FBFC-CDD0BC601C06}"/>
              </a:ext>
            </a:extLst>
          </p:cNvPr>
          <p:cNvSpPr>
            <a:spLocks noGrp="1"/>
          </p:cNvSpPr>
          <p:nvPr>
            <p:ph type="title"/>
          </p:nvPr>
        </p:nvSpPr>
        <p:spPr>
          <a:xfrm>
            <a:off x="176213" y="157163"/>
            <a:ext cx="9386887" cy="779462"/>
          </a:xfrm>
        </p:spPr>
        <p:txBody>
          <a:bodyPr/>
          <a:lstStyle/>
          <a:p>
            <a:r>
              <a:rPr lang="en-AU" dirty="0"/>
              <a:t>General Metadata (17 sub fields)</a:t>
            </a:r>
          </a:p>
        </p:txBody>
      </p:sp>
    </p:spTree>
    <p:extLst>
      <p:ext uri="{BB962C8B-B14F-4D97-AF65-F5344CB8AC3E}">
        <p14:creationId xmlns:p14="http://schemas.microsoft.com/office/powerpoint/2010/main" val="301475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DF7C8-547F-7A05-DD40-519AD6174306}"/>
              </a:ext>
            </a:extLst>
          </p:cNvPr>
          <p:cNvSpPr>
            <a:spLocks noGrp="1"/>
          </p:cNvSpPr>
          <p:nvPr>
            <p:ph type="body" idx="1"/>
          </p:nvPr>
        </p:nvSpPr>
        <p:spPr/>
        <p:txBody>
          <a:bodyPr/>
          <a:lstStyle/>
          <a:p>
            <a:endParaRPr lang="en-AU" dirty="0"/>
          </a:p>
        </p:txBody>
      </p:sp>
      <p:sp>
        <p:nvSpPr>
          <p:cNvPr id="3" name="Title 2">
            <a:extLst>
              <a:ext uri="{FF2B5EF4-FFF2-40B4-BE49-F238E27FC236}">
                <a16:creationId xmlns:a16="http://schemas.microsoft.com/office/drawing/2014/main" id="{BD4BFBE6-70CC-8D1C-AB71-8CA9E92FA76E}"/>
              </a:ext>
            </a:extLst>
          </p:cNvPr>
          <p:cNvSpPr>
            <a:spLocks noGrp="1"/>
          </p:cNvSpPr>
          <p:nvPr>
            <p:ph type="title"/>
          </p:nvPr>
        </p:nvSpPr>
        <p:spPr/>
        <p:txBody>
          <a:bodyPr/>
          <a:lstStyle/>
          <a:p>
            <a:endParaRPr lang="en-AU"/>
          </a:p>
        </p:txBody>
      </p:sp>
      <p:pic>
        <p:nvPicPr>
          <p:cNvPr id="5" name="Picture 4" descr="An aerial view of land and islands&#10;&#10;Description automatically generated">
            <a:extLst>
              <a:ext uri="{FF2B5EF4-FFF2-40B4-BE49-F238E27FC236}">
                <a16:creationId xmlns:a16="http://schemas.microsoft.com/office/drawing/2014/main" id="{B2F6B0F0-3133-BBC4-C67E-DE723077EFDB}"/>
              </a:ext>
            </a:extLst>
          </p:cNvPr>
          <p:cNvPicPr>
            <a:picLocks noChangeAspect="1"/>
          </p:cNvPicPr>
          <p:nvPr/>
        </p:nvPicPr>
        <p:blipFill>
          <a:blip r:embed="rId3"/>
          <a:stretch>
            <a:fillRect/>
          </a:stretch>
        </p:blipFill>
        <p:spPr>
          <a:xfrm>
            <a:off x="0" y="34704"/>
            <a:ext cx="5016468" cy="6788591"/>
          </a:xfrm>
          <a:prstGeom prst="rect">
            <a:avLst/>
          </a:prstGeom>
        </p:spPr>
      </p:pic>
      <p:pic>
        <p:nvPicPr>
          <p:cNvPr id="7" name="Picture 6" descr="Aerial view of a body of water and land&#10;&#10;Description automatically generated">
            <a:extLst>
              <a:ext uri="{FF2B5EF4-FFF2-40B4-BE49-F238E27FC236}">
                <a16:creationId xmlns:a16="http://schemas.microsoft.com/office/drawing/2014/main" id="{39284B97-DAF0-9ECD-AD36-C1ADAC251743}"/>
              </a:ext>
            </a:extLst>
          </p:cNvPr>
          <p:cNvPicPr>
            <a:picLocks noChangeAspect="1"/>
          </p:cNvPicPr>
          <p:nvPr/>
        </p:nvPicPr>
        <p:blipFill>
          <a:blip r:embed="rId4"/>
          <a:stretch>
            <a:fillRect/>
          </a:stretch>
        </p:blipFill>
        <p:spPr>
          <a:xfrm>
            <a:off x="4921201" y="0"/>
            <a:ext cx="7222665" cy="6857999"/>
          </a:xfrm>
          <a:prstGeom prst="rect">
            <a:avLst/>
          </a:prstGeom>
        </p:spPr>
      </p:pic>
      <p:sp>
        <p:nvSpPr>
          <p:cNvPr id="4" name="TextBox 3">
            <a:extLst>
              <a:ext uri="{FF2B5EF4-FFF2-40B4-BE49-F238E27FC236}">
                <a16:creationId xmlns:a16="http://schemas.microsoft.com/office/drawing/2014/main" id="{466326B1-8BBE-86F7-F19B-96C62A3262B2}"/>
              </a:ext>
            </a:extLst>
          </p:cNvPr>
          <p:cNvSpPr txBox="1"/>
          <p:nvPr/>
        </p:nvSpPr>
        <p:spPr>
          <a:xfrm>
            <a:off x="3232298" y="1275907"/>
            <a:ext cx="5044971" cy="830997"/>
          </a:xfrm>
          <a:prstGeom prst="rect">
            <a:avLst/>
          </a:prstGeom>
          <a:noFill/>
        </p:spPr>
        <p:txBody>
          <a:bodyPr wrap="none" rtlCol="0">
            <a:spAutoFit/>
          </a:bodyPr>
          <a:lstStyle/>
          <a:p>
            <a:r>
              <a:rPr lang="en-AU" sz="4800" dirty="0">
                <a:solidFill>
                  <a:schemeClr val="bg1"/>
                </a:solidFill>
              </a:rPr>
              <a:t>Discussion Time?</a:t>
            </a:r>
          </a:p>
        </p:txBody>
      </p:sp>
    </p:spTree>
    <p:extLst>
      <p:ext uri="{BB962C8B-B14F-4D97-AF65-F5344CB8AC3E}">
        <p14:creationId xmlns:p14="http://schemas.microsoft.com/office/powerpoint/2010/main" val="230872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10945606" cy="56832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AU" sz="2800" dirty="0"/>
              <a:t>Aquatic Reflectance ARD Team</a:t>
            </a:r>
            <a:br>
              <a:rPr lang="en-AU" sz="3200" dirty="0"/>
            </a:br>
            <a:br>
              <a:rPr lang="en-AU" sz="3200" dirty="0"/>
            </a:br>
            <a:endParaRPr sz="1200" i="1" dirty="0">
              <a:latin typeface="Montserrat"/>
              <a:ea typeface="Montserrat"/>
              <a:cs typeface="Montserrat"/>
              <a:sym typeface="Montserrat"/>
            </a:endParaRPr>
          </a:p>
        </p:txBody>
      </p:sp>
      <p:sp>
        <p:nvSpPr>
          <p:cNvPr id="67" name="Google Shape;67;p7"/>
          <p:cNvSpPr/>
          <p:nvPr/>
        </p:nvSpPr>
        <p:spPr>
          <a:xfrm>
            <a:off x="6832600" y="4076850"/>
            <a:ext cx="5359400" cy="2605200"/>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None/>
            </a:pP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Arnold Dekker </a:t>
            </a: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CSIRO Space &amp; Astronomy</a:t>
            </a:r>
            <a:endParaRPr lang="en-GB" sz="2200" b="1" i="0" u="none" strike="noStrike" cap="none"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LSI-VC  ARD Workshop 2024</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Canberra, Australia</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24 September 2024</a:t>
            </a:r>
            <a:endParaRPr sz="2200" b="1" i="0" u="none" strike="noStrike" cap="none" dirty="0">
              <a:solidFill>
                <a:schemeClr val="accent1"/>
              </a:solidFill>
              <a:latin typeface="Montserrat"/>
              <a:ea typeface="Montserrat"/>
              <a:cs typeface="Montserrat"/>
              <a:sym typeface="Montserrat"/>
            </a:endParaRPr>
          </a:p>
        </p:txBody>
      </p:sp>
      <p:graphicFrame>
        <p:nvGraphicFramePr>
          <p:cNvPr id="2" name="Table 1">
            <a:extLst>
              <a:ext uri="{FF2B5EF4-FFF2-40B4-BE49-F238E27FC236}">
                <a16:creationId xmlns:a16="http://schemas.microsoft.com/office/drawing/2014/main" id="{B789E794-A37A-BC82-6743-2EA19F6DECF8}"/>
              </a:ext>
            </a:extLst>
          </p:cNvPr>
          <p:cNvGraphicFramePr>
            <a:graphicFrameLocks noGrp="1"/>
          </p:cNvGraphicFramePr>
          <p:nvPr>
            <p:extLst>
              <p:ext uri="{D42A27DB-BD31-4B8C-83A1-F6EECF244321}">
                <p14:modId xmlns:p14="http://schemas.microsoft.com/office/powerpoint/2010/main" val="1755609049"/>
              </p:ext>
            </p:extLst>
          </p:nvPr>
        </p:nvGraphicFramePr>
        <p:xfrm>
          <a:off x="176050" y="744279"/>
          <a:ext cx="12015950" cy="4776041"/>
        </p:xfrm>
        <a:graphic>
          <a:graphicData uri="http://schemas.openxmlformats.org/drawingml/2006/table">
            <a:tbl>
              <a:tblPr bandRow="1">
                <a:tableStyleId>{5C22544A-7EE6-4342-B048-85BDC9FD1C3A}</a:tableStyleId>
              </a:tblPr>
              <a:tblGrid>
                <a:gridCol w="12015950">
                  <a:extLst>
                    <a:ext uri="{9D8B030D-6E8A-4147-A177-3AD203B41FA5}">
                      <a16:colId xmlns:a16="http://schemas.microsoft.com/office/drawing/2014/main" val="2469648121"/>
                    </a:ext>
                  </a:extLst>
                </a:gridCol>
              </a:tblGrid>
              <a:tr h="299483">
                <a:tc>
                  <a:txBody>
                    <a:bodyPr/>
                    <a:lstStyle/>
                    <a:p>
                      <a:pPr>
                        <a:lnSpc>
                          <a:spcPct val="115000"/>
                        </a:lnSpc>
                        <a:spcAft>
                          <a:spcPts val="1000"/>
                        </a:spcAft>
                      </a:pPr>
                      <a:r>
                        <a:rPr lang="en-AU" sz="2000" dirty="0">
                          <a:effectLst/>
                        </a:rPr>
                        <a:t>2021-2022 Team (Inland and Near-Coastal): Steve Labahn, Christopher Barnes (USGS/KBR)  </a:t>
                      </a:r>
                      <a:endParaRPr lang="en-AU"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45116479"/>
                  </a:ext>
                </a:extLst>
              </a:tr>
              <a:tr h="1579890">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AU" sz="2000" dirty="0">
                          <a:effectLst/>
                        </a:rPr>
                        <a:t>Arnold Dekker (SatDek), Barbara Bulgarelli (JRC-EC), Carsten Brockmann (Brockmann Consulting). Daniela Gurlin (Wisconsin DNR), Joseph D. Ortiz (Kent State), Igor </a:t>
                      </a:r>
                      <a:r>
                        <a:rPr lang="en-AU" sz="2000" dirty="0" err="1">
                          <a:effectLst/>
                        </a:rPr>
                        <a:t>Ogashawara</a:t>
                      </a:r>
                      <a:r>
                        <a:rPr lang="en-AU" sz="2000" dirty="0">
                          <a:effectLst/>
                        </a:rPr>
                        <a:t> (IGB Berlin), Anthony </a:t>
                      </a:r>
                      <a:r>
                        <a:rPr lang="en-AU" sz="2000" dirty="0" err="1">
                          <a:effectLst/>
                        </a:rPr>
                        <a:t>Vodacek</a:t>
                      </a:r>
                      <a:r>
                        <a:rPr lang="en-AU" sz="2000" dirty="0">
                          <a:effectLst/>
                        </a:rPr>
                        <a:t> (RIT), Nima Pahlevan (NASA), Sindy Sterckx, </a:t>
                      </a:r>
                      <a:r>
                        <a:rPr lang="en-AU" sz="2000" dirty="0" err="1">
                          <a:effectLst/>
                        </a:rPr>
                        <a:t>Liesbeth</a:t>
                      </a:r>
                      <a:r>
                        <a:rPr lang="en-AU" sz="2000" dirty="0">
                          <a:effectLst/>
                        </a:rPr>
                        <a:t> de </a:t>
                      </a:r>
                      <a:r>
                        <a:rPr lang="en-AU" sz="2000" dirty="0" err="1">
                          <a:effectLst/>
                        </a:rPr>
                        <a:t>Keukelare</a:t>
                      </a:r>
                      <a:r>
                        <a:rPr lang="en-AU" sz="2000" dirty="0">
                          <a:effectLst/>
                        </a:rPr>
                        <a:t> (VITO); Steef Peters (WaterInsight), Claudia Giardino (CNR), Tiit Kutser (</a:t>
                      </a:r>
                      <a:r>
                        <a:rPr lang="en-AU" sz="2000" dirty="0" err="1">
                          <a:effectLst/>
                        </a:rPr>
                        <a:t>WaterForCE</a:t>
                      </a:r>
                      <a:r>
                        <a:rPr lang="en-AU" sz="2000" dirty="0">
                          <a:effectLst/>
                        </a:rPr>
                        <a:t>).</a:t>
                      </a:r>
                      <a:endParaRPr lang="en-AU"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91111308"/>
                  </a:ext>
                </a:extLst>
              </a:tr>
              <a:tr h="301287">
                <a:tc>
                  <a:txBody>
                    <a:bodyPr/>
                    <a:lstStyle/>
                    <a:p>
                      <a:pPr>
                        <a:lnSpc>
                          <a:spcPct val="115000"/>
                        </a:lnSpc>
                        <a:spcAft>
                          <a:spcPts val="1000"/>
                        </a:spcAft>
                      </a:pPr>
                      <a:r>
                        <a:rPr lang="en-AU" sz="2000" dirty="0">
                          <a:effectLst/>
                        </a:rPr>
                        <a:t>Team 2024: (Inland, Coastal, Ocean): Matt Steventon &amp; Harvey Jones (</a:t>
                      </a:r>
                      <a:r>
                        <a:rPr lang="en-AU" sz="2000" dirty="0" err="1">
                          <a:effectLst/>
                        </a:rPr>
                        <a:t>Simbios</a:t>
                      </a:r>
                      <a:r>
                        <a:rPr lang="en-AU" sz="2000" dirty="0">
                          <a:effectLst/>
                        </a:rPr>
                        <a:t>) </a:t>
                      </a:r>
                      <a:endParaRPr lang="en-AU"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80236154"/>
                  </a:ext>
                </a:extLst>
              </a:tr>
              <a:tr h="2540195">
                <a:tc>
                  <a:txBody>
                    <a:bodyPr/>
                    <a:lstStyle/>
                    <a:p>
                      <a:pPr>
                        <a:lnSpc>
                          <a:spcPct val="115000"/>
                        </a:lnSpc>
                        <a:spcAft>
                          <a:spcPts val="1000"/>
                        </a:spcAft>
                      </a:pPr>
                      <a:r>
                        <a:rPr lang="en-AU" sz="2000" dirty="0">
                          <a:effectLst/>
                        </a:rPr>
                        <a:t>Arnold Dekker (CSIRO), Ewa Kwiatkowska  Hayley Evers-King (</a:t>
                      </a:r>
                      <a:r>
                        <a:rPr lang="en-AU" sz="2000" dirty="0" err="1">
                          <a:effectLst/>
                        </a:rPr>
                        <a:t>EumetSat</a:t>
                      </a:r>
                      <a:r>
                        <a:rPr lang="en-AU" sz="2000" dirty="0">
                          <a:effectLst/>
                        </a:rPr>
                        <a:t>) ; Heidi Dierssen (Uni Conn.), Maycira Costa (Univ. Vic. Canada).), Claudia Giardino &amp; Vittorio Brando (CNR); Peter Gege &amp; Nicole Pinnel (DLR); </a:t>
                      </a:r>
                      <a:r>
                        <a:rPr lang="en-AU" sz="2000" dirty="0" err="1">
                          <a:effectLst/>
                        </a:rPr>
                        <a:t>Thankappan</a:t>
                      </a:r>
                      <a:r>
                        <a:rPr lang="en-AU" sz="2000" dirty="0">
                          <a:effectLst/>
                        </a:rPr>
                        <a:t> </a:t>
                      </a:r>
                      <a:r>
                        <a:rPr lang="en-AU" sz="2000" dirty="0" err="1">
                          <a:effectLst/>
                        </a:rPr>
                        <a:t>Medhavy</a:t>
                      </a:r>
                      <a:r>
                        <a:rPr lang="en-AU" sz="2000" dirty="0">
                          <a:effectLst/>
                        </a:rPr>
                        <a:t> &amp; Peter Harris &amp; </a:t>
                      </a:r>
                      <a:r>
                        <a:rPr lang="pt-BR" sz="2000" dirty="0">
                          <a:effectLst/>
                        </a:rPr>
                        <a:t>Andreia Siqueira </a:t>
                      </a:r>
                      <a:r>
                        <a:rPr lang="en-AU" sz="2000" dirty="0">
                          <a:effectLst/>
                        </a:rPr>
                        <a:t>(GA), Carsten Brockmann (Brockmann-consult); Barbara Bulgarelli (JRC-EC); Francois Steinmetz (</a:t>
                      </a:r>
                      <a:r>
                        <a:rPr lang="en-AU" sz="2000" dirty="0" err="1">
                          <a:effectLst/>
                        </a:rPr>
                        <a:t>HyGeos</a:t>
                      </a:r>
                      <a:r>
                        <a:rPr lang="en-AU" sz="2000" dirty="0">
                          <a:effectLst/>
                        </a:rPr>
                        <a:t>), Shubha Sathyendranath (PML); Christopher Barnes &amp;), Benjamin Page (USGS); Sean Bailey (NASA). Ferran Gascon Roca &amp; Georgia Doxani &amp; Marie-Helene Rio (ESA), Raisha Lovindeer (IOCCG).</a:t>
                      </a:r>
                      <a:endParaRPr lang="en-AU"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62696032"/>
                  </a:ext>
                </a:extLst>
              </a:tr>
            </a:tbl>
          </a:graphicData>
        </a:graphic>
      </p:graphicFrame>
    </p:spTree>
    <p:extLst>
      <p:ext uri="{BB962C8B-B14F-4D97-AF65-F5344CB8AC3E}">
        <p14:creationId xmlns:p14="http://schemas.microsoft.com/office/powerpoint/2010/main" val="326528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DF7C8-547F-7A05-DD40-519AD6174306}"/>
              </a:ext>
            </a:extLst>
          </p:cNvPr>
          <p:cNvSpPr>
            <a:spLocks noGrp="1"/>
          </p:cNvSpPr>
          <p:nvPr>
            <p:ph type="body" idx="1"/>
          </p:nvPr>
        </p:nvSpPr>
        <p:spPr/>
        <p:txBody>
          <a:bodyPr/>
          <a:lstStyle/>
          <a:p>
            <a:endParaRPr lang="en-AU" dirty="0"/>
          </a:p>
        </p:txBody>
      </p:sp>
      <p:sp>
        <p:nvSpPr>
          <p:cNvPr id="3" name="Title 2">
            <a:extLst>
              <a:ext uri="{FF2B5EF4-FFF2-40B4-BE49-F238E27FC236}">
                <a16:creationId xmlns:a16="http://schemas.microsoft.com/office/drawing/2014/main" id="{BD4BFBE6-70CC-8D1C-AB71-8CA9E92FA76E}"/>
              </a:ext>
            </a:extLst>
          </p:cNvPr>
          <p:cNvSpPr>
            <a:spLocks noGrp="1"/>
          </p:cNvSpPr>
          <p:nvPr>
            <p:ph type="title"/>
          </p:nvPr>
        </p:nvSpPr>
        <p:spPr/>
        <p:txBody>
          <a:bodyPr/>
          <a:lstStyle/>
          <a:p>
            <a:endParaRPr lang="en-AU"/>
          </a:p>
        </p:txBody>
      </p:sp>
      <p:pic>
        <p:nvPicPr>
          <p:cNvPr id="5" name="Picture 4" descr="An aerial view of land and islands&#10;&#10;Description automatically generated">
            <a:extLst>
              <a:ext uri="{FF2B5EF4-FFF2-40B4-BE49-F238E27FC236}">
                <a16:creationId xmlns:a16="http://schemas.microsoft.com/office/drawing/2014/main" id="{B2F6B0F0-3133-BBC4-C67E-DE723077EFDB}"/>
              </a:ext>
            </a:extLst>
          </p:cNvPr>
          <p:cNvPicPr>
            <a:picLocks noChangeAspect="1"/>
          </p:cNvPicPr>
          <p:nvPr/>
        </p:nvPicPr>
        <p:blipFill>
          <a:blip r:embed="rId3"/>
          <a:stretch>
            <a:fillRect/>
          </a:stretch>
        </p:blipFill>
        <p:spPr>
          <a:xfrm>
            <a:off x="0" y="69409"/>
            <a:ext cx="5016468" cy="6788591"/>
          </a:xfrm>
          <a:prstGeom prst="rect">
            <a:avLst/>
          </a:prstGeom>
        </p:spPr>
      </p:pic>
      <p:pic>
        <p:nvPicPr>
          <p:cNvPr id="7" name="Picture 6" descr="Aerial view of a body of water and land&#10;&#10;Description automatically generated">
            <a:extLst>
              <a:ext uri="{FF2B5EF4-FFF2-40B4-BE49-F238E27FC236}">
                <a16:creationId xmlns:a16="http://schemas.microsoft.com/office/drawing/2014/main" id="{39284B97-DAF0-9ECD-AD36-C1ADAC251743}"/>
              </a:ext>
            </a:extLst>
          </p:cNvPr>
          <p:cNvPicPr>
            <a:picLocks noChangeAspect="1"/>
          </p:cNvPicPr>
          <p:nvPr/>
        </p:nvPicPr>
        <p:blipFill>
          <a:blip r:embed="rId4"/>
          <a:stretch>
            <a:fillRect/>
          </a:stretch>
        </p:blipFill>
        <p:spPr>
          <a:xfrm>
            <a:off x="4921201" y="0"/>
            <a:ext cx="7222665" cy="6857999"/>
          </a:xfrm>
          <a:prstGeom prst="rect">
            <a:avLst/>
          </a:prstGeom>
        </p:spPr>
      </p:pic>
    </p:spTree>
    <p:extLst>
      <p:ext uri="{BB962C8B-B14F-4D97-AF65-F5344CB8AC3E}">
        <p14:creationId xmlns:p14="http://schemas.microsoft.com/office/powerpoint/2010/main" val="116843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body" idx="1"/>
          </p:nvPr>
        </p:nvSpPr>
        <p:spPr>
          <a:xfrm>
            <a:off x="176048" y="1252694"/>
            <a:ext cx="11495400" cy="2532185"/>
          </a:xfrm>
          <a:prstGeom prst="rect">
            <a:avLst/>
          </a:prstGeom>
        </p:spPr>
        <p:txBody>
          <a:bodyPr spcFirstLastPara="1" wrap="square" lIns="91425" tIns="45700" rIns="91425" bIns="45700" anchor="t" anchorCtr="0">
            <a:noAutofit/>
          </a:bodyPr>
          <a:lstStyle/>
          <a:p>
            <a:pPr marL="457200" lvl="0" indent="-406400" algn="l" rtl="0">
              <a:spcBef>
                <a:spcPts val="1200"/>
              </a:spcBef>
              <a:spcAft>
                <a:spcPts val="0"/>
              </a:spcAft>
              <a:buSzPts val="2800"/>
              <a:buChar char="❖"/>
            </a:pPr>
            <a:r>
              <a:rPr lang="en-IE" sz="2400" dirty="0"/>
              <a:t>General metadata was not changed in the inland and near coastal PFS vs 1  of 2022. With the inclusion of oceans and seas in 2024 many General Metadata fields are no longer considered correct – what are consequences for other ARD PFS’s??</a:t>
            </a:r>
          </a:p>
          <a:p>
            <a:pPr marL="457200" lvl="0" indent="-406400" algn="l" rtl="0">
              <a:spcBef>
                <a:spcPts val="1200"/>
              </a:spcBef>
              <a:spcAft>
                <a:spcPts val="0"/>
              </a:spcAft>
              <a:buSzPts val="2800"/>
              <a:buChar char="❖"/>
            </a:pPr>
            <a:r>
              <a:rPr lang="en-IE" sz="2400" dirty="0"/>
              <a:t>How to coordinate this process across many ARD PFS’s?</a:t>
            </a:r>
            <a:endParaRPr sz="2400" dirty="0"/>
          </a:p>
        </p:txBody>
      </p:sp>
      <p:sp>
        <p:nvSpPr>
          <p:cNvPr id="4" name="Title 2">
            <a:extLst>
              <a:ext uri="{FF2B5EF4-FFF2-40B4-BE49-F238E27FC236}">
                <a16:creationId xmlns:a16="http://schemas.microsoft.com/office/drawing/2014/main" id="{959302B1-BCF1-A2CA-3C49-DBE3A941ED35}"/>
              </a:ext>
            </a:extLst>
          </p:cNvPr>
          <p:cNvSpPr txBox="1">
            <a:spLocks/>
          </p:cNvSpPr>
          <p:nvPr/>
        </p:nvSpPr>
        <p:spPr>
          <a:xfrm>
            <a:off x="424140" y="0"/>
            <a:ext cx="9386864" cy="7790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E" sz="3200" dirty="0"/>
              <a:t>Summary presented last week at OCR-VC at CEOS SIT by Ewa Kwiatkowska </a:t>
            </a:r>
            <a:r>
              <a:rPr lang="en-IE" sz="3200" dirty="0" err="1"/>
              <a:t>Eumetsat</a:t>
            </a:r>
            <a:r>
              <a:rPr lang="en-IE" sz="32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body" idx="1"/>
          </p:nvPr>
        </p:nvSpPr>
        <p:spPr>
          <a:xfrm>
            <a:off x="348300" y="3429000"/>
            <a:ext cx="11495400" cy="2532185"/>
          </a:xfrm>
          <a:prstGeom prst="rect">
            <a:avLst/>
          </a:prstGeom>
        </p:spPr>
        <p:txBody>
          <a:bodyPr spcFirstLastPara="1" wrap="square" lIns="91425" tIns="45700" rIns="91425" bIns="45700" anchor="t" anchorCtr="0">
            <a:noAutofit/>
          </a:bodyPr>
          <a:lstStyle/>
          <a:p>
            <a:pPr marL="457200" lvl="0" indent="-406400" algn="l" rtl="0">
              <a:spcBef>
                <a:spcPts val="1200"/>
              </a:spcBef>
              <a:spcAft>
                <a:spcPts val="0"/>
              </a:spcAft>
              <a:buSzPts val="2800"/>
              <a:buChar char="❖"/>
            </a:pPr>
            <a:r>
              <a:rPr lang="en-GB" sz="2400" dirty="0"/>
              <a:t>Aquatic Reflectance ARD PFS delivered in 2022, focused </a:t>
            </a:r>
            <a:r>
              <a:rPr lang="en-IE" sz="2400" dirty="0"/>
              <a:t>on inland water bodies and nearshore coastal regions, including optically shallow water </a:t>
            </a:r>
            <a:endParaRPr sz="2400" dirty="0"/>
          </a:p>
          <a:p>
            <a:pPr marL="457200" lvl="0" indent="-406400" algn="l" rtl="0">
              <a:spcBef>
                <a:spcPts val="1200"/>
              </a:spcBef>
              <a:spcAft>
                <a:spcPts val="0"/>
              </a:spcAft>
              <a:buSzPts val="2800"/>
              <a:buChar char="❖"/>
            </a:pPr>
            <a:r>
              <a:rPr lang="en-IE" sz="2400" dirty="0"/>
              <a:t>Extended approach in development, to define a single consolidated Aquatic Reflectance ARD PFS covering inland, coastal, seas and oceanic waters in 2024</a:t>
            </a:r>
            <a:endParaRPr sz="2400" dirty="0"/>
          </a:p>
        </p:txBody>
      </p:sp>
      <p:sp>
        <p:nvSpPr>
          <p:cNvPr id="85" name="Google Shape;85;p10"/>
          <p:cNvSpPr txBox="1">
            <a:spLocks noGrp="1"/>
          </p:cNvSpPr>
          <p:nvPr>
            <p:ph type="title"/>
          </p:nvPr>
        </p:nvSpPr>
        <p:spPr>
          <a:xfrm>
            <a:off x="176048" y="95555"/>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3200" dirty="0"/>
              <a:t>Summary CEOS-SIT Aquatic Reflectance CEOS-ARD Product Family Specification</a:t>
            </a:r>
            <a:endParaRPr sz="3200" dirty="0"/>
          </a:p>
        </p:txBody>
      </p:sp>
      <p:pic>
        <p:nvPicPr>
          <p:cNvPr id="2" name="Picture 1">
            <a:extLst>
              <a:ext uri="{FF2B5EF4-FFF2-40B4-BE49-F238E27FC236}">
                <a16:creationId xmlns:a16="http://schemas.microsoft.com/office/drawing/2014/main" id="{45AD63D1-C573-2F80-9B18-7932C728F9B6}"/>
              </a:ext>
            </a:extLst>
          </p:cNvPr>
          <p:cNvPicPr>
            <a:picLocks noChangeAspect="1"/>
          </p:cNvPicPr>
          <p:nvPr/>
        </p:nvPicPr>
        <p:blipFill>
          <a:blip r:embed="rId3"/>
          <a:stretch>
            <a:fillRect/>
          </a:stretch>
        </p:blipFill>
        <p:spPr>
          <a:xfrm>
            <a:off x="533087" y="1110675"/>
            <a:ext cx="10723161" cy="2129482"/>
          </a:xfrm>
          <a:prstGeom prst="rect">
            <a:avLst/>
          </a:prstGeom>
        </p:spPr>
      </p:pic>
    </p:spTree>
    <p:extLst>
      <p:ext uri="{BB962C8B-B14F-4D97-AF65-F5344CB8AC3E}">
        <p14:creationId xmlns:p14="http://schemas.microsoft.com/office/powerpoint/2010/main" val="93626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8C883F-AF93-BD42-0D9A-93F0882E5970}"/>
              </a:ext>
            </a:extLst>
          </p:cNvPr>
          <p:cNvSpPr>
            <a:spLocks noGrp="1"/>
          </p:cNvSpPr>
          <p:nvPr>
            <p:ph type="body" idx="1"/>
          </p:nvPr>
        </p:nvSpPr>
        <p:spPr>
          <a:xfrm>
            <a:off x="176048" y="1337470"/>
            <a:ext cx="11495400" cy="4662900"/>
          </a:xfrm>
        </p:spPr>
        <p:txBody>
          <a:bodyPr/>
          <a:lstStyle/>
          <a:p>
            <a:r>
              <a:rPr lang="en-IE" dirty="0"/>
              <a:t>PFS originally written with an emphasis towards higher resolution inland and coastal water products</a:t>
            </a:r>
          </a:p>
          <a:p>
            <a:r>
              <a:rPr lang="en-IE" dirty="0"/>
              <a:t>Now in review to expand applicability to ensure coverage of  all aquatic domain</a:t>
            </a:r>
          </a:p>
          <a:p>
            <a:r>
              <a:rPr lang="en-IE" dirty="0"/>
              <a:t>Group is currently meeting every two weeks and includes representatives from agencies, service providers, research and commercial spheres</a:t>
            </a:r>
          </a:p>
          <a:p>
            <a:r>
              <a:rPr lang="en-IE" dirty="0"/>
              <a:t>Careful consideration of specification thresholds and goals</a:t>
            </a:r>
          </a:p>
        </p:txBody>
      </p:sp>
      <p:sp>
        <p:nvSpPr>
          <p:cNvPr id="3" name="Title 2">
            <a:extLst>
              <a:ext uri="{FF2B5EF4-FFF2-40B4-BE49-F238E27FC236}">
                <a16:creationId xmlns:a16="http://schemas.microsoft.com/office/drawing/2014/main" id="{73C534B7-97F2-2EFF-2039-46F50416650B}"/>
              </a:ext>
            </a:extLst>
          </p:cNvPr>
          <p:cNvSpPr>
            <a:spLocks noGrp="1"/>
          </p:cNvSpPr>
          <p:nvPr>
            <p:ph type="title"/>
          </p:nvPr>
        </p:nvSpPr>
        <p:spPr>
          <a:xfrm>
            <a:off x="176048" y="86786"/>
            <a:ext cx="9386864" cy="944572"/>
          </a:xfrm>
        </p:spPr>
        <p:txBody>
          <a:bodyPr/>
          <a:lstStyle/>
          <a:p>
            <a:r>
              <a:rPr lang="en-IE" sz="3200" dirty="0"/>
              <a:t>Summary Aquatic Reflectance CEOS-ARD approach</a:t>
            </a:r>
          </a:p>
        </p:txBody>
      </p:sp>
    </p:spTree>
    <p:extLst>
      <p:ext uri="{BB962C8B-B14F-4D97-AF65-F5344CB8AC3E}">
        <p14:creationId xmlns:p14="http://schemas.microsoft.com/office/powerpoint/2010/main" val="158421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AACE8-80FF-79DD-0BDC-54734880A76C}"/>
              </a:ext>
            </a:extLst>
          </p:cNvPr>
          <p:cNvSpPr>
            <a:spLocks noGrp="1"/>
          </p:cNvSpPr>
          <p:nvPr>
            <p:ph type="body" idx="1"/>
          </p:nvPr>
        </p:nvSpPr>
        <p:spPr>
          <a:xfrm>
            <a:off x="77015" y="906114"/>
            <a:ext cx="12114985" cy="5725798"/>
          </a:xfrm>
        </p:spPr>
        <p:txBody>
          <a:bodyPr rIns="0"/>
          <a:lstStyle/>
          <a:p>
            <a:pPr>
              <a:lnSpc>
                <a:spcPct val="100000"/>
              </a:lnSpc>
            </a:pPr>
            <a:r>
              <a:rPr lang="en-IE" sz="2400" dirty="0"/>
              <a:t>Metadata on processing, DOIs</a:t>
            </a:r>
          </a:p>
          <a:p>
            <a:pPr lvl="1">
              <a:lnSpc>
                <a:spcPct val="100000"/>
              </a:lnSpc>
              <a:spcBef>
                <a:spcPts val="300"/>
              </a:spcBef>
            </a:pPr>
            <a:r>
              <a:rPr lang="en-IE" sz="1800" dirty="0"/>
              <a:t>Single landing pages to trace data provenance, processor changes</a:t>
            </a:r>
          </a:p>
          <a:p>
            <a:pPr lvl="1">
              <a:lnSpc>
                <a:spcPct val="100000"/>
              </a:lnSpc>
              <a:spcBef>
                <a:spcPts val="300"/>
              </a:spcBef>
            </a:pPr>
            <a:r>
              <a:rPr lang="en-IE" sz="1800" dirty="0"/>
              <a:t>Product Guides (versions?) vs technical docs vs ATBDs (versions?) vs peer reviewed papers (latter two less frequently updated/updatable)</a:t>
            </a:r>
          </a:p>
          <a:p>
            <a:pPr>
              <a:lnSpc>
                <a:spcPct val="100000"/>
              </a:lnSpc>
            </a:pPr>
            <a:r>
              <a:rPr lang="en-IE" sz="2400" dirty="0"/>
              <a:t>Flags</a:t>
            </a:r>
          </a:p>
          <a:p>
            <a:pPr lvl="1">
              <a:lnSpc>
                <a:spcPct val="100000"/>
              </a:lnSpc>
              <a:spcBef>
                <a:spcPts val="300"/>
              </a:spcBef>
            </a:pPr>
            <a:r>
              <a:rPr lang="en-IE" sz="1800" dirty="0"/>
              <a:t>Optically shallow water. Can this be readily defined? Threshold = information on assumptions made in processing, Goal = flag with a defined method (currently many)</a:t>
            </a:r>
          </a:p>
          <a:p>
            <a:pPr lvl="1">
              <a:lnSpc>
                <a:spcPct val="100000"/>
              </a:lnSpc>
              <a:spcBef>
                <a:spcPts val="300"/>
              </a:spcBef>
            </a:pPr>
            <a:r>
              <a:rPr lang="en-IE" sz="1800" dirty="0"/>
              <a:t>Turbid water – common definition? Some significant differences across missions.</a:t>
            </a:r>
          </a:p>
          <a:p>
            <a:pPr lvl="1">
              <a:lnSpc>
                <a:spcPct val="100000"/>
              </a:lnSpc>
              <a:spcBef>
                <a:spcPts val="300"/>
              </a:spcBef>
            </a:pPr>
            <a:r>
              <a:rPr lang="en-IE" sz="1800" dirty="0"/>
              <a:t>Floating vegetation/scum </a:t>
            </a:r>
          </a:p>
          <a:p>
            <a:pPr lvl="1">
              <a:lnSpc>
                <a:spcPct val="100000"/>
              </a:lnSpc>
              <a:spcBef>
                <a:spcPts val="300"/>
              </a:spcBef>
            </a:pPr>
            <a:r>
              <a:rPr lang="en-IE" sz="1800" dirty="0"/>
              <a:t>Ice cover (incl. snow cover, is sea ice different from river  or lake ice? Not for ARD purposes)</a:t>
            </a:r>
          </a:p>
          <a:p>
            <a:pPr>
              <a:lnSpc>
                <a:spcPct val="100000"/>
              </a:lnSpc>
            </a:pPr>
            <a:r>
              <a:rPr lang="en-IE" sz="2400" dirty="0"/>
              <a:t>Corrections</a:t>
            </a:r>
          </a:p>
          <a:p>
            <a:pPr lvl="1">
              <a:lnSpc>
                <a:spcPct val="100000"/>
              </a:lnSpc>
              <a:spcBef>
                <a:spcPts val="300"/>
              </a:spcBef>
            </a:pPr>
            <a:r>
              <a:rPr lang="en-IE" sz="1800" dirty="0"/>
              <a:t>BRDF – as goal</a:t>
            </a:r>
          </a:p>
          <a:p>
            <a:pPr lvl="1">
              <a:lnSpc>
                <a:spcPct val="100000"/>
              </a:lnSpc>
              <a:spcBef>
                <a:spcPts val="300"/>
              </a:spcBef>
            </a:pPr>
            <a:r>
              <a:rPr lang="en-IE" sz="1800" dirty="0"/>
              <a:t>Atmospheric Adjacency corrections – sub-group discussions ongoing-rapid development in SOA</a:t>
            </a:r>
          </a:p>
          <a:p>
            <a:pPr lvl="1">
              <a:lnSpc>
                <a:spcPct val="100000"/>
              </a:lnSpc>
              <a:spcBef>
                <a:spcPts val="300"/>
              </a:spcBef>
            </a:pPr>
            <a:r>
              <a:rPr lang="en-IE" sz="1800" dirty="0"/>
              <a:t>Additional atmospheric correction components</a:t>
            </a:r>
          </a:p>
          <a:p>
            <a:pPr>
              <a:lnSpc>
                <a:spcPct val="100000"/>
              </a:lnSpc>
            </a:pPr>
            <a:endParaRPr lang="en-IE" sz="2400" dirty="0"/>
          </a:p>
        </p:txBody>
      </p:sp>
      <p:sp>
        <p:nvSpPr>
          <p:cNvPr id="4" name="Title 2">
            <a:extLst>
              <a:ext uri="{FF2B5EF4-FFF2-40B4-BE49-F238E27FC236}">
                <a16:creationId xmlns:a16="http://schemas.microsoft.com/office/drawing/2014/main" id="{BBC1C29A-D39E-E07E-233D-2EA7C14EC671}"/>
              </a:ext>
            </a:extLst>
          </p:cNvPr>
          <p:cNvSpPr>
            <a:spLocks noGrp="1"/>
          </p:cNvSpPr>
          <p:nvPr>
            <p:ph type="title"/>
          </p:nvPr>
        </p:nvSpPr>
        <p:spPr>
          <a:xfrm>
            <a:off x="176048" y="105603"/>
            <a:ext cx="9386864" cy="779002"/>
          </a:xfrm>
        </p:spPr>
        <p:txBody>
          <a:bodyPr/>
          <a:lstStyle/>
          <a:p>
            <a:r>
              <a:rPr lang="en-IE" sz="3200" dirty="0"/>
              <a:t>Summary Aquatic Reflectance CEOS-ARD points of discussion</a:t>
            </a:r>
          </a:p>
        </p:txBody>
      </p:sp>
    </p:spTree>
    <p:extLst>
      <p:ext uri="{BB962C8B-B14F-4D97-AF65-F5344CB8AC3E}">
        <p14:creationId xmlns:p14="http://schemas.microsoft.com/office/powerpoint/2010/main" val="104824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AACE8-80FF-79DD-0BDC-54734880A76C}"/>
              </a:ext>
            </a:extLst>
          </p:cNvPr>
          <p:cNvSpPr>
            <a:spLocks noGrp="1"/>
          </p:cNvSpPr>
          <p:nvPr>
            <p:ph type="body" idx="1"/>
          </p:nvPr>
        </p:nvSpPr>
        <p:spPr>
          <a:xfrm>
            <a:off x="77015" y="906114"/>
            <a:ext cx="12114985" cy="5725798"/>
          </a:xfrm>
        </p:spPr>
        <p:txBody>
          <a:bodyPr rIns="0"/>
          <a:lstStyle/>
          <a:p>
            <a:pPr lvl="1">
              <a:lnSpc>
                <a:spcPct val="100000"/>
              </a:lnSpc>
              <a:spcBef>
                <a:spcPts val="300"/>
              </a:spcBef>
            </a:pPr>
            <a:endParaRPr lang="en-IE" sz="1800" dirty="0"/>
          </a:p>
          <a:p>
            <a:pPr>
              <a:lnSpc>
                <a:spcPct val="100000"/>
              </a:lnSpc>
            </a:pPr>
            <a:r>
              <a:rPr lang="en-IE" sz="2400" dirty="0"/>
              <a:t>Terminology issues: we are replacing all mentions of accuracy with uncertainty (</a:t>
            </a:r>
            <a:r>
              <a:rPr lang="en-IE" sz="1800" dirty="0">
                <a:latin typeface="Montserrat" panose="00000500000000000000" pitchFamily="2" charset="0"/>
              </a:rPr>
              <a:t>GUM:</a:t>
            </a:r>
            <a:r>
              <a:rPr lang="en-AU" sz="1800" i="0" dirty="0">
                <a:solidFill>
                  <a:srgbClr val="040C28"/>
                </a:solidFill>
                <a:effectLst/>
                <a:latin typeface="Montserrat" panose="00000500000000000000" pitchFamily="2" charset="0"/>
              </a:rPr>
              <a:t>Guide to the Expression of Uncertainty in Measurement</a:t>
            </a:r>
            <a:r>
              <a:rPr lang="en-IE" sz="1800" dirty="0">
                <a:latin typeface="Montserrat" panose="00000500000000000000" pitchFamily="2" charset="0"/>
              </a:rPr>
              <a:t>)</a:t>
            </a:r>
          </a:p>
          <a:p>
            <a:pPr lvl="1">
              <a:lnSpc>
                <a:spcPct val="100000"/>
              </a:lnSpc>
              <a:spcBef>
                <a:spcPts val="300"/>
              </a:spcBef>
            </a:pPr>
            <a:endParaRPr lang="en-IE" sz="1800" dirty="0"/>
          </a:p>
          <a:p>
            <a:pPr>
              <a:lnSpc>
                <a:spcPct val="100000"/>
              </a:lnSpc>
            </a:pPr>
            <a:r>
              <a:rPr lang="en-IE" sz="2400" dirty="0"/>
              <a:t>Can Geolocation over large waterbodies be done with terrestrial methods?   </a:t>
            </a:r>
          </a:p>
          <a:p>
            <a:pPr lvl="1">
              <a:lnSpc>
                <a:spcPct val="100000"/>
              </a:lnSpc>
              <a:spcBef>
                <a:spcPts val="300"/>
              </a:spcBef>
            </a:pPr>
            <a:r>
              <a:rPr lang="en-IE" sz="1800" dirty="0"/>
              <a:t>Gridding and sampling frames? (impacts several parts of specification)</a:t>
            </a:r>
          </a:p>
          <a:p>
            <a:pPr lvl="1">
              <a:lnSpc>
                <a:spcPct val="100000"/>
              </a:lnSpc>
              <a:spcBef>
                <a:spcPts val="300"/>
              </a:spcBef>
            </a:pPr>
            <a:endParaRPr lang="en-IE" sz="1800" dirty="0"/>
          </a:p>
          <a:p>
            <a:pPr>
              <a:lnSpc>
                <a:spcPct val="100000"/>
              </a:lnSpc>
            </a:pPr>
            <a:r>
              <a:rPr lang="en-IE" sz="2400" dirty="0"/>
              <a:t>Removed superfluous phrases. E.g. in the metadata sections repeating phrase “the metadata indicates” in each field can be removed</a:t>
            </a:r>
          </a:p>
          <a:p>
            <a:pPr>
              <a:lnSpc>
                <a:spcPct val="100000"/>
              </a:lnSpc>
            </a:pPr>
            <a:r>
              <a:rPr lang="en-IE" sz="2400" dirty="0"/>
              <a:t>Aiming for  December 2024 end date</a:t>
            </a:r>
          </a:p>
        </p:txBody>
      </p:sp>
      <p:sp>
        <p:nvSpPr>
          <p:cNvPr id="4" name="Title 2">
            <a:extLst>
              <a:ext uri="{FF2B5EF4-FFF2-40B4-BE49-F238E27FC236}">
                <a16:creationId xmlns:a16="http://schemas.microsoft.com/office/drawing/2014/main" id="{BBC1C29A-D39E-E07E-233D-2EA7C14EC671}"/>
              </a:ext>
            </a:extLst>
          </p:cNvPr>
          <p:cNvSpPr>
            <a:spLocks noGrp="1"/>
          </p:cNvSpPr>
          <p:nvPr>
            <p:ph type="title"/>
          </p:nvPr>
        </p:nvSpPr>
        <p:spPr>
          <a:xfrm>
            <a:off x="176048" y="105603"/>
            <a:ext cx="9386864" cy="779002"/>
          </a:xfrm>
        </p:spPr>
        <p:txBody>
          <a:bodyPr/>
          <a:lstStyle/>
          <a:p>
            <a:r>
              <a:rPr lang="en-IE" sz="3200" dirty="0"/>
              <a:t>Summary Aquatic Reflectance CEOS-ARD points of discussion</a:t>
            </a:r>
          </a:p>
        </p:txBody>
      </p:sp>
    </p:spTree>
    <p:extLst>
      <p:ext uri="{BB962C8B-B14F-4D97-AF65-F5344CB8AC3E}">
        <p14:creationId xmlns:p14="http://schemas.microsoft.com/office/powerpoint/2010/main" val="340327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786AC-B8B8-D5A6-20C9-17F1A01BF8D6}"/>
              </a:ext>
            </a:extLst>
          </p:cNvPr>
          <p:cNvSpPr>
            <a:spLocks noGrp="1"/>
          </p:cNvSpPr>
          <p:nvPr>
            <p:ph type="body" idx="1"/>
          </p:nvPr>
        </p:nvSpPr>
        <p:spPr>
          <a:xfrm>
            <a:off x="176048" y="1097550"/>
            <a:ext cx="11495400" cy="4662900"/>
          </a:xfrm>
        </p:spPr>
        <p:txBody>
          <a:bodyPr/>
          <a:lstStyle/>
          <a:p>
            <a:r>
              <a:rPr lang="en-AU" dirty="0"/>
              <a:t>Per Pixel Metadata 2.2.: DEM vs Bathymetry vs Depth of Water: </a:t>
            </a:r>
            <a:r>
              <a:rPr lang="en-AU" sz="1800" i="0" dirty="0">
                <a:solidFill>
                  <a:schemeClr val="tx1"/>
                </a:solidFill>
                <a:effectLst/>
                <a:latin typeface="Montserrat" panose="00000500000000000000" pitchFamily="2" charset="0"/>
              </a:rPr>
              <a:t>NOAA: Topographic maps show elevation of landforms above sea level; bathymetric maps show depths of landforms below sea level.</a:t>
            </a:r>
          </a:p>
          <a:p>
            <a:pPr lvl="1"/>
            <a:r>
              <a:rPr lang="en-AU" sz="1800" dirty="0">
                <a:solidFill>
                  <a:schemeClr val="tx1"/>
                </a:solidFill>
                <a:latin typeface="Montserrat" panose="00000500000000000000" pitchFamily="2" charset="0"/>
              </a:rPr>
              <a:t>IHO.int:  2.3 Horizontal Reference Frame:…the name and epoch of the datum should be specified and the datum should be tied to a global (e.g. ITRF2018, WGS84(G1762)) or a regional (e.g. ETRS89, NAD83) reference frame. …….2.4 If the vertical component of the positions is referenced to a local vertical datum, the name and epoch of the datum should be specified. The vertical component of the positions (e.g. depths, drying heights) should be referenced to a vertical reference frame that is suitable for the data type and intended use. This vertical reference frame may be based on tidal observations (e.g. LAT, MWL, etc.), on a physical model (i.e. geoid) or a reference ellipsoid. </a:t>
            </a:r>
          </a:p>
          <a:p>
            <a:pPr lvl="1"/>
            <a:r>
              <a:rPr lang="en-AU" sz="1800" strike="noStrike" dirty="0">
                <a:solidFill>
                  <a:schemeClr val="tx1"/>
                </a:solidFill>
                <a:effectLst/>
                <a:latin typeface="Montserrat" panose="00000500000000000000" pitchFamily="2" charset="0"/>
                <a:hlinkClick r:id="rId2">
                  <a:extLst>
                    <a:ext uri="{A12FA001-AC4F-418D-AE19-62706E023703}">
                      <ahyp:hlinkClr xmlns:ahyp="http://schemas.microsoft.com/office/drawing/2018/hyperlinkcolor" val="tx"/>
                    </a:ext>
                  </a:extLst>
                </a:hlinkClick>
              </a:rPr>
              <a:t>Water depth is depth to bottom from water surface (water surface can be from </a:t>
            </a:r>
            <a:r>
              <a:rPr lang="en-AU" sz="1800" dirty="0">
                <a:solidFill>
                  <a:schemeClr val="tx1"/>
                </a:solidFill>
                <a:latin typeface="Montserrat" panose="00000500000000000000" pitchFamily="2" charset="0"/>
                <a:hlinkClick r:id="rId2">
                  <a:extLst>
                    <a:ext uri="{A12FA001-AC4F-418D-AE19-62706E023703}">
                      <ahyp:hlinkClr xmlns:ahyp="http://schemas.microsoft.com/office/drawing/2018/hyperlinkcolor" val="tx"/>
                    </a:ext>
                  </a:extLst>
                </a:hlinkClick>
              </a:rPr>
              <a:t>~</a:t>
            </a:r>
            <a:r>
              <a:rPr lang="en-AU" sz="1800" strike="noStrike" dirty="0">
                <a:solidFill>
                  <a:schemeClr val="tx1"/>
                </a:solidFill>
                <a:effectLst/>
                <a:latin typeface="Montserrat" panose="00000500000000000000" pitchFamily="2" charset="0"/>
                <a:hlinkClick r:id="rId2">
                  <a:extLst>
                    <a:ext uri="{A12FA001-AC4F-418D-AE19-62706E023703}">
                      <ahyp:hlinkClr xmlns:ahyp="http://schemas.microsoft.com/office/drawing/2018/hyperlinkcolor" val="tx"/>
                    </a:ext>
                  </a:extLst>
                </a:hlinkClick>
              </a:rPr>
              <a:t>6500 m altitude to –minus 430 m altitu</a:t>
            </a:r>
            <a:r>
              <a:rPr lang="en-AU" sz="1800" dirty="0">
                <a:solidFill>
                  <a:schemeClr val="tx1"/>
                </a:solidFill>
                <a:latin typeface="Montserrat" panose="00000500000000000000" pitchFamily="2" charset="0"/>
                <a:hlinkClick r:id="rId2">
                  <a:extLst>
                    <a:ext uri="{A12FA001-AC4F-418D-AE19-62706E023703}">
                      <ahyp:hlinkClr xmlns:ahyp="http://schemas.microsoft.com/office/drawing/2018/hyperlinkcolor" val="tx"/>
                    </a:ext>
                  </a:extLst>
                </a:hlinkClick>
              </a:rPr>
              <a:t>de!!!!</a:t>
            </a:r>
            <a:br>
              <a:rPr lang="en-AU" sz="1800" b="0" i="0" u="none" strike="noStrike" dirty="0">
                <a:solidFill>
                  <a:srgbClr val="0563C1"/>
                </a:solidFill>
                <a:effectLst/>
                <a:latin typeface="Roboto" panose="02000000000000000000" pitchFamily="2" charset="0"/>
                <a:hlinkClick r:id="rId2">
                  <a:extLst>
                    <a:ext uri="{A12FA001-AC4F-418D-AE19-62706E023703}">
                      <ahyp:hlinkClr xmlns:ahyp="http://schemas.microsoft.com/office/drawing/2018/hyperlinkcolor" val="tx"/>
                    </a:ext>
                  </a:extLst>
                </a:hlinkClick>
              </a:rPr>
            </a:br>
            <a:endParaRPr lang="en-AU" sz="1800" dirty="0"/>
          </a:p>
        </p:txBody>
      </p:sp>
      <p:sp>
        <p:nvSpPr>
          <p:cNvPr id="4" name="Title 2">
            <a:extLst>
              <a:ext uri="{FF2B5EF4-FFF2-40B4-BE49-F238E27FC236}">
                <a16:creationId xmlns:a16="http://schemas.microsoft.com/office/drawing/2014/main" id="{BCF4429D-E634-51AE-4DC7-BE0885130CFF}"/>
              </a:ext>
            </a:extLst>
          </p:cNvPr>
          <p:cNvSpPr>
            <a:spLocks noGrp="1"/>
          </p:cNvSpPr>
          <p:nvPr>
            <p:ph type="title"/>
          </p:nvPr>
        </p:nvSpPr>
        <p:spPr>
          <a:xfrm>
            <a:off x="176213" y="176213"/>
            <a:ext cx="9386887" cy="779462"/>
          </a:xfrm>
        </p:spPr>
        <p:txBody>
          <a:bodyPr/>
          <a:lstStyle/>
          <a:p>
            <a:r>
              <a:rPr lang="en-IE" sz="3200" dirty="0"/>
              <a:t>Specific Per Pixel Metadata issue: Aquatic Reflectance CEOS-ARD points of discussion</a:t>
            </a:r>
          </a:p>
        </p:txBody>
      </p:sp>
    </p:spTree>
    <p:extLst>
      <p:ext uri="{BB962C8B-B14F-4D97-AF65-F5344CB8AC3E}">
        <p14:creationId xmlns:p14="http://schemas.microsoft.com/office/powerpoint/2010/main" val="270181797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738</TotalTime>
  <Words>1840</Words>
  <Application>Microsoft Office PowerPoint</Application>
  <PresentationFormat>Widescreen</PresentationFormat>
  <Paragraphs>119</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Roboto</vt:lpstr>
      <vt:lpstr>Montserrat</vt:lpstr>
      <vt:lpstr>Arial</vt:lpstr>
      <vt:lpstr>Calibri</vt:lpstr>
      <vt:lpstr>Segoe UI</vt:lpstr>
      <vt:lpstr>ceos</vt:lpstr>
      <vt:lpstr>Aquatic Reflectance ARD Progress Report to CEOS SIT 18-19 Sep Sydney By Ewa Kwiatkowska (EumetSat)  Aquatic includes Inland , Coastal and Ocean and  everything in between!</vt:lpstr>
      <vt:lpstr>Aquatic Reflectance ARD Team  </vt:lpstr>
      <vt:lpstr>PowerPoint Presentation</vt:lpstr>
      <vt:lpstr>PowerPoint Presentation</vt:lpstr>
      <vt:lpstr>Summary CEOS-SIT Aquatic Reflectance CEOS-ARD Product Family Specification</vt:lpstr>
      <vt:lpstr>Summary Aquatic Reflectance CEOS-ARD approach</vt:lpstr>
      <vt:lpstr>Summary Aquatic Reflectance CEOS-ARD points of discussion</vt:lpstr>
      <vt:lpstr>Summary Aquatic Reflectance CEOS-ARD points of discussion</vt:lpstr>
      <vt:lpstr>Specific Per Pixel Metadata issue: Aquatic Reflectance CEOS-ARD points of discussion</vt:lpstr>
      <vt:lpstr>4 Categories: focus here on General Metadata</vt:lpstr>
      <vt:lpstr>General Metadata (17 sub fields)</vt:lpstr>
      <vt:lpstr>General Metadata (17 sub fields)</vt:lpstr>
      <vt:lpstr>General Metadata (17 sub fields)</vt:lpstr>
      <vt:lpstr>General Metadata (17 sub fields)</vt:lpstr>
      <vt:lpstr>General Metadata (17 sub fields)</vt:lpstr>
      <vt:lpstr>General Metadata (17 sub fields)</vt:lpstr>
      <vt:lpstr>General Metadata (17 sub fields)</vt:lpstr>
      <vt:lpstr>General Metadata (17 sub fields)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Kwiatkowska</dc:creator>
  <cp:lastModifiedBy>Dekker, Arnold (S&amp;A, Black Mountain)</cp:lastModifiedBy>
  <cp:revision>51</cp:revision>
  <dcterms:modified xsi:type="dcterms:W3CDTF">2024-09-23T22:48:32Z</dcterms:modified>
</cp:coreProperties>
</file>