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1" r:id="rId3"/>
    <p:sldMasterId id="214748366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</p:sldIdLst>
  <p:sldSz cy="6858000" cx="12192000"/>
  <p:notesSz cx="6858000" cy="9144000"/>
  <p:embeddedFontLst>
    <p:embeddedFont>
      <p:font typeface="Helvetica Neue"/>
      <p:regular r:id="rId10"/>
      <p:bold r:id="rId11"/>
      <p:italic r:id="rId12"/>
      <p:boldItalic r:id="rId1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font" Target="fonts/HelveticaNeue-bold.fntdata"/><Relationship Id="rId10" Type="http://schemas.openxmlformats.org/officeDocument/2006/relationships/font" Target="fonts/HelveticaNeue-regular.fntdata"/><Relationship Id="rId13" Type="http://schemas.openxmlformats.org/officeDocument/2006/relationships/font" Target="fonts/HelveticaNeue-boldItalic.fntdata"/><Relationship Id="rId12" Type="http://schemas.openxmlformats.org/officeDocument/2006/relationships/font" Target="fonts/HelveticaNeue-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c95215ea75_0_13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c95215ea75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03c24d4410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303c24d4410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03c1a49921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303c1a4992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Relationship Id="rId3" Type="http://schemas.openxmlformats.org/officeDocument/2006/relationships/image" Target="../media/image14.jpg"/><Relationship Id="rId4" Type="http://schemas.openxmlformats.org/officeDocument/2006/relationships/image" Target="../media/image2.jpg"/><Relationship Id="rId5" Type="http://schemas.openxmlformats.org/officeDocument/2006/relationships/image" Target="../media/image3.png"/><Relationship Id="rId6" Type="http://schemas.openxmlformats.org/officeDocument/2006/relationships/image" Target="../media/image7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g"/><Relationship Id="rId3" Type="http://schemas.openxmlformats.org/officeDocument/2006/relationships/image" Target="../media/image12.jpg"/><Relationship Id="rId4" Type="http://schemas.openxmlformats.org/officeDocument/2006/relationships/image" Target="../media/image2.jpg"/><Relationship Id="rId5" Type="http://schemas.openxmlformats.org/officeDocument/2006/relationships/image" Target="../media/image3.png"/><Relationship Id="rId6" Type="http://schemas.openxmlformats.org/officeDocument/2006/relationships/image" Target="../media/image7.png"/><Relationship Id="rId7" Type="http://schemas.openxmlformats.org/officeDocument/2006/relationships/image" Target="../media/image17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Relationship Id="rId3" Type="http://schemas.openxmlformats.org/officeDocument/2006/relationships/image" Target="../media/image5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Relationship Id="rId3" Type="http://schemas.openxmlformats.org/officeDocument/2006/relationships/image" Target="../media/image5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Relationship Id="rId3" Type="http://schemas.openxmlformats.org/officeDocument/2006/relationships/image" Target="../media/image5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Relationship Id="rId3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01750" y="2265730"/>
            <a:ext cx="8288156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3">
            <a:alphaModFix/>
          </a:blip>
          <a:srcRect b="-110" l="0" r="0" t="0"/>
          <a:stretch/>
        </p:blipFill>
        <p:spPr>
          <a:xfrm flipH="1" rot="10800000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nature&#10;&#10;Description automatically generated" id="14" name="Google Shape;14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 flipH="1">
            <a:off x="5456394" y="1968439"/>
            <a:ext cx="6751471" cy="4901119"/>
          </a:xfrm>
          <a:custGeom>
            <a:rect b="b" l="l" r="r" t="t"/>
            <a:pathLst>
              <a:path extrusionOk="0" h="4901119" w="6751471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flipH="1">
            <a:off x="-21101" y="-14542"/>
            <a:ext cx="12215481" cy="6870483"/>
          </a:xfrm>
          <a:custGeom>
            <a:rect b="b" l="l" r="r" t="t"/>
            <a:pathLst>
              <a:path extrusionOk="0" h="6836301" w="1476191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rotWithShape="0" algn="t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6">
            <a:alphaModFix amt="34000"/>
          </a:blip>
          <a:srcRect b="-8775" l="32581" r="8553" t="2403"/>
          <a:stretch/>
        </p:blipFill>
        <p:spPr>
          <a:xfrm rot="5400000">
            <a:off x="5734365" y="-1016162"/>
            <a:ext cx="5455200" cy="7480800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 rotWithShape="1">
          <a:blip r:embed="rId6">
            <a:alphaModFix amt="34000"/>
          </a:blip>
          <a:srcRect b="676" l="54016" r="11354" t="36080"/>
          <a:stretch/>
        </p:blipFill>
        <p:spPr>
          <a:xfrm rot="-5400000">
            <a:off x="5792644" y="4820060"/>
            <a:ext cx="1719600" cy="2366700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2"/>
          <p:cNvSpPr txBox="1"/>
          <p:nvPr>
            <p:ph type="title"/>
          </p:nvPr>
        </p:nvSpPr>
        <p:spPr>
          <a:xfrm>
            <a:off x="176047" y="175938"/>
            <a:ext cx="6157200" cy="39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  <a:defRPr b="0" i="0" sz="8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01750" y="2265730"/>
            <a:ext cx="8288156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2"/>
          <p:cNvPicPr preferRelativeResize="0"/>
          <p:nvPr/>
        </p:nvPicPr>
        <p:blipFill rotWithShape="1">
          <a:blip r:embed="rId3">
            <a:alphaModFix/>
          </a:blip>
          <a:srcRect b="-110" l="0" r="0" t="0"/>
          <a:stretch/>
        </p:blipFill>
        <p:spPr>
          <a:xfrm flipH="1" rot="10800000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nature&#10;&#10;Description automatically generated" id="93" name="Google Shape;93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2"/>
          <p:cNvSpPr/>
          <p:nvPr/>
        </p:nvSpPr>
        <p:spPr>
          <a:xfrm flipH="1">
            <a:off x="5456394" y="1968439"/>
            <a:ext cx="6751471" cy="4901119"/>
          </a:xfrm>
          <a:custGeom>
            <a:rect b="b" l="l" r="r" t="t"/>
            <a:pathLst>
              <a:path extrusionOk="0" h="4901119" w="6751471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2"/>
          <p:cNvSpPr/>
          <p:nvPr/>
        </p:nvSpPr>
        <p:spPr>
          <a:xfrm flipH="1">
            <a:off x="-21101" y="-14542"/>
            <a:ext cx="12215481" cy="6870483"/>
          </a:xfrm>
          <a:custGeom>
            <a:rect b="b" l="l" r="r" t="t"/>
            <a:pathLst>
              <a:path extrusionOk="0" h="6836301" w="1476191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rotWithShape="0" algn="t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6" name="Google Shape;96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97" name="Google Shape;97;p12"/>
          <p:cNvPicPr preferRelativeResize="0"/>
          <p:nvPr/>
        </p:nvPicPr>
        <p:blipFill rotWithShape="1">
          <a:blip r:embed="rId6">
            <a:alphaModFix amt="34000"/>
          </a:blip>
          <a:srcRect b="-8775" l="32583" r="8547" t="2403"/>
          <a:stretch/>
        </p:blipFill>
        <p:spPr>
          <a:xfrm rot="5400000">
            <a:off x="5734365" y="-1016162"/>
            <a:ext cx="5455200" cy="7480800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98" name="Google Shape;98;p12"/>
          <p:cNvPicPr preferRelativeResize="0"/>
          <p:nvPr/>
        </p:nvPicPr>
        <p:blipFill rotWithShape="1">
          <a:blip r:embed="rId7">
            <a:alphaModFix amt="34000"/>
          </a:blip>
          <a:srcRect b="0" l="0" r="0" t="0"/>
          <a:stretch/>
        </p:blipFill>
        <p:spPr>
          <a:xfrm rot="-5400000">
            <a:off x="5792644" y="4820060"/>
            <a:ext cx="1719600" cy="2366700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99" name="Google Shape;99;p12"/>
          <p:cNvSpPr txBox="1"/>
          <p:nvPr>
            <p:ph type="title"/>
          </p:nvPr>
        </p:nvSpPr>
        <p:spPr>
          <a:xfrm>
            <a:off x="176047" y="175938"/>
            <a:ext cx="6157200" cy="39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  <a:defRPr b="0" i="0" sz="8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3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" name="Google Shape;102;p13"/>
          <p:cNvPicPr preferRelativeResize="0"/>
          <p:nvPr/>
        </p:nvPicPr>
        <p:blipFill rotWithShape="1">
          <a:blip r:embed="rId2">
            <a:alphaModFix amt="34000"/>
          </a:blip>
          <a:srcRect b="0" l="0" r="-5842" t="0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104" name="Google Shape;104;p13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3"/>
          <p:cNvSpPr/>
          <p:nvPr/>
        </p:nvSpPr>
        <p:spPr>
          <a:xfrm flipH="1" rot="10800000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13"/>
          <p:cNvSpPr txBox="1"/>
          <p:nvPr>
            <p:ph idx="1" type="body"/>
          </p:nvPr>
        </p:nvSpPr>
        <p:spPr>
          <a:xfrm>
            <a:off x="386632" y="1445923"/>
            <a:ext cx="5508900" cy="47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7" name="Google Shape;107;p13"/>
          <p:cNvSpPr txBox="1"/>
          <p:nvPr>
            <p:ph idx="2" type="body"/>
          </p:nvPr>
        </p:nvSpPr>
        <p:spPr>
          <a:xfrm>
            <a:off x="6296361" y="1445923"/>
            <a:ext cx="5508900" cy="47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8" name="Google Shape;108;p13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13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4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" name="Google Shape;112;p14"/>
          <p:cNvPicPr preferRelativeResize="0"/>
          <p:nvPr/>
        </p:nvPicPr>
        <p:blipFill rotWithShape="1">
          <a:blip r:embed="rId2">
            <a:alphaModFix amt="34000"/>
          </a:blip>
          <a:srcRect b="0" l="0" r="-5842" t="0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114" name="Google Shape;114;p14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14"/>
          <p:cNvSpPr/>
          <p:nvPr/>
        </p:nvSpPr>
        <p:spPr>
          <a:xfrm flipH="1" rot="10800000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14"/>
          <p:cNvSpPr txBox="1"/>
          <p:nvPr>
            <p:ph idx="1" type="body"/>
          </p:nvPr>
        </p:nvSpPr>
        <p:spPr>
          <a:xfrm>
            <a:off x="5180012" y="1373852"/>
            <a:ext cx="6172200" cy="46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❖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7" name="Google Shape;117;p14"/>
          <p:cNvSpPr txBox="1"/>
          <p:nvPr>
            <p:ph idx="2" type="body"/>
          </p:nvPr>
        </p:nvSpPr>
        <p:spPr>
          <a:xfrm>
            <a:off x="839788" y="1373852"/>
            <a:ext cx="3932100" cy="46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8" name="Google Shape;118;p14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14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>
  <p:cSld name="Blank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5"/>
          <p:cNvSpPr/>
          <p:nvPr>
            <p:ph idx="12" type="sldNum"/>
          </p:nvPr>
        </p:nvSpPr>
        <p:spPr>
          <a:xfrm>
            <a:off x="11684000" y="6629400"/>
            <a:ext cx="406500" cy="187200"/>
          </a:xfrm>
          <a:prstGeom prst="roundRect">
            <a:avLst>
              <a:gd fmla="val 16667" name="adj"/>
            </a:avLst>
          </a:prstGeom>
          <a:solidFill>
            <a:schemeClr val="lt1">
              <a:alpha val="48240"/>
            </a:schemeClr>
          </a:solidFill>
          <a:ln cap="flat" cmpd="sng" w="25400">
            <a:solidFill>
              <a:schemeClr val="dk2">
                <a:alpha val="6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2" name="Google Shape;122;p15"/>
          <p:cNvSpPr txBox="1"/>
          <p:nvPr>
            <p:ph idx="1" type="body"/>
          </p:nvPr>
        </p:nvSpPr>
        <p:spPr>
          <a:xfrm>
            <a:off x="101600" y="1219200"/>
            <a:ext cx="11988900" cy="52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Noto Sans Symbols"/>
              <a:buChar char="▪"/>
              <a:defRPr b="0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▪"/>
              <a:defRPr b="0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3" name="Google Shape;123;p15"/>
          <p:cNvSpPr txBox="1"/>
          <p:nvPr>
            <p:ph idx="2" type="body"/>
          </p:nvPr>
        </p:nvSpPr>
        <p:spPr>
          <a:xfrm>
            <a:off x="2641600" y="76200"/>
            <a:ext cx="66039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o"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▪"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3"/>
          <p:cNvPicPr preferRelativeResize="0"/>
          <p:nvPr/>
        </p:nvPicPr>
        <p:blipFill rotWithShape="1">
          <a:blip r:embed="rId2">
            <a:alphaModFix amt="34000"/>
          </a:blip>
          <a:srcRect b="35419" l="51341" r="-2842" t="39268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25" name="Google Shape;25;p3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 flipH="1" rot="10800000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" name="Google Shape;29;p3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" name="Google Shape;32;p4"/>
          <p:cNvPicPr preferRelativeResize="0"/>
          <p:nvPr/>
        </p:nvPicPr>
        <p:blipFill rotWithShape="1">
          <a:blip r:embed="rId2">
            <a:alphaModFix amt="34000"/>
          </a:blip>
          <a:srcRect b="35419" l="51341" r="-2842" t="39268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34" name="Google Shape;34;p4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4"/>
          <p:cNvSpPr/>
          <p:nvPr/>
        </p:nvSpPr>
        <p:spPr>
          <a:xfrm flipH="1" rot="10800000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4"/>
          <p:cNvSpPr txBox="1"/>
          <p:nvPr>
            <p:ph idx="1" type="body"/>
          </p:nvPr>
        </p:nvSpPr>
        <p:spPr>
          <a:xfrm>
            <a:off x="386632" y="1445923"/>
            <a:ext cx="5508900" cy="47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" name="Google Shape;37;p4"/>
          <p:cNvSpPr txBox="1"/>
          <p:nvPr>
            <p:ph idx="2" type="body"/>
          </p:nvPr>
        </p:nvSpPr>
        <p:spPr>
          <a:xfrm>
            <a:off x="6296361" y="1445923"/>
            <a:ext cx="5508900" cy="47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" name="Google Shape;38;p4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14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4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" name="Google Shape;42;p5"/>
          <p:cNvPicPr preferRelativeResize="0"/>
          <p:nvPr/>
        </p:nvPicPr>
        <p:blipFill rotWithShape="1">
          <a:blip r:embed="rId2">
            <a:alphaModFix amt="34000"/>
          </a:blip>
          <a:srcRect b="35419" l="51341" r="-2842" t="39268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44" name="Google Shape;44;p5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5"/>
          <p:cNvSpPr/>
          <p:nvPr/>
        </p:nvSpPr>
        <p:spPr>
          <a:xfrm flipH="1" rot="10800000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5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14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5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" name="Google Shape;50;p6"/>
          <p:cNvPicPr preferRelativeResize="0"/>
          <p:nvPr/>
        </p:nvPicPr>
        <p:blipFill rotWithShape="1">
          <a:blip r:embed="rId2">
            <a:alphaModFix amt="34000"/>
          </a:blip>
          <a:srcRect b="35419" l="51341" r="-2842" t="39268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52" name="Google Shape;52;p6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6"/>
          <p:cNvSpPr/>
          <p:nvPr/>
        </p:nvSpPr>
        <p:spPr>
          <a:xfrm flipH="1" rot="10800000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6"/>
          <p:cNvSpPr txBox="1"/>
          <p:nvPr>
            <p:ph idx="1" type="body"/>
          </p:nvPr>
        </p:nvSpPr>
        <p:spPr>
          <a:xfrm>
            <a:off x="5180012" y="1373852"/>
            <a:ext cx="6172200" cy="46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❖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5" name="Google Shape;55;p6"/>
          <p:cNvSpPr txBox="1"/>
          <p:nvPr>
            <p:ph idx="2" type="body"/>
          </p:nvPr>
        </p:nvSpPr>
        <p:spPr>
          <a:xfrm>
            <a:off x="839788" y="1373852"/>
            <a:ext cx="3932100" cy="46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6" name="Google Shape;56;p6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14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6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>
  <p:cSld name="Blank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"/>
          <p:cNvSpPr/>
          <p:nvPr>
            <p:ph idx="12" type="sldNum"/>
          </p:nvPr>
        </p:nvSpPr>
        <p:spPr>
          <a:xfrm>
            <a:off x="11684000" y="6629400"/>
            <a:ext cx="406500" cy="187200"/>
          </a:xfrm>
          <a:prstGeom prst="roundRect">
            <a:avLst>
              <a:gd fmla="val 16667" name="adj"/>
            </a:avLst>
          </a:prstGeom>
          <a:solidFill>
            <a:schemeClr val="lt1">
              <a:alpha val="48630"/>
            </a:schemeClr>
          </a:solidFill>
          <a:ln cap="flat" cmpd="sng" w="25400">
            <a:solidFill>
              <a:schemeClr val="dk2">
                <a:alpha val="6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0" name="Google Shape;60;p7"/>
          <p:cNvSpPr txBox="1"/>
          <p:nvPr>
            <p:ph idx="1" type="body"/>
          </p:nvPr>
        </p:nvSpPr>
        <p:spPr>
          <a:xfrm>
            <a:off x="101600" y="1219200"/>
            <a:ext cx="11988900" cy="52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  <a:defRPr b="1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55600" lvl="1" marL="9144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Noto Sans Symbols"/>
              <a:buChar char="▪"/>
              <a:defRPr b="0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55600" lvl="3" marL="18288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▪"/>
              <a:defRPr b="0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55600" lvl="4" marL="22860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1" name="Google Shape;61;p7"/>
          <p:cNvSpPr txBox="1"/>
          <p:nvPr>
            <p:ph idx="2" type="body"/>
          </p:nvPr>
        </p:nvSpPr>
        <p:spPr>
          <a:xfrm>
            <a:off x="2641600" y="76200"/>
            <a:ext cx="66039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1" i="0" sz="2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o"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81000" lvl="3" marL="18288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▪"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81000" lvl="4" marL="22860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EAR3">
  <p:cSld name="1_CLEAR3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8"/>
          <p:cNvSpPr txBox="1"/>
          <p:nvPr>
            <p:ph type="title"/>
          </p:nvPr>
        </p:nvSpPr>
        <p:spPr>
          <a:xfrm>
            <a:off x="215411" y="154800"/>
            <a:ext cx="100812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4" name="Google Shape;64;p8"/>
          <p:cNvSpPr txBox="1"/>
          <p:nvPr>
            <p:ph idx="1" type="body"/>
          </p:nvPr>
        </p:nvSpPr>
        <p:spPr>
          <a:xfrm>
            <a:off x="219001" y="882193"/>
            <a:ext cx="11732700" cy="53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cxnSp>
        <p:nvCxnSpPr>
          <p:cNvPr id="65" name="Google Shape;65;p8"/>
          <p:cNvCxnSpPr/>
          <p:nvPr/>
        </p:nvCxnSpPr>
        <p:spPr>
          <a:xfrm>
            <a:off x="220831" y="6422971"/>
            <a:ext cx="11703900" cy="0"/>
          </a:xfrm>
          <a:prstGeom prst="straightConnector1">
            <a:avLst/>
          </a:prstGeom>
          <a:noFill/>
          <a:ln cap="flat" cmpd="sng" w="9525">
            <a:solidFill>
              <a:srgbClr val="00324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6" name="Google Shape;66;p8"/>
          <p:cNvCxnSpPr/>
          <p:nvPr/>
        </p:nvCxnSpPr>
        <p:spPr>
          <a:xfrm>
            <a:off x="217667" y="882193"/>
            <a:ext cx="11736300" cy="0"/>
          </a:xfrm>
          <a:prstGeom prst="straightConnector1">
            <a:avLst/>
          </a:prstGeom>
          <a:noFill/>
          <a:ln cap="flat" cmpd="sng" w="9525">
            <a:solidFill>
              <a:srgbClr val="003249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0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" name="Google Shape;75;p10"/>
          <p:cNvPicPr preferRelativeResize="0"/>
          <p:nvPr/>
        </p:nvPicPr>
        <p:blipFill rotWithShape="1">
          <a:blip r:embed="rId2">
            <a:alphaModFix amt="34000"/>
          </a:blip>
          <a:srcRect b="0" l="0" r="-5842" t="0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77" name="Google Shape;77;p10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10"/>
          <p:cNvSpPr/>
          <p:nvPr/>
        </p:nvSpPr>
        <p:spPr>
          <a:xfrm flipH="1" rot="10800000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10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10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1" name="Google Shape;81;p10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1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" name="Google Shape;84;p11"/>
          <p:cNvPicPr preferRelativeResize="0"/>
          <p:nvPr/>
        </p:nvPicPr>
        <p:blipFill rotWithShape="1">
          <a:blip r:embed="rId2">
            <a:alphaModFix amt="34000"/>
          </a:blip>
          <a:srcRect b="0" l="0" r="-5842" t="0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86" name="Google Shape;86;p11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11"/>
          <p:cNvSpPr/>
          <p:nvPr/>
        </p:nvSpPr>
        <p:spPr>
          <a:xfrm flipH="1" rot="10800000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11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1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10" Type="http://schemas.openxmlformats.org/officeDocument/2006/relationships/theme" Target="../theme/theme2.xml"/><Relationship Id="rId9" Type="http://schemas.openxmlformats.org/officeDocument/2006/relationships/slideLayout" Target="../slideLayouts/slideLayout7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9" Type="http://schemas.openxmlformats.org/officeDocument/2006/relationships/theme" Target="../theme/theme3.xml"/><Relationship Id="rId5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2.xml"/><Relationship Id="rId8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"/>
          <p:cNvPicPr preferRelativeResize="0"/>
          <p:nvPr/>
        </p:nvPicPr>
        <p:blipFill rotWithShape="1">
          <a:blip r:embed="rId1">
            <a:alphaModFix amt="34000"/>
          </a:blip>
          <a:srcRect b="35419" l="51341" r="-2842" t="39268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9" name="Google Shape;9;p1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"/>
          <p:cNvSpPr/>
          <p:nvPr/>
        </p:nvSpPr>
        <p:spPr>
          <a:xfrm flipH="1" rot="10800000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9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" name="Google Shape;69;p9"/>
          <p:cNvPicPr preferRelativeResize="0"/>
          <p:nvPr/>
        </p:nvPicPr>
        <p:blipFill rotWithShape="1">
          <a:blip r:embed="rId1">
            <a:alphaModFix amt="34000"/>
          </a:blip>
          <a:srcRect b="0" l="0" r="-5842" t="0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71" name="Google Shape;71;p9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9"/>
          <p:cNvSpPr/>
          <p:nvPr/>
        </p:nvSpPr>
        <p:spPr>
          <a:xfrm flipH="1" rot="10800000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docs.google.com/spreadsheets/d/1WyTfxrsz-x4H_FJvKg8OBg3w6YrcaYSfTtbqU3HPLM4/edit?usp=sharing" TargetMode="External"/><Relationship Id="rId4" Type="http://schemas.openxmlformats.org/officeDocument/2006/relationships/hyperlink" Target="https://docs.google.com/document/d/11poZTXTayBG_kdG__PwY3vcof2xojntSS3ZombY7E6Y/edit?usp=sharing" TargetMode="External"/><Relationship Id="rId5" Type="http://schemas.openxmlformats.org/officeDocument/2006/relationships/image" Target="../media/image24.jpg"/><Relationship Id="rId6" Type="http://schemas.openxmlformats.org/officeDocument/2006/relationships/image" Target="../media/image21.png"/><Relationship Id="rId7" Type="http://schemas.openxmlformats.org/officeDocument/2006/relationships/image" Target="../media/image1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4.jpg"/><Relationship Id="rId4" Type="http://schemas.openxmlformats.org/officeDocument/2006/relationships/image" Target="../media/image23.png"/><Relationship Id="rId5" Type="http://schemas.openxmlformats.org/officeDocument/2006/relationships/image" Target="../media/image1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4.jpg"/><Relationship Id="rId4" Type="http://schemas.openxmlformats.org/officeDocument/2006/relationships/image" Target="../media/image23.png"/><Relationship Id="rId5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6"/>
          <p:cNvSpPr txBox="1"/>
          <p:nvPr>
            <p:ph type="title"/>
          </p:nvPr>
        </p:nvSpPr>
        <p:spPr>
          <a:xfrm>
            <a:off x="176050" y="175950"/>
            <a:ext cx="9066000" cy="39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6500"/>
              <a:t>4.1: Optical PFS Developments and Consolidation </a:t>
            </a:r>
            <a:endParaRPr sz="65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33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GB" sz="3300"/>
              <a:t>Session Overview</a:t>
            </a:r>
            <a:endParaRPr i="1" sz="33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t/>
            </a:r>
            <a:endParaRPr sz="16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1600"/>
              <a:t>Matt Steventon</a:t>
            </a:r>
            <a:endParaRPr sz="16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i="1" lang="en-GB" sz="1600"/>
              <a:t>LSI-VC Secretariat</a:t>
            </a:r>
            <a:endParaRPr i="1" sz="16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t/>
            </a:r>
            <a:endParaRPr sz="16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1600"/>
              <a:t>LSI-VC-16</a:t>
            </a:r>
            <a:endParaRPr sz="16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1600"/>
              <a:t>23 September 2024</a:t>
            </a:r>
            <a:endParaRPr sz="1600"/>
          </a:p>
        </p:txBody>
      </p:sp>
      <p:pic>
        <p:nvPicPr>
          <p:cNvPr id="129" name="Google Shape;12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90700" y="3770625"/>
            <a:ext cx="3890675" cy="316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7"/>
          <p:cNvSpPr txBox="1"/>
          <p:nvPr>
            <p:ph idx="1" type="body"/>
          </p:nvPr>
        </p:nvSpPr>
        <p:spPr>
          <a:xfrm>
            <a:off x="139275" y="1170575"/>
            <a:ext cx="7976700" cy="5288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❖"/>
            </a:pPr>
            <a:r>
              <a:rPr lang="en-GB" sz="1400"/>
              <a:t>Lack of consistency across the PFS – Parameters, requirements, terminology</a:t>
            </a:r>
            <a:endParaRPr sz="1400"/>
          </a:p>
          <a:p>
            <a:pPr indent="-317500" lvl="0" marL="457200" rtl="0" algn="l">
              <a:spcBef>
                <a:spcPts val="400"/>
              </a:spcBef>
              <a:spcAft>
                <a:spcPts val="0"/>
              </a:spcAft>
              <a:buSzPts val="1400"/>
              <a:buChar char="❖"/>
            </a:pPr>
            <a:r>
              <a:rPr lang="en-GB" sz="1400"/>
              <a:t>Updating the PFS is now daunting and complicated – consistency, versioning, reaching consensus</a:t>
            </a:r>
            <a:endParaRPr sz="1400"/>
          </a:p>
          <a:p>
            <a:pPr indent="-317500" lvl="0" marL="457200" rtl="0" algn="l">
              <a:spcBef>
                <a:spcPts val="400"/>
              </a:spcBef>
              <a:spcAft>
                <a:spcPts val="0"/>
              </a:spcAft>
              <a:buSzPts val="1400"/>
              <a:buChar char="❖"/>
            </a:pPr>
            <a:r>
              <a:rPr lang="en-GB" sz="1400"/>
              <a:t>Seen the benefits of consolidated PFS with SAR – what can we learn and do on optical side?</a:t>
            </a:r>
            <a:endParaRPr sz="1400"/>
          </a:p>
          <a:p>
            <a:pPr indent="-317500" lvl="1" marL="914400" rtl="0" algn="l">
              <a:spcBef>
                <a:spcPts val="400"/>
              </a:spcBef>
              <a:spcAft>
                <a:spcPts val="0"/>
              </a:spcAft>
              <a:buSzPts val="1400"/>
              <a:buChar char="▪"/>
            </a:pPr>
            <a:r>
              <a:rPr lang="en-GB" sz="1400"/>
              <a:t>Surface Reflectance; Surface Temperature; Aquatic Reflectance; Nighttime Lights Surface Radiance</a:t>
            </a:r>
            <a:endParaRPr sz="1400"/>
          </a:p>
          <a:p>
            <a:pPr indent="-317500" lvl="0" marL="457200" rtl="0" algn="l">
              <a:spcBef>
                <a:spcPts val="400"/>
              </a:spcBef>
              <a:spcAft>
                <a:spcPts val="0"/>
              </a:spcAft>
              <a:buSzPts val="1400"/>
              <a:buChar char="❖"/>
            </a:pPr>
            <a:r>
              <a:rPr lang="en-GB" sz="1400" u="sng">
                <a:solidFill>
                  <a:schemeClr val="hlink"/>
                </a:solidFill>
                <a:hlinkClick r:id="rId3"/>
              </a:rPr>
              <a:t>Prelim PFS Mapping</a:t>
            </a:r>
            <a:endParaRPr sz="1400"/>
          </a:p>
          <a:p>
            <a:pPr indent="-317500" lvl="0" marL="457200" rtl="0" algn="l">
              <a:spcBef>
                <a:spcPts val="400"/>
              </a:spcBef>
              <a:spcAft>
                <a:spcPts val="0"/>
              </a:spcAft>
              <a:buSzPts val="1400"/>
              <a:buChar char="❖"/>
            </a:pPr>
            <a:r>
              <a:rPr lang="en-GB" sz="1400"/>
              <a:t>And can we further consolidate optical + SAR ?</a:t>
            </a:r>
            <a:endParaRPr sz="1400"/>
          </a:p>
          <a:p>
            <a:pPr indent="-317500" lvl="0" marL="457200" rtl="0" algn="l">
              <a:spcBef>
                <a:spcPts val="400"/>
              </a:spcBef>
              <a:spcAft>
                <a:spcPts val="0"/>
              </a:spcAft>
              <a:buSzPts val="1400"/>
              <a:buChar char="❖"/>
            </a:pPr>
            <a:r>
              <a:rPr lang="en-GB" sz="1400"/>
              <a:t>Is the ‘building block’ / modular approach the way to ease this consolidation?</a:t>
            </a:r>
            <a:endParaRPr sz="1400"/>
          </a:p>
          <a:p>
            <a:pPr indent="-317500" lvl="0" marL="457200" rtl="0" algn="l">
              <a:spcBef>
                <a:spcPts val="400"/>
              </a:spcBef>
              <a:spcAft>
                <a:spcPts val="0"/>
              </a:spcAft>
              <a:buSzPts val="1400"/>
              <a:buChar char="❖"/>
            </a:pPr>
            <a:r>
              <a:rPr lang="en-GB" sz="1400"/>
              <a:t>Ocean Reflectance PFS development</a:t>
            </a:r>
            <a:endParaRPr sz="1400"/>
          </a:p>
          <a:p>
            <a:pPr indent="-317500" lvl="1" marL="914400" rtl="0" algn="l">
              <a:spcBef>
                <a:spcPts val="400"/>
              </a:spcBef>
              <a:spcAft>
                <a:spcPts val="0"/>
              </a:spcAft>
              <a:buSzPts val="1400"/>
              <a:buChar char="▪"/>
            </a:pPr>
            <a:r>
              <a:rPr lang="en-GB" sz="1400"/>
              <a:t>Expansion from coastal and inland waters to oceans</a:t>
            </a:r>
            <a:endParaRPr sz="1400"/>
          </a:p>
          <a:p>
            <a:pPr indent="-317500" lvl="1" marL="914400" rtl="0" algn="l">
              <a:spcBef>
                <a:spcPts val="400"/>
              </a:spcBef>
              <a:spcAft>
                <a:spcPts val="0"/>
              </a:spcAft>
              <a:buSzPts val="1400"/>
              <a:buChar char="▪"/>
            </a:pPr>
            <a:r>
              <a:rPr lang="en-GB" sz="1400"/>
              <a:t>But also raising many fundamental questions about the nature of the optical PFS:</a:t>
            </a:r>
            <a:endParaRPr sz="1400"/>
          </a:p>
          <a:p>
            <a:pPr indent="-317500" lvl="2" marL="1371600" rtl="0" algn="l">
              <a:spcBef>
                <a:spcPts val="400"/>
              </a:spcBef>
              <a:spcAft>
                <a:spcPts val="0"/>
              </a:spcAft>
              <a:buSzPts val="1400"/>
              <a:buChar char="o"/>
            </a:pPr>
            <a:r>
              <a:rPr lang="en-GB" sz="1400"/>
              <a:t>Summary of discussions </a:t>
            </a:r>
            <a:r>
              <a:rPr lang="en-GB" sz="1400" u="sng">
                <a:solidFill>
                  <a:schemeClr val="hlink"/>
                </a:solidFill>
                <a:hlinkClick r:id="rId4"/>
              </a:rPr>
              <a:t>here</a:t>
            </a:r>
            <a:endParaRPr sz="1400"/>
          </a:p>
          <a:p>
            <a:pPr indent="-317500" lvl="2" marL="1371600" rtl="0" algn="l">
              <a:spcBef>
                <a:spcPts val="400"/>
              </a:spcBef>
              <a:spcAft>
                <a:spcPts val="0"/>
              </a:spcAft>
              <a:buSzPts val="1400"/>
              <a:buChar char="o"/>
            </a:pPr>
            <a:r>
              <a:rPr i="1" lang="en-GB" sz="1400"/>
              <a:t>Algorithms (peer review requirement); accuracy vs uncertainty; references to ‘metadata’; Target/Goal; self-assessment versioning; data collection time; instrument identification; radiometric encoding; chapter titles, streamlining requirement descriptions; pixel saturation;</a:t>
            </a:r>
            <a:endParaRPr i="1" sz="1400"/>
          </a:p>
          <a:p>
            <a:pPr indent="-317500" lvl="2" marL="1371600" rtl="0" algn="l">
              <a:spcBef>
                <a:spcPts val="400"/>
              </a:spcBef>
              <a:spcAft>
                <a:spcPts val="0"/>
              </a:spcAft>
              <a:buSzPts val="1400"/>
              <a:buChar char="o"/>
            </a:pPr>
            <a:r>
              <a:rPr i="1" lang="en-GB" sz="1400"/>
              <a:t>Tidying up ‘loose language’ – “if possible”</a:t>
            </a:r>
            <a:endParaRPr i="1" sz="1400"/>
          </a:p>
          <a:p>
            <a:pPr indent="-317500" lvl="2" marL="1371600" rtl="0" algn="l">
              <a:spcBef>
                <a:spcPts val="400"/>
              </a:spcBef>
              <a:spcAft>
                <a:spcPts val="0"/>
              </a:spcAft>
              <a:buSzPts val="1400"/>
              <a:buChar char="o"/>
            </a:pPr>
            <a:r>
              <a:rPr i="1" lang="en-GB" sz="1400"/>
              <a:t>DOIs</a:t>
            </a:r>
            <a:endParaRPr i="1" sz="1400"/>
          </a:p>
          <a:p>
            <a:pPr indent="-317500" lvl="2" marL="1371600" rtl="0" algn="l">
              <a:spcBef>
                <a:spcPts val="400"/>
              </a:spcBef>
              <a:spcAft>
                <a:spcPts val="0"/>
              </a:spcAft>
              <a:buSzPts val="1400"/>
              <a:buChar char="o"/>
            </a:pPr>
            <a:r>
              <a:rPr i="1" lang="en-GB" sz="1400"/>
              <a:t>BRDF; </a:t>
            </a:r>
            <a:endParaRPr i="1" sz="1400"/>
          </a:p>
          <a:p>
            <a:pPr indent="-317500" lvl="1" marL="914400" rtl="0" algn="l">
              <a:spcBef>
                <a:spcPts val="400"/>
              </a:spcBef>
              <a:spcAft>
                <a:spcPts val="0"/>
              </a:spcAft>
              <a:buSzPts val="1400"/>
              <a:buChar char="▪"/>
            </a:pPr>
            <a:r>
              <a:rPr lang="en-GB" sz="1400"/>
              <a:t>Tricky to discuss and get </a:t>
            </a:r>
            <a:r>
              <a:rPr lang="en-GB" sz="1400"/>
              <a:t>consensus</a:t>
            </a:r>
            <a:endParaRPr sz="1400"/>
          </a:p>
          <a:p>
            <a:pPr indent="-317500" lvl="0" marL="457200" rtl="0" algn="l">
              <a:spcBef>
                <a:spcPts val="400"/>
              </a:spcBef>
              <a:spcAft>
                <a:spcPts val="0"/>
              </a:spcAft>
              <a:buSzPts val="1400"/>
              <a:buChar char="❖"/>
            </a:pPr>
            <a:r>
              <a:rPr lang="en-GB" sz="1400"/>
              <a:t>PFS taxonomy / hierarchy – Product Levels, standards, geophysical parameter vs instrument</a:t>
            </a:r>
            <a:endParaRPr sz="1400"/>
          </a:p>
          <a:p>
            <a:pPr indent="-317500" lvl="0" marL="457200" rtl="0" algn="l">
              <a:spcBef>
                <a:spcPts val="400"/>
              </a:spcBef>
              <a:spcAft>
                <a:spcPts val="400"/>
              </a:spcAft>
              <a:buSzPts val="1400"/>
              <a:buChar char="❖"/>
            </a:pPr>
            <a:r>
              <a:rPr lang="en-GB" sz="1400"/>
              <a:t>Metadata specifications</a:t>
            </a:r>
            <a:endParaRPr sz="1400"/>
          </a:p>
        </p:txBody>
      </p:sp>
      <p:pic>
        <p:nvPicPr>
          <p:cNvPr id="135" name="Google Shape;135;p17"/>
          <p:cNvPicPr preferRelativeResize="0"/>
          <p:nvPr/>
        </p:nvPicPr>
        <p:blipFill rotWithShape="1">
          <a:blip r:embed="rId5">
            <a:alphaModFix/>
          </a:blip>
          <a:srcRect b="0" l="58191" r="7903" t="0"/>
          <a:stretch/>
        </p:blipFill>
        <p:spPr>
          <a:xfrm rot="10800000">
            <a:off x="9345773" y="1032250"/>
            <a:ext cx="2846227" cy="5504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7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Overview</a:t>
            </a:r>
            <a:endParaRPr/>
          </a:p>
        </p:txBody>
      </p:sp>
      <p:pic>
        <p:nvPicPr>
          <p:cNvPr id="137" name="Google Shape;137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01400" y="4071688"/>
            <a:ext cx="3602673" cy="2195376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8" name="Google Shape;138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01400" y="1252882"/>
            <a:ext cx="3602673" cy="2654512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18"/>
          <p:cNvPicPr preferRelativeResize="0"/>
          <p:nvPr/>
        </p:nvPicPr>
        <p:blipFill rotWithShape="1">
          <a:blip r:embed="rId3">
            <a:alphaModFix/>
          </a:blip>
          <a:srcRect b="0" l="58191" r="7903" t="0"/>
          <a:stretch/>
        </p:blipFill>
        <p:spPr>
          <a:xfrm rot="10800000">
            <a:off x="9345773" y="1032250"/>
            <a:ext cx="2846227" cy="550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8"/>
          <p:cNvPicPr preferRelativeResize="0"/>
          <p:nvPr/>
        </p:nvPicPr>
        <p:blipFill rotWithShape="1">
          <a:blip r:embed="rId4">
            <a:alphaModFix/>
          </a:blip>
          <a:srcRect b="0" l="0" r="51524" t="0"/>
          <a:stretch/>
        </p:blipFill>
        <p:spPr>
          <a:xfrm>
            <a:off x="9345775" y="1032250"/>
            <a:ext cx="2846227" cy="5504598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8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700"/>
              <a:t>Other considerations…</a:t>
            </a:r>
            <a:endParaRPr sz="3700"/>
          </a:p>
        </p:txBody>
      </p:sp>
      <p:sp>
        <p:nvSpPr>
          <p:cNvPr id="146" name="Google Shape;146;p18"/>
          <p:cNvSpPr txBox="1"/>
          <p:nvPr>
            <p:ph idx="1" type="body"/>
          </p:nvPr>
        </p:nvSpPr>
        <p:spPr>
          <a:xfrm>
            <a:off x="139275" y="1703975"/>
            <a:ext cx="6481800" cy="4875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❖"/>
            </a:pPr>
            <a:r>
              <a:rPr lang="en-GB" sz="2100"/>
              <a:t>Accommodating</a:t>
            </a:r>
            <a:r>
              <a:rPr lang="en-GB" sz="2100"/>
              <a:t> mosaic / multi-source products</a:t>
            </a:r>
            <a:endParaRPr sz="2100"/>
          </a:p>
          <a:p>
            <a:pPr indent="-361950" lvl="0" marL="457200" rtl="0" algn="l">
              <a:spcBef>
                <a:spcPts val="600"/>
              </a:spcBef>
              <a:spcAft>
                <a:spcPts val="0"/>
              </a:spcAft>
              <a:buSzPts val="2100"/>
              <a:buChar char="❖"/>
            </a:pPr>
            <a:r>
              <a:rPr lang="en-GB" sz="2100"/>
              <a:t>Long-term stability parameter (climate)</a:t>
            </a:r>
            <a:endParaRPr sz="2100"/>
          </a:p>
          <a:p>
            <a:pPr indent="-361950" lvl="0" marL="457200" rtl="0" algn="l">
              <a:spcBef>
                <a:spcPts val="600"/>
              </a:spcBef>
              <a:spcAft>
                <a:spcPts val="0"/>
              </a:spcAft>
              <a:buSzPts val="2100"/>
              <a:buChar char="❖"/>
            </a:pPr>
            <a:r>
              <a:rPr lang="en-GB" sz="2100"/>
              <a:t>Definitions</a:t>
            </a:r>
            <a:endParaRPr sz="2100"/>
          </a:p>
          <a:p>
            <a:pPr indent="-361950" lvl="0" marL="457200" rtl="0" algn="l">
              <a:spcBef>
                <a:spcPts val="600"/>
              </a:spcBef>
              <a:spcAft>
                <a:spcPts val="0"/>
              </a:spcAft>
              <a:buSzPts val="2100"/>
              <a:buChar char="❖"/>
            </a:pPr>
            <a:r>
              <a:rPr lang="en-GB" sz="2100"/>
              <a:t>Self-assessment versioning (metadata)</a:t>
            </a:r>
            <a:endParaRPr sz="2100"/>
          </a:p>
          <a:p>
            <a:pPr indent="-361950" lvl="0" marL="457200" rtl="0" algn="l">
              <a:spcBef>
                <a:spcPts val="600"/>
              </a:spcBef>
              <a:spcAft>
                <a:spcPts val="0"/>
              </a:spcAft>
              <a:buSzPts val="2100"/>
              <a:buChar char="❖"/>
            </a:pPr>
            <a:r>
              <a:rPr lang="en-GB" sz="2100"/>
              <a:t>Geometric accuracy and high resolution datasets</a:t>
            </a:r>
            <a:endParaRPr sz="2100"/>
          </a:p>
          <a:p>
            <a:pPr indent="-361950" lvl="0" marL="457200" rtl="0" algn="l">
              <a:spcBef>
                <a:spcPts val="600"/>
              </a:spcBef>
              <a:spcAft>
                <a:spcPts val="0"/>
              </a:spcAft>
              <a:buSzPts val="2100"/>
              <a:buChar char="❖"/>
            </a:pPr>
            <a:r>
              <a:rPr lang="en-GB" sz="2100"/>
              <a:t>Target to Goal</a:t>
            </a:r>
            <a:endParaRPr sz="2100"/>
          </a:p>
          <a:p>
            <a:pPr indent="-361950" lvl="0" marL="457200" rtl="0" algn="l">
              <a:spcBef>
                <a:spcPts val="600"/>
              </a:spcBef>
              <a:spcAft>
                <a:spcPts val="0"/>
              </a:spcAft>
              <a:buSzPts val="2100"/>
              <a:buChar char="❖"/>
            </a:pPr>
            <a:r>
              <a:rPr lang="en-GB" sz="2100"/>
              <a:t>AI/ML ready data</a:t>
            </a:r>
            <a:endParaRPr sz="2100"/>
          </a:p>
          <a:p>
            <a:pPr indent="-361950" lvl="0" marL="457200" rtl="0" algn="l">
              <a:spcBef>
                <a:spcPts val="600"/>
              </a:spcBef>
              <a:spcAft>
                <a:spcPts val="0"/>
              </a:spcAft>
              <a:buSzPts val="2100"/>
              <a:buChar char="❖"/>
            </a:pPr>
            <a:r>
              <a:rPr lang="en-GB" sz="2100"/>
              <a:t>And many more…</a:t>
            </a:r>
            <a:endParaRPr sz="21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1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2100"/>
              <a:t>Need to sort out our framework and consolidation so we can start picking </a:t>
            </a:r>
            <a:r>
              <a:rPr lang="en-GB" sz="2100"/>
              <a:t>some</a:t>
            </a:r>
            <a:r>
              <a:rPr lang="en-GB" sz="2100"/>
              <a:t> of these off systematically – currently frozen</a:t>
            </a:r>
            <a:endParaRPr sz="2100"/>
          </a:p>
          <a:p>
            <a:pPr indent="0" lvl="0" marL="0" rtl="0" algn="l">
              <a:spcBef>
                <a:spcPts val="600"/>
              </a:spcBef>
              <a:spcAft>
                <a:spcPts val="600"/>
              </a:spcAft>
              <a:buNone/>
            </a:pPr>
            <a:r>
              <a:t/>
            </a:r>
            <a:endParaRPr sz="2100"/>
          </a:p>
        </p:txBody>
      </p:sp>
      <p:pic>
        <p:nvPicPr>
          <p:cNvPr id="147" name="Google Shape;147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46850" y="1290800"/>
            <a:ext cx="3718699" cy="49875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9"/>
          <p:cNvSpPr txBox="1"/>
          <p:nvPr>
            <p:ph idx="1" type="body"/>
          </p:nvPr>
        </p:nvSpPr>
        <p:spPr>
          <a:xfrm>
            <a:off x="139275" y="1170575"/>
            <a:ext cx="8731500" cy="4875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/>
              <a:t>Presentations:</a:t>
            </a:r>
            <a:endParaRPr b="1" sz="1600"/>
          </a:p>
          <a:p>
            <a:pPr indent="-330200" lvl="0" marL="457200" rtl="0" algn="l">
              <a:spcBef>
                <a:spcPts val="600"/>
              </a:spcBef>
              <a:spcAft>
                <a:spcPts val="0"/>
              </a:spcAft>
              <a:buSzPts val="1600"/>
              <a:buChar char="❖"/>
            </a:pPr>
            <a:r>
              <a:rPr lang="en-GB" sz="1600"/>
              <a:t>Expansion of the Aquatic Reflectance PFS to cover the oceans (Dekker)</a:t>
            </a:r>
            <a:endParaRPr sz="1600"/>
          </a:p>
          <a:p>
            <a:pPr indent="-330200" lvl="0" marL="457200" rtl="0" algn="l">
              <a:spcBef>
                <a:spcPts val="600"/>
              </a:spcBef>
              <a:spcAft>
                <a:spcPts val="0"/>
              </a:spcAft>
              <a:buSzPts val="1600"/>
              <a:buChar char="❖"/>
            </a:pPr>
            <a:r>
              <a:rPr lang="en-GB" sz="1600"/>
              <a:t>USGS initial assessment of a PFS consolidation (Barnes)</a:t>
            </a:r>
            <a:endParaRPr sz="1600"/>
          </a:p>
          <a:p>
            <a:pPr indent="-330200" lvl="0" marL="457200" rtl="0" algn="l">
              <a:spcBef>
                <a:spcPts val="600"/>
              </a:spcBef>
              <a:spcAft>
                <a:spcPts val="0"/>
              </a:spcAft>
              <a:buSzPts val="1600"/>
              <a:buChar char="❖"/>
            </a:pPr>
            <a:r>
              <a:rPr lang="en-GB" sz="1600"/>
              <a:t>CEOS-ARD Functional Taxonomy/Ontology/Hierarchy (Strobl)</a:t>
            </a:r>
            <a:endParaRPr sz="1600"/>
          </a:p>
          <a:p>
            <a:pPr indent="-330200" lvl="0" marL="457200" rtl="0" algn="l">
              <a:spcBef>
                <a:spcPts val="600"/>
              </a:spcBef>
              <a:spcAft>
                <a:spcPts val="0"/>
              </a:spcAft>
              <a:buSzPts val="1600"/>
              <a:buChar char="❖"/>
            </a:pPr>
            <a:r>
              <a:rPr lang="en-GB" sz="1600"/>
              <a:t>Proposed ‘Building Block’ Approach to constructing PFS (Mohr)</a:t>
            </a:r>
            <a:endParaRPr sz="16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-GB" sz="1600"/>
              <a:t>Session Objectives:</a:t>
            </a:r>
            <a:endParaRPr b="1" sz="1600"/>
          </a:p>
          <a:p>
            <a:pPr indent="-330200" lvl="0" marL="457200" rtl="0" algn="l">
              <a:spcBef>
                <a:spcPts val="600"/>
              </a:spcBef>
              <a:spcAft>
                <a:spcPts val="0"/>
              </a:spcAft>
              <a:buSzPts val="1600"/>
              <a:buChar char="❖"/>
            </a:pPr>
            <a:r>
              <a:rPr lang="en-GB" sz="1600"/>
              <a:t>Decide whether the building block approach is the desired </a:t>
            </a:r>
            <a:r>
              <a:rPr lang="en-GB" sz="1600"/>
              <a:t>easy</a:t>
            </a:r>
            <a:r>
              <a:rPr lang="en-GB" sz="1600"/>
              <a:t> forward</a:t>
            </a:r>
            <a:endParaRPr sz="1600"/>
          </a:p>
          <a:p>
            <a:pPr indent="-330200" lvl="0" marL="457200" rtl="0" algn="l">
              <a:spcBef>
                <a:spcPts val="600"/>
              </a:spcBef>
              <a:spcAft>
                <a:spcPts val="0"/>
              </a:spcAft>
              <a:buSzPts val="1600"/>
              <a:buChar char="❖"/>
            </a:pPr>
            <a:r>
              <a:rPr lang="en-GB" sz="1600"/>
              <a:t>Define a suitably extensible hierarchy as a starting point?</a:t>
            </a:r>
            <a:endParaRPr sz="1600"/>
          </a:p>
          <a:p>
            <a:pPr indent="-330200" lvl="1" marL="914400" rtl="0" algn="l">
              <a:spcBef>
                <a:spcPts val="600"/>
              </a:spcBef>
              <a:spcAft>
                <a:spcPts val="0"/>
              </a:spcAft>
              <a:buSzPts val="1600"/>
              <a:buChar char="▪"/>
            </a:pPr>
            <a:r>
              <a:rPr lang="en-GB" sz="1600"/>
              <a:t>Top-level categorisation of PFS</a:t>
            </a:r>
            <a:endParaRPr sz="1600"/>
          </a:p>
          <a:p>
            <a:pPr indent="-330200" lvl="1" marL="914400" rtl="0" algn="l">
              <a:spcBef>
                <a:spcPts val="600"/>
              </a:spcBef>
              <a:spcAft>
                <a:spcPts val="0"/>
              </a:spcAft>
              <a:buSzPts val="1600"/>
              <a:buChar char="▪"/>
            </a:pPr>
            <a:r>
              <a:rPr lang="en-GB" sz="1600"/>
              <a:t>Processing Levels</a:t>
            </a:r>
            <a:endParaRPr sz="1600"/>
          </a:p>
          <a:p>
            <a:pPr indent="-330200" lvl="1" marL="914400" rtl="0" algn="l">
              <a:spcBef>
                <a:spcPts val="600"/>
              </a:spcBef>
              <a:spcAft>
                <a:spcPts val="0"/>
              </a:spcAft>
              <a:buSzPts val="1600"/>
              <a:buChar char="▪"/>
            </a:pPr>
            <a:r>
              <a:rPr lang="en-GB" sz="1600"/>
              <a:t>Terminology</a:t>
            </a:r>
            <a:endParaRPr sz="1600"/>
          </a:p>
          <a:p>
            <a:pPr indent="-330200" lvl="1" marL="914400" rtl="0" algn="l">
              <a:spcBef>
                <a:spcPts val="600"/>
              </a:spcBef>
              <a:spcAft>
                <a:spcPts val="0"/>
              </a:spcAft>
              <a:buSzPts val="1600"/>
              <a:buChar char="▪"/>
            </a:pPr>
            <a:r>
              <a:rPr lang="en-GB" sz="1600"/>
              <a:t> Overall, seek to add a logical structure into the way EO data is classified and described, starting with CEOS-ARD.</a:t>
            </a:r>
            <a:endParaRPr sz="1600"/>
          </a:p>
          <a:p>
            <a:pPr indent="-330200" lvl="0" marL="457200" rtl="0" algn="l">
              <a:spcBef>
                <a:spcPts val="600"/>
              </a:spcBef>
              <a:spcAft>
                <a:spcPts val="0"/>
              </a:spcAft>
              <a:buSzPts val="1600"/>
              <a:buChar char="❖"/>
            </a:pPr>
            <a:r>
              <a:rPr lang="en-GB" sz="1600"/>
              <a:t>Record decisions on specific fundamental questions raised by oceans team</a:t>
            </a:r>
            <a:endParaRPr sz="1600"/>
          </a:p>
          <a:p>
            <a:pPr indent="-330200" lvl="0" marL="457200" rtl="0" algn="l">
              <a:spcBef>
                <a:spcPts val="600"/>
              </a:spcBef>
              <a:spcAft>
                <a:spcPts val="0"/>
              </a:spcAft>
              <a:buSzPts val="1600"/>
              <a:buChar char="❖"/>
            </a:pPr>
            <a:r>
              <a:rPr lang="en-GB" sz="1600"/>
              <a:t>Action to get a first consolidated optical PFS into GitHub using existing endorsed texts?</a:t>
            </a:r>
            <a:endParaRPr sz="1600"/>
          </a:p>
          <a:p>
            <a:pPr indent="-330200" lvl="1" marL="914400" rtl="0" algn="l">
              <a:spcBef>
                <a:spcPts val="600"/>
              </a:spcBef>
              <a:spcAft>
                <a:spcPts val="0"/>
              </a:spcAft>
              <a:buSzPts val="1600"/>
              <a:buChar char="▪"/>
            </a:pPr>
            <a:r>
              <a:rPr lang="en-GB" sz="1600"/>
              <a:t>Then we can propose pull requests for various discussed changes..?</a:t>
            </a:r>
            <a:endParaRPr sz="1600"/>
          </a:p>
          <a:p>
            <a:pPr indent="-330200" lvl="0" marL="457200" rtl="0" algn="l">
              <a:spcBef>
                <a:spcPts val="600"/>
              </a:spcBef>
              <a:spcAft>
                <a:spcPts val="0"/>
              </a:spcAft>
              <a:buSzPts val="1600"/>
              <a:buChar char="❖"/>
            </a:pPr>
            <a:r>
              <a:rPr lang="en-GB" sz="1600"/>
              <a:t>Agree timeline for future development</a:t>
            </a:r>
            <a:endParaRPr sz="1600"/>
          </a:p>
          <a:p>
            <a:pPr indent="-330200" lvl="0" marL="457200" rtl="0" algn="l">
              <a:spcBef>
                <a:spcPts val="600"/>
              </a:spcBef>
              <a:spcAft>
                <a:spcPts val="600"/>
              </a:spcAft>
              <a:buSzPts val="1600"/>
              <a:buChar char="❖"/>
            </a:pPr>
            <a:r>
              <a:rPr lang="en-GB" sz="1600"/>
              <a:t>Assign actions across the team</a:t>
            </a:r>
            <a:endParaRPr sz="1600"/>
          </a:p>
        </p:txBody>
      </p:sp>
      <p:sp>
        <p:nvSpPr>
          <p:cNvPr id="153" name="Google Shape;153;p19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900"/>
              <a:t>Session Overview and Objectives</a:t>
            </a:r>
            <a:endParaRPr sz="2900"/>
          </a:p>
        </p:txBody>
      </p:sp>
      <p:pic>
        <p:nvPicPr>
          <p:cNvPr id="154" name="Google Shape;154;p19"/>
          <p:cNvPicPr preferRelativeResize="0"/>
          <p:nvPr/>
        </p:nvPicPr>
        <p:blipFill rotWithShape="1">
          <a:blip r:embed="rId3">
            <a:alphaModFix/>
          </a:blip>
          <a:srcRect b="0" l="58191" r="7903" t="0"/>
          <a:stretch/>
        </p:blipFill>
        <p:spPr>
          <a:xfrm rot="10800000">
            <a:off x="9345773" y="1032250"/>
            <a:ext cx="2846227" cy="550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9"/>
          <p:cNvPicPr preferRelativeResize="0"/>
          <p:nvPr/>
        </p:nvPicPr>
        <p:blipFill rotWithShape="1">
          <a:blip r:embed="rId4">
            <a:alphaModFix/>
          </a:blip>
          <a:srcRect b="0" l="0" r="51524" t="0"/>
          <a:stretch/>
        </p:blipFill>
        <p:spPr>
          <a:xfrm>
            <a:off x="9345775" y="1032250"/>
            <a:ext cx="2846227" cy="5504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9"/>
          <p:cNvPicPr preferRelativeResize="0"/>
          <p:nvPr/>
        </p:nvPicPr>
        <p:blipFill rotWithShape="1">
          <a:blip r:embed="rId5">
            <a:alphaModFix/>
          </a:blip>
          <a:srcRect b="19736" l="31778" r="29315" t="0"/>
          <a:stretch/>
        </p:blipFill>
        <p:spPr>
          <a:xfrm>
            <a:off x="9345775" y="1032250"/>
            <a:ext cx="2846227" cy="55045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