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1" r:id="rId3"/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</p:sldIdLst>
  <p:sldSz cy="6858000" cx="12192000"/>
  <p:notesSz cx="6858000" cy="9144000"/>
  <p:embeddedFontLst>
    <p:embeddedFont>
      <p:font typeface="Helvetica Neue"/>
      <p:regular r:id="rId10"/>
      <p:bold r:id="rId11"/>
      <p:italic r:id="rId12"/>
      <p:boldItalic r:id="rId1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HelveticaNeue-bold.fntdata"/><Relationship Id="rId10" Type="http://schemas.openxmlformats.org/officeDocument/2006/relationships/font" Target="fonts/HelveticaNeue-regular.fntdata"/><Relationship Id="rId13" Type="http://schemas.openxmlformats.org/officeDocument/2006/relationships/font" Target="fonts/HelveticaNeue-boldItalic.fntdata"/><Relationship Id="rId12" Type="http://schemas.openxmlformats.org/officeDocument/2006/relationships/font" Target="fonts/HelveticaNeue-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c95215ea75_0_1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c95215ea75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f853446e93_0_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f853446e93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03c1a49921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03c1a4992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1.jpg"/><Relationship Id="rId4" Type="http://schemas.openxmlformats.org/officeDocument/2006/relationships/image" Target="../media/image21.jpg"/><Relationship Id="rId5" Type="http://schemas.openxmlformats.org/officeDocument/2006/relationships/image" Target="../media/image9.png"/><Relationship Id="rId6" Type="http://schemas.openxmlformats.org/officeDocument/2006/relationships/image" Target="../media/image5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Relationship Id="rId3" Type="http://schemas.openxmlformats.org/officeDocument/2006/relationships/image" Target="../media/image19.jpg"/><Relationship Id="rId4" Type="http://schemas.openxmlformats.org/officeDocument/2006/relationships/image" Target="../media/image21.jpg"/><Relationship Id="rId5" Type="http://schemas.openxmlformats.org/officeDocument/2006/relationships/image" Target="../media/image9.png"/><Relationship Id="rId6" Type="http://schemas.openxmlformats.org/officeDocument/2006/relationships/image" Target="../media/image5.png"/><Relationship Id="rId7" Type="http://schemas.openxmlformats.org/officeDocument/2006/relationships/image" Target="../media/image13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7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7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0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0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0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0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7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6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0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21101" y="-14542"/>
            <a:ext cx="12215481" cy="6870483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b="-8775" l="32581" r="8553" t="2403"/>
          <a:stretch/>
        </p:blipFill>
        <p:spPr>
          <a:xfrm rot="5400000">
            <a:off x="5734365" y="-1016162"/>
            <a:ext cx="5455200" cy="74808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b="676" l="54016" r="11354" t="36080"/>
          <a:stretch/>
        </p:blipFill>
        <p:spPr>
          <a:xfrm rot="-5400000">
            <a:off x="5792644" y="4820060"/>
            <a:ext cx="1719600" cy="23667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/>
          <p:nvPr>
            <p:ph type="title"/>
          </p:nvPr>
        </p:nvSpPr>
        <p:spPr>
          <a:xfrm>
            <a:off x="176047" y="175938"/>
            <a:ext cx="61572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b="0" i="0" sz="8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6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2"/>
          <p:cNvPicPr preferRelativeResize="0"/>
          <p:nvPr/>
        </p:nvPicPr>
        <p:blipFill rotWithShape="1">
          <a:blip r:embed="rId3">
            <a:alphaModFix/>
          </a:blip>
          <a:srcRect b="-110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93" name="Google Shape;93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2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2"/>
          <p:cNvSpPr/>
          <p:nvPr/>
        </p:nvSpPr>
        <p:spPr>
          <a:xfrm flipH="1">
            <a:off x="-21101" y="-14542"/>
            <a:ext cx="12215481" cy="6870483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" name="Google Shape;96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97" name="Google Shape;97;p12"/>
          <p:cNvPicPr preferRelativeResize="0"/>
          <p:nvPr/>
        </p:nvPicPr>
        <p:blipFill rotWithShape="1">
          <a:blip r:embed="rId6">
            <a:alphaModFix amt="34000"/>
          </a:blip>
          <a:srcRect b="-8775" l="32583" r="8547" t="2403"/>
          <a:stretch/>
        </p:blipFill>
        <p:spPr>
          <a:xfrm rot="5400000">
            <a:off x="5734365" y="-1016162"/>
            <a:ext cx="5455200" cy="74808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98" name="Google Shape;98;p12"/>
          <p:cNvPicPr preferRelativeResize="0"/>
          <p:nvPr/>
        </p:nvPicPr>
        <p:blipFill rotWithShape="1">
          <a:blip r:embed="rId7">
            <a:alphaModFix amt="34000"/>
          </a:blip>
          <a:srcRect b="0" l="0" r="0" t="0"/>
          <a:stretch/>
        </p:blipFill>
        <p:spPr>
          <a:xfrm rot="-5400000">
            <a:off x="5792644" y="4820060"/>
            <a:ext cx="1719600" cy="23667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99" name="Google Shape;99;p12"/>
          <p:cNvSpPr txBox="1"/>
          <p:nvPr>
            <p:ph type="title"/>
          </p:nvPr>
        </p:nvSpPr>
        <p:spPr>
          <a:xfrm>
            <a:off x="176047" y="175938"/>
            <a:ext cx="61572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b="0" i="0" sz="8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" name="Google Shape;102;p13"/>
          <p:cNvPicPr preferRelativeResize="0"/>
          <p:nvPr/>
        </p:nvPicPr>
        <p:blipFill rotWithShape="1">
          <a:blip r:embed="rId2">
            <a:alphaModFix amt="34000"/>
          </a:blip>
          <a:srcRect b="0" l="0" r="-5842" t="0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04" name="Google Shape;104;p13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3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3"/>
          <p:cNvSpPr txBox="1"/>
          <p:nvPr>
            <p:ph idx="1" type="body"/>
          </p:nvPr>
        </p:nvSpPr>
        <p:spPr>
          <a:xfrm>
            <a:off x="386632" y="1445923"/>
            <a:ext cx="5508900" cy="47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7" name="Google Shape;107;p13"/>
          <p:cNvSpPr txBox="1"/>
          <p:nvPr>
            <p:ph idx="2" type="body"/>
          </p:nvPr>
        </p:nvSpPr>
        <p:spPr>
          <a:xfrm>
            <a:off x="6296361" y="1445923"/>
            <a:ext cx="5508900" cy="47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8" name="Google Shape;108;p13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3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4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14"/>
          <p:cNvPicPr preferRelativeResize="0"/>
          <p:nvPr/>
        </p:nvPicPr>
        <p:blipFill rotWithShape="1">
          <a:blip r:embed="rId2">
            <a:alphaModFix amt="34000"/>
          </a:blip>
          <a:srcRect b="0" l="0" r="-5842" t="0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14" name="Google Shape;114;p14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14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14"/>
          <p:cNvSpPr txBox="1"/>
          <p:nvPr>
            <p:ph idx="1" type="body"/>
          </p:nvPr>
        </p:nvSpPr>
        <p:spPr>
          <a:xfrm>
            <a:off x="5180012" y="1373852"/>
            <a:ext cx="6172200" cy="46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7" name="Google Shape;117;p14"/>
          <p:cNvSpPr txBox="1"/>
          <p:nvPr>
            <p:ph idx="2" type="body"/>
          </p:nvPr>
        </p:nvSpPr>
        <p:spPr>
          <a:xfrm>
            <a:off x="839788" y="1373852"/>
            <a:ext cx="3932100" cy="46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8" name="Google Shape;118;p14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4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Blank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"/>
          <p:cNvSpPr/>
          <p:nvPr>
            <p:ph idx="12" type="sldNum"/>
          </p:nvPr>
        </p:nvSpPr>
        <p:spPr>
          <a:xfrm>
            <a:off x="11684000" y="6629400"/>
            <a:ext cx="406500" cy="187200"/>
          </a:xfrm>
          <a:prstGeom prst="roundRect">
            <a:avLst>
              <a:gd fmla="val 16667" name="adj"/>
            </a:avLst>
          </a:prstGeom>
          <a:solidFill>
            <a:schemeClr val="lt1">
              <a:alpha val="48240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2" name="Google Shape;122;p15"/>
          <p:cNvSpPr txBox="1"/>
          <p:nvPr>
            <p:ph idx="1" type="body"/>
          </p:nvPr>
        </p:nvSpPr>
        <p:spPr>
          <a:xfrm>
            <a:off x="101600" y="1219200"/>
            <a:ext cx="11988900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▪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3" name="Google Shape;123;p15"/>
          <p:cNvSpPr txBox="1"/>
          <p:nvPr>
            <p:ph idx="2" type="body"/>
          </p:nvPr>
        </p:nvSpPr>
        <p:spPr>
          <a:xfrm>
            <a:off x="2641600" y="76200"/>
            <a:ext cx="66039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o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▪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" name="Google Shape;29;p3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Google Shape;32;p4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4" name="Google Shape;34;p4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4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 txBox="1"/>
          <p:nvPr>
            <p:ph idx="1" type="body"/>
          </p:nvPr>
        </p:nvSpPr>
        <p:spPr>
          <a:xfrm>
            <a:off x="386632" y="1445923"/>
            <a:ext cx="5508900" cy="47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" name="Google Shape;37;p4"/>
          <p:cNvSpPr txBox="1"/>
          <p:nvPr>
            <p:ph idx="2" type="body"/>
          </p:nvPr>
        </p:nvSpPr>
        <p:spPr>
          <a:xfrm>
            <a:off x="6296361" y="1445923"/>
            <a:ext cx="5508900" cy="47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" name="Google Shape;38;p4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4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" name="Google Shape;42;p5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4" name="Google Shape;44;p5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5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5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" name="Google Shape;50;p6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2" name="Google Shape;52;p6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6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6"/>
          <p:cNvSpPr txBox="1"/>
          <p:nvPr>
            <p:ph idx="1" type="body"/>
          </p:nvPr>
        </p:nvSpPr>
        <p:spPr>
          <a:xfrm>
            <a:off x="5180012" y="1373852"/>
            <a:ext cx="6172200" cy="46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Google Shape;55;p6"/>
          <p:cNvSpPr txBox="1"/>
          <p:nvPr>
            <p:ph idx="2" type="body"/>
          </p:nvPr>
        </p:nvSpPr>
        <p:spPr>
          <a:xfrm>
            <a:off x="839788" y="1373852"/>
            <a:ext cx="3932100" cy="46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Google Shape;56;p6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/>
          <p:nvPr>
            <p:ph idx="12" type="sldNum"/>
          </p:nvPr>
        </p:nvSpPr>
        <p:spPr>
          <a:xfrm>
            <a:off x="11684000" y="6629400"/>
            <a:ext cx="406500" cy="187200"/>
          </a:xfrm>
          <a:prstGeom prst="roundRect">
            <a:avLst>
              <a:gd fmla="val 16667" name="adj"/>
            </a:avLst>
          </a:prstGeom>
          <a:solidFill>
            <a:schemeClr val="lt1">
              <a:alpha val="48630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0" name="Google Shape;60;p7"/>
          <p:cNvSpPr txBox="1"/>
          <p:nvPr>
            <p:ph idx="1" type="body"/>
          </p:nvPr>
        </p:nvSpPr>
        <p:spPr>
          <a:xfrm>
            <a:off x="101600" y="1219200"/>
            <a:ext cx="11988900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b="1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55600" lvl="1" marL="9144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55600" lvl="3" marL="18288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▪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55600" lvl="4" marL="22860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" name="Google Shape;61;p7"/>
          <p:cNvSpPr txBox="1"/>
          <p:nvPr>
            <p:ph idx="2" type="body"/>
          </p:nvPr>
        </p:nvSpPr>
        <p:spPr>
          <a:xfrm>
            <a:off x="2641600" y="76200"/>
            <a:ext cx="66039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o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81000" lvl="3" marL="18288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▪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81000" lvl="4" marL="22860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EAR3">
  <p:cSld name="1_CLEAR3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/>
          <p:nvPr>
            <p:ph type="title"/>
          </p:nvPr>
        </p:nvSpPr>
        <p:spPr>
          <a:xfrm>
            <a:off x="215411" y="154800"/>
            <a:ext cx="100812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" name="Google Shape;64;p8"/>
          <p:cNvSpPr txBox="1"/>
          <p:nvPr>
            <p:ph idx="1" type="body"/>
          </p:nvPr>
        </p:nvSpPr>
        <p:spPr>
          <a:xfrm>
            <a:off x="219001" y="882193"/>
            <a:ext cx="11732700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cxnSp>
        <p:nvCxnSpPr>
          <p:cNvPr id="65" name="Google Shape;65;p8"/>
          <p:cNvCxnSpPr/>
          <p:nvPr/>
        </p:nvCxnSpPr>
        <p:spPr>
          <a:xfrm>
            <a:off x="220831" y="6422971"/>
            <a:ext cx="117039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6" name="Google Shape;66;p8"/>
          <p:cNvCxnSpPr/>
          <p:nvPr/>
        </p:nvCxnSpPr>
        <p:spPr>
          <a:xfrm>
            <a:off x="217667" y="882193"/>
            <a:ext cx="117363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" name="Google Shape;75;p10"/>
          <p:cNvPicPr preferRelativeResize="0"/>
          <p:nvPr/>
        </p:nvPicPr>
        <p:blipFill rotWithShape="1">
          <a:blip r:embed="rId2">
            <a:alphaModFix amt="34000"/>
          </a:blip>
          <a:srcRect b="0" l="0" r="-5842" t="0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77" name="Google Shape;77;p10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10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0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0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1" name="Google Shape;81;p10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" name="Google Shape;84;p11"/>
          <p:cNvPicPr preferRelativeResize="0"/>
          <p:nvPr/>
        </p:nvPicPr>
        <p:blipFill rotWithShape="1">
          <a:blip r:embed="rId2">
            <a:alphaModFix amt="34000"/>
          </a:blip>
          <a:srcRect b="0" l="0" r="-5842" t="0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86" name="Google Shape;86;p11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1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1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1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10" Type="http://schemas.openxmlformats.org/officeDocument/2006/relationships/theme" Target="../theme/theme2.xml"/><Relationship Id="rId9" Type="http://schemas.openxmlformats.org/officeDocument/2006/relationships/slideLayout" Target="../slideLayouts/slideLayout7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9" Type="http://schemas.openxmlformats.org/officeDocument/2006/relationships/theme" Target="../theme/theme3.xml"/><Relationship Id="rId5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1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9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" name="Google Shape;69;p9"/>
          <p:cNvPicPr preferRelativeResize="0"/>
          <p:nvPr/>
        </p:nvPicPr>
        <p:blipFill rotWithShape="1">
          <a:blip r:embed="rId1">
            <a:alphaModFix amt="34000"/>
          </a:blip>
          <a:srcRect b="0" l="0" r="-5842" t="0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71" name="Google Shape;71;p9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9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ceos.org/ard" TargetMode="External"/><Relationship Id="rId4" Type="http://schemas.openxmlformats.org/officeDocument/2006/relationships/image" Target="../media/image16.jpg"/><Relationship Id="rId5" Type="http://schemas.openxmlformats.org/officeDocument/2006/relationships/image" Target="../media/image2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jpg"/><Relationship Id="rId4" Type="http://schemas.openxmlformats.org/officeDocument/2006/relationships/image" Target="../media/image20.png"/><Relationship Id="rId5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6"/>
          <p:cNvSpPr txBox="1"/>
          <p:nvPr>
            <p:ph type="title"/>
          </p:nvPr>
        </p:nvSpPr>
        <p:spPr>
          <a:xfrm>
            <a:off x="176050" y="175950"/>
            <a:ext cx="90660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6800"/>
              <a:t>3.1: CEOS-ARD Framework Rethink </a:t>
            </a:r>
            <a:endParaRPr sz="68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36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GB" sz="3600"/>
              <a:t>Introduction and Motivations</a:t>
            </a:r>
            <a:endParaRPr i="1" sz="36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sz="1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1900"/>
              <a:t>Matt Steventon</a:t>
            </a:r>
            <a:endParaRPr sz="1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i="1" lang="en-GB" sz="1900"/>
              <a:t>LSI-VC Secretariat</a:t>
            </a:r>
            <a:endParaRPr i="1" sz="1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sz="1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1900"/>
              <a:t>LSI-VC-16</a:t>
            </a:r>
            <a:endParaRPr sz="1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sz="1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1900"/>
              <a:t>23 September 2024</a:t>
            </a:r>
            <a:endParaRPr sz="1900"/>
          </a:p>
        </p:txBody>
      </p:sp>
      <p:pic>
        <p:nvPicPr>
          <p:cNvPr id="129" name="Google Shape;12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90700" y="3770625"/>
            <a:ext cx="3890675" cy="316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"/>
          <p:cNvSpPr txBox="1"/>
          <p:nvPr>
            <p:ph idx="1" type="body"/>
          </p:nvPr>
        </p:nvSpPr>
        <p:spPr>
          <a:xfrm>
            <a:off x="139275" y="1094375"/>
            <a:ext cx="8731500" cy="4875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en-GB" sz="1400"/>
              <a:t>Lack of consistency across the PFS (Optical and SAR)</a:t>
            </a:r>
            <a:endParaRPr sz="1400"/>
          </a:p>
          <a:p>
            <a:pPr indent="-317500" lvl="1" marL="914400" rtl="0" algn="l">
              <a:spcBef>
                <a:spcPts val="500"/>
              </a:spcBef>
              <a:spcAft>
                <a:spcPts val="0"/>
              </a:spcAft>
              <a:buSzPts val="1400"/>
              <a:buChar char="▪"/>
            </a:pPr>
            <a:r>
              <a:rPr lang="en-GB" sz="1400"/>
              <a:t>Parameters, requirements, terminology</a:t>
            </a:r>
            <a:endParaRPr sz="1400"/>
          </a:p>
          <a:p>
            <a:pPr indent="-317500" lvl="1" marL="914400" rtl="0" algn="l">
              <a:spcBef>
                <a:spcPts val="500"/>
              </a:spcBef>
              <a:spcAft>
                <a:spcPts val="0"/>
              </a:spcAft>
              <a:buSzPts val="1400"/>
              <a:buChar char="▪"/>
            </a:pPr>
            <a:r>
              <a:rPr lang="en-GB" sz="1400"/>
              <a:t>SAR PFS consolidation is a good example of the benefits</a:t>
            </a:r>
            <a:endParaRPr sz="1400"/>
          </a:p>
          <a:p>
            <a:pPr indent="-317500" lvl="1" marL="914400" rtl="0" algn="l">
              <a:spcBef>
                <a:spcPts val="500"/>
              </a:spcBef>
              <a:spcAft>
                <a:spcPts val="0"/>
              </a:spcAft>
              <a:buSzPts val="1400"/>
              <a:buChar char="▪"/>
            </a:pPr>
            <a:r>
              <a:rPr lang="en-GB" sz="1400"/>
              <a:t>New PFS…</a:t>
            </a:r>
            <a:endParaRPr sz="1400"/>
          </a:p>
          <a:p>
            <a:pPr indent="-317500" lvl="1" marL="914400" rtl="0" algn="l">
              <a:spcBef>
                <a:spcPts val="500"/>
              </a:spcBef>
              <a:spcAft>
                <a:spcPts val="0"/>
              </a:spcAft>
              <a:buSzPts val="1400"/>
              <a:buChar char="▪"/>
            </a:pPr>
            <a:r>
              <a:rPr lang="en-GB" sz="1400"/>
              <a:t>Recall difficulty with the PFS template</a:t>
            </a:r>
            <a:endParaRPr sz="1400"/>
          </a:p>
          <a:p>
            <a:pPr indent="-317500" lvl="0" marL="457200" rtl="0" algn="l">
              <a:spcBef>
                <a:spcPts val="500"/>
              </a:spcBef>
              <a:spcAft>
                <a:spcPts val="0"/>
              </a:spcAft>
              <a:buSzPts val="1400"/>
              <a:buChar char="❖"/>
            </a:pPr>
            <a:r>
              <a:rPr lang="en-GB" sz="1400"/>
              <a:t>Updating the PFS is now daunting and complicated</a:t>
            </a:r>
            <a:endParaRPr sz="1400"/>
          </a:p>
          <a:p>
            <a:pPr indent="-317500" lvl="1" marL="914400" rtl="0" algn="l">
              <a:spcBef>
                <a:spcPts val="500"/>
              </a:spcBef>
              <a:spcAft>
                <a:spcPts val="0"/>
              </a:spcAft>
              <a:buSzPts val="1400"/>
              <a:buChar char="▪"/>
            </a:pPr>
            <a:r>
              <a:rPr lang="en-GB" sz="1400"/>
              <a:t>Ocean PFS exercise</a:t>
            </a:r>
            <a:endParaRPr sz="1400"/>
          </a:p>
          <a:p>
            <a:pPr indent="-317500" lvl="1" marL="914400" rtl="0" algn="l">
              <a:spcBef>
                <a:spcPts val="500"/>
              </a:spcBef>
              <a:spcAft>
                <a:spcPts val="0"/>
              </a:spcAft>
              <a:buSzPts val="1400"/>
              <a:buChar char="▪"/>
            </a:pPr>
            <a:r>
              <a:rPr lang="en-GB" sz="1400"/>
              <a:t>Maintaining consistency complicated further</a:t>
            </a:r>
            <a:endParaRPr sz="1400"/>
          </a:p>
          <a:p>
            <a:pPr indent="-317500" lvl="1" marL="914400" rtl="0" algn="l">
              <a:spcBef>
                <a:spcPts val="500"/>
              </a:spcBef>
              <a:spcAft>
                <a:spcPts val="0"/>
              </a:spcAft>
              <a:buSzPts val="1400"/>
              <a:buChar char="▪"/>
            </a:pPr>
            <a:r>
              <a:rPr lang="en-GB" sz="1400"/>
              <a:t>Version control</a:t>
            </a:r>
            <a:endParaRPr sz="1400"/>
          </a:p>
          <a:p>
            <a:pPr indent="-317500" lvl="1" marL="914400" rtl="0" algn="l">
              <a:spcBef>
                <a:spcPts val="500"/>
              </a:spcBef>
              <a:spcAft>
                <a:spcPts val="0"/>
              </a:spcAft>
              <a:buSzPts val="1400"/>
              <a:buChar char="▪"/>
            </a:pPr>
            <a:r>
              <a:rPr lang="en-GB" sz="1400"/>
              <a:t>Reaching consensus (numerous teams, people)</a:t>
            </a:r>
            <a:endParaRPr sz="1400"/>
          </a:p>
          <a:p>
            <a:pPr indent="-317500" lvl="0" marL="457200" rtl="0" algn="l">
              <a:spcBef>
                <a:spcPts val="500"/>
              </a:spcBef>
              <a:spcAft>
                <a:spcPts val="0"/>
              </a:spcAft>
              <a:buSzPts val="1400"/>
              <a:buChar char="❖"/>
            </a:pPr>
            <a:r>
              <a:rPr lang="en-GB" sz="1400"/>
              <a:t>Issues aligning PFS with STAC</a:t>
            </a:r>
            <a:endParaRPr sz="1400"/>
          </a:p>
          <a:p>
            <a:pPr indent="-317500" lvl="1" marL="914400" rtl="0" algn="l">
              <a:spcBef>
                <a:spcPts val="500"/>
              </a:spcBef>
              <a:spcAft>
                <a:spcPts val="0"/>
              </a:spcAft>
              <a:buSzPts val="1400"/>
              <a:buChar char="▪"/>
            </a:pPr>
            <a:r>
              <a:rPr lang="en-GB" sz="1400"/>
              <a:t>For maximum uptake, we need to align with what is currently used</a:t>
            </a:r>
            <a:endParaRPr sz="1400"/>
          </a:p>
          <a:p>
            <a:pPr indent="-317500" lvl="1" marL="914400" rtl="0" algn="l">
              <a:spcBef>
                <a:spcPts val="500"/>
              </a:spcBef>
              <a:spcAft>
                <a:spcPts val="0"/>
              </a:spcAft>
              <a:buSzPts val="1400"/>
              <a:buChar char="▪"/>
            </a:pPr>
            <a:r>
              <a:rPr lang="en-GB" sz="1400"/>
              <a:t>Matthias can say more about the specific issues…</a:t>
            </a:r>
            <a:endParaRPr sz="1400"/>
          </a:p>
          <a:p>
            <a:pPr indent="-317500" lvl="0" marL="457200" rtl="0" algn="l">
              <a:spcBef>
                <a:spcPts val="500"/>
              </a:spcBef>
              <a:spcAft>
                <a:spcPts val="0"/>
              </a:spcAft>
              <a:buSzPts val="1400"/>
              <a:buChar char="❖"/>
            </a:pPr>
            <a:r>
              <a:rPr lang="en-GB" sz="1400"/>
              <a:t>Need to tidy up our PFS taxonomy / hierarchy</a:t>
            </a:r>
            <a:endParaRPr sz="1400"/>
          </a:p>
          <a:p>
            <a:pPr indent="-317500" lvl="1" marL="914400" rtl="0" algn="l">
              <a:spcBef>
                <a:spcPts val="500"/>
              </a:spcBef>
              <a:spcAft>
                <a:spcPts val="0"/>
              </a:spcAft>
              <a:buSzPts val="1400"/>
              <a:buChar char="▪"/>
            </a:pPr>
            <a:r>
              <a:rPr lang="en-GB" sz="1400"/>
              <a:t>Serve as basis for robust standards (community standard approach)</a:t>
            </a:r>
            <a:endParaRPr sz="1400"/>
          </a:p>
          <a:p>
            <a:pPr indent="-317500" lvl="1" marL="914400" rtl="0" algn="l">
              <a:spcBef>
                <a:spcPts val="500"/>
              </a:spcBef>
              <a:spcAft>
                <a:spcPts val="0"/>
              </a:spcAft>
              <a:buSzPts val="1400"/>
              <a:buChar char="▪"/>
            </a:pPr>
            <a:r>
              <a:rPr lang="en-GB" sz="1400"/>
              <a:t>Geophysical parameters (optical), instrument technology (SAR)</a:t>
            </a:r>
            <a:endParaRPr sz="1400"/>
          </a:p>
          <a:p>
            <a:pPr indent="-317500" lvl="0" marL="457200" rtl="0" algn="l">
              <a:spcBef>
                <a:spcPts val="500"/>
              </a:spcBef>
              <a:spcAft>
                <a:spcPts val="0"/>
              </a:spcAft>
              <a:buSzPts val="1400"/>
              <a:buChar char="❖"/>
            </a:pPr>
            <a:r>
              <a:rPr lang="en-GB" sz="1400"/>
              <a:t>Issues, feedback, discussions</a:t>
            </a:r>
            <a:endParaRPr sz="1400"/>
          </a:p>
          <a:p>
            <a:pPr indent="-317500" lvl="1" marL="914400" rtl="0" algn="l">
              <a:spcBef>
                <a:spcPts val="500"/>
              </a:spcBef>
              <a:spcAft>
                <a:spcPts val="0"/>
              </a:spcAft>
              <a:buSzPts val="1400"/>
              <a:buChar char="▪"/>
            </a:pPr>
            <a:r>
              <a:rPr lang="en-GB" sz="1400"/>
              <a:t>Bandwidth</a:t>
            </a:r>
            <a:endParaRPr sz="1400"/>
          </a:p>
          <a:p>
            <a:pPr indent="-317500" lvl="1" marL="914400" rtl="0" algn="l">
              <a:spcBef>
                <a:spcPts val="500"/>
              </a:spcBef>
              <a:spcAft>
                <a:spcPts val="0"/>
              </a:spcAft>
              <a:buSzPts val="1400"/>
              <a:buChar char="▪"/>
            </a:pPr>
            <a:r>
              <a:rPr lang="en-GB" sz="1400"/>
              <a:t>Bringing in a broader community of PFS contributors</a:t>
            </a:r>
            <a:endParaRPr sz="1400"/>
          </a:p>
          <a:p>
            <a:pPr indent="-317500" lvl="0" marL="457200" rtl="0" algn="l">
              <a:spcBef>
                <a:spcPts val="500"/>
              </a:spcBef>
              <a:spcAft>
                <a:spcPts val="0"/>
              </a:spcAft>
              <a:buSzPts val="1400"/>
              <a:buChar char="❖"/>
            </a:pPr>
            <a:r>
              <a:rPr lang="en-GB" sz="1400"/>
              <a:t> Metadata specifications</a:t>
            </a:r>
            <a:endParaRPr sz="1400"/>
          </a:p>
          <a:p>
            <a:pPr indent="-317500" lvl="1" marL="914400" rtl="0" algn="l">
              <a:spcBef>
                <a:spcPts val="500"/>
              </a:spcBef>
              <a:spcAft>
                <a:spcPts val="500"/>
              </a:spcAft>
              <a:buSzPts val="1400"/>
              <a:buChar char="▪"/>
            </a:pPr>
            <a:r>
              <a:rPr lang="en-GB" sz="1400"/>
              <a:t>Core part of the framework?</a:t>
            </a:r>
            <a:endParaRPr sz="1400"/>
          </a:p>
        </p:txBody>
      </p:sp>
      <p:pic>
        <p:nvPicPr>
          <p:cNvPr id="135" name="Google Shape;135;p17"/>
          <p:cNvPicPr preferRelativeResize="0"/>
          <p:nvPr/>
        </p:nvPicPr>
        <p:blipFill rotWithShape="1">
          <a:blip r:embed="rId3">
            <a:alphaModFix/>
          </a:blip>
          <a:srcRect b="0" l="58191" r="7903" t="0"/>
          <a:stretch/>
        </p:blipFill>
        <p:spPr>
          <a:xfrm rot="10800000">
            <a:off x="9345773" y="1032250"/>
            <a:ext cx="2846227" cy="550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7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Issues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8"/>
          <p:cNvSpPr txBox="1"/>
          <p:nvPr>
            <p:ph idx="1" type="body"/>
          </p:nvPr>
        </p:nvSpPr>
        <p:spPr>
          <a:xfrm>
            <a:off x="139275" y="1170575"/>
            <a:ext cx="8731500" cy="4875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/>
              <a:t>We think GitHub + modularisation of parameters (building blocks) could be the way forward…but lots of open questions – for discussion this week!</a:t>
            </a:r>
            <a:endParaRPr b="1" sz="1200"/>
          </a:p>
          <a:p>
            <a:pPr indent="-304800" lvl="0" marL="457200" rtl="0" algn="l">
              <a:spcBef>
                <a:spcPts val="400"/>
              </a:spcBef>
              <a:spcAft>
                <a:spcPts val="0"/>
              </a:spcAft>
              <a:buSzPts val="1200"/>
              <a:buChar char="❖"/>
            </a:pPr>
            <a:r>
              <a:rPr lang="en-GB" sz="1200"/>
              <a:t>What does our roadmap/implementation timeline look like?</a:t>
            </a:r>
            <a:endParaRPr sz="1200"/>
          </a:p>
          <a:p>
            <a:pPr indent="-304800" lvl="1" marL="914400" rtl="0" algn="l">
              <a:spcBef>
                <a:spcPts val="400"/>
              </a:spcBef>
              <a:spcAft>
                <a:spcPts val="0"/>
              </a:spcAft>
              <a:buSzPts val="1200"/>
              <a:buChar char="▪"/>
            </a:pPr>
            <a:r>
              <a:rPr lang="en-GB" sz="1200"/>
              <a:t>PFS </a:t>
            </a:r>
            <a:r>
              <a:rPr lang="en-GB" sz="1200"/>
              <a:t>consolidation</a:t>
            </a:r>
            <a:r>
              <a:rPr lang="en-GB" sz="1200"/>
              <a:t> alongside GitHub development?</a:t>
            </a:r>
            <a:endParaRPr sz="1200"/>
          </a:p>
          <a:p>
            <a:pPr indent="-304800" lvl="1" marL="914400" rtl="0" algn="l">
              <a:spcBef>
                <a:spcPts val="400"/>
              </a:spcBef>
              <a:spcAft>
                <a:spcPts val="0"/>
              </a:spcAft>
              <a:buSzPts val="1200"/>
              <a:buChar char="▪"/>
            </a:pPr>
            <a:r>
              <a:rPr lang="en-GB" sz="1200"/>
              <a:t>Initial / next steps</a:t>
            </a:r>
            <a:endParaRPr sz="1200"/>
          </a:p>
          <a:p>
            <a:pPr indent="-304800" lvl="0" marL="457200" rtl="0" algn="l">
              <a:spcBef>
                <a:spcPts val="400"/>
              </a:spcBef>
              <a:spcAft>
                <a:spcPts val="0"/>
              </a:spcAft>
              <a:buSzPts val="1200"/>
              <a:buChar char="❖"/>
            </a:pPr>
            <a:r>
              <a:rPr lang="en-GB" sz="1200"/>
              <a:t>Is a building block approach feasible?</a:t>
            </a:r>
            <a:endParaRPr sz="1200"/>
          </a:p>
          <a:p>
            <a:pPr indent="-304800" lvl="0" marL="457200" rtl="0" algn="l">
              <a:spcBef>
                <a:spcPts val="400"/>
              </a:spcBef>
              <a:spcAft>
                <a:spcPts val="0"/>
              </a:spcAft>
              <a:buSzPts val="1200"/>
              <a:buChar char="❖"/>
            </a:pPr>
            <a:r>
              <a:rPr b="1" lang="en-GB" sz="1200" u="sng"/>
              <a:t>Need an action from LSI-VC-16 to develop a CEOS-ARD GitHub Governance Framework</a:t>
            </a:r>
            <a:endParaRPr b="1" sz="1200" u="sng"/>
          </a:p>
          <a:p>
            <a:pPr indent="-304800" lvl="1" marL="914400" rtl="0" algn="l">
              <a:spcBef>
                <a:spcPts val="400"/>
              </a:spcBef>
              <a:spcAft>
                <a:spcPts val="0"/>
              </a:spcAft>
              <a:buSzPts val="1200"/>
              <a:buChar char="▪"/>
            </a:pPr>
            <a:r>
              <a:rPr lang="en-GB" sz="1200"/>
              <a:t>Are there lightweight examples we can adopt?</a:t>
            </a:r>
            <a:endParaRPr sz="1200"/>
          </a:p>
          <a:p>
            <a:pPr indent="-304800" lvl="1" marL="914400" rtl="0" algn="l">
              <a:spcBef>
                <a:spcPts val="400"/>
              </a:spcBef>
              <a:spcAft>
                <a:spcPts val="0"/>
              </a:spcAft>
              <a:buSzPts val="1200"/>
              <a:buChar char="▪"/>
            </a:pPr>
            <a:r>
              <a:rPr lang="en-GB" sz="1200"/>
              <a:t>How is a pull request reviewed, by who, who approves changes, etc.</a:t>
            </a:r>
            <a:endParaRPr sz="1200"/>
          </a:p>
          <a:p>
            <a:pPr indent="-304800" lvl="2" marL="1371600" rtl="0" algn="l">
              <a:spcBef>
                <a:spcPts val="400"/>
              </a:spcBef>
              <a:spcAft>
                <a:spcPts val="0"/>
              </a:spcAft>
              <a:buSzPts val="1200"/>
              <a:buChar char="o"/>
            </a:pPr>
            <a:r>
              <a:rPr lang="en-GB" sz="1200"/>
              <a:t>Ensuring visibility at CEOS level of potential changes</a:t>
            </a:r>
            <a:endParaRPr sz="1200"/>
          </a:p>
          <a:p>
            <a:pPr indent="-304800" lvl="1" marL="914400" rtl="0" algn="l">
              <a:spcBef>
                <a:spcPts val="400"/>
              </a:spcBef>
              <a:spcAft>
                <a:spcPts val="0"/>
              </a:spcAft>
              <a:buSzPts val="1200"/>
              <a:buChar char="▪"/>
            </a:pPr>
            <a:r>
              <a:rPr lang="en-GB" sz="1200"/>
              <a:t>Cadence for updates; official releases vs. beta releases</a:t>
            </a:r>
            <a:endParaRPr sz="1200"/>
          </a:p>
          <a:p>
            <a:pPr indent="-304800" lvl="1" marL="914400" rtl="0" algn="l">
              <a:spcBef>
                <a:spcPts val="400"/>
              </a:spcBef>
              <a:spcAft>
                <a:spcPts val="0"/>
              </a:spcAft>
              <a:buSzPts val="1200"/>
              <a:buChar char="▪"/>
            </a:pPr>
            <a:r>
              <a:rPr lang="en-GB" sz="1200"/>
              <a:t>Official source and references; clarify role of </a:t>
            </a:r>
            <a:r>
              <a:rPr lang="en-GB" sz="1200" u="sng">
                <a:solidFill>
                  <a:schemeClr val="hlink"/>
                </a:solidFill>
                <a:hlinkClick r:id="rId3"/>
              </a:rPr>
              <a:t>ceos.org/ard</a:t>
            </a:r>
            <a:endParaRPr sz="1200"/>
          </a:p>
          <a:p>
            <a:pPr indent="-304800" lvl="1" marL="914400" rtl="0" algn="l">
              <a:spcBef>
                <a:spcPts val="400"/>
              </a:spcBef>
              <a:spcAft>
                <a:spcPts val="0"/>
              </a:spcAft>
              <a:buSzPts val="1200"/>
              <a:buChar char="▪"/>
            </a:pPr>
            <a:r>
              <a:rPr lang="en-GB" sz="1200"/>
              <a:t>Versioning convention</a:t>
            </a:r>
            <a:endParaRPr sz="1200"/>
          </a:p>
          <a:p>
            <a:pPr indent="-304800" lvl="0" marL="457200" rtl="0" algn="l">
              <a:spcBef>
                <a:spcPts val="400"/>
              </a:spcBef>
              <a:spcAft>
                <a:spcPts val="0"/>
              </a:spcAft>
              <a:buSzPts val="1200"/>
              <a:buChar char="❖"/>
            </a:pPr>
            <a:r>
              <a:rPr lang="en-GB" sz="1200"/>
              <a:t>Who is going to do the work</a:t>
            </a:r>
            <a:endParaRPr sz="1200"/>
          </a:p>
          <a:p>
            <a:pPr indent="-304800" lvl="1" marL="914400" rtl="0" algn="l">
              <a:spcBef>
                <a:spcPts val="400"/>
              </a:spcBef>
              <a:spcAft>
                <a:spcPts val="0"/>
              </a:spcAft>
              <a:buSzPts val="1200"/>
              <a:buChar char="▪"/>
            </a:pPr>
            <a:r>
              <a:rPr lang="en-GB" sz="1200"/>
              <a:t>Management / admin (e.g., pull requests)</a:t>
            </a:r>
            <a:endParaRPr sz="1200"/>
          </a:p>
          <a:p>
            <a:pPr indent="-304800" lvl="1" marL="914400" rtl="0" algn="l">
              <a:spcBef>
                <a:spcPts val="400"/>
              </a:spcBef>
              <a:spcAft>
                <a:spcPts val="0"/>
              </a:spcAft>
              <a:buSzPts val="1200"/>
              <a:buChar char="▪"/>
            </a:pPr>
            <a:r>
              <a:rPr lang="en-GB" sz="1200"/>
              <a:t>PFS development</a:t>
            </a:r>
            <a:endParaRPr sz="1200"/>
          </a:p>
          <a:p>
            <a:pPr indent="-304800" lvl="0" marL="457200" rtl="0" algn="l">
              <a:spcBef>
                <a:spcPts val="400"/>
              </a:spcBef>
              <a:spcAft>
                <a:spcPts val="0"/>
              </a:spcAft>
              <a:buSzPts val="1200"/>
              <a:buChar char="❖"/>
            </a:pPr>
            <a:r>
              <a:rPr lang="en-GB" sz="1200"/>
              <a:t>Are we equipped to develop in this way? Can we learn? Are we comfortable?</a:t>
            </a:r>
            <a:endParaRPr sz="1200"/>
          </a:p>
          <a:p>
            <a:pPr indent="-304800" lvl="1" marL="914400" rtl="0" algn="l">
              <a:spcBef>
                <a:spcPts val="400"/>
              </a:spcBef>
              <a:spcAft>
                <a:spcPts val="0"/>
              </a:spcAft>
              <a:buSzPts val="1200"/>
              <a:buChar char="▪"/>
            </a:pPr>
            <a:r>
              <a:rPr lang="en-GB" sz="1200"/>
              <a:t>Matthias will present a ‘tutorial’ to set us on course…</a:t>
            </a:r>
            <a:endParaRPr sz="1200"/>
          </a:p>
          <a:p>
            <a:pPr indent="-304800" lvl="0" marL="457200" rtl="0" algn="l">
              <a:spcBef>
                <a:spcPts val="400"/>
              </a:spcBef>
              <a:spcAft>
                <a:spcPts val="0"/>
              </a:spcAft>
              <a:buSzPts val="1200"/>
              <a:buChar char="❖"/>
            </a:pPr>
            <a:r>
              <a:rPr lang="en-GB" sz="1200"/>
              <a:t>How can we best introduce the desired rigour without alienating contributors?</a:t>
            </a:r>
            <a:endParaRPr sz="1200"/>
          </a:p>
          <a:p>
            <a:pPr indent="-304800" lvl="1" marL="914400" rtl="0" algn="l">
              <a:spcBef>
                <a:spcPts val="400"/>
              </a:spcBef>
              <a:spcAft>
                <a:spcPts val="0"/>
              </a:spcAft>
              <a:buSzPts val="1200"/>
              <a:buChar char="▪"/>
            </a:pPr>
            <a:r>
              <a:rPr lang="en-GB" sz="1200"/>
              <a:t>Can / should we be flexible and to what degree?</a:t>
            </a:r>
            <a:endParaRPr sz="1200"/>
          </a:p>
          <a:p>
            <a:pPr indent="-304800" lvl="1" marL="914400" rtl="0" algn="l">
              <a:spcBef>
                <a:spcPts val="400"/>
              </a:spcBef>
              <a:spcAft>
                <a:spcPts val="0"/>
              </a:spcAft>
              <a:buSzPts val="1200"/>
              <a:buChar char="▪"/>
            </a:pPr>
            <a:r>
              <a:rPr lang="en-GB" sz="1200"/>
              <a:t>Ensuring that certain features in the current document based approach - such as document overview and visibility of comments - are not negatively affected.</a:t>
            </a:r>
            <a:endParaRPr sz="1200"/>
          </a:p>
          <a:p>
            <a:pPr indent="-304800" lvl="0" marL="457200" rtl="0" algn="l">
              <a:spcBef>
                <a:spcPts val="400"/>
              </a:spcBef>
              <a:spcAft>
                <a:spcPts val="0"/>
              </a:spcAft>
              <a:buSzPts val="1200"/>
              <a:buChar char="❖"/>
            </a:pPr>
            <a:r>
              <a:rPr lang="en-GB" sz="1200"/>
              <a:t>Approach for rendering the PFS in human readable format (Markdown? ASCIIDoc? Automated export to Word?)</a:t>
            </a:r>
            <a:endParaRPr sz="1200"/>
          </a:p>
          <a:p>
            <a:pPr indent="-304800" lvl="0" marL="457200" rtl="0" algn="l">
              <a:spcBef>
                <a:spcPts val="400"/>
              </a:spcBef>
              <a:spcAft>
                <a:spcPts val="400"/>
              </a:spcAft>
              <a:buSzPts val="1200"/>
              <a:buChar char="❖"/>
            </a:pPr>
            <a:r>
              <a:rPr lang="en-GB" sz="1200"/>
              <a:t>Agreed workflow: issue tracker, project boards, etc.</a:t>
            </a:r>
            <a:endParaRPr sz="1200"/>
          </a:p>
        </p:txBody>
      </p:sp>
      <p:sp>
        <p:nvSpPr>
          <p:cNvPr id="142" name="Google Shape;142;p18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Open Questions</a:t>
            </a:r>
            <a:endParaRPr/>
          </a:p>
        </p:txBody>
      </p:sp>
      <p:pic>
        <p:nvPicPr>
          <p:cNvPr id="143" name="Google Shape;143;p18"/>
          <p:cNvPicPr preferRelativeResize="0"/>
          <p:nvPr/>
        </p:nvPicPr>
        <p:blipFill rotWithShape="1">
          <a:blip r:embed="rId4">
            <a:alphaModFix/>
          </a:blip>
          <a:srcRect b="0" l="58191" r="7903" t="0"/>
          <a:stretch/>
        </p:blipFill>
        <p:spPr>
          <a:xfrm rot="10800000">
            <a:off x="9345773" y="1032250"/>
            <a:ext cx="2846227" cy="550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8"/>
          <p:cNvPicPr preferRelativeResize="0"/>
          <p:nvPr/>
        </p:nvPicPr>
        <p:blipFill rotWithShape="1">
          <a:blip r:embed="rId5">
            <a:alphaModFix/>
          </a:blip>
          <a:srcRect b="0" l="0" r="51524" t="0"/>
          <a:stretch/>
        </p:blipFill>
        <p:spPr>
          <a:xfrm>
            <a:off x="9345775" y="1032250"/>
            <a:ext cx="2846227" cy="5504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9"/>
          <p:cNvSpPr txBox="1"/>
          <p:nvPr>
            <p:ph idx="1" type="body"/>
          </p:nvPr>
        </p:nvSpPr>
        <p:spPr>
          <a:xfrm>
            <a:off x="139275" y="1170575"/>
            <a:ext cx="8731500" cy="4875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/>
              <a:t>Implementation</a:t>
            </a:r>
            <a:r>
              <a:rPr b="1" lang="en-GB" sz="1700"/>
              <a:t> practices / guidelines:</a:t>
            </a:r>
            <a:endParaRPr b="1" sz="1700"/>
          </a:p>
          <a:p>
            <a:pPr indent="-336550" lvl="0" marL="457200" rtl="0" algn="l">
              <a:spcBef>
                <a:spcPts val="400"/>
              </a:spcBef>
              <a:spcAft>
                <a:spcPts val="0"/>
              </a:spcAft>
              <a:buSzPts val="1700"/>
              <a:buChar char="❖"/>
            </a:pPr>
            <a:r>
              <a:rPr lang="en-GB" sz="1700"/>
              <a:t>Versioning</a:t>
            </a:r>
            <a:endParaRPr sz="1700"/>
          </a:p>
          <a:p>
            <a:pPr indent="-336550" lvl="0" marL="457200" rtl="0" algn="l">
              <a:spcBef>
                <a:spcPts val="400"/>
              </a:spcBef>
              <a:spcAft>
                <a:spcPts val="0"/>
              </a:spcAft>
              <a:buSzPts val="1700"/>
              <a:buChar char="❖"/>
            </a:pPr>
            <a:r>
              <a:rPr lang="en-GB" sz="1700"/>
              <a:t>Cadence of official releases</a:t>
            </a:r>
            <a:endParaRPr sz="1700"/>
          </a:p>
          <a:p>
            <a:pPr indent="-336550" lvl="0" marL="457200" rtl="0" algn="l">
              <a:spcBef>
                <a:spcPts val="400"/>
              </a:spcBef>
              <a:spcAft>
                <a:spcPts val="0"/>
              </a:spcAft>
              <a:buSzPts val="1700"/>
              <a:buChar char="❖"/>
            </a:pPr>
            <a:r>
              <a:rPr lang="en-GB" sz="1700"/>
              <a:t>Approach to beta versions</a:t>
            </a:r>
            <a:endParaRPr sz="1700"/>
          </a:p>
          <a:p>
            <a:pPr indent="-336550" lvl="0" marL="457200" rtl="0" algn="l">
              <a:spcBef>
                <a:spcPts val="400"/>
              </a:spcBef>
              <a:spcAft>
                <a:spcPts val="0"/>
              </a:spcAft>
              <a:buSzPts val="1700"/>
              <a:buChar char="❖"/>
            </a:pPr>
            <a:r>
              <a:rPr lang="en-GB" sz="1700"/>
              <a:t>Pull request review process</a:t>
            </a:r>
            <a:endParaRPr sz="1700"/>
          </a:p>
          <a:p>
            <a:pPr indent="-336550" lvl="0" marL="457200" rtl="0" algn="l">
              <a:spcBef>
                <a:spcPts val="400"/>
              </a:spcBef>
              <a:spcAft>
                <a:spcPts val="0"/>
              </a:spcAft>
              <a:buSzPts val="1700"/>
              <a:buChar char="❖"/>
            </a:pPr>
            <a:r>
              <a:rPr lang="en-GB" sz="1700"/>
              <a:t>Maintaining Consistency</a:t>
            </a:r>
            <a:endParaRPr sz="1700"/>
          </a:p>
          <a:p>
            <a:pPr indent="-336550" lvl="0" marL="457200" rtl="0" algn="l">
              <a:spcBef>
                <a:spcPts val="400"/>
              </a:spcBef>
              <a:spcAft>
                <a:spcPts val="0"/>
              </a:spcAft>
              <a:buSzPts val="1700"/>
              <a:buChar char="❖"/>
            </a:pPr>
            <a:r>
              <a:rPr lang="en-GB" sz="1700"/>
              <a:t>Ensuring visibility</a:t>
            </a:r>
            <a:endParaRPr sz="1700"/>
          </a:p>
          <a:p>
            <a:pPr indent="-336550" lvl="0" marL="457200" rtl="0" algn="l">
              <a:spcBef>
                <a:spcPts val="400"/>
              </a:spcBef>
              <a:spcAft>
                <a:spcPts val="0"/>
              </a:spcAft>
              <a:buSzPts val="1700"/>
              <a:buChar char="❖"/>
            </a:pPr>
            <a:r>
              <a:rPr lang="en-GB" sz="1700"/>
              <a:t>Roles and responsibilities</a:t>
            </a:r>
            <a:endParaRPr sz="1700"/>
          </a:p>
          <a:p>
            <a:pPr indent="-336550" lvl="0" marL="457200" rtl="0" algn="l">
              <a:spcBef>
                <a:spcPts val="400"/>
              </a:spcBef>
              <a:spcAft>
                <a:spcPts val="0"/>
              </a:spcAft>
              <a:buSzPts val="1700"/>
              <a:buChar char="❖"/>
            </a:pPr>
            <a:r>
              <a:rPr lang="en-GB" sz="1700"/>
              <a:t>Description of workflow and Github tools (issue tracker, project board, etc.)</a:t>
            </a:r>
            <a:endParaRPr sz="1700"/>
          </a:p>
          <a:p>
            <a:pPr indent="-336550" lvl="0" marL="457200" rtl="0" algn="l">
              <a:spcBef>
                <a:spcPts val="400"/>
              </a:spcBef>
              <a:spcAft>
                <a:spcPts val="0"/>
              </a:spcAft>
              <a:buSzPts val="1700"/>
              <a:buChar char="❖"/>
            </a:pPr>
            <a:r>
              <a:rPr lang="en-GB" sz="1700"/>
              <a:t>Issue tracker conventions</a:t>
            </a:r>
            <a:endParaRPr sz="1700"/>
          </a:p>
          <a:p>
            <a:pPr indent="-336550" lvl="0" marL="457200" rtl="0" algn="l">
              <a:spcBef>
                <a:spcPts val="400"/>
              </a:spcBef>
              <a:spcAft>
                <a:spcPts val="0"/>
              </a:spcAft>
              <a:buSzPts val="1700"/>
              <a:buChar char="❖"/>
            </a:pPr>
            <a:r>
              <a:rPr lang="en-GB" sz="1700">
                <a:solidFill>
                  <a:srgbClr val="990000"/>
                </a:solidFill>
              </a:rPr>
              <a:t>Version </a:t>
            </a:r>
            <a:r>
              <a:rPr lang="en-GB" sz="1700">
                <a:solidFill>
                  <a:srgbClr val="990000"/>
                </a:solidFill>
              </a:rPr>
              <a:t>convention</a:t>
            </a:r>
            <a:r>
              <a:rPr lang="en-GB" sz="1700">
                <a:solidFill>
                  <a:srgbClr val="990000"/>
                </a:solidFill>
              </a:rPr>
              <a:t> (5.x vs 5.0.x, etc.)</a:t>
            </a:r>
            <a:r>
              <a:rPr lang="en-GB" sz="1700"/>
              <a:t>.</a:t>
            </a:r>
            <a:endParaRPr sz="1700"/>
          </a:p>
          <a:p>
            <a:pPr indent="-336550" lvl="0" marL="457200" rtl="0" algn="l">
              <a:spcBef>
                <a:spcPts val="400"/>
              </a:spcBef>
              <a:spcAft>
                <a:spcPts val="0"/>
              </a:spcAft>
              <a:buSzPts val="1700"/>
              <a:buChar char="❖"/>
            </a:pPr>
            <a:r>
              <a:rPr lang="en-GB" sz="1700"/>
              <a:t>.</a:t>
            </a:r>
            <a:endParaRPr sz="17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700"/>
              <a:t>Fill this during discussion…</a:t>
            </a:r>
            <a:endParaRPr sz="1700"/>
          </a:p>
          <a:p>
            <a:pPr indent="-336550" lvl="0" marL="457200" rtl="0" algn="l">
              <a:spcBef>
                <a:spcPts val="400"/>
              </a:spcBef>
              <a:spcAft>
                <a:spcPts val="0"/>
              </a:spcAft>
              <a:buSzPts val="1700"/>
              <a:buChar char="+"/>
            </a:pPr>
            <a:r>
              <a:rPr lang="en-GB" sz="1700"/>
              <a:t>Agree general timeframes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+"/>
            </a:pPr>
            <a:r>
              <a:rPr lang="en-GB" sz="1700"/>
              <a:t>Actions to take initial steps</a:t>
            </a:r>
            <a:endParaRPr sz="17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400"/>
              </a:spcBef>
              <a:spcAft>
                <a:spcPts val="400"/>
              </a:spcAft>
              <a:buNone/>
            </a:pPr>
            <a:r>
              <a:rPr b="1" lang="en-GB" sz="1700">
                <a:solidFill>
                  <a:srgbClr val="990000"/>
                </a:solidFill>
              </a:rPr>
              <a:t>The specific objective will be to define a clear roadmap and timeline for this development, as well as an initial set of implementation practices/guidelines.</a:t>
            </a:r>
            <a:endParaRPr b="1" sz="1700">
              <a:solidFill>
                <a:srgbClr val="990000"/>
              </a:solidFill>
            </a:endParaRPr>
          </a:p>
        </p:txBody>
      </p:sp>
      <p:sp>
        <p:nvSpPr>
          <p:cNvPr id="150" name="Google Shape;150;p19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900"/>
              <a:t>What do we need in a GitHub Governance Framework?</a:t>
            </a:r>
            <a:endParaRPr sz="2900"/>
          </a:p>
        </p:txBody>
      </p:sp>
      <p:pic>
        <p:nvPicPr>
          <p:cNvPr id="151" name="Google Shape;151;p19"/>
          <p:cNvPicPr preferRelativeResize="0"/>
          <p:nvPr/>
        </p:nvPicPr>
        <p:blipFill rotWithShape="1">
          <a:blip r:embed="rId3">
            <a:alphaModFix/>
          </a:blip>
          <a:srcRect b="0" l="58191" r="7903" t="0"/>
          <a:stretch/>
        </p:blipFill>
        <p:spPr>
          <a:xfrm rot="10800000">
            <a:off x="9345773" y="1032250"/>
            <a:ext cx="2846227" cy="550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9"/>
          <p:cNvPicPr preferRelativeResize="0"/>
          <p:nvPr/>
        </p:nvPicPr>
        <p:blipFill rotWithShape="1">
          <a:blip r:embed="rId4">
            <a:alphaModFix/>
          </a:blip>
          <a:srcRect b="0" l="0" r="51524" t="0"/>
          <a:stretch/>
        </p:blipFill>
        <p:spPr>
          <a:xfrm>
            <a:off x="9345775" y="1032250"/>
            <a:ext cx="2846227" cy="5504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9"/>
          <p:cNvPicPr preferRelativeResize="0"/>
          <p:nvPr/>
        </p:nvPicPr>
        <p:blipFill rotWithShape="1">
          <a:blip r:embed="rId5">
            <a:alphaModFix/>
          </a:blip>
          <a:srcRect b="19736" l="31778" r="29315" t="0"/>
          <a:stretch/>
        </p:blipFill>
        <p:spPr>
          <a:xfrm>
            <a:off x="9345775" y="1032250"/>
            <a:ext cx="2846227" cy="5504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