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4"/>
  </p:sldMasterIdLst>
  <p:notesMasterIdLst>
    <p:notesMasterId r:id="rId12"/>
  </p:notesMasterIdLst>
  <p:sldIdLst>
    <p:sldId id="256" r:id="rId5"/>
    <p:sldId id="258" r:id="rId6"/>
    <p:sldId id="267" r:id="rId7"/>
    <p:sldId id="274" r:id="rId8"/>
    <p:sldId id="275" r:id="rId9"/>
    <p:sldId id="273" r:id="rId10"/>
    <p:sldId id="276" r:id="rId11"/>
  </p:sldIdLst>
  <p:sldSz cx="12192000" cy="6858000"/>
  <p:notesSz cx="6858000" cy="9144000"/>
  <p:embeddedFontLst>
    <p:embeddedFont>
      <p:font typeface="Helvetica" panose="020B0604020202020204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246842ee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246842ee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2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-2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September 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4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09611" y="1386593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LSI-VC-16</a:t>
            </a:r>
            <a:endParaRPr sz="7500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GB" sz="4000" i="1" dirty="0"/>
              <a:t>CEOS-ARD</a:t>
            </a:r>
            <a:br>
              <a:rPr lang="en-GB" sz="4000" i="1" dirty="0"/>
            </a:br>
            <a:r>
              <a:rPr lang="en-GB" sz="4000" i="1" dirty="0"/>
              <a:t>GA Perspective </a:t>
            </a:r>
            <a:endParaRPr lang="en-GB" sz="4000" i="1" dirty="0">
              <a:latin typeface="Montserrat"/>
              <a:ea typeface="Montserrat"/>
              <a:cs typeface="Montserrat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7222284" y="3860476"/>
            <a:ext cx="4832943" cy="29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lnSpc>
                <a:spcPct val="150000"/>
              </a:lnSpc>
              <a:buSzPts val="2200"/>
            </a:pPr>
            <a:endParaRPr lang="en-GB" sz="22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r">
              <a:lnSpc>
                <a:spcPct val="150000"/>
              </a:lnSpc>
              <a:buSzPts val="2200"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Medhavy Thankappan </a:t>
            </a:r>
            <a:endParaRPr lang="en-US" dirty="0">
              <a:solidFill>
                <a:schemeClr val="accent1"/>
              </a:solidFill>
              <a:latin typeface="Montserrat"/>
              <a:ea typeface="Montserrat"/>
              <a:cs typeface="Montserrat"/>
            </a:endParaRPr>
          </a:p>
          <a:p>
            <a:pPr algn="r">
              <a:lnSpc>
                <a:spcPct val="150000"/>
              </a:lnSpc>
              <a:buSzPts val="2200"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Geoscience Australia</a:t>
            </a:r>
            <a:endParaRPr lang="en-US" sz="1400" b="0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2.1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Canberra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- 2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September 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244356" y="1288492"/>
            <a:ext cx="11703287" cy="4680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-AU" sz="2000" dirty="0">
                <a:ea typeface="Calibri"/>
                <a:cs typeface="Calibri"/>
              </a:rPr>
              <a:t>GA has been associated with the CEOS-ARD initiative from its conception and remains a strong supporter of the CEOS-ARD Strategy. </a:t>
            </a:r>
          </a:p>
          <a:p>
            <a:pPr indent="-457200"/>
            <a:r>
              <a:rPr lang="en-AU" sz="2000" dirty="0">
                <a:ea typeface="Calibri"/>
                <a:cs typeface="Calibri"/>
              </a:rPr>
              <a:t>CEOS-ARD has been very successful, in terms of its adoption by CEOS member agencies, and continues to attract interest from the industry sector, but more industry engagement is needed.</a:t>
            </a:r>
          </a:p>
          <a:p>
            <a:pPr indent="-457200"/>
            <a:r>
              <a:rPr lang="en-AU" sz="2000" dirty="0">
                <a:ea typeface="Calibri"/>
                <a:cs typeface="Calibri"/>
              </a:rPr>
              <a:t>Through LSI-VC and WGCV in CEOS, GA continues to support CEOS-ARD self-assessments for compliance against </a:t>
            </a:r>
            <a:r>
              <a:rPr lang="en-US" sz="2000" dirty="0">
                <a:ea typeface="Calibri"/>
                <a:cs typeface="Calibri"/>
              </a:rPr>
              <a:t>Product Family Specification (PFS) which remains a strong basis for achieving interoperability.</a:t>
            </a:r>
          </a:p>
          <a:p>
            <a:pPr indent="-457200"/>
            <a:r>
              <a:rPr lang="en-US" sz="2000" dirty="0">
                <a:ea typeface="Calibri"/>
                <a:cs typeface="Calibri"/>
              </a:rPr>
              <a:t>Achieving interoperability of multi-source data streams remains a high priority for the success of our Digital Earth programs (Australia, Africa, Antarctica), combined use of multi-source data provides better insights, and return on investment. </a:t>
            </a: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Background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71B10B-93CA-E9A2-CF79-08FADC4D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300" y="1229760"/>
            <a:ext cx="11495400" cy="4780622"/>
          </a:xfrm>
        </p:spPr>
        <p:txBody>
          <a:bodyPr/>
          <a:lstStyle/>
          <a:p>
            <a:r>
              <a:rPr lang="en-AU" dirty="0"/>
              <a:t>Consistent time-series data across sensors, steps towards harmonisation / homogenisation. </a:t>
            </a:r>
          </a:p>
          <a:p>
            <a:r>
              <a:rPr lang="en-AU" dirty="0"/>
              <a:t>Focuses effort on value-adding with common baseline data, improves results from multi-sensor analyses, helps gain better insights. </a:t>
            </a:r>
          </a:p>
          <a:p>
            <a:r>
              <a:rPr lang="en-AU" dirty="0"/>
              <a:t>Reduced duplication of effort, cost savings, increased global applicability of algorithms, higher return on investment.</a:t>
            </a:r>
          </a:p>
          <a:p>
            <a:r>
              <a:rPr lang="en-AU" dirty="0"/>
              <a:t>New opportunities for EO in our region.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27B6EF-362D-DA3C-9676-24B0D24B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 Drivers</a:t>
            </a:r>
          </a:p>
        </p:txBody>
      </p:sp>
    </p:spTree>
    <p:extLst>
      <p:ext uri="{BB962C8B-B14F-4D97-AF65-F5344CB8AC3E}">
        <p14:creationId xmlns:p14="http://schemas.microsoft.com/office/powerpoint/2010/main" val="1723160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BABCB6-5CA4-24EB-2BFC-09B30A92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EO Value Creation Potential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675A06-7CE2-7E40-7FBF-4DDD2152BB68}"/>
              </a:ext>
            </a:extLst>
          </p:cNvPr>
          <p:cNvGrpSpPr/>
          <p:nvPr/>
        </p:nvGrpSpPr>
        <p:grpSpPr>
          <a:xfrm>
            <a:off x="275765" y="1229384"/>
            <a:ext cx="7932981" cy="4866764"/>
            <a:chOff x="389086" y="914400"/>
            <a:chExt cx="7730348" cy="5525656"/>
          </a:xfrm>
        </p:grpSpPr>
        <p:pic>
          <p:nvPicPr>
            <p:cNvPr id="5" name="Picture 4" descr="A graph of different colored bars&#10;&#10;Description automatically generated with medium confidence">
              <a:extLst>
                <a:ext uri="{FF2B5EF4-FFF2-40B4-BE49-F238E27FC236}">
                  <a16:creationId xmlns:a16="http://schemas.microsoft.com/office/drawing/2014/main" id="{24688314-C6FC-C1CF-CD88-F0ECA710C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086" y="914400"/>
              <a:ext cx="7730348" cy="4241494"/>
            </a:xfrm>
            <a:prstGeom prst="rect">
              <a:avLst/>
            </a:prstGeom>
            <a:ln>
              <a:solidFill>
                <a:srgbClr val="2E6F88">
                  <a:shade val="15000"/>
                </a:srgbClr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43AFDD-4409-42CB-0FE1-2BEA864A1C31}"/>
                </a:ext>
              </a:extLst>
            </p:cNvPr>
            <p:cNvSpPr txBox="1"/>
            <p:nvPr/>
          </p:nvSpPr>
          <p:spPr>
            <a:xfrm rot="10800000" flipV="1">
              <a:off x="5820777" y="5148851"/>
              <a:ext cx="2298656" cy="1291205"/>
            </a:xfrm>
            <a:prstGeom prst="rect">
              <a:avLst/>
            </a:prstGeom>
            <a:noFill/>
            <a:ln>
              <a:solidFill>
                <a:srgbClr val="2E6F88">
                  <a:shade val="15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36F7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Source: Amplifying the Global Value of Earth Observation - Insight Report (May 2024)</a:t>
              </a:r>
            </a:p>
          </p:txBody>
        </p:sp>
        <p:pic>
          <p:nvPicPr>
            <p:cNvPr id="7" name="Picture 6" descr="A green circle with white text&#10;&#10;Description automatically generated">
              <a:extLst>
                <a:ext uri="{FF2B5EF4-FFF2-40B4-BE49-F238E27FC236}">
                  <a16:creationId xmlns:a16="http://schemas.microsoft.com/office/drawing/2014/main" id="{1841C148-0561-EFDD-914C-DD7EE2A72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086" y="5194291"/>
              <a:ext cx="5399428" cy="1189311"/>
            </a:xfrm>
            <a:prstGeom prst="rect">
              <a:avLst/>
            </a:prstGeom>
            <a:ln>
              <a:solidFill>
                <a:srgbClr val="2E6F88">
                  <a:shade val="15000"/>
                </a:srgbClr>
              </a:solidFill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0C91775-F5A2-6B89-99C4-6D81F3329567}"/>
              </a:ext>
            </a:extLst>
          </p:cNvPr>
          <p:cNvSpPr txBox="1"/>
          <p:nvPr/>
        </p:nvSpPr>
        <p:spPr>
          <a:xfrm>
            <a:off x="8252432" y="1202501"/>
            <a:ext cx="376833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Tx/>
              <a:buFont typeface="Wingdings" panose="05000000000000000000" pitchFamily="2" charset="2"/>
              <a:buChar char="v"/>
              <a:defRPr/>
            </a:pPr>
            <a:r>
              <a:rPr lang="en-AU" sz="2400" kern="1200" dirty="0">
                <a:solidFill>
                  <a:srgbClr val="082E4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The </a:t>
            </a:r>
            <a:r>
              <a:rPr lang="en-AU" sz="2400" b="1" kern="1200" dirty="0">
                <a:solidFill>
                  <a:srgbClr val="082E4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Asia Pacific </a:t>
            </a:r>
            <a:r>
              <a:rPr lang="en-AU" sz="2400" kern="1200" dirty="0">
                <a:solidFill>
                  <a:srgbClr val="082E4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region is projected to capture the </a:t>
            </a:r>
            <a:r>
              <a:rPr lang="en-AU" sz="2400" b="1" kern="1200" dirty="0">
                <a:solidFill>
                  <a:srgbClr val="082E4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largest share of value with a potential of $315 billion</a:t>
            </a:r>
            <a:r>
              <a:rPr lang="en-AU" sz="2400" kern="1200" dirty="0">
                <a:solidFill>
                  <a:srgbClr val="082E4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  <a:p>
            <a:pPr marL="342900" indent="-342900">
              <a:buClrTx/>
              <a:buFont typeface="Wingdings" panose="05000000000000000000" pitchFamily="2" charset="2"/>
              <a:buChar char="v"/>
              <a:defRPr/>
            </a:pPr>
            <a:endParaRPr lang="en-AU" sz="2400" kern="1200" dirty="0">
              <a:solidFill>
                <a:srgbClr val="082E41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indent="-342900">
              <a:buClrTx/>
              <a:buFont typeface="Wingdings" panose="05000000000000000000" pitchFamily="2" charset="2"/>
              <a:buChar char="v"/>
              <a:defRPr/>
            </a:pPr>
            <a:r>
              <a:rPr lang="en-AU" sz="2400" b="1" kern="1200" dirty="0">
                <a:solidFill>
                  <a:srgbClr val="082E4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Value creation </a:t>
            </a:r>
            <a:r>
              <a:rPr lang="en-AU" sz="2400" kern="1200" dirty="0">
                <a:solidFill>
                  <a:srgbClr val="082E4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results from </a:t>
            </a:r>
            <a:r>
              <a:rPr lang="en-AU" sz="2400" b="1" kern="1200" dirty="0">
                <a:solidFill>
                  <a:srgbClr val="082E4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analysis and application </a:t>
            </a:r>
            <a:r>
              <a:rPr lang="en-AU" sz="2400" kern="1200" dirty="0">
                <a:solidFill>
                  <a:srgbClr val="082E4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of EO data.</a:t>
            </a:r>
          </a:p>
          <a:p>
            <a:pPr marL="342900" indent="-342900">
              <a:buClrTx/>
              <a:buFont typeface="Wingdings" panose="05000000000000000000" pitchFamily="2" charset="2"/>
              <a:buChar char="v"/>
              <a:defRPr/>
            </a:pPr>
            <a:endParaRPr lang="en-AU" sz="2400" kern="1200" dirty="0">
              <a:solidFill>
                <a:srgbClr val="082E41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indent="-342900">
              <a:buClrTx/>
              <a:buFont typeface="Wingdings" panose="05000000000000000000" pitchFamily="2" charset="2"/>
              <a:buChar char="v"/>
              <a:defRPr/>
            </a:pPr>
            <a:r>
              <a:rPr lang="en-AU" sz="2400" b="1" kern="1200" dirty="0">
                <a:solidFill>
                  <a:srgbClr val="082E4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Interoperability</a:t>
            </a:r>
            <a:r>
              <a:rPr lang="en-AU" sz="2400" kern="1200" dirty="0">
                <a:solidFill>
                  <a:srgbClr val="082E4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of multi-source data streams can </a:t>
            </a:r>
            <a:r>
              <a:rPr lang="en-AU" sz="2400" b="1" kern="1200" dirty="0">
                <a:solidFill>
                  <a:srgbClr val="082E4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amplify value creation</a:t>
            </a:r>
          </a:p>
        </p:txBody>
      </p:sp>
    </p:spTree>
    <p:extLst>
      <p:ext uri="{BB962C8B-B14F-4D97-AF65-F5344CB8AC3E}">
        <p14:creationId xmlns:p14="http://schemas.microsoft.com/office/powerpoint/2010/main" val="557992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93D37E-D47D-4747-5295-D8DEA182B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Landsat Next Partnership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F0477B-9622-3860-0AC8-39AE96A0FFAD}"/>
              </a:ext>
            </a:extLst>
          </p:cNvPr>
          <p:cNvSpPr/>
          <p:nvPr/>
        </p:nvSpPr>
        <p:spPr>
          <a:xfrm>
            <a:off x="405571" y="2121801"/>
            <a:ext cx="11389855" cy="4214646"/>
          </a:xfrm>
          <a:prstGeom prst="roundRect">
            <a:avLst/>
          </a:prstGeom>
          <a:solidFill>
            <a:srgbClr val="B43B3B"/>
          </a:solidFill>
          <a:ln w="12700" cap="flat" cmpd="sng" algn="ctr">
            <a:solidFill>
              <a:srgbClr val="2E6F88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28BF40-F8F1-1578-6B03-C01E3FAD477D}"/>
              </a:ext>
            </a:extLst>
          </p:cNvPr>
          <p:cNvSpPr/>
          <p:nvPr/>
        </p:nvSpPr>
        <p:spPr>
          <a:xfrm>
            <a:off x="773950" y="2728777"/>
            <a:ext cx="2513066" cy="1525316"/>
          </a:xfrm>
          <a:prstGeom prst="roundRect">
            <a:avLst/>
          </a:prstGeom>
          <a:solidFill>
            <a:srgbClr val="A2C5CF">
              <a:lumMod val="60000"/>
              <a:lumOff val="40000"/>
            </a:srgbClr>
          </a:solidFill>
          <a:ln w="12700" cap="flat" cmpd="sng" algn="ctr">
            <a:solidFill>
              <a:srgbClr val="2E6F88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E2ECE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Enhanced Alice Springs Ground Station Capability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E2ECE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Ka/X/S-band, highly redundant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B0D16C-B7C6-7C81-5844-CD38AD50C057}"/>
              </a:ext>
            </a:extLst>
          </p:cNvPr>
          <p:cNvSpPr/>
          <p:nvPr/>
        </p:nvSpPr>
        <p:spPr>
          <a:xfrm>
            <a:off x="753745" y="4345424"/>
            <a:ext cx="2533271" cy="1500347"/>
          </a:xfrm>
          <a:prstGeom prst="roundRect">
            <a:avLst/>
          </a:prstGeom>
          <a:solidFill>
            <a:srgbClr val="A2C5CF">
              <a:lumMod val="60000"/>
              <a:lumOff val="40000"/>
            </a:srgbClr>
          </a:solidFill>
          <a:ln w="12700" cap="flat" cmpd="sng" algn="ctr">
            <a:solidFill>
              <a:srgbClr val="2E6F88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E2ECE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Nations Technical Training and Research Programs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E2ECE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Including ground station skills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45BDC1C-89A3-4DCE-3A2D-A7BE05F95995}"/>
              </a:ext>
            </a:extLst>
          </p:cNvPr>
          <p:cNvSpPr/>
          <p:nvPr/>
        </p:nvSpPr>
        <p:spPr>
          <a:xfrm>
            <a:off x="3442128" y="2735512"/>
            <a:ext cx="2585471" cy="1525315"/>
          </a:xfrm>
          <a:prstGeom prst="roundRect">
            <a:avLst/>
          </a:prstGeom>
          <a:solidFill>
            <a:srgbClr val="A2C5CF">
              <a:lumMod val="60000"/>
              <a:lumOff val="40000"/>
            </a:srgbClr>
          </a:solidFill>
          <a:ln w="12700" cap="flat" cmpd="sng" algn="ctr">
            <a:solidFill>
              <a:srgbClr val="2E6F88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E2ECE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Permanent operational instrumented 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2ECE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E2ECE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2ECE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E2ECE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facilities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E2ECE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in Aus, 1 in Pacific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61C0C5-494A-EA85-1B35-A01F23B9E8F4}"/>
              </a:ext>
            </a:extLst>
          </p:cNvPr>
          <p:cNvSpPr/>
          <p:nvPr/>
        </p:nvSpPr>
        <p:spPr>
          <a:xfrm>
            <a:off x="6214770" y="2728777"/>
            <a:ext cx="2585471" cy="1511846"/>
          </a:xfrm>
          <a:prstGeom prst="roundRect">
            <a:avLst/>
          </a:prstGeom>
          <a:solidFill>
            <a:srgbClr val="A2C5CF">
              <a:lumMod val="60000"/>
              <a:lumOff val="40000"/>
            </a:srgbClr>
          </a:solidFill>
          <a:ln w="12700" cap="flat" cmpd="sng" algn="ctr">
            <a:solidFill>
              <a:srgbClr val="2E6F88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E2ECE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Indo-Pacific Regional Data Hub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E2ECE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Landsat, Sentinel and other  high-quality trusted data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231970-FF7A-A1D2-326B-6BEAB15AD674}"/>
              </a:ext>
            </a:extLst>
          </p:cNvPr>
          <p:cNvSpPr/>
          <p:nvPr/>
        </p:nvSpPr>
        <p:spPr>
          <a:xfrm>
            <a:off x="8962799" y="2728777"/>
            <a:ext cx="2626630" cy="1500347"/>
          </a:xfrm>
          <a:prstGeom prst="roundRect">
            <a:avLst/>
          </a:prstGeom>
          <a:solidFill>
            <a:srgbClr val="A2C5CF">
              <a:lumMod val="60000"/>
              <a:lumOff val="40000"/>
            </a:srgbClr>
          </a:solidFill>
          <a:ln w="12700" cap="flat" cmpd="sng" algn="ctr">
            <a:solidFill>
              <a:srgbClr val="2E6F88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E2ECE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Operational Data Quality and Integrity Monitoring Facility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E2ECE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Foreign government and commercial missions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32266AC-1AA9-B7A1-E3C2-0BAA17D10B86}"/>
              </a:ext>
            </a:extLst>
          </p:cNvPr>
          <p:cNvSpPr/>
          <p:nvPr/>
        </p:nvSpPr>
        <p:spPr>
          <a:xfrm>
            <a:off x="3442128" y="4373147"/>
            <a:ext cx="2585471" cy="1500346"/>
          </a:xfrm>
          <a:prstGeom prst="roundRect">
            <a:avLst/>
          </a:prstGeom>
          <a:solidFill>
            <a:srgbClr val="A2C5CF">
              <a:lumMod val="60000"/>
              <a:lumOff val="40000"/>
            </a:srgbClr>
          </a:solidFill>
          <a:ln w="12700" cap="flat" cmpd="sng" algn="ctr">
            <a:solidFill>
              <a:srgbClr val="2E6F88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E2ECE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New, open, science and next-generation analytics technology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E2ECE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Including AI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C79C2F-4CA8-4D0A-B798-0D556FE0A99B}"/>
              </a:ext>
            </a:extLst>
          </p:cNvPr>
          <p:cNvSpPr/>
          <p:nvPr/>
        </p:nvSpPr>
        <p:spPr>
          <a:xfrm>
            <a:off x="6214770" y="4373147"/>
            <a:ext cx="2585471" cy="1525315"/>
          </a:xfrm>
          <a:prstGeom prst="roundRect">
            <a:avLst/>
          </a:prstGeom>
          <a:solidFill>
            <a:srgbClr val="A2C5CF">
              <a:lumMod val="60000"/>
              <a:lumOff val="40000"/>
            </a:srgbClr>
          </a:solidFill>
          <a:ln w="12700" cap="flat" cmpd="sng" algn="ctr">
            <a:solidFill>
              <a:srgbClr val="2E6F88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E2ECE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Field data collection programs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E2ECE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 and validation data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7D10BB3-8EEA-B880-0B1E-846681F926D0}"/>
              </a:ext>
            </a:extLst>
          </p:cNvPr>
          <p:cNvSpPr/>
          <p:nvPr/>
        </p:nvSpPr>
        <p:spPr>
          <a:xfrm>
            <a:off x="8983379" y="4348178"/>
            <a:ext cx="2585471" cy="1525315"/>
          </a:xfrm>
          <a:prstGeom prst="roundRect">
            <a:avLst/>
          </a:prstGeom>
          <a:solidFill>
            <a:srgbClr val="A2C5CF">
              <a:lumMod val="60000"/>
              <a:lumOff val="40000"/>
            </a:srgbClr>
          </a:solidFill>
          <a:ln w="12700" cap="flat" cmpd="sng" algn="ctr">
            <a:solidFill>
              <a:srgbClr val="2E6F88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E2ECE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Interoperability engagement and uplift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E2ECEE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Including through CEOS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CFBC6957-ACC2-5645-E20E-CF88CF45E9C4}"/>
              </a:ext>
            </a:extLst>
          </p:cNvPr>
          <p:cNvSpPr/>
          <p:nvPr/>
        </p:nvSpPr>
        <p:spPr>
          <a:xfrm>
            <a:off x="11255601" y="2589175"/>
            <a:ext cx="410231" cy="365522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rgbClr val="2E6F88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574B3BDD-9AC7-3A61-60B4-DFD1037AE343}"/>
              </a:ext>
            </a:extLst>
          </p:cNvPr>
          <p:cNvSpPr/>
          <p:nvPr/>
        </p:nvSpPr>
        <p:spPr>
          <a:xfrm>
            <a:off x="11233847" y="4206513"/>
            <a:ext cx="410231" cy="365522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rgbClr val="2E6F88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72411697-6D3B-013F-B608-EE883D14CD58}"/>
              </a:ext>
            </a:extLst>
          </p:cNvPr>
          <p:cNvSpPr/>
          <p:nvPr/>
        </p:nvSpPr>
        <p:spPr>
          <a:xfrm>
            <a:off x="8482959" y="2599496"/>
            <a:ext cx="410231" cy="365522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rgbClr val="2E6F88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552C5F-8799-96CC-1E8D-F6E9C6BD8976}"/>
              </a:ext>
            </a:extLst>
          </p:cNvPr>
          <p:cNvSpPr txBox="1"/>
          <p:nvPr/>
        </p:nvSpPr>
        <p:spPr>
          <a:xfrm>
            <a:off x="405571" y="1067261"/>
            <a:ext cx="113898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sym typeface="Montserrat"/>
              </a:rPr>
              <a:t>New investment by the Australian Government in a full value chain partnership to ensure that benefits of Landsat Next are realised by Australians, Americans and in the Indo-Pacific ($AUD448.7M to 2034-45, then ~43.2M per year ongoing).</a:t>
            </a:r>
          </a:p>
        </p:txBody>
      </p:sp>
    </p:spTree>
    <p:extLst>
      <p:ext uri="{BB962C8B-B14F-4D97-AF65-F5344CB8AC3E}">
        <p14:creationId xmlns:p14="http://schemas.microsoft.com/office/powerpoint/2010/main" val="4258238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20FB75-F656-F2FC-B8E8-C113D24AB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962" y="1351031"/>
            <a:ext cx="11495400" cy="4662900"/>
          </a:xfrm>
        </p:spPr>
        <p:txBody>
          <a:bodyPr/>
          <a:lstStyle/>
          <a:p>
            <a:r>
              <a:rPr lang="en-AU" sz="2000" dirty="0"/>
              <a:t>The </a:t>
            </a:r>
            <a:r>
              <a:rPr lang="en-AU" sz="2000" b="1" dirty="0"/>
              <a:t>CEOS-ARD PFS </a:t>
            </a:r>
            <a:r>
              <a:rPr lang="en-AU" sz="2000" dirty="0"/>
              <a:t>framework tolerates </a:t>
            </a:r>
            <a:r>
              <a:rPr lang="en-AU" sz="2000" b="1" dirty="0"/>
              <a:t>different approaches</a:t>
            </a:r>
            <a:r>
              <a:rPr lang="en-AU" sz="2000" dirty="0"/>
              <a:t>, which means surface reflectance data could be slightly different across providers.</a:t>
            </a:r>
          </a:p>
          <a:p>
            <a:r>
              <a:rPr lang="en-AU" sz="2000" b="1" dirty="0"/>
              <a:t>Differences </a:t>
            </a:r>
            <a:r>
              <a:rPr lang="en-AU" sz="2000" dirty="0"/>
              <a:t>in surface reflectance data (e.g. CEOS-ARD) from different providers </a:t>
            </a:r>
            <a:r>
              <a:rPr lang="en-AU" sz="2000" b="1" dirty="0"/>
              <a:t>impedes combined use, analyses, and gaining deeper insights</a:t>
            </a:r>
            <a:r>
              <a:rPr lang="en-AU" sz="2000" dirty="0"/>
              <a:t>.</a:t>
            </a:r>
          </a:p>
          <a:p>
            <a:r>
              <a:rPr lang="en-AU" sz="2000" b="1" dirty="0"/>
              <a:t>CEOS-ARD</a:t>
            </a:r>
            <a:r>
              <a:rPr lang="en-AU" sz="2000" dirty="0"/>
              <a:t> is only the first step in the ‘</a:t>
            </a:r>
            <a:r>
              <a:rPr lang="en-AU" sz="2000" b="1" dirty="0"/>
              <a:t>interoperability continuum</a:t>
            </a:r>
            <a:r>
              <a:rPr lang="en-AU" sz="2000" dirty="0"/>
              <a:t>’, more work is needed (</a:t>
            </a:r>
            <a:r>
              <a:rPr lang="en-AU" sz="2000" i="1" dirty="0"/>
              <a:t>and being proposed</a:t>
            </a:r>
            <a:r>
              <a:rPr lang="en-AU" sz="2000" dirty="0"/>
              <a:t>) to achieve interoperability among multiple data streams (</a:t>
            </a:r>
            <a:r>
              <a:rPr lang="en-AU" sz="2000" b="1" i="1" dirty="0"/>
              <a:t>details in Session 9 on Wednesday</a:t>
            </a:r>
            <a:r>
              <a:rPr lang="en-AU" sz="2000" dirty="0"/>
              <a:t>).</a:t>
            </a: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AU" sz="1867" kern="1200" dirty="0">
                <a:solidFill>
                  <a:srgbClr val="FF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                                  </a:t>
            </a: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CEOS-ARD is the term we use now in place of CARD4L</a:t>
            </a:r>
          </a:p>
          <a:p>
            <a:endParaRPr lang="en-AU" sz="2000" dirty="0"/>
          </a:p>
          <a:p>
            <a:endParaRPr lang="en-AU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43A73D-33BB-2602-1A30-5E6F32AF0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Next?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47EA7C-036D-F83A-23B8-0F16ADFD8A75}"/>
              </a:ext>
            </a:extLst>
          </p:cNvPr>
          <p:cNvGrpSpPr/>
          <p:nvPr/>
        </p:nvGrpSpPr>
        <p:grpSpPr>
          <a:xfrm>
            <a:off x="2496364" y="4634358"/>
            <a:ext cx="6652117" cy="1885021"/>
            <a:chOff x="2506638" y="4417748"/>
            <a:chExt cx="6652117" cy="188502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E78ABA-AACB-F182-855D-BF75ADCDE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56" t="6618" r="3538" b="18400"/>
            <a:stretch/>
          </p:blipFill>
          <p:spPr>
            <a:xfrm>
              <a:off x="2506638" y="4654457"/>
              <a:ext cx="6652117" cy="1648312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219CA84-9692-B77D-F26F-8BE7E4B72580}"/>
                </a:ext>
              </a:extLst>
            </p:cNvPr>
            <p:cNvGrpSpPr/>
            <p:nvPr/>
          </p:nvGrpSpPr>
          <p:grpSpPr>
            <a:xfrm>
              <a:off x="5411455" y="4417748"/>
              <a:ext cx="842481" cy="936814"/>
              <a:chOff x="8342616" y="4282458"/>
              <a:chExt cx="842481" cy="936814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6802FB2-F9F0-AE8E-7B7C-A53EA8D05F73}"/>
                  </a:ext>
                </a:extLst>
              </p:cNvPr>
              <p:cNvSpPr/>
              <p:nvPr/>
            </p:nvSpPr>
            <p:spPr>
              <a:xfrm>
                <a:off x="8342616" y="4869951"/>
                <a:ext cx="842481" cy="349321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FFAF13D8-88D5-08BA-4C26-C698DDDFB5A7}"/>
                  </a:ext>
                </a:extLst>
              </p:cNvPr>
              <p:cNvCxnSpPr>
                <a:cxnSpLocks/>
                <a:endCxn id="6" idx="0"/>
              </p:cNvCxnSpPr>
              <p:nvPr/>
            </p:nvCxnSpPr>
            <p:spPr>
              <a:xfrm flipH="1">
                <a:off x="8763857" y="4282458"/>
                <a:ext cx="421240" cy="58749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2201269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695134" y="2516817"/>
            <a:ext cx="6157200" cy="148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Thank you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94E160D5594B46A310B92C569CC8F0" ma:contentTypeVersion="15" ma:contentTypeDescription="Create a new document." ma:contentTypeScope="" ma:versionID="c5d82ccb847463eef57f95ae68386d2b">
  <xsd:schema xmlns:xsd="http://www.w3.org/2001/XMLSchema" xmlns:xs="http://www.w3.org/2001/XMLSchema" xmlns:p="http://schemas.microsoft.com/office/2006/metadata/properties" xmlns:ns2="fe7635f5-a3ad-4983-8b35-0e51d3f2cea0" xmlns:ns3="6f5c925b-6332-4f3c-a54e-6d49af1273f1" targetNamespace="http://schemas.microsoft.com/office/2006/metadata/properties" ma:root="true" ma:fieldsID="4d78f4d2f869f6097dd85835449f2d2d" ns2:_="" ns3:_="">
    <xsd:import namespace="fe7635f5-a3ad-4983-8b35-0e51d3f2cea0"/>
    <xsd:import namespace="6f5c925b-6332-4f3c-a54e-6d49af1273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635f5-a3ad-4983-8b35-0e51d3f2ce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6a60af0-845b-4d8a-8d01-be9f6f2a1d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c925b-6332-4f3c-a54e-6d49af1273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ac317d6-4359-441d-a6a9-ffe00d4ac955}" ma:internalName="TaxCatchAll" ma:showField="CatchAllData" ma:web="6f5c925b-6332-4f3c-a54e-6d49af1273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5c925b-6332-4f3c-a54e-6d49af1273f1" xsi:nil="true"/>
    <lcf76f155ced4ddcb4097134ff3c332f xmlns="fe7635f5-a3ad-4983-8b35-0e51d3f2ce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C8312D-A986-4FFA-9B73-FF339E35DDCD}">
  <ds:schemaRefs>
    <ds:schemaRef ds:uri="6f5c925b-6332-4f3c-a54e-6d49af1273f1"/>
    <ds:schemaRef ds:uri="fe7635f5-a3ad-4983-8b35-0e51d3f2ce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097FC4F-D31B-4D76-A675-246F28CE57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989BE5-9FE2-461A-BB33-26CDBEEC5360}">
  <ds:schemaRefs>
    <ds:schemaRef ds:uri="6f5c925b-6332-4f3c-a54e-6d49af1273f1"/>
    <ds:schemaRef ds:uri="fe7635f5-a3ad-4983-8b35-0e51d3f2cea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502</Words>
  <Application>Microsoft Office PowerPoint</Application>
  <PresentationFormat>Widescreen</PresentationFormat>
  <Paragraphs>49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Wingdings</vt:lpstr>
      <vt:lpstr>Montserrat</vt:lpstr>
      <vt:lpstr>Arial</vt:lpstr>
      <vt:lpstr>Calibri</vt:lpstr>
      <vt:lpstr>Helvetica</vt:lpstr>
      <vt:lpstr>ceos</vt:lpstr>
      <vt:lpstr>LSI-VC-16 CEOS-ARD GA Perspective </vt:lpstr>
      <vt:lpstr>Background</vt:lpstr>
      <vt:lpstr>Interoperability Drivers</vt:lpstr>
      <vt:lpstr>EO Value Creation Potential</vt:lpstr>
      <vt:lpstr>Landsat Next Partnership</vt:lpstr>
      <vt:lpstr>What’s Next?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Medhavy Thankappan</cp:lastModifiedBy>
  <cp:revision>31</cp:revision>
  <dcterms:modified xsi:type="dcterms:W3CDTF">2024-09-22T20:45:12Z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0x0101008894E160D5594B46A310B92C569CC8F0</vt:lpwstr>
  </property>
  <property fmtid="{D5CDD505-2E9C-101B-9397-08002B2CF9AE}" pid="3" name="MediaServiceImageTags">
    <vt:lpwstr/>
  </property>
</Properties>
</file>