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9"/>
  </p:notesMasterIdLst>
  <p:sldIdLst>
    <p:sldId id="260" r:id="rId2"/>
    <p:sldId id="272" r:id="rId3"/>
    <p:sldId id="281" r:id="rId4"/>
    <p:sldId id="278" r:id="rId5"/>
    <p:sldId id="258" r:id="rId6"/>
    <p:sldId id="259" r:id="rId7"/>
    <p:sldId id="282" r:id="rId8"/>
  </p:sldIdLst>
  <p:sldSz cx="12192000" cy="6858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Noto Sans Symbols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9"/>
    <p:restoredTop sz="94065"/>
  </p:normalViewPr>
  <p:slideViewPr>
    <p:cSldViewPr snapToGrid="0">
      <p:cViewPr varScale="1">
        <p:scale>
          <a:sx n="106" d="100"/>
          <a:sy n="106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49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30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4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2a53e99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c2a53e99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2a53e99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c2a53e99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30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0118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3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986" y="-27000"/>
            <a:ext cx="12259971" cy="6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0" y="0"/>
            <a:ext cx="4000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400"/>
            </a:pPr>
            <a:endParaRPr sz="1867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431" y="5311499"/>
            <a:ext cx="2738896" cy="15085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Google Shape;35;p4">
            <a:extLst>
              <a:ext uri="{FF2B5EF4-FFF2-40B4-BE49-F238E27FC236}">
                <a16:creationId xmlns:a16="http://schemas.microsoft.com/office/drawing/2014/main" id="{7DBEFE9B-A5CB-FAAF-16C2-97BEEBD038C0}"/>
              </a:ext>
            </a:extLst>
          </p:cNvPr>
          <p:cNvSpPr txBox="1">
            <a:spLocks/>
          </p:cNvSpPr>
          <p:nvPr/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8000"/>
              <a:buFont typeface="Arial"/>
              <a:buNone/>
            </a:pPr>
            <a:r>
              <a:rPr lang="en-GB" sz="7500" dirty="0"/>
              <a:t>LSI-VC-16</a:t>
            </a:r>
          </a:p>
          <a:p>
            <a:pPr>
              <a:lnSpc>
                <a:spcPct val="150000"/>
              </a:lnSpc>
              <a:buSzPts val="8000"/>
              <a:buFont typeface="Arial"/>
              <a:buNone/>
            </a:pPr>
            <a:endParaRPr lang="en-GB" sz="7500" dirty="0"/>
          </a:p>
          <a:p>
            <a:pPr>
              <a:lnSpc>
                <a:spcPct val="115000"/>
              </a:lnSpc>
              <a:spcBef>
                <a:spcPts val="1000"/>
              </a:spcBef>
              <a:buSzPts val="8000"/>
              <a:buFont typeface="Arial"/>
              <a:buNone/>
            </a:pPr>
            <a:r>
              <a:rPr lang="en-GB" sz="4000" i="1" dirty="0"/>
              <a:t>Wetlands and EO</a:t>
            </a:r>
          </a:p>
        </p:txBody>
      </p:sp>
      <p:sp>
        <p:nvSpPr>
          <p:cNvPr id="5" name="Google Shape;36;p4">
            <a:extLst>
              <a:ext uri="{FF2B5EF4-FFF2-40B4-BE49-F238E27FC236}">
                <a16:creationId xmlns:a16="http://schemas.microsoft.com/office/drawing/2014/main" id="{FD94540E-C0A6-FF2F-C8FB-C97D131CC883}"/>
              </a:ext>
            </a:extLst>
          </p:cNvPr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Ake Rosenqvist, JAXA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Item 11.1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Canberra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- 2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76048" y="258589"/>
            <a:ext cx="9387200" cy="5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SzPts val="3300"/>
            </a:pPr>
            <a:r>
              <a:rPr lang="en-GB" sz="3733" dirty="0">
                <a:latin typeface="Montserrat" pitchFamily="2" charset="77"/>
              </a:rPr>
              <a:t>The Ramsar Convention</a:t>
            </a:r>
            <a:endParaRPr sz="3733" dirty="0">
              <a:latin typeface="Montserrat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D97752-F06E-6D41-A5DA-BA565E58C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290" y="1129799"/>
            <a:ext cx="1218265" cy="1256940"/>
          </a:xfrm>
          <a:prstGeom prst="rect">
            <a:avLst/>
          </a:prstGeom>
        </p:spPr>
      </p:pic>
      <p:sp>
        <p:nvSpPr>
          <p:cNvPr id="5" name="Google Shape;84;p3">
            <a:extLst>
              <a:ext uri="{FF2B5EF4-FFF2-40B4-BE49-F238E27FC236}">
                <a16:creationId xmlns:a16="http://schemas.microsoft.com/office/drawing/2014/main" id="{9C9A14C9-2634-4D41-9599-118A95951C7E}"/>
              </a:ext>
            </a:extLst>
          </p:cNvPr>
          <p:cNvSpPr txBox="1"/>
          <p:nvPr/>
        </p:nvSpPr>
        <p:spPr>
          <a:xfrm>
            <a:off x="347645" y="1319841"/>
            <a:ext cx="10625156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Ramsar Convention on Wetlands </a:t>
            </a:r>
            <a:endParaRPr lang="en-AU" sz="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endParaRPr lang="en-AU" sz="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Established 1971 in Ramsar, Iran       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20 years before the UN Rio Conventions (UNFCCC, CBD, UNCCD)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172 Contracting Parties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Conference of the Parties (COP) every 3 years – next in July 2025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Ramsar Convention Strategic Plan:</a:t>
            </a:r>
          </a:p>
          <a:p>
            <a:pPr marL="219071" lvl="5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Goal 1 - Addressing the drivers of wetland loss and degradation</a:t>
            </a:r>
          </a:p>
          <a:p>
            <a:pPr marL="219071" lvl="5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Goal 2 - Conservation and management of the Ramsar Site Network</a:t>
            </a:r>
          </a:p>
          <a:p>
            <a:pPr marL="219071" lvl="5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Goal 3 - Wise use* of </a:t>
            </a:r>
            <a:r>
              <a:rPr lang="en-AU" sz="2133" i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wetlands</a:t>
            </a:r>
          </a:p>
          <a:p>
            <a:pPr marL="219071" lvl="5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	Goal 4 - Enhancing implementation of the Convention</a:t>
            </a:r>
            <a:endParaRPr lang="en-AU" sz="133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9071" lvl="5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endParaRPr lang="en-AU" sz="133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9071" lvl="5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16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* Wise use: conservation and sustainable use of wetlands and all the services they provide, for the benefit of people and nature.</a:t>
            </a:r>
          </a:p>
        </p:txBody>
      </p:sp>
    </p:spTree>
    <p:extLst>
      <p:ext uri="{BB962C8B-B14F-4D97-AF65-F5344CB8AC3E}">
        <p14:creationId xmlns:p14="http://schemas.microsoft.com/office/powerpoint/2010/main" val="170674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DE21E-AC27-FF43-86C2-D1B9059B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290" y="1129799"/>
            <a:ext cx="1218265" cy="1256940"/>
          </a:xfrm>
          <a:prstGeom prst="rect">
            <a:avLst/>
          </a:prstGeom>
        </p:spPr>
      </p:pic>
      <p:sp>
        <p:nvSpPr>
          <p:cNvPr id="8" name="Google Shape;84;p3">
            <a:extLst>
              <a:ext uri="{FF2B5EF4-FFF2-40B4-BE49-F238E27FC236}">
                <a16:creationId xmlns:a16="http://schemas.microsoft.com/office/drawing/2014/main" id="{6ACE75F5-2A27-C845-8BA3-F11A5F10166C}"/>
              </a:ext>
            </a:extLst>
          </p:cNvPr>
          <p:cNvSpPr txBox="1"/>
          <p:nvPr/>
        </p:nvSpPr>
        <p:spPr>
          <a:xfrm>
            <a:off x="347653" y="1319845"/>
            <a:ext cx="11223247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endParaRPr lang="en-AU" sz="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Bodies of the Convention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Conference of the Parties (the COP)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Standing Committee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Ramsar Secretariat (SG: Dr Musonda Mumba)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Scientific and Technical Review Panel (STRP)</a:t>
            </a:r>
            <a:endParaRPr lang="en-AU" sz="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endParaRPr lang="en-AU" sz="2133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AU" sz="2133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STRP</a:t>
            </a: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“Ramsar SBSTA”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Develops scientific and technical guidance to the COP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JAXA and ESA Observer Organisations to STRP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2133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2133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70;p32">
            <a:extLst>
              <a:ext uri="{FF2B5EF4-FFF2-40B4-BE49-F238E27FC236}">
                <a16:creationId xmlns:a16="http://schemas.microsoft.com/office/drawing/2014/main" id="{DA5734B6-52E1-D142-A6AF-32DDD54DF59C}"/>
              </a:ext>
            </a:extLst>
          </p:cNvPr>
          <p:cNvSpPr txBox="1">
            <a:spLocks/>
          </p:cNvSpPr>
          <p:nvPr/>
        </p:nvSpPr>
        <p:spPr>
          <a:xfrm>
            <a:off x="176048" y="258589"/>
            <a:ext cx="9387200" cy="5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733" dirty="0">
                <a:latin typeface="Montserrat" pitchFamily="2" charset="77"/>
              </a:rPr>
              <a:t>The Ramsar Convention</a:t>
            </a:r>
          </a:p>
        </p:txBody>
      </p:sp>
    </p:spTree>
    <p:extLst>
      <p:ext uri="{BB962C8B-B14F-4D97-AF65-F5344CB8AC3E}">
        <p14:creationId xmlns:p14="http://schemas.microsoft.com/office/powerpoint/2010/main" val="246754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76048" y="258589"/>
            <a:ext cx="9387200" cy="5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SzPts val="3300"/>
            </a:pPr>
            <a:r>
              <a:rPr lang="en-GB" sz="3733" dirty="0">
                <a:latin typeface="Montserrat" pitchFamily="2" charset="77"/>
              </a:rPr>
              <a:t>The Data Gap</a:t>
            </a:r>
            <a:endParaRPr sz="3733" dirty="0"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DE21E-AC27-FF43-86C2-D1B9059B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290" y="1129799"/>
            <a:ext cx="1218265" cy="1256940"/>
          </a:xfrm>
          <a:prstGeom prst="rect">
            <a:avLst/>
          </a:prstGeom>
        </p:spPr>
      </p:pic>
      <p:sp>
        <p:nvSpPr>
          <p:cNvPr id="13" name="Google Shape;84;p3">
            <a:extLst>
              <a:ext uri="{FF2B5EF4-FFF2-40B4-BE49-F238E27FC236}">
                <a16:creationId xmlns:a16="http://schemas.microsoft.com/office/drawing/2014/main" id="{00B66595-7ABF-3D43-B2D4-CF60190E0D59}"/>
              </a:ext>
            </a:extLst>
          </p:cNvPr>
          <p:cNvSpPr txBox="1"/>
          <p:nvPr/>
        </p:nvSpPr>
        <p:spPr>
          <a:xfrm>
            <a:off x="347653" y="1319845"/>
            <a:ext cx="9719456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STRP-25 (@</a:t>
            </a:r>
            <a:r>
              <a:rPr lang="en-AU" sz="2133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RamsarSec</a:t>
            </a:r>
            <a:r>
              <a:rPr lang="en-AU" sz="2133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Switzerland, Feb 2024):</a:t>
            </a:r>
            <a:endParaRPr lang="en-AU" sz="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endParaRPr lang="en-AU" sz="400" b="1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Only a fraction of Contracting Parties fulfil their reporting req.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“Critical need” for improved wetland mapping and inventory. 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Gap of adequate and up-to-date data on wetlands – both for Ramsar Sites and wetlands globally – major impediment to effective implementation of the Convention (Strategic Goal 4).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2133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 	</a:t>
            </a:r>
            <a:r>
              <a:rPr lang="en-AU" sz="2133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Ad-hoc Task to initiate consultation with the Earth Observation 	community proposed by SRTP to the Ramsar Standing 	Committee (June 2024)</a:t>
            </a:r>
          </a:p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endParaRPr lang="en-AU" sz="2133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5127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91440" y="264447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Consultation with the EO community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FBD539-227F-3FEE-CAB5-9DCB837F5C0A}"/>
              </a:ext>
            </a:extLst>
          </p:cNvPr>
          <p:cNvGrpSpPr/>
          <p:nvPr/>
        </p:nvGrpSpPr>
        <p:grpSpPr>
          <a:xfrm>
            <a:off x="7792279" y="1188014"/>
            <a:ext cx="3430104" cy="5245875"/>
            <a:chOff x="7076661" y="1188014"/>
            <a:chExt cx="3430104" cy="52458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D509D5-AF8D-C855-61DA-04F7FE733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1"/>
            <a:stretch/>
          </p:blipFill>
          <p:spPr>
            <a:xfrm>
              <a:off x="7076661" y="1188014"/>
              <a:ext cx="3430104" cy="52458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EF180D-E5AE-2DA0-02ED-302B22AC0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58" t="36859" r="48142" b="41815"/>
            <a:stretch/>
          </p:blipFill>
          <p:spPr>
            <a:xfrm>
              <a:off x="7552792" y="5377009"/>
              <a:ext cx="2598373" cy="4740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5767B5-1693-0460-6ADC-A102E0EFE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6378" y="3556295"/>
              <a:ext cx="711200" cy="76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69BB58-5707-4AC1-65C9-6BA44E9F7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1" r="38006" b="15789"/>
          <a:stretch/>
        </p:blipFill>
        <p:spPr>
          <a:xfrm>
            <a:off x="258892" y="1263247"/>
            <a:ext cx="7354482" cy="5249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E7F3DF-223B-6C1A-349B-429719E052BD}"/>
              </a:ext>
            </a:extLst>
          </p:cNvPr>
          <p:cNvSpPr txBox="1"/>
          <p:nvPr/>
        </p:nvSpPr>
        <p:spPr>
          <a:xfrm>
            <a:off x="368620" y="4525589"/>
            <a:ext cx="7354482" cy="187521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48300" y="1758269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/>
            <a:r>
              <a:rPr lang="en-US" sz="2400" dirty="0"/>
              <a:t>EO Day in connection with STRP27 in Dec 2024</a:t>
            </a:r>
          </a:p>
          <a:p>
            <a:pPr marL="514350" indent="-514350"/>
            <a:r>
              <a:rPr lang="en-US" sz="2400" dirty="0"/>
              <a:t>Ramsar looking at reviewing its wetlands classification system              and possible alignment/crosswalk with the IUCN Global Ecosystem Typology (GEF) v2.0</a:t>
            </a:r>
          </a:p>
          <a:p>
            <a:pPr marL="514350" indent="-514350"/>
            <a:r>
              <a:rPr lang="en-US" sz="2400" dirty="0"/>
              <a:t>Considering EO as a Priority Task in the next triennium STRP Work Plan 2026-2028. </a:t>
            </a:r>
          </a:p>
          <a:p>
            <a:pPr marL="514350" indent="-514350"/>
            <a:r>
              <a:rPr lang="en-US" sz="2400" dirty="0">
                <a:solidFill>
                  <a:srgbClr val="FF0000"/>
                </a:solidFill>
              </a:rPr>
              <a:t>Opportunity for CEOS to provide input to the Work Plan wording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53022-979F-A45E-5DE3-A61D7E8B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290" y="1129799"/>
            <a:ext cx="1218265" cy="1256940"/>
          </a:xfrm>
          <a:prstGeom prst="rect">
            <a:avLst/>
          </a:prstGeom>
        </p:spPr>
      </p:pic>
      <p:sp>
        <p:nvSpPr>
          <p:cNvPr id="3" name="Google Shape;48;p6">
            <a:extLst>
              <a:ext uri="{FF2B5EF4-FFF2-40B4-BE49-F238E27FC236}">
                <a16:creationId xmlns:a16="http://schemas.microsoft.com/office/drawing/2014/main" id="{0D0A44F6-0002-F4B1-6FAC-6C0BE438B7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" y="264447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Consultation with the EO community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48300" y="1743002"/>
            <a:ext cx="11495400" cy="36189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/>
            <a:r>
              <a:rPr lang="en-US" sz="2000" dirty="0"/>
              <a:t>CEOS already supporting UNFCCC, UNCCD, UNCBD and the SDGs</a:t>
            </a:r>
          </a:p>
          <a:p>
            <a:pPr marL="457200" lvl="1" indent="0">
              <a:buNone/>
            </a:pPr>
            <a:r>
              <a:rPr lang="en-US" sz="1600" dirty="0"/>
              <a:t> - Opportunity to support the Ramsar Convention</a:t>
            </a:r>
          </a:p>
          <a:p>
            <a:pPr marL="971550" lvl="1" indent="-514350"/>
            <a:endParaRPr lang="en-US" sz="1600" dirty="0"/>
          </a:p>
          <a:p>
            <a:pPr marL="514350" indent="-514350"/>
            <a:r>
              <a:rPr lang="en-US" sz="2000" dirty="0"/>
              <a:t>Support Ramsar STRP develop wetland information requirements &amp; translation to EO requirements</a:t>
            </a:r>
          </a:p>
          <a:p>
            <a:pPr marL="514350" indent="-514350"/>
            <a:r>
              <a:rPr lang="en-US" sz="2000" dirty="0"/>
              <a:t>Possible alignment with the CEOS Biodiversity Study Team proposed at SIT TW?</a:t>
            </a:r>
          </a:p>
          <a:p>
            <a:pPr marL="514350" indent="-514350"/>
            <a:r>
              <a:rPr lang="en-US" sz="2000" dirty="0"/>
              <a:t>More CEOS agencies encouraged to become STRP Observer </a:t>
            </a:r>
            <a:r>
              <a:rPr lang="en-US" sz="2000" dirty="0" err="1"/>
              <a:t>Organisations</a:t>
            </a:r>
            <a:r>
              <a:rPr lang="en-US" sz="2000" dirty="0"/>
              <a:t> during next Ramsar triennium </a:t>
            </a:r>
            <a:r>
              <a:rPr lang="en-US" sz="2000"/>
              <a:t>(2026-2028)</a:t>
            </a:r>
            <a:endParaRPr lang="en-US"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53022-979F-A45E-5DE3-A61D7E8B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290" y="1129799"/>
            <a:ext cx="1218265" cy="1256940"/>
          </a:xfrm>
          <a:prstGeom prst="rect">
            <a:avLst/>
          </a:prstGeom>
        </p:spPr>
      </p:pic>
      <p:sp>
        <p:nvSpPr>
          <p:cNvPr id="3" name="Google Shape;48;p6">
            <a:extLst>
              <a:ext uri="{FF2B5EF4-FFF2-40B4-BE49-F238E27FC236}">
                <a16:creationId xmlns:a16="http://schemas.microsoft.com/office/drawing/2014/main" id="{0D0A44F6-0002-F4B1-6FAC-6C0BE438B7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" y="264447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 dirty="0" err="1">
                <a:latin typeface="Montserrat"/>
                <a:ea typeface="Montserrat"/>
                <a:cs typeface="Montserrat"/>
                <a:sym typeface="Montserrat"/>
              </a:rPr>
              <a:t>Misc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5599012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417</Words>
  <Application>Microsoft Macintosh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Noto Sans Symbols</vt:lpstr>
      <vt:lpstr>Arial</vt:lpstr>
      <vt:lpstr>ceos</vt:lpstr>
      <vt:lpstr>PowerPoint Presentation</vt:lpstr>
      <vt:lpstr>The Ramsar Convention</vt:lpstr>
      <vt:lpstr>PowerPoint Presentation</vt:lpstr>
      <vt:lpstr>The Data Gap</vt:lpstr>
      <vt:lpstr>Consultation with the EO community</vt:lpstr>
      <vt:lpstr>Consultation with the EO community</vt:lpstr>
      <vt:lpstr>Misc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Ake Rosenqvist</cp:lastModifiedBy>
  <cp:revision>14</cp:revision>
  <dcterms:modified xsi:type="dcterms:W3CDTF">2024-09-25T06:12:51Z</dcterms:modified>
</cp:coreProperties>
</file>