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3"/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6858000" cx="12192000"/>
  <p:notesSz cx="6858000" cy="9144000"/>
  <p:embeddedFontLst>
    <p:embeddedFont>
      <p:font typeface="Helvetica Neue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11" Type="http://schemas.openxmlformats.org/officeDocument/2006/relationships/slide" Target="slides/slide5.xml"/><Relationship Id="rId22" Type="http://schemas.openxmlformats.org/officeDocument/2006/relationships/font" Target="fonts/HelveticaNeue-bold.fntdata"/><Relationship Id="rId10" Type="http://schemas.openxmlformats.org/officeDocument/2006/relationships/slide" Target="slides/slide4.xml"/><Relationship Id="rId21" Type="http://schemas.openxmlformats.org/officeDocument/2006/relationships/font" Target="fonts/HelveticaNeue-regular.fntdata"/><Relationship Id="rId13" Type="http://schemas.openxmlformats.org/officeDocument/2006/relationships/slide" Target="slides/slide7.xml"/><Relationship Id="rId24" Type="http://schemas.openxmlformats.org/officeDocument/2006/relationships/font" Target="fonts/HelveticaNeue-boldItalic.fntdata"/><Relationship Id="rId12" Type="http://schemas.openxmlformats.org/officeDocument/2006/relationships/slide" Target="slides/slide6.xml"/><Relationship Id="rId23" Type="http://schemas.openxmlformats.org/officeDocument/2006/relationships/font" Target="fonts/HelveticaNeue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3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95215ea75_0_2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c95215ea75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031b31e689_0_1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031b31e689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031b31e689_0_1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031b31e689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29627191ec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29627191e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1d56a5427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11d56a54271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c95215ea75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c95215ea7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3713aac91_1_4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23713aac91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123713aac91_1_4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d0899a28d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d0899a28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c7f3cea0e5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c7f3cea0e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95215ea75_0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c95215ea75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31b31e689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031b31e68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a4eb127aa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a4eb127aa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c95215ea75_0_3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c95215ea75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3.jpg"/><Relationship Id="rId4" Type="http://schemas.openxmlformats.org/officeDocument/2006/relationships/image" Target="../media/image43.jpg"/><Relationship Id="rId5" Type="http://schemas.openxmlformats.org/officeDocument/2006/relationships/image" Target="../media/image5.png"/><Relationship Id="rId6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13.jpg"/><Relationship Id="rId4" Type="http://schemas.openxmlformats.org/officeDocument/2006/relationships/image" Target="../media/image43.jp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Relationship Id="rId3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93" name="Google Shape;9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7" name="Google Shape;97;p12"/>
          <p:cNvPicPr preferRelativeResize="0"/>
          <p:nvPr/>
        </p:nvPicPr>
        <p:blipFill rotWithShape="1">
          <a:blip r:embed="rId6">
            <a:alphaModFix amt="34000"/>
          </a:blip>
          <a:srcRect b="-8775" l="32583" r="8547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 rotWithShape="1">
          <a:blip r:embed="rId7">
            <a:alphaModFix amt="34000"/>
          </a:blip>
          <a:srcRect b="0" l="0" r="0" t="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99" name="Google Shape;99;p1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4" name="Google Shape;104;p1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3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4" name="Google Shape;114;p1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4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14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1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24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5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/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4" name="Google Shape;134;p17"/>
          <p:cNvSpPr txBox="1"/>
          <p:nvPr>
            <p:ph idx="1" type="subTitle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sz="19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1_CLEAR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5" name="Google Shape;65;p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0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7" name="Google Shape;77;p10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0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0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6" name="Google Shape;86;p1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1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71" name="Google Shape;71;p9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9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128" name="Google Shape;128;p16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hyperlink" Target="https://ceos.org/ard/files/User%20Guide/CEOS_ARD%20User%20Guide%20v1_4.pdf" TargetMode="External"/><Relationship Id="rId5" Type="http://schemas.openxmlformats.org/officeDocument/2006/relationships/hyperlink" Target="http://ceos.org/ard" TargetMode="External"/><Relationship Id="rId6" Type="http://schemas.openxmlformats.org/officeDocument/2006/relationships/hyperlink" Target="http://ceos.org/ard/files/CEOS_ARD_Governance_Framework_18-October-2021.pdf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cs.google.com/document/d/18C-Uu5pT5CXfmD4kNZaAdzWRBLL4u966HRxqMn3vWUI/edit?usp=sharing" TargetMode="External"/><Relationship Id="rId4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53.png"/><Relationship Id="rId13" Type="http://schemas.openxmlformats.org/officeDocument/2006/relationships/image" Target="../media/image54.png"/><Relationship Id="rId1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github.com/libbyrose/ceos-ard/issues" TargetMode="External"/><Relationship Id="rId9" Type="http://schemas.openxmlformats.org/officeDocument/2006/relationships/hyperlink" Target="mailto:ard-contact@lists.ceos.org" TargetMode="External"/><Relationship Id="rId5" Type="http://schemas.openxmlformats.org/officeDocument/2006/relationships/hyperlink" Target="https://symbioscomms.us14.list-manage.com/subscribe/post?u=c4c07c06d4b307673b7f99198&amp;id=38db60f953" TargetMode="External"/><Relationship Id="rId6" Type="http://schemas.openxmlformats.org/officeDocument/2006/relationships/hyperlink" Target="https://ceos.org/ceos-ard-newsletter/" TargetMode="External"/><Relationship Id="rId7" Type="http://schemas.openxmlformats.org/officeDocument/2006/relationships/hyperlink" Target="https://twitter.com/CEOSARD" TargetMode="External"/><Relationship Id="rId8" Type="http://schemas.openxmlformats.org/officeDocument/2006/relationships/hyperlink" Target="mailto:matthew@symbioscomms.com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1" Type="http://schemas.openxmlformats.org/officeDocument/2006/relationships/image" Target="../media/image34.png"/><Relationship Id="rId10" Type="http://schemas.openxmlformats.org/officeDocument/2006/relationships/image" Target="../media/image27.png"/><Relationship Id="rId9" Type="http://schemas.openxmlformats.org/officeDocument/2006/relationships/image" Target="../media/image45.png"/><Relationship Id="rId5" Type="http://schemas.openxmlformats.org/officeDocument/2006/relationships/image" Target="../media/image26.png"/><Relationship Id="rId6" Type="http://schemas.openxmlformats.org/officeDocument/2006/relationships/image" Target="../media/image24.png"/><Relationship Id="rId7" Type="http://schemas.openxmlformats.org/officeDocument/2006/relationships/image" Target="../media/image31.png"/><Relationship Id="rId8" Type="http://schemas.openxmlformats.org/officeDocument/2006/relationships/hyperlink" Target="http://ceos.org/ard/index.html#specs" TargetMode="Externa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48.png"/><Relationship Id="rId13" Type="http://schemas.openxmlformats.org/officeDocument/2006/relationships/image" Target="../media/image44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51.png"/><Relationship Id="rId9" Type="http://schemas.openxmlformats.org/officeDocument/2006/relationships/image" Target="../media/image42.png"/><Relationship Id="rId15" Type="http://schemas.openxmlformats.org/officeDocument/2006/relationships/image" Target="../media/image40.png"/><Relationship Id="rId14" Type="http://schemas.openxmlformats.org/officeDocument/2006/relationships/image" Target="../media/image39.png"/><Relationship Id="rId16" Type="http://schemas.openxmlformats.org/officeDocument/2006/relationships/image" Target="../media/image50.png"/><Relationship Id="rId5" Type="http://schemas.openxmlformats.org/officeDocument/2006/relationships/image" Target="../media/image49.png"/><Relationship Id="rId6" Type="http://schemas.openxmlformats.org/officeDocument/2006/relationships/image" Target="../media/image33.png"/><Relationship Id="rId7" Type="http://schemas.openxmlformats.org/officeDocument/2006/relationships/image" Target="../media/image38.png"/><Relationship Id="rId8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ceos.org/ard" TargetMode="External"/><Relationship Id="rId4" Type="http://schemas.openxmlformats.org/officeDocument/2006/relationships/image" Target="../media/image46.png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176050" y="175950"/>
            <a:ext cx="906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800"/>
              <a:t>CEOS Analysis Ready Data (CEOS-ARD)</a:t>
            </a:r>
            <a:endParaRPr sz="6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33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1900"/>
              <a:t>LSI-VC Secretariat</a:t>
            </a:r>
            <a:endParaRPr i="1"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LSI-VC-16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23 September 2024</a:t>
            </a:r>
            <a:endParaRPr sz="1900"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700" y="3770625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Assessment</a:t>
            </a:r>
            <a:endParaRPr/>
          </a:p>
        </p:txBody>
      </p:sp>
      <p:sp>
        <p:nvSpPr>
          <p:cNvPr id="245" name="Google Shape;245;p29"/>
          <p:cNvSpPr txBox="1"/>
          <p:nvPr/>
        </p:nvSpPr>
        <p:spPr>
          <a:xfrm>
            <a:off x="176050" y="1682425"/>
            <a:ext cx="3073800" cy="1446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Completed Self-assessment Table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Blank table in the specification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Includes references to metadata, DOIs, methods, etc.</a:t>
            </a:r>
            <a:endParaRPr/>
          </a:p>
        </p:txBody>
      </p:sp>
      <p:sp>
        <p:nvSpPr>
          <p:cNvPr id="246" name="Google Shape;246;p29"/>
          <p:cNvSpPr txBox="1"/>
          <p:nvPr/>
        </p:nvSpPr>
        <p:spPr>
          <a:xfrm>
            <a:off x="176050" y="3446375"/>
            <a:ext cx="3028800" cy="708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Sample Products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Incl. metadata</a:t>
            </a:r>
            <a:endParaRPr/>
          </a:p>
        </p:txBody>
      </p:sp>
      <p:sp>
        <p:nvSpPr>
          <p:cNvPr id="247" name="Google Shape;247;p29"/>
          <p:cNvSpPr txBox="1"/>
          <p:nvPr/>
        </p:nvSpPr>
        <p:spPr>
          <a:xfrm>
            <a:off x="3470700" y="2873350"/>
            <a:ext cx="3073800" cy="708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CEOS-ARD Secretariat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Initial checks</a:t>
            </a:r>
            <a:endParaRPr/>
          </a:p>
        </p:txBody>
      </p:sp>
      <p:sp>
        <p:nvSpPr>
          <p:cNvPr id="248" name="Google Shape;248;p29"/>
          <p:cNvSpPr txBox="1"/>
          <p:nvPr/>
        </p:nvSpPr>
        <p:spPr>
          <a:xfrm>
            <a:off x="6808738" y="2180650"/>
            <a:ext cx="3028800" cy="2093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CEOS Working Group on Cal/Val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Peer review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For Threshold – simplified checks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For Target/Goal – Review Panel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Iterative</a:t>
            </a:r>
            <a:endParaRPr/>
          </a:p>
        </p:txBody>
      </p:sp>
      <p:sp>
        <p:nvSpPr>
          <p:cNvPr id="249" name="Google Shape;249;p29"/>
          <p:cNvSpPr txBox="1"/>
          <p:nvPr/>
        </p:nvSpPr>
        <p:spPr>
          <a:xfrm>
            <a:off x="10101800" y="2981050"/>
            <a:ext cx="1832100" cy="492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CEOS-ARD</a:t>
            </a:r>
            <a:endParaRPr/>
          </a:p>
        </p:txBody>
      </p:sp>
      <p:pic>
        <p:nvPicPr>
          <p:cNvPr id="250" name="Google Shape;2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1775" y="1350042"/>
            <a:ext cx="1832101" cy="14897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29"/>
          <p:cNvCxnSpPr>
            <a:stCxn id="246" idx="3"/>
            <a:endCxn id="247" idx="1"/>
          </p:cNvCxnSpPr>
          <p:nvPr/>
        </p:nvCxnSpPr>
        <p:spPr>
          <a:xfrm flipH="1" rot="10800000">
            <a:off x="3204850" y="3227375"/>
            <a:ext cx="265800" cy="57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p29"/>
          <p:cNvCxnSpPr>
            <a:stCxn id="245" idx="3"/>
            <a:endCxn id="247" idx="1"/>
          </p:cNvCxnSpPr>
          <p:nvPr/>
        </p:nvCxnSpPr>
        <p:spPr>
          <a:xfrm>
            <a:off x="3249850" y="2405875"/>
            <a:ext cx="220800" cy="82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" name="Google Shape;253;p29"/>
          <p:cNvCxnSpPr>
            <a:stCxn id="247" idx="3"/>
            <a:endCxn id="248" idx="1"/>
          </p:cNvCxnSpPr>
          <p:nvPr/>
        </p:nvCxnSpPr>
        <p:spPr>
          <a:xfrm>
            <a:off x="6544500" y="3227350"/>
            <a:ext cx="26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p29"/>
          <p:cNvCxnSpPr>
            <a:stCxn id="248" idx="3"/>
            <a:endCxn id="249" idx="1"/>
          </p:cNvCxnSpPr>
          <p:nvPr/>
        </p:nvCxnSpPr>
        <p:spPr>
          <a:xfrm>
            <a:off x="9837538" y="3227350"/>
            <a:ext cx="26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5" name="Google Shape;255;p29"/>
          <p:cNvSpPr txBox="1"/>
          <p:nvPr>
            <p:ph idx="1" type="body"/>
          </p:nvPr>
        </p:nvSpPr>
        <p:spPr>
          <a:xfrm>
            <a:off x="348308" y="43918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Details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GB" u="sng">
                <a:solidFill>
                  <a:schemeClr val="hlink"/>
                </a:solidFill>
                <a:hlinkClick r:id="rId4"/>
              </a:rPr>
              <a:t>Guide to CEOS-ARD Self-Assessments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GB" u="sng">
                <a:solidFill>
                  <a:schemeClr val="hlink"/>
                </a:solidFill>
                <a:hlinkClick r:id="rId5"/>
              </a:rPr>
              <a:t>ceos.org/ard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1200"/>
              </a:spcAft>
              <a:buSzPts val="2800"/>
              <a:buChar char="❖"/>
            </a:pPr>
            <a:r>
              <a:rPr lang="en-GB" u="sng">
                <a:solidFill>
                  <a:schemeClr val="hlink"/>
                </a:solidFill>
                <a:hlinkClick r:id="rId6"/>
              </a:rPr>
              <a:t>CEOS-ARD Framework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261" name="Google Shape;261;p30"/>
          <p:cNvSpPr txBox="1"/>
          <p:nvPr>
            <p:ph idx="1" type="body"/>
          </p:nvPr>
        </p:nvSpPr>
        <p:spPr>
          <a:xfrm>
            <a:off x="176050" y="1281125"/>
            <a:ext cx="8649900" cy="490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Update to past editions from 2019 and 2021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Reflect on the progress to date, take stock of future directions and needs, and confirm our strategy for the next few years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Lots happening – Strategy captures and organises all of these threads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Covers the ‘</a:t>
            </a:r>
            <a:r>
              <a:rPr lang="en-GB" sz="2400" u="sng"/>
              <a:t>what’</a:t>
            </a:r>
            <a:r>
              <a:rPr lang="en-GB" sz="2400"/>
              <a:t> and </a:t>
            </a:r>
            <a:r>
              <a:rPr lang="en-GB" sz="2400" u="sng"/>
              <a:t>‘why’</a:t>
            </a:r>
            <a:r>
              <a:rPr lang="en-GB" sz="2400"/>
              <a:t> – ‘when’ and ‘how’ to be decided and added to future CEOS Work Plans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❖"/>
            </a:pPr>
            <a:r>
              <a:rPr b="1" lang="en-GB" sz="2400"/>
              <a:t>A broad portfolio of CEOS-ARD that is easily discovered, accessed and utilised is the ultimate goal.</a:t>
            </a:r>
            <a:endParaRPr b="1" sz="2400"/>
          </a:p>
          <a:p>
            <a:pPr indent="-3810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Char char="❖"/>
            </a:pPr>
            <a:r>
              <a:rPr lang="en-GB" sz="2400"/>
              <a:t>Link: </a:t>
            </a:r>
            <a:r>
              <a:rPr lang="en-GB" sz="2400" u="sng">
                <a:solidFill>
                  <a:schemeClr val="hlink"/>
                </a:solidFill>
                <a:hlinkClick r:id="rId3"/>
              </a:rPr>
              <a:t>Draft CEOS-ARD Strategy 2024</a:t>
            </a:r>
            <a:endParaRPr sz="2400"/>
          </a:p>
        </p:txBody>
      </p:sp>
      <p:pic>
        <p:nvPicPr>
          <p:cNvPr id="262" name="Google Shape;26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05000" y="1509724"/>
            <a:ext cx="2734801" cy="38680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23000" fadeDir="5400012" kx="0" rotWithShape="0" algn="bl" stA="34000" stPos="0" sy="-100000" ky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268" name="Google Shape;268;p31"/>
          <p:cNvSpPr txBox="1"/>
          <p:nvPr>
            <p:ph idx="1" type="body"/>
          </p:nvPr>
        </p:nvSpPr>
        <p:spPr>
          <a:xfrm>
            <a:off x="176050" y="1143850"/>
            <a:ext cx="116007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900"/>
              <a:t>The Strategy activities are categorised into six broad themes:</a:t>
            </a:r>
            <a:endParaRPr sz="29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900"/>
          </a:p>
          <a:p>
            <a:pPr indent="-4127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900"/>
              <a:buAutoNum type="arabicPeriod"/>
            </a:pPr>
            <a:r>
              <a:rPr lang="en-GB" sz="2900"/>
              <a:t>CEOS-ARD Availability, Product Diversity, and Representation</a:t>
            </a:r>
            <a:endParaRPr sz="2900"/>
          </a:p>
          <a:p>
            <a:pPr indent="-4127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900"/>
              <a:buAutoNum type="arabicPeriod"/>
            </a:pPr>
            <a:r>
              <a:rPr lang="en-GB" sz="2900"/>
              <a:t>CEOS-ARD Framework and Specification Advancement</a:t>
            </a:r>
            <a:endParaRPr sz="2900"/>
          </a:p>
          <a:p>
            <a:pPr indent="-4127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900"/>
              <a:buAutoNum type="arabicPeriod"/>
            </a:pPr>
            <a:r>
              <a:rPr lang="en-GB" sz="2900"/>
              <a:t>Discovery, Access, Utilisation, and Interoperability</a:t>
            </a:r>
            <a:endParaRPr sz="2900"/>
          </a:p>
          <a:p>
            <a:pPr indent="-4127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900"/>
              <a:buAutoNum type="arabicPeriod"/>
            </a:pPr>
            <a:r>
              <a:rPr lang="en-GB" sz="2900"/>
              <a:t>Community Engagement</a:t>
            </a:r>
            <a:endParaRPr sz="2900"/>
          </a:p>
          <a:p>
            <a:pPr indent="-4127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900"/>
              <a:buAutoNum type="arabicPeriod"/>
            </a:pPr>
            <a:r>
              <a:rPr lang="en-GB" sz="2900"/>
              <a:t>Research, Test Cases, and Pilot Activities</a:t>
            </a:r>
            <a:endParaRPr sz="2900"/>
          </a:p>
          <a:p>
            <a:pPr indent="-412750" lvl="1" marL="9144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900"/>
              <a:buAutoNum type="arabicPeriod"/>
            </a:pPr>
            <a:r>
              <a:rPr lang="en-GB" sz="2900"/>
              <a:t>Commercial Engagement</a:t>
            </a:r>
            <a:endParaRPr sz="290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GitHub</a:t>
            </a:r>
            <a:endParaRPr sz="23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5"/>
              </a:rPr>
              <a:t>CEOS-ARD Newsletter Sign-up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6"/>
              </a:rPr>
              <a:t>https://ceos.org/ceos-ard-newsletter/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https://twitter.com/CEOSARD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Contacts: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matthew@symbioscomms.com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9"/>
              </a:rPr>
              <a:t>ard-contact@lists.ceos.org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274" name="Google Shape;274;p3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275" name="Google Shape;275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/>
          <p:nvPr>
            <p:ph type="title"/>
          </p:nvPr>
        </p:nvSpPr>
        <p:spPr>
          <a:xfrm>
            <a:off x="176047" y="11665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Thank you!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idx="1" type="body"/>
          </p:nvPr>
        </p:nvSpPr>
        <p:spPr>
          <a:xfrm>
            <a:off x="324227" y="1406125"/>
            <a:ext cx="86262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2016: </a:t>
            </a:r>
            <a:r>
              <a:rPr lang="en-GB" sz="2600"/>
              <a:t>Needed to define something - address the ambiguity of ‘ARD’</a:t>
            </a:r>
            <a:endParaRPr sz="2600"/>
          </a:p>
          <a:p>
            <a:pPr indent="-393700" lvl="0" marL="457200" rtl="0" algn="l">
              <a:spcBef>
                <a:spcPts val="12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Open Data Cube – Digital Earths</a:t>
            </a:r>
            <a:endParaRPr sz="2600"/>
          </a:p>
          <a:p>
            <a:pPr indent="-393700" lvl="0" marL="457200" rtl="0" algn="l">
              <a:spcBef>
                <a:spcPts val="12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Space agency experience</a:t>
            </a:r>
            <a:endParaRPr sz="2600"/>
          </a:p>
          <a:p>
            <a:pPr indent="-393700" lvl="0" marL="457200" rtl="0" algn="l">
              <a:spcBef>
                <a:spcPts val="12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What do most ‘non-expert’ users want?</a:t>
            </a:r>
            <a:endParaRPr sz="2600"/>
          </a:p>
          <a:p>
            <a:pPr indent="-393700" lvl="1" marL="914400" rtl="0" algn="l">
              <a:spcBef>
                <a:spcPts val="1200"/>
              </a:spcBef>
              <a:spcAft>
                <a:spcPts val="0"/>
              </a:spcAft>
              <a:buSzPts val="2600"/>
              <a:buChar char="▪"/>
            </a:pPr>
            <a:r>
              <a:rPr lang="en-GB" sz="2600"/>
              <a:t>Sensor agnostic geophysical variables</a:t>
            </a:r>
            <a:endParaRPr sz="2600"/>
          </a:p>
          <a:p>
            <a:pPr indent="-393700" lvl="0" marL="457200" rtl="0" algn="l">
              <a:spcBef>
                <a:spcPts val="12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Define key parameters and corrections for different types of geophysical products</a:t>
            </a:r>
            <a:endParaRPr sz="2600"/>
          </a:p>
          <a:p>
            <a:pPr indent="-393700" lvl="0" marL="457200" rtl="0" algn="l">
              <a:spcBef>
                <a:spcPts val="1200"/>
              </a:spcBef>
              <a:spcAft>
                <a:spcPts val="1200"/>
              </a:spcAft>
              <a:buSzPts val="2600"/>
              <a:buChar char="❖"/>
            </a:pPr>
            <a:r>
              <a:rPr lang="en-GB" sz="2600"/>
              <a:t>Ensuring documentation, rather than prescribing methods</a:t>
            </a:r>
            <a:endParaRPr sz="2600"/>
          </a:p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CEOS-ARD Origins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Motivations</a:t>
            </a: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6525" y="0"/>
            <a:ext cx="12900726" cy="692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Motivations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176044" y="1215800"/>
            <a:ext cx="116649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1800"/>
              <a:buChar char="❖"/>
            </a:pPr>
            <a:r>
              <a:rPr lang="en-GB" sz="2600">
                <a:solidFill>
                  <a:srgbClr val="CC0000"/>
                </a:solidFill>
              </a:rPr>
              <a:t>Easing the use of satellite EO data to reach </a:t>
            </a:r>
            <a:r>
              <a:rPr lang="en-GB" sz="2600" u="sng">
                <a:solidFill>
                  <a:srgbClr val="CC0000"/>
                </a:solidFill>
              </a:rPr>
              <a:t>new non-expert users</a:t>
            </a:r>
            <a:r>
              <a:rPr lang="en-GB" sz="2600">
                <a:solidFill>
                  <a:srgbClr val="CC0000"/>
                </a:solidFill>
              </a:rPr>
              <a:t> and increase data uptake and use</a:t>
            </a:r>
            <a:endParaRPr sz="2600">
              <a:solidFill>
                <a:srgbClr val="CC0000"/>
              </a:solidFill>
            </a:endParaRPr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Provision of analysis-ready geophysical measurements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Reduce pre-processing burden for users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Facilitate analysis in the cloud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Reduce egress and processing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Provide a first step for interoperability 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Open and transparent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Common starting point; consistency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Promote clear documentation of processing steps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Capitalise on space agency expertise and experience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1000"/>
              </a:spcAft>
              <a:buSzPts val="1800"/>
              <a:buChar char="▪"/>
            </a:pPr>
            <a:r>
              <a:rPr lang="en-GB" sz="2100"/>
              <a:t>Best available science and high quality processes</a:t>
            </a:r>
            <a:endParaRPr sz="2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Motivations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4"/>
          <p:cNvSpPr txBox="1"/>
          <p:nvPr>
            <p:ph idx="1" type="body"/>
          </p:nvPr>
        </p:nvSpPr>
        <p:spPr>
          <a:xfrm>
            <a:off x="176047" y="1215800"/>
            <a:ext cx="49149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09600" rtl="0" algn="l"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Product Family Specifications (PFS)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457200" lvl="0" marL="609600" rtl="0" algn="l"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Specifications for each geophysical measurement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457200" lvl="0" marL="609600" rtl="0" algn="l">
              <a:spcBef>
                <a:spcPts val="1000"/>
              </a:spcBef>
              <a:spcAft>
                <a:spcPts val="1000"/>
              </a:spcAft>
              <a:buSzPts val="2400"/>
              <a:buChar char="❖"/>
            </a:pPr>
            <a:r>
              <a:rPr lang="en-GB" sz="2400"/>
              <a:t>Detail ‘Threshold’ and ‘Target’ / ‘Goal’ requirements for a variety of parameters</a:t>
            </a:r>
            <a:endParaRPr sz="2400"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347" y="1107439"/>
            <a:ext cx="6796253" cy="5406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</a:t>
            </a:r>
            <a:r>
              <a:rPr lang="en-GB">
                <a:solidFill>
                  <a:srgbClr val="CC0000"/>
                </a:solidFill>
              </a:rPr>
              <a:t>+ In-development</a:t>
            </a:r>
            <a:r>
              <a:rPr lang="en-GB"/>
              <a:t> CEOS-ARD Specifications</a:t>
            </a:r>
            <a:endParaRPr/>
          </a:p>
        </p:txBody>
      </p:sp>
      <p:sp>
        <p:nvSpPr>
          <p:cNvPr id="179" name="Google Shape;179;p25"/>
          <p:cNvSpPr txBox="1"/>
          <p:nvPr/>
        </p:nvSpPr>
        <p:spPr>
          <a:xfrm>
            <a:off x="1200882" y="2060210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1161925" y="2868100"/>
            <a:ext cx="3679200" cy="4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Temperature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Nighttime Lights Surface Radiance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LiDAR Terrain and Canopy Top Height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Polarimetric Radar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E3378"/>
                </a:solidFill>
                <a:latin typeface="Calibri"/>
                <a:ea typeface="Calibri"/>
                <a:cs typeface="Calibri"/>
                <a:sym typeface="Calibri"/>
              </a:rPr>
              <a:t>Geocoded Single-Look Complex (GSLC)</a:t>
            </a:r>
            <a:endParaRPr sz="1800">
              <a:solidFill>
                <a:srgbClr val="1E33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Interferometric Radar (INSAR)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5"/>
          <p:cNvSpPr/>
          <p:nvPr/>
        </p:nvSpPr>
        <p:spPr>
          <a:xfrm flipH="1">
            <a:off x="90512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B774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182" name="Google Shape;182;p25"/>
          <p:cNvSpPr/>
          <p:nvPr/>
        </p:nvSpPr>
        <p:spPr>
          <a:xfrm>
            <a:off x="90534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5"/>
          <p:cNvSpPr txBox="1"/>
          <p:nvPr/>
        </p:nvSpPr>
        <p:spPr>
          <a:xfrm>
            <a:off x="4508551" y="2060200"/>
            <a:ext cx="3139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Inland and Coastal Waters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4469591" y="2944301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Aquatic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5"/>
          <p:cNvSpPr/>
          <p:nvPr/>
        </p:nvSpPr>
        <p:spPr>
          <a:xfrm flipH="1">
            <a:off x="421278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9BEC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186" name="Google Shape;186;p25"/>
          <p:cNvSpPr/>
          <p:nvPr/>
        </p:nvSpPr>
        <p:spPr>
          <a:xfrm>
            <a:off x="421300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198A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5"/>
          <p:cNvSpPr txBox="1"/>
          <p:nvPr/>
        </p:nvSpPr>
        <p:spPr>
          <a:xfrm>
            <a:off x="7821808" y="2058834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8316258" y="2942925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5"/>
          <p:cNvSpPr/>
          <p:nvPr/>
        </p:nvSpPr>
        <p:spPr>
          <a:xfrm flipH="1">
            <a:off x="7526050" y="1764325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190" name="Google Shape;190;p25"/>
          <p:cNvSpPr/>
          <p:nvPr/>
        </p:nvSpPr>
        <p:spPr>
          <a:xfrm>
            <a:off x="7526272" y="2062036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598" y="329669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188" y="5496607"/>
            <a:ext cx="685800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88" y="287850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8675" y="2795350"/>
            <a:ext cx="601150" cy="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2400" y="2922150"/>
            <a:ext cx="511222" cy="5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7670006" y="6297100"/>
            <a:ext cx="49530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http://ceos.org/ard/index.html#specs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5102" y="3761799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3877" y="4558500"/>
            <a:ext cx="685800" cy="79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1200875" y="4736300"/>
            <a:ext cx="775800" cy="374700"/>
          </a:xfrm>
          <a:prstGeom prst="rect">
            <a:avLst/>
          </a:prstGeom>
          <a:noFill/>
          <a:ln cap="flat" cmpd="sng" w="1905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7743"/>
              </a:solidFill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-76200" y="4565475"/>
            <a:ext cx="1335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B7743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b="1" lang="en-GB">
                <a:solidFill>
                  <a:srgbClr val="0B7743"/>
                </a:solidFill>
                <a:latin typeface="Calibri"/>
                <a:ea typeface="Calibri"/>
                <a:cs typeface="Calibri"/>
                <a:sym typeface="Calibri"/>
              </a:rPr>
              <a:t>armonised to a single specification in 2023</a:t>
            </a:r>
            <a:endParaRPr b="1">
              <a:solidFill>
                <a:srgbClr val="0B7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8355200" y="3031950"/>
            <a:ext cx="2480100" cy="374700"/>
          </a:xfrm>
          <a:prstGeom prst="rect">
            <a:avLst/>
          </a:prstGeom>
          <a:noFill/>
          <a:ln cap="flat" cmpd="sng" w="1905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7743"/>
              </a:solidFill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10899975" y="2638125"/>
            <a:ext cx="1335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B7743"/>
                </a:solidFill>
                <a:latin typeface="Calibri"/>
                <a:ea typeface="Calibri"/>
                <a:cs typeface="Calibri"/>
                <a:sym typeface="Calibri"/>
              </a:rPr>
              <a:t>Harmonised to a single specification in 2023</a:t>
            </a:r>
            <a:endParaRPr b="1">
              <a:solidFill>
                <a:srgbClr val="0B7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98425" y="3875150"/>
            <a:ext cx="6935480" cy="216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Recent updates…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6"/>
          <p:cNvSpPr txBox="1"/>
          <p:nvPr>
            <p:ph idx="1" type="body"/>
          </p:nvPr>
        </p:nvSpPr>
        <p:spPr>
          <a:xfrm>
            <a:off x="176050" y="1520600"/>
            <a:ext cx="82737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609600" rtl="0" algn="l">
              <a:spcBef>
                <a:spcPts val="1000"/>
              </a:spcBef>
              <a:spcAft>
                <a:spcPts val="0"/>
              </a:spcAft>
              <a:buSzPts val="1500"/>
              <a:buChar char="❖"/>
            </a:pPr>
            <a:r>
              <a:rPr lang="en-GB" sz="1800"/>
              <a:t>Recent CEOS-ARD Endorsements</a:t>
            </a:r>
            <a:endParaRPr sz="1800"/>
          </a:p>
          <a:p>
            <a:pPr indent="-374650" lvl="1" marL="1219200" rtl="0" algn="l">
              <a:spcBef>
                <a:spcPts val="1000"/>
              </a:spcBef>
              <a:spcAft>
                <a:spcPts val="0"/>
              </a:spcAft>
              <a:buSzPts val="1100"/>
              <a:buChar char="▪"/>
            </a:pPr>
            <a:r>
              <a:rPr lang="en-GB" sz="1100"/>
              <a:t>ISRO EOS-04 (RISAT-1A) NRB (Combined SAR PFS v1.0) [2 April 2024]</a:t>
            </a:r>
            <a:endParaRPr sz="1100"/>
          </a:p>
          <a:p>
            <a:pPr indent="-374650" lvl="1" marL="1219200" rtl="0" algn="l">
              <a:spcBef>
                <a:spcPts val="1000"/>
              </a:spcBef>
              <a:spcAft>
                <a:spcPts val="0"/>
              </a:spcAft>
              <a:buSzPts val="1100"/>
              <a:buChar char="▪"/>
            </a:pPr>
            <a:r>
              <a:rPr lang="en-GB" sz="1100"/>
              <a:t>JAXA ALOS-2 PALSAR-2 Normalised Radar Backscatter (NRB) (Combined SAR PFS v1.0 update) [17 April 2024]</a:t>
            </a:r>
            <a:endParaRPr sz="1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Ongoing self-assessments and peer reviews</a:t>
            </a:r>
            <a:endParaRPr sz="1800"/>
          </a:p>
          <a:p>
            <a:pPr indent="-374650" lvl="1" marL="1219200" rtl="0" algn="l">
              <a:spcBef>
                <a:spcPts val="1000"/>
              </a:spcBef>
              <a:spcAft>
                <a:spcPts val="0"/>
              </a:spcAft>
              <a:buSzPts val="1100"/>
              <a:buChar char="▪"/>
            </a:pPr>
            <a:r>
              <a:rPr lang="en-GB" sz="1100"/>
              <a:t>DESIS L2A (DLR), Gaofen-1/6 SR (AIR-CAS), Opera RTC S1 Products (NASA)</a:t>
            </a:r>
            <a:endParaRPr sz="1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Recent / Upcoming engagements on commercial providers</a:t>
            </a:r>
            <a:endParaRPr sz="1800"/>
          </a:p>
          <a:p>
            <a:pPr indent="-374650" lvl="1" marL="1219200" rtl="0" algn="l">
              <a:spcBef>
                <a:spcPts val="1000"/>
              </a:spcBef>
              <a:spcAft>
                <a:spcPts val="0"/>
              </a:spcAft>
              <a:buSzPts val="1100"/>
              <a:buChar char="▪"/>
            </a:pPr>
            <a:r>
              <a:rPr lang="en-GB" sz="1100"/>
              <a:t>NSI, Tellus, Synspective, AxelSpace, Planet, EarthDaily Analytics, Catalyst</a:t>
            </a:r>
            <a:endParaRPr sz="1100"/>
          </a:p>
          <a:p>
            <a:pPr indent="-374650" lvl="1" marL="1219200" rtl="0" algn="l">
              <a:spcBef>
                <a:spcPts val="1000"/>
              </a:spcBef>
              <a:spcAft>
                <a:spcPts val="0"/>
              </a:spcAft>
              <a:buSzPts val="1100"/>
              <a:buChar char="▪"/>
            </a:pPr>
            <a:r>
              <a:rPr lang="en-GB" sz="1100"/>
              <a:t>Esper Satellite Imagery, Geospatial Intelligence, Arlula, Eartheye Space Technologies, Descartes Labs/EarthDaily</a:t>
            </a:r>
            <a:endParaRPr sz="1100"/>
          </a:p>
          <a:p>
            <a:pPr indent="-374650" lvl="1" marL="1219200" rtl="0" algn="l">
              <a:spcBef>
                <a:spcPts val="1000"/>
              </a:spcBef>
              <a:spcAft>
                <a:spcPts val="0"/>
              </a:spcAft>
              <a:buSzPts val="1100"/>
              <a:buChar char="▪"/>
            </a:pPr>
            <a:r>
              <a:rPr lang="en-GB" sz="1100"/>
              <a:t>SEO trial CEOS-ARD assessments</a:t>
            </a:r>
            <a:endParaRPr sz="1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Ongoing development of an Ocean Reflectance PFS (with OCR-VC)</a:t>
            </a:r>
            <a:endParaRPr sz="18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Combine Optical PFS (SR, ST, AR, &amp; NLSR) (USGS)</a:t>
            </a:r>
            <a:endParaRPr sz="1800"/>
          </a:p>
          <a:p>
            <a:pPr indent="-419100" lvl="0" marL="609600" rtl="0" algn="l">
              <a:spcBef>
                <a:spcPts val="1000"/>
              </a:spcBef>
              <a:spcAft>
                <a:spcPts val="1000"/>
              </a:spcAft>
              <a:buSzPts val="1800"/>
              <a:buChar char="❖"/>
            </a:pPr>
            <a:r>
              <a:rPr lang="en-GB" sz="1800"/>
              <a:t>Surface Reflectance Equivalence project (GA)</a:t>
            </a:r>
            <a:endParaRPr sz="1800"/>
          </a:p>
        </p:txBody>
      </p:sp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2600" y="1341575"/>
            <a:ext cx="559075" cy="4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12725" y="1880093"/>
            <a:ext cx="858825" cy="34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5800" y="2846025"/>
            <a:ext cx="674190" cy="46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9875" y="2874096"/>
            <a:ext cx="498875" cy="412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8350" y="2846025"/>
            <a:ext cx="559075" cy="46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6"/>
          <p:cNvCxnSpPr/>
          <p:nvPr/>
        </p:nvCxnSpPr>
        <p:spPr>
          <a:xfrm>
            <a:off x="8699575" y="-66675"/>
            <a:ext cx="0" cy="6641400"/>
          </a:xfrm>
          <a:prstGeom prst="straightConnector1">
            <a:avLst/>
          </a:prstGeom>
          <a:noFill/>
          <a:ln cap="flat" cmpd="sng" w="28575">
            <a:solidFill>
              <a:srgbClr val="34445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6" name="Google Shape;21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62600" y="2298926"/>
            <a:ext cx="559075" cy="43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76424" y="2358146"/>
            <a:ext cx="467882" cy="2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53800" y="1763150"/>
            <a:ext cx="427082" cy="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462600" y="2807738"/>
            <a:ext cx="559075" cy="5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28596" y="3436331"/>
            <a:ext cx="427082" cy="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 rotWithShape="1">
          <a:blip r:embed="rId11">
            <a:alphaModFix/>
          </a:blip>
          <a:srcRect b="0" l="0" r="0" t="15081"/>
          <a:stretch/>
        </p:blipFill>
        <p:spPr>
          <a:xfrm>
            <a:off x="11462600" y="5199901"/>
            <a:ext cx="559075" cy="4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462600" y="4750550"/>
            <a:ext cx="559075" cy="37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435037" y="5856500"/>
            <a:ext cx="614200" cy="3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402679" y="5682269"/>
            <a:ext cx="678918" cy="104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116275" y="1057450"/>
            <a:ext cx="1963713" cy="575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53050" y="3918700"/>
            <a:ext cx="378174" cy="31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553056" y="4301182"/>
            <a:ext cx="378164" cy="3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/>
        </p:nvSpPr>
        <p:spPr>
          <a:xfrm>
            <a:off x="7448300" y="5019475"/>
            <a:ext cx="393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See: </a:t>
            </a:r>
            <a:r>
              <a:rPr lang="en-GB" sz="2900" u="sng">
                <a:solidFill>
                  <a:schemeClr val="hlink"/>
                </a:solidFill>
                <a:hlinkClick r:id="rId3"/>
              </a:rPr>
              <a:t>ceos.org/ard</a:t>
            </a:r>
            <a:r>
              <a:rPr lang="en-GB" sz="2900"/>
              <a:t> </a:t>
            </a:r>
            <a:endParaRPr sz="2900"/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950" y="1145525"/>
            <a:ext cx="5337275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1325" y="1435950"/>
            <a:ext cx="3890675" cy="31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/>
              <a:t>How is a product assessed?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