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Master+xml" PartName="/ppt/slideMasters/slideMaster4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theme+xml" PartName="/ppt/theme/theme5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9" r:id="rId4"/>
    <p:sldMasterId id="2147483670" r:id="rId5"/>
    <p:sldMasterId id="2147483671" r:id="rId6"/>
    <p:sldMasterId id="2147483672" r:id="rId7"/>
  </p:sldMasterIdLst>
  <p:notesMasterIdLst>
    <p:notesMasterId r:id="rId8"/>
  </p:notesMasterIdLst>
  <p:sldIdLst>
    <p:sldId id="256" r:id="rId9"/>
    <p:sldId id="257" r:id="rId10"/>
    <p:sldId id="258" r:id="rId11"/>
    <p:sldId id="259" r:id="rId12"/>
    <p:sldId id="260" r:id="rId13"/>
    <p:sldId id="261" r:id="rId14"/>
    <p:sldId id="262" r:id="rId15"/>
    <p:sldId id="263" r:id="rId16"/>
    <p:sldId id="264" r:id="rId17"/>
    <p:sldId id="265" r:id="rId18"/>
    <p:sldId id="266" r:id="rId19"/>
    <p:sldId id="267" r:id="rId20"/>
    <p:sldId id="268" r:id="rId21"/>
    <p:sldId id="269" r:id="rId22"/>
    <p:sldId id="270" r:id="rId23"/>
    <p:sldId id="271" r:id="rId24"/>
    <p:sldId id="272" r:id="rId25"/>
    <p:sldId id="273" r:id="rId26"/>
    <p:sldId id="274" r:id="rId27"/>
    <p:sldId id="275" r:id="rId28"/>
    <p:sldId id="276" r:id="rId29"/>
    <p:sldId id="277" r:id="rId30"/>
  </p:sldIdLst>
  <p:sldSz cy="6858000" cx="12192000"/>
  <p:notesSz cx="6858000" cy="9144000"/>
  <p:embeddedFontLst>
    <p:embeddedFont>
      <p:font typeface="Montserrat"/>
      <p:regular r:id="rId31"/>
      <p:bold r:id="rId32"/>
      <p:italic r:id="rId33"/>
      <p:boldItalic r:id="rId34"/>
    </p:embeddedFont>
    <p:embeddedFont>
      <p:font typeface="Helvetica Neue"/>
      <p:regular r:id="rId35"/>
      <p:bold r:id="rId36"/>
      <p:italic r:id="rId37"/>
      <p:boldItalic r:id="rId3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663A31CA-2789-4E95-9EF3-01728E430687}">
  <a:tblStyle styleId="{663A31CA-2789-4E95-9EF3-01728E430687}" styleName="Table_0">
    <a:wholeTbl>
      <a:tcTxStyle>
        <a:font>
          <a:latin typeface="Arial"/>
          <a:ea typeface="Arial"/>
          <a:cs typeface="Arial"/>
        </a:font>
        <a:srgbClr val="000000"/>
      </a:tcTx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2.xml"/><Relationship Id="rId22" Type="http://schemas.openxmlformats.org/officeDocument/2006/relationships/slide" Target="slides/slide14.xml"/><Relationship Id="rId21" Type="http://schemas.openxmlformats.org/officeDocument/2006/relationships/slide" Target="slides/slide13.xml"/><Relationship Id="rId24" Type="http://schemas.openxmlformats.org/officeDocument/2006/relationships/slide" Target="slides/slide16.xml"/><Relationship Id="rId23" Type="http://schemas.openxmlformats.org/officeDocument/2006/relationships/slide" Target="slides/slide15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26" Type="http://schemas.openxmlformats.org/officeDocument/2006/relationships/slide" Target="slides/slide18.xml"/><Relationship Id="rId25" Type="http://schemas.openxmlformats.org/officeDocument/2006/relationships/slide" Target="slides/slide17.xml"/><Relationship Id="rId28" Type="http://schemas.openxmlformats.org/officeDocument/2006/relationships/slide" Target="slides/slide20.xml"/><Relationship Id="rId27" Type="http://schemas.openxmlformats.org/officeDocument/2006/relationships/slide" Target="slides/slide19.xml"/><Relationship Id="rId5" Type="http://schemas.openxmlformats.org/officeDocument/2006/relationships/slideMaster" Target="slideMasters/slideMaster2.xml"/><Relationship Id="rId6" Type="http://schemas.openxmlformats.org/officeDocument/2006/relationships/slideMaster" Target="slideMasters/slideMaster3.xml"/><Relationship Id="rId29" Type="http://schemas.openxmlformats.org/officeDocument/2006/relationships/slide" Target="slides/slide21.xml"/><Relationship Id="rId7" Type="http://schemas.openxmlformats.org/officeDocument/2006/relationships/slideMaster" Target="slideMasters/slideMaster4.xml"/><Relationship Id="rId8" Type="http://schemas.openxmlformats.org/officeDocument/2006/relationships/notesMaster" Target="notesMasters/notesMaster1.xml"/><Relationship Id="rId31" Type="http://schemas.openxmlformats.org/officeDocument/2006/relationships/font" Target="fonts/Montserrat-regular.fntdata"/><Relationship Id="rId30" Type="http://schemas.openxmlformats.org/officeDocument/2006/relationships/slide" Target="slides/slide22.xml"/><Relationship Id="rId11" Type="http://schemas.openxmlformats.org/officeDocument/2006/relationships/slide" Target="slides/slide3.xml"/><Relationship Id="rId33" Type="http://schemas.openxmlformats.org/officeDocument/2006/relationships/font" Target="fonts/Montserrat-italic.fntdata"/><Relationship Id="rId10" Type="http://schemas.openxmlformats.org/officeDocument/2006/relationships/slide" Target="slides/slide2.xml"/><Relationship Id="rId32" Type="http://schemas.openxmlformats.org/officeDocument/2006/relationships/font" Target="fonts/Montserrat-bold.fntdata"/><Relationship Id="rId13" Type="http://schemas.openxmlformats.org/officeDocument/2006/relationships/slide" Target="slides/slide5.xml"/><Relationship Id="rId35" Type="http://schemas.openxmlformats.org/officeDocument/2006/relationships/font" Target="fonts/HelveticaNeue-regular.fntdata"/><Relationship Id="rId12" Type="http://schemas.openxmlformats.org/officeDocument/2006/relationships/slide" Target="slides/slide4.xml"/><Relationship Id="rId34" Type="http://schemas.openxmlformats.org/officeDocument/2006/relationships/font" Target="fonts/Montserrat-boldItalic.fntdata"/><Relationship Id="rId15" Type="http://schemas.openxmlformats.org/officeDocument/2006/relationships/slide" Target="slides/slide7.xml"/><Relationship Id="rId37" Type="http://schemas.openxmlformats.org/officeDocument/2006/relationships/font" Target="fonts/HelveticaNeue-italic.fntdata"/><Relationship Id="rId14" Type="http://schemas.openxmlformats.org/officeDocument/2006/relationships/slide" Target="slides/slide6.xml"/><Relationship Id="rId36" Type="http://schemas.openxmlformats.org/officeDocument/2006/relationships/font" Target="fonts/HelveticaNeue-bold.fntdata"/><Relationship Id="rId17" Type="http://schemas.openxmlformats.org/officeDocument/2006/relationships/slide" Target="slides/slide9.xml"/><Relationship Id="rId16" Type="http://schemas.openxmlformats.org/officeDocument/2006/relationships/slide" Target="slides/slide8.xml"/><Relationship Id="rId38" Type="http://schemas.openxmlformats.org/officeDocument/2006/relationships/font" Target="fonts/HelveticaNeue-boldItalic.fntdata"/><Relationship Id="rId19" Type="http://schemas.openxmlformats.org/officeDocument/2006/relationships/slide" Target="slides/slide11.xml"/><Relationship Id="rId18" Type="http://schemas.openxmlformats.org/officeDocument/2006/relationships/slide" Target="slides/slide10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0" name="Google Shape;200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28cabbecff7_0_1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5" name="Google Shape;285;g28cabbecff7_0_13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1a4eb127aa7_0_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6" name="Google Shape;296;g1a4eb127aa7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11d3d187dc3_0_22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2" name="Google Shape;302;g11d3d187dc3_0_22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g2c95215ea75_0_594:notes"/>
          <p:cNvSpPr txBox="1"/>
          <p:nvPr>
            <p:ph idx="1" type="body"/>
          </p:nvPr>
        </p:nvSpPr>
        <p:spPr>
          <a:xfrm>
            <a:off x="883603" y="4356810"/>
            <a:ext cx="5078400" cy="40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24" name="Google Shape;324;g2c95215ea75_0_594:notes"/>
          <p:cNvSpPr/>
          <p:nvPr>
            <p:ph idx="2" type="sldImg"/>
          </p:nvPr>
        </p:nvSpPr>
        <p:spPr>
          <a:xfrm>
            <a:off x="433388" y="681038"/>
            <a:ext cx="6051600" cy="3405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g2c95215ea75_0_37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2" name="Google Shape;332;g2c95215ea75_0_3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2c95215ea75_0_29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7" name="Google Shape;337;g2c95215ea75_0_2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2bd0899a28d_0_3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3" name="Google Shape;353;g2bd0899a28d_0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g2bd0899a28d_0_5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0" name="Google Shape;360;g2bd0899a28d_0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2c95215ea75_0_47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6" name="Google Shape;366;g2c95215ea75_0_4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g2c95215ea75_0_49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0" name="Google Shape;380;g2c95215ea75_0_4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2c95215ea75_0_6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6" name="Google Shape;206;g2c95215ea75_0_6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g2c95215ea75_0_57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9" name="Google Shape;389;g2c95215ea75_0_5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g129627191ec_0_1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" name="Google Shape;395;g129627191ec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g11d56a54271_0_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5" name="Google Shape;405;g11d56a54271_0_4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2c95215ea75_0_13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2c95215ea75_0_1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2c95215ea75_0_13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2c95215ea75_0_1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123713aac91_1_45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123713aac91_1_4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7" name="Google Shape;227;g123713aac91_1_455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2bd0899a28d_0_1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Google Shape;233;g2bd0899a28d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2c7f3cea0e5_0_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Google Shape;239;g2c7f3cea0e5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2c95215ea75_0_24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2c95215ea75_0_2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2c95215ea75_0_29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6" name="Google Shape;276;g2c95215ea75_0_2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g"/><Relationship Id="rId3" Type="http://schemas.openxmlformats.org/officeDocument/2006/relationships/image" Target="../media/image3.jpg"/><Relationship Id="rId4" Type="http://schemas.openxmlformats.org/officeDocument/2006/relationships/image" Target="../media/image4.jpg"/><Relationship Id="rId5" Type="http://schemas.openxmlformats.org/officeDocument/2006/relationships/image" Target="../media/image19.png"/><Relationship Id="rId6" Type="http://schemas.openxmlformats.org/officeDocument/2006/relationships/image" Target="../media/image6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png"/><Relationship Id="rId3" Type="http://schemas.openxmlformats.org/officeDocument/2006/relationships/image" Target="../media/image26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png"/><Relationship Id="rId3" Type="http://schemas.openxmlformats.org/officeDocument/2006/relationships/image" Target="../media/image26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png"/><Relationship Id="rId3" Type="http://schemas.openxmlformats.org/officeDocument/2006/relationships/image" Target="../media/image26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6.png"/><Relationship Id="rId3" Type="http://schemas.openxmlformats.org/officeDocument/2006/relationships/image" Target="../media/image20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6.png"/><Relationship Id="rId3" Type="http://schemas.openxmlformats.org/officeDocument/2006/relationships/image" Target="../media/image20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5.jpg"/><Relationship Id="rId3" Type="http://schemas.openxmlformats.org/officeDocument/2006/relationships/image" Target="../media/image28.jpg"/><Relationship Id="rId4" Type="http://schemas.openxmlformats.org/officeDocument/2006/relationships/image" Target="../media/image4.jpg"/><Relationship Id="rId5" Type="http://schemas.openxmlformats.org/officeDocument/2006/relationships/image" Target="../media/image19.png"/><Relationship Id="rId6" Type="http://schemas.openxmlformats.org/officeDocument/2006/relationships/image" Target="../media/image6.png"/><Relationship Id="rId7" Type="http://schemas.openxmlformats.org/officeDocument/2006/relationships/image" Target="../media/image50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6.png"/><Relationship Id="rId3" Type="http://schemas.openxmlformats.org/officeDocument/2006/relationships/image" Target="../media/image20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6.png"/><Relationship Id="rId3" Type="http://schemas.openxmlformats.org/officeDocument/2006/relationships/image" Target="../media/image20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48.png"/><Relationship Id="rId3" Type="http://schemas.openxmlformats.org/officeDocument/2006/relationships/image" Target="../media/image33.png"/><Relationship Id="rId4" Type="http://schemas.openxmlformats.org/officeDocument/2006/relationships/image" Target="../media/image35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18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18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18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18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jpg"/><Relationship Id="rId3" Type="http://schemas.openxmlformats.org/officeDocument/2006/relationships/image" Target="../media/image3.jpg"/><Relationship Id="rId4" Type="http://schemas.openxmlformats.org/officeDocument/2006/relationships/image" Target="../media/image4.jpg"/><Relationship Id="rId5" Type="http://schemas.openxmlformats.org/officeDocument/2006/relationships/image" Target="../media/image19.png"/><Relationship Id="rId6" Type="http://schemas.openxmlformats.org/officeDocument/2006/relationships/image" Target="../media/image6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png"/><Relationship Id="rId3" Type="http://schemas.openxmlformats.org/officeDocument/2006/relationships/image" Target="../media/image26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301750" y="2265730"/>
            <a:ext cx="8288156" cy="27567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2"/>
          <p:cNvPicPr preferRelativeResize="0"/>
          <p:nvPr/>
        </p:nvPicPr>
        <p:blipFill rotWithShape="1">
          <a:blip r:embed="rId3">
            <a:alphaModFix/>
          </a:blip>
          <a:srcRect b="-110" l="0" r="0" t="0"/>
          <a:stretch/>
        </p:blipFill>
        <p:spPr>
          <a:xfrm flipH="1" rot="10800000">
            <a:off x="2824280" y="4824248"/>
            <a:ext cx="5391556" cy="203809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nature&#10;&#10;Description automatically generated" id="14" name="Google Shape;14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477344" y="-1"/>
            <a:ext cx="3714656" cy="2686815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2"/>
          <p:cNvSpPr/>
          <p:nvPr/>
        </p:nvSpPr>
        <p:spPr>
          <a:xfrm flipH="1">
            <a:off x="5456394" y="1968439"/>
            <a:ext cx="6751471" cy="4901119"/>
          </a:xfrm>
          <a:custGeom>
            <a:rect b="b" l="l" r="r" t="t"/>
            <a:pathLst>
              <a:path extrusionOk="0" h="4901119" w="6751471">
                <a:moveTo>
                  <a:pt x="0" y="4901119"/>
                </a:moveTo>
                <a:cubicBezTo>
                  <a:pt x="794" y="3261063"/>
                  <a:pt x="1588" y="1640056"/>
                  <a:pt x="2382" y="0"/>
                </a:cubicBezTo>
                <a:lnTo>
                  <a:pt x="6751471" y="4901119"/>
                </a:lnTo>
                <a:lnTo>
                  <a:pt x="0" y="490111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0800" rotWithShape="0" algn="br" dir="135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16;p2"/>
          <p:cNvSpPr/>
          <p:nvPr/>
        </p:nvSpPr>
        <p:spPr>
          <a:xfrm flipH="1">
            <a:off x="-21101" y="-14542"/>
            <a:ext cx="12215481" cy="6870483"/>
          </a:xfrm>
          <a:custGeom>
            <a:rect b="b" l="l" r="r" t="t"/>
            <a:pathLst>
              <a:path extrusionOk="0" h="6836301" w="14761910">
                <a:moveTo>
                  <a:pt x="11356917" y="6833935"/>
                </a:moveTo>
                <a:lnTo>
                  <a:pt x="0" y="12611"/>
                </a:lnTo>
                <a:lnTo>
                  <a:pt x="14761631" y="0"/>
                </a:lnTo>
                <a:cubicBezTo>
                  <a:pt x="14763636" y="1138989"/>
                  <a:pt x="14754117" y="2277978"/>
                  <a:pt x="14756122" y="3416967"/>
                </a:cubicBezTo>
                <a:cubicBezTo>
                  <a:pt x="14754955" y="4555956"/>
                  <a:pt x="14759552" y="5697312"/>
                  <a:pt x="14758385" y="6836301"/>
                </a:cubicBezTo>
                <a:lnTo>
                  <a:pt x="11356917" y="683393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0800" rotWithShape="0" algn="t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" name="Google Shape;17;p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38431" y="5311498"/>
            <a:ext cx="2738896" cy="1508514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id="18" name="Google Shape;18;p2"/>
          <p:cNvPicPr preferRelativeResize="0"/>
          <p:nvPr/>
        </p:nvPicPr>
        <p:blipFill rotWithShape="1">
          <a:blip r:embed="rId6">
            <a:alphaModFix amt="34000"/>
          </a:blip>
          <a:srcRect b="-8775" l="32581" r="8553" t="2403"/>
          <a:stretch/>
        </p:blipFill>
        <p:spPr>
          <a:xfrm rot="5400000">
            <a:off x="5734365" y="-1016162"/>
            <a:ext cx="5455200" cy="7480800"/>
          </a:xfrm>
          <a:prstGeom prst="rtTriangle">
            <a:avLst/>
          </a:prstGeom>
          <a:noFill/>
          <a:ln>
            <a:noFill/>
          </a:ln>
        </p:spPr>
      </p:pic>
      <p:pic>
        <p:nvPicPr>
          <p:cNvPr id="19" name="Google Shape;19;p2"/>
          <p:cNvPicPr preferRelativeResize="0"/>
          <p:nvPr/>
        </p:nvPicPr>
        <p:blipFill rotWithShape="1">
          <a:blip r:embed="rId6">
            <a:alphaModFix amt="34000"/>
          </a:blip>
          <a:srcRect b="676" l="54016" r="11354" t="36080"/>
          <a:stretch/>
        </p:blipFill>
        <p:spPr>
          <a:xfrm rot="-5400000">
            <a:off x="5792644" y="4820060"/>
            <a:ext cx="1719600" cy="2366700"/>
          </a:xfrm>
          <a:prstGeom prst="rtTriangle">
            <a:avLst/>
          </a:prstGeom>
          <a:noFill/>
          <a:ln>
            <a:noFill/>
          </a:ln>
        </p:spPr>
      </p:pic>
      <p:sp>
        <p:nvSpPr>
          <p:cNvPr id="20" name="Google Shape;20;p2"/>
          <p:cNvSpPr txBox="1"/>
          <p:nvPr>
            <p:ph type="title"/>
          </p:nvPr>
        </p:nvSpPr>
        <p:spPr>
          <a:xfrm>
            <a:off x="176047" y="175938"/>
            <a:ext cx="6157200" cy="397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  <a:defRPr b="0" i="0" sz="8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>
  <p:cSld name="Two Content"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2"/>
          <p:cNvSpPr/>
          <p:nvPr/>
        </p:nvSpPr>
        <p:spPr>
          <a:xfrm>
            <a:off x="0" y="1"/>
            <a:ext cx="12192000" cy="1037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5" name="Google Shape;95;p12"/>
          <p:cNvPicPr preferRelativeResize="0"/>
          <p:nvPr/>
        </p:nvPicPr>
        <p:blipFill rotWithShape="1">
          <a:blip r:embed="rId2">
            <a:alphaModFix amt="34000"/>
          </a:blip>
          <a:srcRect b="35418" l="51338" r="-2837" t="39268"/>
          <a:stretch/>
        </p:blipFill>
        <p:spPr>
          <a:xfrm flipH="1">
            <a:off x="9304423" y="0"/>
            <a:ext cx="2887577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91700" y="111656"/>
            <a:ext cx="2027898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97" name="Google Shape;97;p12"/>
          <p:cNvSpPr/>
          <p:nvPr/>
        </p:nvSpPr>
        <p:spPr>
          <a:xfrm>
            <a:off x="-1777" y="6574604"/>
            <a:ext cx="12194100" cy="28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" name="Google Shape;98;p12"/>
          <p:cNvSpPr/>
          <p:nvPr/>
        </p:nvSpPr>
        <p:spPr>
          <a:xfrm flipH="1" rot="10800000">
            <a:off x="-4504" y="6540263"/>
            <a:ext cx="12196500" cy="59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12"/>
          <p:cNvSpPr txBox="1"/>
          <p:nvPr>
            <p:ph idx="1" type="body"/>
          </p:nvPr>
        </p:nvSpPr>
        <p:spPr>
          <a:xfrm>
            <a:off x="386632" y="1445923"/>
            <a:ext cx="5508900" cy="477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❖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urier New"/>
              <a:buChar char="o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925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925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0" name="Google Shape;100;p12"/>
          <p:cNvSpPr txBox="1"/>
          <p:nvPr>
            <p:ph idx="2" type="body"/>
          </p:nvPr>
        </p:nvSpPr>
        <p:spPr>
          <a:xfrm>
            <a:off x="6296361" y="1445923"/>
            <a:ext cx="5508900" cy="477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❖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urier New"/>
              <a:buChar char="o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925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925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1" name="Google Shape;101;p12"/>
          <p:cNvSpPr txBox="1"/>
          <p:nvPr/>
        </p:nvSpPr>
        <p:spPr>
          <a:xfrm>
            <a:off x="10265664" y="6574604"/>
            <a:ext cx="19257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n-GB" sz="15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Slide </a:t>
            </a:r>
            <a:fld id="{00000000-1234-1234-1234-123412341234}" type="slidenum">
              <a:rPr b="1" i="0" lang="en-GB" sz="15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i="0" sz="15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p12"/>
          <p:cNvSpPr txBox="1"/>
          <p:nvPr>
            <p:ph type="title"/>
          </p:nvPr>
        </p:nvSpPr>
        <p:spPr>
          <a:xfrm>
            <a:off x="176048" y="175939"/>
            <a:ext cx="9387300" cy="77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b="0" i="0" sz="4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3" name="Google Shape;103;p12"/>
          <p:cNvSpPr txBox="1"/>
          <p:nvPr/>
        </p:nvSpPr>
        <p:spPr>
          <a:xfrm>
            <a:off x="-24384" y="6562799"/>
            <a:ext cx="49257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>
  <p:cSld name="Title Only"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3"/>
          <p:cNvSpPr/>
          <p:nvPr/>
        </p:nvSpPr>
        <p:spPr>
          <a:xfrm>
            <a:off x="0" y="1"/>
            <a:ext cx="12192000" cy="1037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6" name="Google Shape;106;p13"/>
          <p:cNvPicPr preferRelativeResize="0"/>
          <p:nvPr/>
        </p:nvPicPr>
        <p:blipFill rotWithShape="1">
          <a:blip r:embed="rId2">
            <a:alphaModFix amt="34000"/>
          </a:blip>
          <a:srcRect b="35418" l="51338" r="-2837" t="39268"/>
          <a:stretch/>
        </p:blipFill>
        <p:spPr>
          <a:xfrm flipH="1">
            <a:off x="9304423" y="0"/>
            <a:ext cx="2887577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91700" y="111656"/>
            <a:ext cx="2027898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108" name="Google Shape;108;p13"/>
          <p:cNvSpPr/>
          <p:nvPr/>
        </p:nvSpPr>
        <p:spPr>
          <a:xfrm>
            <a:off x="-1777" y="6574604"/>
            <a:ext cx="12194100" cy="28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" name="Google Shape;109;p13"/>
          <p:cNvSpPr/>
          <p:nvPr/>
        </p:nvSpPr>
        <p:spPr>
          <a:xfrm flipH="1" rot="10800000">
            <a:off x="-4504" y="6540263"/>
            <a:ext cx="12196500" cy="59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" name="Google Shape;110;p13"/>
          <p:cNvSpPr txBox="1"/>
          <p:nvPr/>
        </p:nvSpPr>
        <p:spPr>
          <a:xfrm>
            <a:off x="10265664" y="6574604"/>
            <a:ext cx="19257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n-GB" sz="15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Slide </a:t>
            </a:r>
            <a:fld id="{00000000-1234-1234-1234-123412341234}" type="slidenum">
              <a:rPr b="1" i="0" lang="en-GB" sz="15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i="0" sz="15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" name="Google Shape;111;p13"/>
          <p:cNvSpPr txBox="1"/>
          <p:nvPr>
            <p:ph type="title"/>
          </p:nvPr>
        </p:nvSpPr>
        <p:spPr>
          <a:xfrm>
            <a:off x="176048" y="175939"/>
            <a:ext cx="9387300" cy="77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b="0" i="0" sz="4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2" name="Google Shape;112;p13"/>
          <p:cNvSpPr txBox="1"/>
          <p:nvPr/>
        </p:nvSpPr>
        <p:spPr>
          <a:xfrm>
            <a:off x="-24384" y="6562799"/>
            <a:ext cx="49257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>
  <p:cSld name="Content with Caption"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4"/>
          <p:cNvSpPr/>
          <p:nvPr/>
        </p:nvSpPr>
        <p:spPr>
          <a:xfrm>
            <a:off x="0" y="1"/>
            <a:ext cx="12192000" cy="1037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5" name="Google Shape;115;p14"/>
          <p:cNvPicPr preferRelativeResize="0"/>
          <p:nvPr/>
        </p:nvPicPr>
        <p:blipFill rotWithShape="1">
          <a:blip r:embed="rId2">
            <a:alphaModFix amt="34000"/>
          </a:blip>
          <a:srcRect b="35418" l="51338" r="-2837" t="39268"/>
          <a:stretch/>
        </p:blipFill>
        <p:spPr>
          <a:xfrm flipH="1">
            <a:off x="9304423" y="0"/>
            <a:ext cx="2887577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91700" y="111656"/>
            <a:ext cx="2027898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117" name="Google Shape;117;p14"/>
          <p:cNvSpPr/>
          <p:nvPr/>
        </p:nvSpPr>
        <p:spPr>
          <a:xfrm>
            <a:off x="-1777" y="6574604"/>
            <a:ext cx="12194100" cy="28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14"/>
          <p:cNvSpPr/>
          <p:nvPr/>
        </p:nvSpPr>
        <p:spPr>
          <a:xfrm flipH="1" rot="10800000">
            <a:off x="-4504" y="6540263"/>
            <a:ext cx="12196500" cy="59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Google Shape;119;p14"/>
          <p:cNvSpPr txBox="1"/>
          <p:nvPr>
            <p:ph idx="1" type="body"/>
          </p:nvPr>
        </p:nvSpPr>
        <p:spPr>
          <a:xfrm>
            <a:off x="5180012" y="1373852"/>
            <a:ext cx="6172500" cy="469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Noto Sans Symbols"/>
              <a:buChar char="❖"/>
              <a:defRPr b="0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▪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810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urier New"/>
              <a:buChar char="o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5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0" name="Google Shape;120;p14"/>
          <p:cNvSpPr txBox="1"/>
          <p:nvPr>
            <p:ph idx="2" type="body"/>
          </p:nvPr>
        </p:nvSpPr>
        <p:spPr>
          <a:xfrm>
            <a:off x="839788" y="1373852"/>
            <a:ext cx="3932100" cy="4630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1" name="Google Shape;121;p14"/>
          <p:cNvSpPr txBox="1"/>
          <p:nvPr/>
        </p:nvSpPr>
        <p:spPr>
          <a:xfrm>
            <a:off x="10265664" y="6574604"/>
            <a:ext cx="19257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n-GB" sz="15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Slide </a:t>
            </a:r>
            <a:fld id="{00000000-1234-1234-1234-123412341234}" type="slidenum">
              <a:rPr b="1" i="0" lang="en-GB" sz="15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i="0" sz="15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" name="Google Shape;122;p14"/>
          <p:cNvSpPr txBox="1"/>
          <p:nvPr>
            <p:ph type="title"/>
          </p:nvPr>
        </p:nvSpPr>
        <p:spPr>
          <a:xfrm>
            <a:off x="176048" y="175939"/>
            <a:ext cx="9387300" cy="77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b="0" i="0" sz="4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3" name="Google Shape;123;p14"/>
          <p:cNvSpPr txBox="1"/>
          <p:nvPr/>
        </p:nvSpPr>
        <p:spPr>
          <a:xfrm>
            <a:off x="-24384" y="6562799"/>
            <a:ext cx="49257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6"/>
          <p:cNvSpPr/>
          <p:nvPr/>
        </p:nvSpPr>
        <p:spPr>
          <a:xfrm>
            <a:off x="0" y="1"/>
            <a:ext cx="12192000" cy="1037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2" name="Google Shape;132;p16"/>
          <p:cNvPicPr preferRelativeResize="0"/>
          <p:nvPr/>
        </p:nvPicPr>
        <p:blipFill rotWithShape="1">
          <a:blip r:embed="rId2">
            <a:alphaModFix amt="34000"/>
          </a:blip>
          <a:srcRect b="0" l="0" r="-5842" t="0"/>
          <a:stretch/>
        </p:blipFill>
        <p:spPr>
          <a:xfrm flipH="1">
            <a:off x="9304423" y="0"/>
            <a:ext cx="2887577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134" name="Google Shape;134;p16"/>
          <p:cNvSpPr/>
          <p:nvPr/>
        </p:nvSpPr>
        <p:spPr>
          <a:xfrm>
            <a:off x="-1778" y="6574604"/>
            <a:ext cx="12193800" cy="28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" name="Google Shape;135;p16"/>
          <p:cNvSpPr/>
          <p:nvPr/>
        </p:nvSpPr>
        <p:spPr>
          <a:xfrm flipH="1" rot="10800000">
            <a:off x="-4504" y="6540563"/>
            <a:ext cx="12196500" cy="59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" name="Google Shape;136;p16"/>
          <p:cNvSpPr txBox="1"/>
          <p:nvPr/>
        </p:nvSpPr>
        <p:spPr>
          <a:xfrm>
            <a:off x="10265664" y="6574604"/>
            <a:ext cx="19254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GB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Slide </a:t>
            </a:r>
            <a:fld id="{00000000-1234-1234-1234-123412341234}" type="slidenum">
              <a:rPr b="1" i="0" lang="en-GB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i="0" sz="14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" name="Google Shape;137;p16"/>
          <p:cNvSpPr txBox="1"/>
          <p:nvPr>
            <p:ph idx="1" type="body"/>
          </p:nvPr>
        </p:nvSpPr>
        <p:spPr>
          <a:xfrm>
            <a:off x="324233" y="1558533"/>
            <a:ext cx="11495400" cy="46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❖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urier New"/>
              <a:buChar char="o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8" name="Google Shape;138;p16"/>
          <p:cNvSpPr txBox="1"/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b="0" i="0" sz="4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>
  <p:cSld name="Title Only"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7"/>
          <p:cNvSpPr/>
          <p:nvPr/>
        </p:nvSpPr>
        <p:spPr>
          <a:xfrm>
            <a:off x="0" y="1"/>
            <a:ext cx="12192000" cy="1037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1" name="Google Shape;141;p17"/>
          <p:cNvPicPr preferRelativeResize="0"/>
          <p:nvPr/>
        </p:nvPicPr>
        <p:blipFill rotWithShape="1">
          <a:blip r:embed="rId2">
            <a:alphaModFix amt="34000"/>
          </a:blip>
          <a:srcRect b="0" l="0" r="-5842" t="0"/>
          <a:stretch/>
        </p:blipFill>
        <p:spPr>
          <a:xfrm flipH="1">
            <a:off x="9304423" y="0"/>
            <a:ext cx="2887577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143" name="Google Shape;143;p17"/>
          <p:cNvSpPr/>
          <p:nvPr/>
        </p:nvSpPr>
        <p:spPr>
          <a:xfrm>
            <a:off x="-1778" y="6574604"/>
            <a:ext cx="12193800" cy="28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" name="Google Shape;144;p17"/>
          <p:cNvSpPr/>
          <p:nvPr/>
        </p:nvSpPr>
        <p:spPr>
          <a:xfrm flipH="1" rot="10800000">
            <a:off x="-4504" y="6540563"/>
            <a:ext cx="12196500" cy="59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" name="Google Shape;145;p17"/>
          <p:cNvSpPr txBox="1"/>
          <p:nvPr/>
        </p:nvSpPr>
        <p:spPr>
          <a:xfrm>
            <a:off x="10265664" y="6574604"/>
            <a:ext cx="19254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GB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Slide </a:t>
            </a:r>
            <a:fld id="{00000000-1234-1234-1234-123412341234}" type="slidenum">
              <a:rPr b="1" i="0" lang="en-GB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i="0" sz="14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" name="Google Shape;146;p17"/>
          <p:cNvSpPr txBox="1"/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b="0" i="0" sz="4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Google Shape;148;p1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301750" y="2265730"/>
            <a:ext cx="8288156" cy="27567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18"/>
          <p:cNvPicPr preferRelativeResize="0"/>
          <p:nvPr/>
        </p:nvPicPr>
        <p:blipFill rotWithShape="1">
          <a:blip r:embed="rId3">
            <a:alphaModFix/>
          </a:blip>
          <a:srcRect b="-110" l="0" r="0" t="0"/>
          <a:stretch/>
        </p:blipFill>
        <p:spPr>
          <a:xfrm flipH="1" rot="10800000">
            <a:off x="2824280" y="4824248"/>
            <a:ext cx="5391556" cy="203809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nature&#10;&#10;Description automatically generated" id="150" name="Google Shape;150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477344" y="-1"/>
            <a:ext cx="3714656" cy="2686815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18"/>
          <p:cNvSpPr/>
          <p:nvPr/>
        </p:nvSpPr>
        <p:spPr>
          <a:xfrm flipH="1">
            <a:off x="5456394" y="1968439"/>
            <a:ext cx="6751471" cy="4901119"/>
          </a:xfrm>
          <a:custGeom>
            <a:rect b="b" l="l" r="r" t="t"/>
            <a:pathLst>
              <a:path extrusionOk="0" h="4901119" w="6751471">
                <a:moveTo>
                  <a:pt x="0" y="4901119"/>
                </a:moveTo>
                <a:cubicBezTo>
                  <a:pt x="794" y="3261063"/>
                  <a:pt x="1588" y="1640056"/>
                  <a:pt x="2382" y="0"/>
                </a:cubicBezTo>
                <a:lnTo>
                  <a:pt x="6751471" y="4901119"/>
                </a:lnTo>
                <a:lnTo>
                  <a:pt x="0" y="490111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0800" rotWithShape="0" algn="br" dir="135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" name="Google Shape;152;p18"/>
          <p:cNvSpPr/>
          <p:nvPr/>
        </p:nvSpPr>
        <p:spPr>
          <a:xfrm flipH="1">
            <a:off x="-21101" y="-14542"/>
            <a:ext cx="12215481" cy="6870483"/>
          </a:xfrm>
          <a:custGeom>
            <a:rect b="b" l="l" r="r" t="t"/>
            <a:pathLst>
              <a:path extrusionOk="0" h="6836301" w="14761910">
                <a:moveTo>
                  <a:pt x="11356917" y="6833935"/>
                </a:moveTo>
                <a:lnTo>
                  <a:pt x="0" y="12611"/>
                </a:lnTo>
                <a:lnTo>
                  <a:pt x="14761631" y="0"/>
                </a:lnTo>
                <a:cubicBezTo>
                  <a:pt x="14763636" y="1138989"/>
                  <a:pt x="14754117" y="2277978"/>
                  <a:pt x="14756122" y="3416967"/>
                </a:cubicBezTo>
                <a:cubicBezTo>
                  <a:pt x="14754955" y="4555956"/>
                  <a:pt x="14759552" y="5697312"/>
                  <a:pt x="14758385" y="6836301"/>
                </a:cubicBezTo>
                <a:lnTo>
                  <a:pt x="11356917" y="683393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0800" rotWithShape="0" algn="t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3" name="Google Shape;153;p1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38431" y="5311498"/>
            <a:ext cx="2738896" cy="1508514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id="154" name="Google Shape;154;p18"/>
          <p:cNvPicPr preferRelativeResize="0"/>
          <p:nvPr/>
        </p:nvPicPr>
        <p:blipFill rotWithShape="1">
          <a:blip r:embed="rId6">
            <a:alphaModFix amt="34000"/>
          </a:blip>
          <a:srcRect b="-8775" l="32583" r="8547" t="2403"/>
          <a:stretch/>
        </p:blipFill>
        <p:spPr>
          <a:xfrm rot="5400000">
            <a:off x="5734365" y="-1016162"/>
            <a:ext cx="5455200" cy="7480800"/>
          </a:xfrm>
          <a:prstGeom prst="rtTriangle">
            <a:avLst/>
          </a:prstGeom>
          <a:noFill/>
          <a:ln>
            <a:noFill/>
          </a:ln>
        </p:spPr>
      </p:pic>
      <p:pic>
        <p:nvPicPr>
          <p:cNvPr id="155" name="Google Shape;155;p18"/>
          <p:cNvPicPr preferRelativeResize="0"/>
          <p:nvPr/>
        </p:nvPicPr>
        <p:blipFill rotWithShape="1">
          <a:blip r:embed="rId7">
            <a:alphaModFix amt="34000"/>
          </a:blip>
          <a:srcRect b="0" l="0" r="0" t="0"/>
          <a:stretch/>
        </p:blipFill>
        <p:spPr>
          <a:xfrm rot="-5400000">
            <a:off x="5792644" y="4820060"/>
            <a:ext cx="1719600" cy="2366700"/>
          </a:xfrm>
          <a:prstGeom prst="rtTriangle">
            <a:avLst/>
          </a:prstGeom>
          <a:noFill/>
          <a:ln>
            <a:noFill/>
          </a:ln>
        </p:spPr>
      </p:pic>
      <p:sp>
        <p:nvSpPr>
          <p:cNvPr id="156" name="Google Shape;156;p18"/>
          <p:cNvSpPr txBox="1"/>
          <p:nvPr>
            <p:ph type="title"/>
          </p:nvPr>
        </p:nvSpPr>
        <p:spPr>
          <a:xfrm>
            <a:off x="176047" y="175938"/>
            <a:ext cx="6157200" cy="397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  <a:defRPr b="0" i="0" sz="8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>
  <p:cSld name="Two Content"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19"/>
          <p:cNvSpPr/>
          <p:nvPr/>
        </p:nvSpPr>
        <p:spPr>
          <a:xfrm>
            <a:off x="0" y="1"/>
            <a:ext cx="12192000" cy="1037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9" name="Google Shape;159;p19"/>
          <p:cNvPicPr preferRelativeResize="0"/>
          <p:nvPr/>
        </p:nvPicPr>
        <p:blipFill rotWithShape="1">
          <a:blip r:embed="rId2">
            <a:alphaModFix amt="34000"/>
          </a:blip>
          <a:srcRect b="0" l="0" r="-5842" t="0"/>
          <a:stretch/>
        </p:blipFill>
        <p:spPr>
          <a:xfrm flipH="1">
            <a:off x="9304423" y="0"/>
            <a:ext cx="2887577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161" name="Google Shape;161;p19"/>
          <p:cNvSpPr/>
          <p:nvPr/>
        </p:nvSpPr>
        <p:spPr>
          <a:xfrm>
            <a:off x="-1778" y="6574604"/>
            <a:ext cx="12193800" cy="28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" name="Google Shape;162;p19"/>
          <p:cNvSpPr/>
          <p:nvPr/>
        </p:nvSpPr>
        <p:spPr>
          <a:xfrm flipH="1" rot="10800000">
            <a:off x="-4504" y="6540563"/>
            <a:ext cx="12196500" cy="59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" name="Google Shape;163;p19"/>
          <p:cNvSpPr txBox="1"/>
          <p:nvPr>
            <p:ph idx="1" type="body"/>
          </p:nvPr>
        </p:nvSpPr>
        <p:spPr>
          <a:xfrm>
            <a:off x="386632" y="1445923"/>
            <a:ext cx="5508900" cy="477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❖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urier New"/>
              <a:buChar char="o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4" name="Google Shape;164;p19"/>
          <p:cNvSpPr txBox="1"/>
          <p:nvPr>
            <p:ph idx="2" type="body"/>
          </p:nvPr>
        </p:nvSpPr>
        <p:spPr>
          <a:xfrm>
            <a:off x="6296361" y="1445923"/>
            <a:ext cx="5508900" cy="477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❖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urier New"/>
              <a:buChar char="o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5" name="Google Shape;165;p19"/>
          <p:cNvSpPr txBox="1"/>
          <p:nvPr/>
        </p:nvSpPr>
        <p:spPr>
          <a:xfrm>
            <a:off x="10265664" y="6574604"/>
            <a:ext cx="19254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GB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Slide </a:t>
            </a:r>
            <a:fld id="{00000000-1234-1234-1234-123412341234}" type="slidenum">
              <a:rPr b="1" i="0" lang="en-GB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i="0" sz="14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" name="Google Shape;166;p19"/>
          <p:cNvSpPr txBox="1"/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b="0" i="0" sz="4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>
  <p:cSld name="Content with Caption"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0"/>
          <p:cNvSpPr/>
          <p:nvPr/>
        </p:nvSpPr>
        <p:spPr>
          <a:xfrm>
            <a:off x="0" y="1"/>
            <a:ext cx="12192000" cy="1037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9" name="Google Shape;169;p20"/>
          <p:cNvPicPr preferRelativeResize="0"/>
          <p:nvPr/>
        </p:nvPicPr>
        <p:blipFill rotWithShape="1">
          <a:blip r:embed="rId2">
            <a:alphaModFix amt="34000"/>
          </a:blip>
          <a:srcRect b="0" l="0" r="-5842" t="0"/>
          <a:stretch/>
        </p:blipFill>
        <p:spPr>
          <a:xfrm flipH="1">
            <a:off x="9304423" y="0"/>
            <a:ext cx="2887577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171" name="Google Shape;171;p20"/>
          <p:cNvSpPr/>
          <p:nvPr/>
        </p:nvSpPr>
        <p:spPr>
          <a:xfrm>
            <a:off x="-1778" y="6574604"/>
            <a:ext cx="12193800" cy="28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" name="Google Shape;172;p20"/>
          <p:cNvSpPr/>
          <p:nvPr/>
        </p:nvSpPr>
        <p:spPr>
          <a:xfrm flipH="1" rot="10800000">
            <a:off x="-4504" y="6540563"/>
            <a:ext cx="12196500" cy="59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" name="Google Shape;173;p20"/>
          <p:cNvSpPr txBox="1"/>
          <p:nvPr>
            <p:ph idx="1" type="body"/>
          </p:nvPr>
        </p:nvSpPr>
        <p:spPr>
          <a:xfrm>
            <a:off x="5180012" y="1373852"/>
            <a:ext cx="6172200" cy="469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Noto Sans Symbols"/>
              <a:buChar char="❖"/>
              <a:defRPr b="0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▪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810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urier New"/>
              <a:buChar char="o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5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74" name="Google Shape;174;p20"/>
          <p:cNvSpPr txBox="1"/>
          <p:nvPr>
            <p:ph idx="2" type="body"/>
          </p:nvPr>
        </p:nvSpPr>
        <p:spPr>
          <a:xfrm>
            <a:off x="839788" y="1373852"/>
            <a:ext cx="3932100" cy="4630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75" name="Google Shape;175;p20"/>
          <p:cNvSpPr txBox="1"/>
          <p:nvPr/>
        </p:nvSpPr>
        <p:spPr>
          <a:xfrm>
            <a:off x="10265664" y="6574604"/>
            <a:ext cx="19254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GB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Slide </a:t>
            </a:r>
            <a:fld id="{00000000-1234-1234-1234-123412341234}" type="slidenum">
              <a:rPr b="1" i="0" lang="en-GB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i="0" sz="14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6" name="Google Shape;176;p20"/>
          <p:cNvSpPr txBox="1"/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b="0" i="0" sz="4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showMasterSp="0">
  <p:cSld name="Blank"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1"/>
          <p:cNvSpPr/>
          <p:nvPr>
            <p:ph idx="12" type="sldNum"/>
          </p:nvPr>
        </p:nvSpPr>
        <p:spPr>
          <a:xfrm>
            <a:off x="11684000" y="6629400"/>
            <a:ext cx="406500" cy="187200"/>
          </a:xfrm>
          <a:prstGeom prst="roundRect">
            <a:avLst>
              <a:gd fmla="val 16667" name="adj"/>
            </a:avLst>
          </a:prstGeom>
          <a:solidFill>
            <a:schemeClr val="lt1">
              <a:alpha val="48240"/>
            </a:schemeClr>
          </a:solidFill>
          <a:ln cap="flat" cmpd="sng" w="25400">
            <a:solidFill>
              <a:schemeClr val="dk2">
                <a:alpha val="60000"/>
              </a:scheme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79" name="Google Shape;179;p21"/>
          <p:cNvSpPr txBox="1"/>
          <p:nvPr>
            <p:ph idx="1" type="body"/>
          </p:nvPr>
        </p:nvSpPr>
        <p:spPr>
          <a:xfrm>
            <a:off x="101600" y="1219200"/>
            <a:ext cx="11988900" cy="525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55600" lvl="0" marL="4572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55600" lvl="1" marL="9144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000"/>
              <a:buFont typeface="Courier New"/>
              <a:buChar char="o"/>
              <a:defRPr b="0" i="0" sz="2000" u="none" cap="none" strike="noStrike">
                <a:solidFill>
                  <a:srgbClr val="00256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55600" lvl="2" marL="13716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000"/>
              <a:buFont typeface="Noto Sans Symbols"/>
              <a:buChar char="▪"/>
              <a:defRPr b="0" i="0" sz="2000" u="none" cap="none" strike="noStrike">
                <a:solidFill>
                  <a:srgbClr val="00256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355600" lvl="3" marL="18288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000"/>
              <a:buFont typeface="Arial"/>
              <a:buChar char="▪"/>
              <a:defRPr b="0" i="0" sz="2000" u="none" cap="none" strike="noStrike">
                <a:solidFill>
                  <a:srgbClr val="00256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355600" lvl="4" marL="22860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256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80" name="Google Shape;180;p21"/>
          <p:cNvSpPr txBox="1"/>
          <p:nvPr>
            <p:ph idx="2" type="body"/>
          </p:nvPr>
        </p:nvSpPr>
        <p:spPr>
          <a:xfrm>
            <a:off x="2641600" y="76200"/>
            <a:ext cx="66039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81000" lvl="2" marL="13716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400"/>
              <a:buFont typeface="Arial"/>
              <a:buChar char="o"/>
              <a:defRPr b="0" i="0" sz="24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81000" lvl="3" marL="18288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400"/>
              <a:buFont typeface="Arial"/>
              <a:buChar char="▪"/>
              <a:defRPr b="0" i="0" sz="24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81000" lvl="4" marL="22860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Google Shape;187;p2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2076" y="924"/>
            <a:ext cx="2682324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2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2682324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66288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23"/>
          <p:cNvSpPr txBox="1"/>
          <p:nvPr>
            <p:ph type="ctrTitle"/>
          </p:nvPr>
        </p:nvSpPr>
        <p:spPr>
          <a:xfrm>
            <a:off x="657345" y="2135011"/>
            <a:ext cx="11332800" cy="112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Helvetica Neue"/>
              <a:buNone/>
              <a:defRPr sz="48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191" name="Google Shape;191;p23"/>
          <p:cNvSpPr txBox="1"/>
          <p:nvPr>
            <p:ph idx="1" type="subTitle"/>
          </p:nvPr>
        </p:nvSpPr>
        <p:spPr>
          <a:xfrm>
            <a:off x="657345" y="3639009"/>
            <a:ext cx="8115300" cy="29889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Autofit/>
          </a:bodyPr>
          <a:lstStyle>
            <a:lvl1pPr lvl="0" rtl="0" algn="l"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 sz="3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rtl="0" algn="ctr"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700"/>
              <a:buNone/>
              <a:defRPr>
                <a:solidFill>
                  <a:srgbClr val="888888"/>
                </a:solidFill>
              </a:defRPr>
            </a:lvl2pPr>
            <a:lvl3pPr lvl="2" rtl="0" algn="ctr"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100"/>
              <a:buNone/>
              <a:defRPr>
                <a:solidFill>
                  <a:srgbClr val="888888"/>
                </a:solidFill>
              </a:defRPr>
            </a:lvl4pPr>
            <a:lvl5pPr lvl="4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100"/>
              <a:buNone/>
              <a:defRPr>
                <a:solidFill>
                  <a:srgbClr val="888888"/>
                </a:solidFill>
              </a:defRPr>
            </a:lvl5pPr>
            <a:lvl6pPr lvl="5" rtl="0" algn="ctr"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700"/>
              <a:buNone/>
              <a:defRPr>
                <a:solidFill>
                  <a:srgbClr val="888888"/>
                </a:solidFill>
              </a:defRPr>
            </a:lvl6pPr>
            <a:lvl7pPr lvl="6" rtl="0" algn="ctr"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700"/>
              <a:buNone/>
              <a:defRPr>
                <a:solidFill>
                  <a:srgbClr val="888888"/>
                </a:solidFill>
              </a:defRPr>
            </a:lvl7pPr>
            <a:lvl8pPr lvl="7" rtl="0" algn="ctr"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700"/>
              <a:buNone/>
              <a:defRPr>
                <a:solidFill>
                  <a:srgbClr val="888888"/>
                </a:solidFill>
              </a:defRPr>
            </a:lvl8pPr>
            <a:lvl9pPr lvl="8" rtl="0" algn="ctr"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7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pic>
        <p:nvPicPr>
          <p:cNvPr id="192" name="Google Shape;192;p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57345" y="313047"/>
            <a:ext cx="3343875" cy="1324176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p23"/>
          <p:cNvSpPr txBox="1"/>
          <p:nvPr/>
        </p:nvSpPr>
        <p:spPr>
          <a:xfrm>
            <a:off x="657345" y="1685352"/>
            <a:ext cx="3741600" cy="280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Committee on Earth Observation Satellites</a:t>
            </a:r>
            <a:endParaRPr sz="190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/>
          <p:nvPr/>
        </p:nvSpPr>
        <p:spPr>
          <a:xfrm>
            <a:off x="0" y="1"/>
            <a:ext cx="12192000" cy="1037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" name="Google Shape;23;p3"/>
          <p:cNvPicPr preferRelativeResize="0"/>
          <p:nvPr/>
        </p:nvPicPr>
        <p:blipFill rotWithShape="1">
          <a:blip r:embed="rId2">
            <a:alphaModFix amt="34000"/>
          </a:blip>
          <a:srcRect b="35419" l="51341" r="-2842" t="39268"/>
          <a:stretch/>
        </p:blipFill>
        <p:spPr>
          <a:xfrm flipH="1">
            <a:off x="9304423" y="0"/>
            <a:ext cx="2887577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25" name="Google Shape;25;p3"/>
          <p:cNvSpPr/>
          <p:nvPr/>
        </p:nvSpPr>
        <p:spPr>
          <a:xfrm>
            <a:off x="-1778" y="6574604"/>
            <a:ext cx="12193800" cy="28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 flipH="1" rot="10800000">
            <a:off x="-4504" y="6540563"/>
            <a:ext cx="12196500" cy="59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 txBox="1"/>
          <p:nvPr/>
        </p:nvSpPr>
        <p:spPr>
          <a:xfrm>
            <a:off x="10265664" y="6574604"/>
            <a:ext cx="19254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Slide </a:t>
            </a:r>
            <a:fld id="{00000000-1234-1234-1234-123412341234}" type="slidenum">
              <a:rPr b="1" i="0" lang="en-GB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i="0" sz="14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Google Shape;28;p3"/>
          <p:cNvSpPr txBox="1"/>
          <p:nvPr>
            <p:ph idx="1" type="body"/>
          </p:nvPr>
        </p:nvSpPr>
        <p:spPr>
          <a:xfrm>
            <a:off x="324233" y="1558533"/>
            <a:ext cx="11495400" cy="46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❖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urier New"/>
              <a:buChar char="o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9" name="Google Shape;29;p3"/>
          <p:cNvSpPr txBox="1"/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b="0" i="0" sz="4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24"/>
          <p:cNvSpPr txBox="1"/>
          <p:nvPr>
            <p:ph type="title"/>
          </p:nvPr>
        </p:nvSpPr>
        <p:spPr>
          <a:xfrm>
            <a:off x="2374232" y="163399"/>
            <a:ext cx="7819200" cy="11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196" name="Google Shape;196;p24"/>
          <p:cNvSpPr txBox="1"/>
          <p:nvPr>
            <p:ph idx="1" type="body"/>
          </p:nvPr>
        </p:nvSpPr>
        <p:spPr>
          <a:xfrm>
            <a:off x="128337" y="1600201"/>
            <a:ext cx="11944500" cy="48717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Autofit/>
          </a:bodyPr>
          <a:lstStyle>
            <a:lvl1pPr indent="-381000" lvl="0" marL="457200" rtl="0" algn="l"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400"/>
              <a:buChar char="•"/>
              <a:defRPr/>
            </a:lvl1pPr>
            <a:lvl2pPr indent="-381000" lvl="1" marL="914400" rtl="0" algn="l"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400"/>
              <a:buChar char="–"/>
              <a:defRPr/>
            </a:lvl2pPr>
            <a:lvl3pPr indent="-381000" lvl="2" marL="1371600" rtl="0" algn="l"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400"/>
              <a:buChar char="•"/>
              <a:defRPr/>
            </a:lvl3pPr>
            <a:lvl4pPr indent="-381000" lvl="3" marL="1828800" rtl="0" algn="l"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400"/>
              <a:buChar char="–"/>
              <a:defRPr/>
            </a:lvl4pPr>
            <a:lvl5pPr indent="-381000" lvl="4" marL="2286000" rtl="0" algn="l"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400"/>
              <a:buChar char="»"/>
              <a:defRPr/>
            </a:lvl5pPr>
            <a:lvl6pPr indent="-381000" lvl="5" marL="274320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6pPr>
            <a:lvl7pPr indent="-381000" lvl="6" marL="320040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7pPr>
            <a:lvl8pPr indent="-381000" lvl="7" marL="365760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8pPr>
            <a:lvl9pPr indent="-381000" lvl="8" marL="411480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1">
  <p:cSld name="CUSTOM"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>
  <p:cSld name="Two Content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4"/>
          <p:cNvSpPr/>
          <p:nvPr/>
        </p:nvSpPr>
        <p:spPr>
          <a:xfrm>
            <a:off x="0" y="1"/>
            <a:ext cx="12192000" cy="1037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" name="Google Shape;32;p4"/>
          <p:cNvPicPr preferRelativeResize="0"/>
          <p:nvPr/>
        </p:nvPicPr>
        <p:blipFill rotWithShape="1">
          <a:blip r:embed="rId2">
            <a:alphaModFix amt="34000"/>
          </a:blip>
          <a:srcRect b="35419" l="51341" r="-2842" t="39268"/>
          <a:stretch/>
        </p:blipFill>
        <p:spPr>
          <a:xfrm flipH="1">
            <a:off x="9304423" y="0"/>
            <a:ext cx="2887577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33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34" name="Google Shape;34;p4"/>
          <p:cNvSpPr/>
          <p:nvPr/>
        </p:nvSpPr>
        <p:spPr>
          <a:xfrm>
            <a:off x="-1778" y="6574604"/>
            <a:ext cx="12193800" cy="28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" name="Google Shape;35;p4"/>
          <p:cNvSpPr/>
          <p:nvPr/>
        </p:nvSpPr>
        <p:spPr>
          <a:xfrm flipH="1" rot="10800000">
            <a:off x="-4504" y="6540563"/>
            <a:ext cx="12196500" cy="59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" name="Google Shape;36;p4"/>
          <p:cNvSpPr txBox="1"/>
          <p:nvPr>
            <p:ph idx="1" type="body"/>
          </p:nvPr>
        </p:nvSpPr>
        <p:spPr>
          <a:xfrm>
            <a:off x="386632" y="1445923"/>
            <a:ext cx="5508900" cy="477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❖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urier New"/>
              <a:buChar char="o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7" name="Google Shape;37;p4"/>
          <p:cNvSpPr txBox="1"/>
          <p:nvPr>
            <p:ph idx="2" type="body"/>
          </p:nvPr>
        </p:nvSpPr>
        <p:spPr>
          <a:xfrm>
            <a:off x="6296361" y="1445923"/>
            <a:ext cx="5508900" cy="477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❖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urier New"/>
              <a:buChar char="o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8" name="Google Shape;38;p4"/>
          <p:cNvSpPr txBox="1"/>
          <p:nvPr/>
        </p:nvSpPr>
        <p:spPr>
          <a:xfrm>
            <a:off x="10265664" y="6574604"/>
            <a:ext cx="19254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4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Slide </a:t>
            </a:r>
            <a:fld id="{00000000-1234-1234-1234-123412341234}" type="slidenum">
              <a:rPr b="1" lang="en-GB" sz="14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sz="14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" name="Google Shape;39;p4"/>
          <p:cNvSpPr txBox="1"/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b="0" i="0" sz="4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>
  <p:cSld name="Title Only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5"/>
          <p:cNvSpPr/>
          <p:nvPr/>
        </p:nvSpPr>
        <p:spPr>
          <a:xfrm>
            <a:off x="0" y="1"/>
            <a:ext cx="12192000" cy="1037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2" name="Google Shape;42;p5"/>
          <p:cNvPicPr preferRelativeResize="0"/>
          <p:nvPr/>
        </p:nvPicPr>
        <p:blipFill rotWithShape="1">
          <a:blip r:embed="rId2">
            <a:alphaModFix amt="34000"/>
          </a:blip>
          <a:srcRect b="35419" l="51341" r="-2842" t="39268"/>
          <a:stretch/>
        </p:blipFill>
        <p:spPr>
          <a:xfrm flipH="1">
            <a:off x="9304423" y="0"/>
            <a:ext cx="2887577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43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44" name="Google Shape;44;p5"/>
          <p:cNvSpPr/>
          <p:nvPr/>
        </p:nvSpPr>
        <p:spPr>
          <a:xfrm>
            <a:off x="-1778" y="6574604"/>
            <a:ext cx="12193800" cy="28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" name="Google Shape;45;p5"/>
          <p:cNvSpPr/>
          <p:nvPr/>
        </p:nvSpPr>
        <p:spPr>
          <a:xfrm flipH="1" rot="10800000">
            <a:off x="-4504" y="6540563"/>
            <a:ext cx="12196500" cy="59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" name="Google Shape;46;p5"/>
          <p:cNvSpPr txBox="1"/>
          <p:nvPr/>
        </p:nvSpPr>
        <p:spPr>
          <a:xfrm>
            <a:off x="10265664" y="6574604"/>
            <a:ext cx="19254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4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Slide </a:t>
            </a:r>
            <a:fld id="{00000000-1234-1234-1234-123412341234}" type="slidenum">
              <a:rPr b="1" lang="en-GB" sz="14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sz="14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" name="Google Shape;47;p5"/>
          <p:cNvSpPr txBox="1"/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b="0" i="0" sz="4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>
  <p:cSld name="Content with Caption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6"/>
          <p:cNvSpPr/>
          <p:nvPr/>
        </p:nvSpPr>
        <p:spPr>
          <a:xfrm>
            <a:off x="0" y="1"/>
            <a:ext cx="12192000" cy="1037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0" name="Google Shape;50;p6"/>
          <p:cNvPicPr preferRelativeResize="0"/>
          <p:nvPr/>
        </p:nvPicPr>
        <p:blipFill rotWithShape="1">
          <a:blip r:embed="rId2">
            <a:alphaModFix amt="34000"/>
          </a:blip>
          <a:srcRect b="35419" l="51341" r="-2842" t="39268"/>
          <a:stretch/>
        </p:blipFill>
        <p:spPr>
          <a:xfrm flipH="1">
            <a:off x="9304423" y="0"/>
            <a:ext cx="2887577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51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52" name="Google Shape;52;p6"/>
          <p:cNvSpPr/>
          <p:nvPr/>
        </p:nvSpPr>
        <p:spPr>
          <a:xfrm>
            <a:off x="-1778" y="6574604"/>
            <a:ext cx="12193800" cy="28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" name="Google Shape;53;p6"/>
          <p:cNvSpPr/>
          <p:nvPr/>
        </p:nvSpPr>
        <p:spPr>
          <a:xfrm flipH="1" rot="10800000">
            <a:off x="-4504" y="6540563"/>
            <a:ext cx="12196500" cy="59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" name="Google Shape;54;p6"/>
          <p:cNvSpPr txBox="1"/>
          <p:nvPr>
            <p:ph idx="1" type="body"/>
          </p:nvPr>
        </p:nvSpPr>
        <p:spPr>
          <a:xfrm>
            <a:off x="5180012" y="1373852"/>
            <a:ext cx="6172200" cy="469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Noto Sans Symbols"/>
              <a:buChar char="❖"/>
              <a:defRPr b="0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▪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810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urier New"/>
              <a:buChar char="o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5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5" name="Google Shape;55;p6"/>
          <p:cNvSpPr txBox="1"/>
          <p:nvPr>
            <p:ph idx="2" type="body"/>
          </p:nvPr>
        </p:nvSpPr>
        <p:spPr>
          <a:xfrm>
            <a:off x="839788" y="1373852"/>
            <a:ext cx="3932100" cy="4630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6" name="Google Shape;56;p6"/>
          <p:cNvSpPr txBox="1"/>
          <p:nvPr/>
        </p:nvSpPr>
        <p:spPr>
          <a:xfrm>
            <a:off x="10265664" y="6574604"/>
            <a:ext cx="19254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4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Slide </a:t>
            </a:r>
            <a:fld id="{00000000-1234-1234-1234-123412341234}" type="slidenum">
              <a:rPr b="1" lang="en-GB" sz="14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sz="14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" name="Google Shape;57;p6"/>
          <p:cNvSpPr txBox="1"/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b="0" i="0" sz="4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showMasterSp="0">
  <p:cSld name="Blank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7"/>
          <p:cNvSpPr/>
          <p:nvPr>
            <p:ph idx="12" type="sldNum"/>
          </p:nvPr>
        </p:nvSpPr>
        <p:spPr>
          <a:xfrm>
            <a:off x="11684000" y="6629400"/>
            <a:ext cx="406500" cy="187200"/>
          </a:xfrm>
          <a:prstGeom prst="roundRect">
            <a:avLst>
              <a:gd fmla="val 16667" name="adj"/>
            </a:avLst>
          </a:prstGeom>
          <a:solidFill>
            <a:schemeClr val="lt1">
              <a:alpha val="48630"/>
            </a:schemeClr>
          </a:solidFill>
          <a:ln cap="flat" cmpd="sng" w="25400">
            <a:solidFill>
              <a:schemeClr val="dk2">
                <a:alpha val="60000"/>
              </a:scheme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1" sz="11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1" sz="11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1" sz="11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1" sz="11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1" sz="11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1" sz="11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1" sz="11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1" sz="11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1" sz="11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60" name="Google Shape;60;p7"/>
          <p:cNvSpPr txBox="1"/>
          <p:nvPr>
            <p:ph idx="1" type="body"/>
          </p:nvPr>
        </p:nvSpPr>
        <p:spPr>
          <a:xfrm>
            <a:off x="101600" y="1219200"/>
            <a:ext cx="11988900" cy="525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55600" lvl="0" marL="457200" marR="0" rtl="0" algn="l"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000"/>
              <a:buFont typeface="Arial"/>
              <a:buChar char="•"/>
              <a:defRPr b="1" i="0" sz="2000" u="none" cap="none" strike="noStrike">
                <a:solidFill>
                  <a:srgbClr val="00256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55600" lvl="1" marL="914400" marR="0" rtl="0" algn="l"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000"/>
              <a:buFont typeface="Courier New"/>
              <a:buChar char="o"/>
              <a:defRPr b="0" i="0" sz="2000" u="none" cap="none" strike="noStrike">
                <a:solidFill>
                  <a:srgbClr val="00256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55600" lvl="2" marL="1371600" marR="0" rtl="0" algn="l"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000"/>
              <a:buFont typeface="Noto Sans Symbols"/>
              <a:buChar char="▪"/>
              <a:defRPr b="0" i="0" sz="2000" u="none" cap="none" strike="noStrike">
                <a:solidFill>
                  <a:srgbClr val="00256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355600" lvl="3" marL="1828800" marR="0" rtl="0" algn="l"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000"/>
              <a:buFont typeface="Arial"/>
              <a:buChar char="▪"/>
              <a:defRPr b="0" i="0" sz="2000" u="none" cap="none" strike="noStrike">
                <a:solidFill>
                  <a:srgbClr val="00256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355600" lvl="4" marL="2286000" marR="0" rtl="0" algn="l"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256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228600" lvl="5" marL="2743200" marR="0" rtl="0" algn="l">
              <a:spcBef>
                <a:spcPts val="50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spcBef>
                <a:spcPts val="50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spcBef>
                <a:spcPts val="50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spcBef>
                <a:spcPts val="50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1" name="Google Shape;61;p7"/>
          <p:cNvSpPr txBox="1"/>
          <p:nvPr>
            <p:ph idx="2" type="body"/>
          </p:nvPr>
        </p:nvSpPr>
        <p:spPr>
          <a:xfrm>
            <a:off x="2641600" y="76200"/>
            <a:ext cx="66039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b="1" i="0" sz="28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81000" lvl="1" marL="914400" marR="0" rtl="0" algn="l"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81000" lvl="2" marL="1371600" marR="0" rtl="0" algn="l"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400"/>
              <a:buFont typeface="Arial"/>
              <a:buChar char="o"/>
              <a:defRPr b="0" i="0" sz="24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81000" lvl="3" marL="1828800" marR="0" rtl="0" algn="l"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400"/>
              <a:buFont typeface="Arial"/>
              <a:buChar char="▪"/>
              <a:defRPr b="0" i="0" sz="24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81000" lvl="4" marL="2286000" marR="0" rtl="0" algn="l"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spcBef>
                <a:spcPts val="50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spcBef>
                <a:spcPts val="50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spcBef>
                <a:spcPts val="50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spcBef>
                <a:spcPts val="50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LEAR3">
  <p:cSld name="1_CLEAR3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8"/>
          <p:cNvSpPr txBox="1"/>
          <p:nvPr>
            <p:ph type="title"/>
          </p:nvPr>
        </p:nvSpPr>
        <p:spPr>
          <a:xfrm>
            <a:off x="215411" y="154800"/>
            <a:ext cx="10081200" cy="56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4" name="Google Shape;64;p8"/>
          <p:cNvSpPr txBox="1"/>
          <p:nvPr>
            <p:ph idx="1" type="body"/>
          </p:nvPr>
        </p:nvSpPr>
        <p:spPr>
          <a:xfrm>
            <a:off x="219001" y="882193"/>
            <a:ext cx="11732700" cy="532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–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–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–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–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cxnSp>
        <p:nvCxnSpPr>
          <p:cNvPr id="65" name="Google Shape;65;p8"/>
          <p:cNvCxnSpPr/>
          <p:nvPr/>
        </p:nvCxnSpPr>
        <p:spPr>
          <a:xfrm>
            <a:off x="220831" y="6422971"/>
            <a:ext cx="11703900" cy="0"/>
          </a:xfrm>
          <a:prstGeom prst="straightConnector1">
            <a:avLst/>
          </a:prstGeom>
          <a:noFill/>
          <a:ln cap="flat" cmpd="sng" w="9525">
            <a:solidFill>
              <a:srgbClr val="003249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6" name="Google Shape;66;p8"/>
          <p:cNvCxnSpPr/>
          <p:nvPr/>
        </p:nvCxnSpPr>
        <p:spPr>
          <a:xfrm>
            <a:off x="217667" y="882193"/>
            <a:ext cx="11736300" cy="0"/>
          </a:xfrm>
          <a:prstGeom prst="straightConnector1">
            <a:avLst/>
          </a:prstGeom>
          <a:noFill/>
          <a:ln cap="flat" cmpd="sng" w="9525">
            <a:solidFill>
              <a:srgbClr val="003249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74;p1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301751" y="2265729"/>
            <a:ext cx="8288156" cy="2756714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0"/>
          <p:cNvPicPr preferRelativeResize="0"/>
          <p:nvPr/>
        </p:nvPicPr>
        <p:blipFill rotWithShape="1">
          <a:blip r:embed="rId3">
            <a:alphaModFix/>
          </a:blip>
          <a:srcRect b="-110" l="0" r="0" t="0"/>
          <a:stretch/>
        </p:blipFill>
        <p:spPr>
          <a:xfrm flipH="1" rot="10800000">
            <a:off x="2824280" y="4843499"/>
            <a:ext cx="5391556" cy="203809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nature&#10;&#10;Description automatically generated" id="76" name="Google Shape;76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486969" y="1"/>
            <a:ext cx="3714656" cy="2686814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10"/>
          <p:cNvSpPr/>
          <p:nvPr/>
        </p:nvSpPr>
        <p:spPr>
          <a:xfrm flipH="1">
            <a:off x="5456394" y="1987792"/>
            <a:ext cx="6751471" cy="4901119"/>
          </a:xfrm>
          <a:custGeom>
            <a:rect b="b" l="l" r="r" t="t"/>
            <a:pathLst>
              <a:path extrusionOk="0" h="4901119" w="6751471">
                <a:moveTo>
                  <a:pt x="0" y="4901119"/>
                </a:moveTo>
                <a:cubicBezTo>
                  <a:pt x="794" y="3261063"/>
                  <a:pt x="1588" y="1640056"/>
                  <a:pt x="2382" y="0"/>
                </a:cubicBezTo>
                <a:lnTo>
                  <a:pt x="6751471" y="4901119"/>
                </a:lnTo>
                <a:lnTo>
                  <a:pt x="0" y="490111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0800" rotWithShape="0" algn="br" dir="135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00" spcFirstLastPara="1" rIns="9140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" name="Google Shape;78;p10"/>
          <p:cNvSpPr/>
          <p:nvPr/>
        </p:nvSpPr>
        <p:spPr>
          <a:xfrm flipH="1">
            <a:off x="-39234" y="-87085"/>
            <a:ext cx="12289290" cy="6955936"/>
          </a:xfrm>
          <a:custGeom>
            <a:rect b="b" l="l" r="r" t="t"/>
            <a:pathLst>
              <a:path extrusionOk="0" h="6836301" w="14761910">
                <a:moveTo>
                  <a:pt x="11356917" y="6833935"/>
                </a:moveTo>
                <a:lnTo>
                  <a:pt x="0" y="12611"/>
                </a:lnTo>
                <a:lnTo>
                  <a:pt x="14761631" y="0"/>
                </a:lnTo>
                <a:cubicBezTo>
                  <a:pt x="14763636" y="1138989"/>
                  <a:pt x="14754117" y="2277978"/>
                  <a:pt x="14756122" y="3416967"/>
                </a:cubicBezTo>
                <a:cubicBezTo>
                  <a:pt x="14754955" y="4555956"/>
                  <a:pt x="14759552" y="5697312"/>
                  <a:pt x="14758385" y="6836301"/>
                </a:cubicBezTo>
                <a:lnTo>
                  <a:pt x="11356917" y="683393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0800" rotWithShape="0" algn="t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00" spcFirstLastPara="1" rIns="9140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9" name="Google Shape;79;p1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38431" y="5311497"/>
            <a:ext cx="2738896" cy="1508515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id="80" name="Google Shape;80;p10"/>
          <p:cNvPicPr preferRelativeResize="0"/>
          <p:nvPr/>
        </p:nvPicPr>
        <p:blipFill rotWithShape="1">
          <a:blip r:embed="rId6">
            <a:alphaModFix amt="34000"/>
          </a:blip>
          <a:srcRect b="-8775" l="32581" r="8553" t="2403"/>
          <a:stretch/>
        </p:blipFill>
        <p:spPr>
          <a:xfrm rot="5400000">
            <a:off x="5734365" y="-1016161"/>
            <a:ext cx="5455200" cy="7480800"/>
          </a:xfrm>
          <a:prstGeom prst="rtTriangle">
            <a:avLst/>
          </a:prstGeom>
          <a:noFill/>
          <a:ln>
            <a:noFill/>
          </a:ln>
        </p:spPr>
      </p:pic>
      <p:pic>
        <p:nvPicPr>
          <p:cNvPr id="81" name="Google Shape;81;p10"/>
          <p:cNvPicPr preferRelativeResize="0"/>
          <p:nvPr/>
        </p:nvPicPr>
        <p:blipFill rotWithShape="1">
          <a:blip r:embed="rId6">
            <a:alphaModFix amt="34000"/>
          </a:blip>
          <a:srcRect b="670" l="54013" r="11358" t="36082"/>
          <a:stretch/>
        </p:blipFill>
        <p:spPr>
          <a:xfrm rot="-5400000">
            <a:off x="5792644" y="4820060"/>
            <a:ext cx="1719600" cy="2366700"/>
          </a:xfrm>
          <a:prstGeom prst="rtTriangle">
            <a:avLst/>
          </a:prstGeom>
          <a:noFill/>
          <a:ln>
            <a:noFill/>
          </a:ln>
        </p:spPr>
      </p:pic>
      <p:sp>
        <p:nvSpPr>
          <p:cNvPr id="82" name="Google Shape;82;p10"/>
          <p:cNvSpPr txBox="1"/>
          <p:nvPr>
            <p:ph type="title"/>
          </p:nvPr>
        </p:nvSpPr>
        <p:spPr>
          <a:xfrm>
            <a:off x="176048" y="175939"/>
            <a:ext cx="6157200" cy="39729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700"/>
              <a:buFont typeface="Montserrat"/>
              <a:buNone/>
              <a:defRPr b="0" i="0" sz="8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1"/>
          <p:cNvSpPr/>
          <p:nvPr/>
        </p:nvSpPr>
        <p:spPr>
          <a:xfrm>
            <a:off x="0" y="1"/>
            <a:ext cx="12192000" cy="1037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5" name="Google Shape;85;p11"/>
          <p:cNvPicPr preferRelativeResize="0"/>
          <p:nvPr/>
        </p:nvPicPr>
        <p:blipFill rotWithShape="1">
          <a:blip r:embed="rId2">
            <a:alphaModFix amt="34000"/>
          </a:blip>
          <a:srcRect b="35418" l="51338" r="-2837" t="39268"/>
          <a:stretch/>
        </p:blipFill>
        <p:spPr>
          <a:xfrm flipH="1">
            <a:off x="9304423" y="0"/>
            <a:ext cx="2887577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91700" y="111656"/>
            <a:ext cx="2027898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87" name="Google Shape;87;p11"/>
          <p:cNvSpPr/>
          <p:nvPr/>
        </p:nvSpPr>
        <p:spPr>
          <a:xfrm>
            <a:off x="-1777" y="6574604"/>
            <a:ext cx="12194100" cy="28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" name="Google Shape;88;p11"/>
          <p:cNvSpPr/>
          <p:nvPr/>
        </p:nvSpPr>
        <p:spPr>
          <a:xfrm flipH="1" rot="10800000">
            <a:off x="-4504" y="6540263"/>
            <a:ext cx="12196500" cy="59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" name="Google Shape;89;p11"/>
          <p:cNvSpPr txBox="1"/>
          <p:nvPr/>
        </p:nvSpPr>
        <p:spPr>
          <a:xfrm>
            <a:off x="10265664" y="6574604"/>
            <a:ext cx="19257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n-GB" sz="15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Slide </a:t>
            </a:r>
            <a:fld id="{00000000-1234-1234-1234-123412341234}" type="slidenum">
              <a:rPr b="1" i="0" lang="en-GB" sz="15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b="1" i="0" sz="15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0" name="Google Shape;90;p11"/>
          <p:cNvSpPr txBox="1"/>
          <p:nvPr/>
        </p:nvSpPr>
        <p:spPr>
          <a:xfrm>
            <a:off x="-24384" y="6562799"/>
            <a:ext cx="49257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1" name="Google Shape;91;p11"/>
          <p:cNvSpPr txBox="1"/>
          <p:nvPr>
            <p:ph idx="1" type="body"/>
          </p:nvPr>
        </p:nvSpPr>
        <p:spPr>
          <a:xfrm>
            <a:off x="324233" y="1558533"/>
            <a:ext cx="11495700" cy="46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❖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urier New"/>
              <a:buChar char="o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925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925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2" name="Google Shape;92;p11"/>
          <p:cNvSpPr txBox="1"/>
          <p:nvPr>
            <p:ph type="title"/>
          </p:nvPr>
        </p:nvSpPr>
        <p:spPr>
          <a:xfrm>
            <a:off x="176048" y="175939"/>
            <a:ext cx="9387300" cy="77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b="0" i="0" sz="4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image" Target="../media/image18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10" Type="http://schemas.openxmlformats.org/officeDocument/2006/relationships/theme" Target="../theme/theme1.xml"/><Relationship Id="rId9" Type="http://schemas.openxmlformats.org/officeDocument/2006/relationships/slideLayout" Target="../slideLayouts/slideLayout7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image" Target="../media/image26.png"/><Relationship Id="rId3" Type="http://schemas.openxmlformats.org/officeDocument/2006/relationships/slideLayout" Target="../slideLayouts/slideLayout8.xml"/><Relationship Id="rId4" Type="http://schemas.openxmlformats.org/officeDocument/2006/relationships/slideLayout" Target="../slideLayouts/slideLayout9.xml"/><Relationship Id="rId5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2.xml"/><Relationship Id="rId8" Type="http://schemas.openxmlformats.org/officeDocument/2006/relationships/theme" Target="../theme/theme2.xml"/></Relationships>
</file>

<file path=ppt/slideMasters/_rels/slideMaster3.xml.rels><?xml version="1.0" encoding="UTF-8" standalone="yes"?><Relationships xmlns="http://schemas.openxmlformats.org/package/2006/relationships"><Relationship Id="rId1" Type="http://schemas.openxmlformats.org/officeDocument/2006/relationships/image" Target="../media/image16.png"/><Relationship Id="rId2" Type="http://schemas.openxmlformats.org/officeDocument/2006/relationships/image" Target="../media/image20.png"/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9" Type="http://schemas.openxmlformats.org/officeDocument/2006/relationships/theme" Target="../theme/theme3.xml"/><Relationship Id="rId5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8.xml"/></Relationships>
</file>

<file path=ppt/slideMasters/_rels/slideMaster4.xml.rels><?xml version="1.0" encoding="UTF-8" standalone="yes"?><Relationships xmlns="http://schemas.openxmlformats.org/package/2006/relationships"><Relationship Id="rId1" Type="http://schemas.openxmlformats.org/officeDocument/2006/relationships/image" Target="../media/image43.png"/><Relationship Id="rId2" Type="http://schemas.openxmlformats.org/officeDocument/2006/relationships/image" Target="../media/image31.png"/><Relationship Id="rId3" Type="http://schemas.openxmlformats.org/officeDocument/2006/relationships/slideLayout" Target="../slideLayouts/slideLayout19.xml"/><Relationship Id="rId4" Type="http://schemas.openxmlformats.org/officeDocument/2006/relationships/slideLayout" Target="../slideLayouts/slideLayout20.xml"/><Relationship Id="rId5" Type="http://schemas.openxmlformats.org/officeDocument/2006/relationships/slideLayout" Target="../slideLayouts/slideLayout21.xml"/><Relationship Id="rId6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/>
          <p:nvPr/>
        </p:nvSpPr>
        <p:spPr>
          <a:xfrm>
            <a:off x="0" y="1"/>
            <a:ext cx="12192000" cy="1037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Google Shape;7;p1"/>
          <p:cNvPicPr preferRelativeResize="0"/>
          <p:nvPr/>
        </p:nvPicPr>
        <p:blipFill rotWithShape="1">
          <a:blip r:embed="rId1">
            <a:alphaModFix amt="34000"/>
          </a:blip>
          <a:srcRect b="35419" l="51341" r="-2842" t="39268"/>
          <a:stretch/>
        </p:blipFill>
        <p:spPr>
          <a:xfrm flipH="1">
            <a:off x="9304423" y="0"/>
            <a:ext cx="2887577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8;p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9" name="Google Shape;9;p1"/>
          <p:cNvSpPr/>
          <p:nvPr/>
        </p:nvSpPr>
        <p:spPr>
          <a:xfrm>
            <a:off x="-1778" y="6574604"/>
            <a:ext cx="12193800" cy="28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10;p1"/>
          <p:cNvSpPr/>
          <p:nvPr/>
        </p:nvSpPr>
        <p:spPr>
          <a:xfrm flipH="1" rot="10800000">
            <a:off x="-4504" y="6540563"/>
            <a:ext cx="12196500" cy="59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3"/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9"/>
          <p:cNvSpPr/>
          <p:nvPr/>
        </p:nvSpPr>
        <p:spPr>
          <a:xfrm>
            <a:off x="0" y="1"/>
            <a:ext cx="12192000" cy="1037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9" name="Google Shape;69;p9"/>
          <p:cNvPicPr preferRelativeResize="0"/>
          <p:nvPr/>
        </p:nvPicPr>
        <p:blipFill rotWithShape="1">
          <a:blip r:embed="rId1">
            <a:alphaModFix amt="34000"/>
          </a:blip>
          <a:srcRect b="35418" l="51338" r="-2837" t="39268"/>
          <a:stretch/>
        </p:blipFill>
        <p:spPr>
          <a:xfrm flipH="1">
            <a:off x="9304423" y="0"/>
            <a:ext cx="2887577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791700" y="111656"/>
            <a:ext cx="2027898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71" name="Google Shape;71;p9"/>
          <p:cNvSpPr/>
          <p:nvPr/>
        </p:nvSpPr>
        <p:spPr>
          <a:xfrm>
            <a:off x="-1777" y="6574604"/>
            <a:ext cx="12194100" cy="28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" name="Google Shape;72;p9"/>
          <p:cNvSpPr/>
          <p:nvPr/>
        </p:nvSpPr>
        <p:spPr>
          <a:xfrm flipH="1" rot="10800000">
            <a:off x="-4504" y="6540263"/>
            <a:ext cx="12196500" cy="59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5" r:id="rId3"/>
    <p:sldLayoutId id="2147483656" r:id="rId4"/>
    <p:sldLayoutId id="2147483657" r:id="rId5"/>
    <p:sldLayoutId id="2147483658" r:id="rId6"/>
    <p:sldLayoutId id="2147483659" r:id="rId7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5"/>
          <p:cNvSpPr/>
          <p:nvPr/>
        </p:nvSpPr>
        <p:spPr>
          <a:xfrm>
            <a:off x="0" y="1"/>
            <a:ext cx="12192000" cy="1037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6" name="Google Shape;126;p15"/>
          <p:cNvPicPr preferRelativeResize="0"/>
          <p:nvPr/>
        </p:nvPicPr>
        <p:blipFill rotWithShape="1">
          <a:blip r:embed="rId1">
            <a:alphaModFix amt="34000"/>
          </a:blip>
          <a:srcRect b="0" l="0" r="-5842" t="0"/>
          <a:stretch/>
        </p:blipFill>
        <p:spPr>
          <a:xfrm flipH="1">
            <a:off x="9304423" y="0"/>
            <a:ext cx="2887577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1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128" name="Google Shape;128;p15"/>
          <p:cNvSpPr/>
          <p:nvPr/>
        </p:nvSpPr>
        <p:spPr>
          <a:xfrm>
            <a:off x="-1778" y="6574604"/>
            <a:ext cx="12193800" cy="28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" name="Google Shape;129;p15"/>
          <p:cNvSpPr/>
          <p:nvPr/>
        </p:nvSpPr>
        <p:spPr>
          <a:xfrm flipH="1" rot="10800000">
            <a:off x="-4504" y="6540563"/>
            <a:ext cx="12196500" cy="59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Google Shape;182;p22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3984695" y="1"/>
            <a:ext cx="8207305" cy="14627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2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" y="1"/>
            <a:ext cx="8207311" cy="1462785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22"/>
          <p:cNvSpPr txBox="1"/>
          <p:nvPr>
            <p:ph type="title"/>
          </p:nvPr>
        </p:nvSpPr>
        <p:spPr>
          <a:xfrm>
            <a:off x="2374232" y="163399"/>
            <a:ext cx="7819200" cy="11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Helvetica Neue"/>
              <a:buNone/>
              <a:defRPr b="1" i="0" sz="3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9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9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9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9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9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9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9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900"/>
              <a:buNone/>
              <a:defRPr sz="2400"/>
            </a:lvl9pPr>
          </a:lstStyle>
          <a:p/>
        </p:txBody>
      </p:sp>
      <p:sp>
        <p:nvSpPr>
          <p:cNvPr id="185" name="Google Shape;185;p22"/>
          <p:cNvSpPr txBox="1"/>
          <p:nvPr>
            <p:ph idx="1" type="body"/>
          </p:nvPr>
        </p:nvSpPr>
        <p:spPr>
          <a:xfrm>
            <a:off x="128337" y="1600201"/>
            <a:ext cx="11944500" cy="48717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Autofit/>
          </a:bodyPr>
          <a:lstStyle>
            <a:lvl1pPr indent="-431800" lvl="0" marL="457200" marR="0" rtl="0" algn="l">
              <a:spcBef>
                <a:spcPts val="600"/>
              </a:spcBef>
              <a:spcAft>
                <a:spcPts val="0"/>
              </a:spcAft>
              <a:buClr>
                <a:srgbClr val="002569"/>
              </a:buClr>
              <a:buSzPts val="3200"/>
              <a:buFont typeface="Arial"/>
              <a:buChar char="•"/>
              <a:defRPr b="1" i="0" sz="3200" u="none" cap="none" strike="noStrike">
                <a:solidFill>
                  <a:srgbClr val="00256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0050" lvl="1" marL="914400" marR="0" rtl="0" algn="l"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700"/>
              <a:buFont typeface="Arial"/>
              <a:buChar char="–"/>
              <a:defRPr b="0" i="0" sz="2700" u="none" cap="none" strike="noStrike">
                <a:solidFill>
                  <a:srgbClr val="00256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256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61950" lvl="3" marL="1828800" marR="0" rtl="0" algn="l">
              <a:spcBef>
                <a:spcPts val="400"/>
              </a:spcBef>
              <a:spcAft>
                <a:spcPts val="0"/>
              </a:spcAft>
              <a:buClr>
                <a:srgbClr val="002569"/>
              </a:buClr>
              <a:buSzPts val="2100"/>
              <a:buFont typeface="Arial"/>
              <a:buChar char="–"/>
              <a:defRPr b="0" i="0" sz="2100" u="none" cap="none" strike="noStrike">
                <a:solidFill>
                  <a:srgbClr val="00256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61950" lvl="4" marL="2286000" marR="0" rtl="0" algn="l">
              <a:spcBef>
                <a:spcPts val="400"/>
              </a:spcBef>
              <a:spcAft>
                <a:spcPts val="0"/>
              </a:spcAft>
              <a:buClr>
                <a:srgbClr val="002569"/>
              </a:buClr>
              <a:buSzPts val="2100"/>
              <a:buFont typeface="Arial"/>
              <a:buChar char="»"/>
              <a:defRPr b="0" i="0" sz="2100" u="none" cap="none" strike="noStrike">
                <a:solidFill>
                  <a:srgbClr val="00256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00050" lvl="5" marL="27432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b="0" i="0" sz="2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00050" lvl="6" marL="32004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b="0" i="0" sz="2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00050" lvl="7" marL="36576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b="0" i="0" sz="2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00050" lvl="8" marL="41148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b="0" i="0" sz="2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6" r:id="rId3"/>
    <p:sldLayoutId id="2147483667" r:id="rId4"/>
    <p:sldLayoutId id="2147483668" r:id="rId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5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4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4.jpg"/><Relationship Id="rId4" Type="http://schemas.openxmlformats.org/officeDocument/2006/relationships/image" Target="../media/image44.png"/><Relationship Id="rId11" Type="http://schemas.openxmlformats.org/officeDocument/2006/relationships/image" Target="../media/image64.png"/><Relationship Id="rId10" Type="http://schemas.openxmlformats.org/officeDocument/2006/relationships/image" Target="../media/image52.png"/><Relationship Id="rId9" Type="http://schemas.openxmlformats.org/officeDocument/2006/relationships/image" Target="../media/image53.png"/><Relationship Id="rId5" Type="http://schemas.openxmlformats.org/officeDocument/2006/relationships/image" Target="../media/image45.png"/><Relationship Id="rId6" Type="http://schemas.openxmlformats.org/officeDocument/2006/relationships/image" Target="../media/image46.png"/><Relationship Id="rId7" Type="http://schemas.openxmlformats.org/officeDocument/2006/relationships/image" Target="../media/image47.png"/><Relationship Id="rId8" Type="http://schemas.openxmlformats.org/officeDocument/2006/relationships/image" Target="../media/image49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65.png"/><Relationship Id="rId4" Type="http://schemas.openxmlformats.org/officeDocument/2006/relationships/image" Target="../media/image66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5.png"/><Relationship Id="rId4" Type="http://schemas.openxmlformats.org/officeDocument/2006/relationships/hyperlink" Target="http://ceos.org/ard" TargetMode="External"/><Relationship Id="rId5" Type="http://schemas.openxmlformats.org/officeDocument/2006/relationships/hyperlink" Target="http://ceos.org/ard/files/CEOS_ARD_Governance_Framework_18-October-2021.pdf" TargetMode="Externa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56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75.png"/><Relationship Id="rId4" Type="http://schemas.openxmlformats.org/officeDocument/2006/relationships/image" Target="../media/image77.png"/><Relationship Id="rId5" Type="http://schemas.openxmlformats.org/officeDocument/2006/relationships/image" Target="../media/image73.png"/><Relationship Id="rId6" Type="http://schemas.openxmlformats.org/officeDocument/2006/relationships/image" Target="../media/image67.png"/><Relationship Id="rId7" Type="http://schemas.openxmlformats.org/officeDocument/2006/relationships/image" Target="../media/image74.png"/><Relationship Id="rId8" Type="http://schemas.openxmlformats.org/officeDocument/2006/relationships/image" Target="../media/image76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19.xml"/><Relationship Id="rId3" Type="http://schemas.openxmlformats.org/officeDocument/2006/relationships/hyperlink" Target="https://ceos.org/ard/" TargetMode="External"/><Relationship Id="rId4" Type="http://schemas.openxmlformats.org/officeDocument/2006/relationships/hyperlink" Target="https://ceos.org/ard/files/CEOS_Analysis_Ready_Data_Strategy_2021_18-October-2021.pdf" TargetMode="External"/><Relationship Id="rId11" Type="http://schemas.openxmlformats.org/officeDocument/2006/relationships/hyperlink" Target="https://2023.ieeeigarss.org/community_contributed_sessions.php" TargetMode="External"/><Relationship Id="rId10" Type="http://schemas.openxmlformats.org/officeDocument/2006/relationships/image" Target="../media/image69.png"/><Relationship Id="rId9" Type="http://schemas.openxmlformats.org/officeDocument/2006/relationships/image" Target="../media/image71.png"/><Relationship Id="rId5" Type="http://schemas.openxmlformats.org/officeDocument/2006/relationships/hyperlink" Target="https://ceos.org/ard/files/CEOS_Analysis_Ready_Data_Strategy_2021_18-October-2021.pdf" TargetMode="External"/><Relationship Id="rId6" Type="http://schemas.openxmlformats.org/officeDocument/2006/relationships/hyperlink" Target="https://ceos.org/ard/files/CEOS_Analysis_Ready_Data_Strategy_2021_18-October-2021.pdf" TargetMode="External"/><Relationship Id="rId7" Type="http://schemas.openxmlformats.org/officeDocument/2006/relationships/hyperlink" Target="https://ceos.org/ard/files/CEOS_ARD_Governance_Framework_18-October-2021.pdf" TargetMode="External"/><Relationship Id="rId8" Type="http://schemas.openxmlformats.org/officeDocument/2006/relationships/hyperlink" Target="https://ceos.org/ard/index.html#specs" TargetMode="Externa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Relationship Id="rId3" Type="http://schemas.openxmlformats.org/officeDocument/2006/relationships/hyperlink" Target="https://ceos.org/" TargetMode="External"/><Relationship Id="rId4" Type="http://schemas.openxmlformats.org/officeDocument/2006/relationships/image" Target="../media/image23.png"/><Relationship Id="rId5" Type="http://schemas.openxmlformats.org/officeDocument/2006/relationships/image" Target="../media/image27.png"/><Relationship Id="rId6" Type="http://schemas.openxmlformats.org/officeDocument/2006/relationships/image" Target="../media/image29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1" Type="http://schemas.openxmlformats.org/officeDocument/2006/relationships/image" Target="../media/image72.png"/><Relationship Id="rId10" Type="http://schemas.openxmlformats.org/officeDocument/2006/relationships/hyperlink" Target="mailto:ard-contact@lists.ceos.org" TargetMode="External"/><Relationship Id="rId13" Type="http://schemas.openxmlformats.org/officeDocument/2006/relationships/image" Target="../media/image78.png"/><Relationship Id="rId1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hyperlink" Target="https://ceos.org/ard/" TargetMode="External"/><Relationship Id="rId4" Type="http://schemas.openxmlformats.org/officeDocument/2006/relationships/hyperlink" Target="https://github.com/libbyrose/ceos-ard/issues" TargetMode="External"/><Relationship Id="rId9" Type="http://schemas.openxmlformats.org/officeDocument/2006/relationships/hyperlink" Target="mailto:matthew@symbioscomms.com" TargetMode="External"/><Relationship Id="rId14" Type="http://schemas.openxmlformats.org/officeDocument/2006/relationships/image" Target="../media/image68.png"/><Relationship Id="rId5" Type="http://schemas.openxmlformats.org/officeDocument/2006/relationships/hyperlink" Target="https://symbioscomms.us14.list-manage.com/subscribe/post?u=c4c07c06d4b307673b7f99198&amp;id=38db60f953" TargetMode="External"/><Relationship Id="rId6" Type="http://schemas.openxmlformats.org/officeDocument/2006/relationships/hyperlink" Target="https://ceos.org/ceos-ard-newsletter/" TargetMode="External"/><Relationship Id="rId7" Type="http://schemas.openxmlformats.org/officeDocument/2006/relationships/hyperlink" Target="https://twitter.com/CEOSARD" TargetMode="External"/><Relationship Id="rId8" Type="http://schemas.openxmlformats.org/officeDocument/2006/relationships/hyperlink" Target="mailto:Ferran.Gascon@esa.int" TargetMode="Externa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4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5.png"/><Relationship Id="rId4" Type="http://schemas.openxmlformats.org/officeDocument/2006/relationships/image" Target="../media/image37.png"/><Relationship Id="rId11" Type="http://schemas.openxmlformats.org/officeDocument/2006/relationships/image" Target="../media/image61.png"/><Relationship Id="rId10" Type="http://schemas.openxmlformats.org/officeDocument/2006/relationships/image" Target="../media/image54.png"/><Relationship Id="rId9" Type="http://schemas.openxmlformats.org/officeDocument/2006/relationships/image" Target="../media/image36.png"/><Relationship Id="rId5" Type="http://schemas.openxmlformats.org/officeDocument/2006/relationships/image" Target="../media/image57.png"/><Relationship Id="rId6" Type="http://schemas.openxmlformats.org/officeDocument/2006/relationships/image" Target="../media/image62.png"/><Relationship Id="rId7" Type="http://schemas.openxmlformats.org/officeDocument/2006/relationships/image" Target="../media/image70.png"/><Relationship Id="rId8" Type="http://schemas.openxmlformats.org/officeDocument/2006/relationships/hyperlink" Target="http://ceos.org/ard/index.html#specs" TargetMode="Externa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60.png"/><Relationship Id="rId4" Type="http://schemas.openxmlformats.org/officeDocument/2006/relationships/image" Target="../media/image63.png"/><Relationship Id="rId5" Type="http://schemas.openxmlformats.org/officeDocument/2006/relationships/image" Target="../media/image5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26"/>
          <p:cNvSpPr txBox="1"/>
          <p:nvPr>
            <p:ph type="title"/>
          </p:nvPr>
        </p:nvSpPr>
        <p:spPr>
          <a:xfrm>
            <a:off x="176050" y="175950"/>
            <a:ext cx="9066000" cy="397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6800"/>
              <a:t>CEOS Analysis Ready Data (CEOS-ARD)</a:t>
            </a:r>
            <a:endParaRPr sz="68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 sz="36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</a:pPr>
            <a:r>
              <a:t/>
            </a:r>
            <a:endParaRPr i="1" sz="33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</a:pPr>
            <a:r>
              <a:t/>
            </a:r>
            <a:endParaRPr sz="19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</a:pPr>
            <a:r>
              <a:rPr lang="en-GB" sz="1900"/>
              <a:t>Matt Steventon</a:t>
            </a:r>
            <a:endParaRPr sz="19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</a:pPr>
            <a:r>
              <a:rPr lang="en-GB" sz="1900"/>
              <a:t>CEOS-ARD Oversight Group &amp; LSI-VC Secretariat</a:t>
            </a:r>
            <a:endParaRPr sz="19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</a:pPr>
            <a:r>
              <a:rPr lang="en-GB" sz="1900"/>
              <a:t>LSI-VC-15 Commercial Engagement Workshop</a:t>
            </a:r>
            <a:endParaRPr sz="19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</a:pPr>
            <a:r>
              <a:rPr lang="en-GB" sz="1900"/>
              <a:t>5 April 2024</a:t>
            </a:r>
            <a:endParaRPr sz="1900"/>
          </a:p>
        </p:txBody>
      </p:sp>
      <p:pic>
        <p:nvPicPr>
          <p:cNvPr id="203" name="Google Shape;203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90700" y="3770625"/>
            <a:ext cx="3890675" cy="3163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35"/>
          <p:cNvSpPr txBox="1"/>
          <p:nvPr/>
        </p:nvSpPr>
        <p:spPr>
          <a:xfrm>
            <a:off x="154983" y="-1"/>
            <a:ext cx="9045900" cy="11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00" spcFirstLastPara="1" rIns="914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b="0" i="0" lang="en-GB" sz="29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CARD4SAR – </a:t>
            </a:r>
            <a:r>
              <a:rPr b="0" i="0" lang="en-GB" sz="2900" u="none" cap="none" strike="noStrike">
                <a:solidFill>
                  <a:srgbClr val="FFC000"/>
                </a:solidFill>
                <a:latin typeface="Montserrat"/>
                <a:ea typeface="Montserrat"/>
                <a:cs typeface="Montserrat"/>
                <a:sym typeface="Montserrat"/>
              </a:rPr>
              <a:t>One PFS to Rule Them All</a:t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8" name="Google Shape;288;p35"/>
          <p:cNvSpPr txBox="1"/>
          <p:nvPr/>
        </p:nvSpPr>
        <p:spPr>
          <a:xfrm>
            <a:off x="635912" y="1475159"/>
            <a:ext cx="7511100" cy="50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-GB" sz="900" u="none" cap="none" strike="noStrike">
                <a:solidFill>
                  <a:srgbClr val="FFC000"/>
                </a:solidFill>
                <a:latin typeface="Montserrat"/>
                <a:ea typeface="Montserrat"/>
                <a:cs typeface="Montserrat"/>
                <a:sym typeface="Montserrat"/>
              </a:rPr>
              <a:t>               </a:t>
            </a:r>
            <a:r>
              <a:rPr b="0" i="0" lang="en-GB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Single PFS for all CEOS-ARD SAR products: </a:t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34950" lvl="1" marL="914400" marR="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900"/>
              <a:buFont typeface="Arial"/>
              <a:buChar char="–"/>
            </a:pPr>
            <a:r>
              <a:rPr b="0" i="0" lang="en-GB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NRB, </a:t>
            </a:r>
            <a:r>
              <a:rPr b="0" i="0" lang="en-GB" sz="1600" u="none" cap="none" strike="noStrike">
                <a:solidFill>
                  <a:srgbClr val="00B050"/>
                </a:solidFill>
                <a:latin typeface="Montserrat"/>
                <a:ea typeface="Montserrat"/>
                <a:cs typeface="Montserrat"/>
                <a:sym typeface="Montserrat"/>
              </a:rPr>
              <a:t>POL</a:t>
            </a:r>
            <a:r>
              <a:rPr b="0" i="0" lang="en-GB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b="0" i="0" lang="en-GB" sz="1600" u="none" cap="none" strike="noStrike">
                <a:solidFill>
                  <a:srgbClr val="0070C0"/>
                </a:solidFill>
                <a:latin typeface="Montserrat"/>
                <a:ea typeface="Montserrat"/>
                <a:cs typeface="Montserrat"/>
                <a:sym typeface="Montserrat"/>
              </a:rPr>
              <a:t>ORB</a:t>
            </a:r>
            <a:r>
              <a:rPr b="0" i="0" lang="en-GB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b="0" i="0" lang="en-GB" sz="1600" u="none" cap="none" strike="noStrike">
                <a:solidFill>
                  <a:schemeClr val="accent6"/>
                </a:solidFill>
                <a:latin typeface="Montserrat"/>
                <a:ea typeface="Montserrat"/>
                <a:cs typeface="Montserrat"/>
                <a:sym typeface="Montserrat"/>
              </a:rPr>
              <a:t>GSLC</a:t>
            </a:r>
            <a:endParaRPr b="0" i="0" sz="300" u="none" cap="none" strike="noStrike">
              <a:solidFill>
                <a:schemeClr val="accent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114300" lvl="1" marL="914400" marR="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900"/>
              <a:buFont typeface="Arial"/>
              <a:buNone/>
            </a:pPr>
            <a:r>
              <a:t/>
            </a:r>
            <a:endParaRPr b="0" i="0" sz="300" u="none" cap="none" strike="noStrike">
              <a:solidFill>
                <a:schemeClr val="accent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34950" lvl="0" marL="457200" marR="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900"/>
              <a:buFont typeface="Arial"/>
              <a:buChar char="•"/>
            </a:pPr>
            <a:r>
              <a:rPr b="0" i="0" lang="en-GB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Benefits: </a:t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34950" lvl="1" marL="914400" marR="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900"/>
              <a:buFont typeface="Arial"/>
              <a:buChar char="–"/>
            </a:pPr>
            <a:r>
              <a:rPr b="0" i="0" lang="en-GB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Ensure consistent parameter names and specifications across all SAR PFSs</a:t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34950" lvl="1" marL="914400" marR="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900"/>
              <a:buFont typeface="Arial"/>
              <a:buChar char="–"/>
            </a:pPr>
            <a:r>
              <a:rPr b="0" i="0" lang="en-GB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Simplify PFS revisions and change tracking</a:t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34950" lvl="1" marL="914400" marR="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900"/>
              <a:buFont typeface="Arial"/>
              <a:buChar char="–"/>
            </a:pPr>
            <a:r>
              <a:rPr b="0" i="0" lang="en-GB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Simplifying interface with ongoing external standarisation frameworks (OGC/ISO, STAC)</a:t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14300" lvl="1" marL="914400" marR="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9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34950" lvl="0" marL="457200" marR="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900"/>
              <a:buFont typeface="Arial"/>
              <a:buChar char="•"/>
            </a:pPr>
            <a:r>
              <a:rPr b="0" i="0" lang="en-GB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Elegance: </a:t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34950" lvl="1" marL="914400" marR="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900"/>
              <a:buFont typeface="Arial"/>
              <a:buChar char="–"/>
            </a:pPr>
            <a:r>
              <a:rPr b="0" i="0" lang="en-GB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CARD4SAR PFS facilitates the generation of </a:t>
            </a:r>
            <a:r>
              <a:rPr b="0" i="0" lang="en-GB" sz="1600" u="sng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one, several or all </a:t>
            </a:r>
            <a:r>
              <a:rPr b="0" i="0" lang="en-GB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of the CARD SAR products – a true combined SAR ARD product</a:t>
            </a:r>
            <a:endParaRPr sz="1900"/>
          </a:p>
          <a:p>
            <a:pPr indent="-234950" lvl="1" marL="914400" marR="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900"/>
              <a:buFont typeface="Arial"/>
              <a:buChar char="–"/>
            </a:pPr>
            <a:r>
              <a:rPr b="0" i="0" lang="en-GB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Reduces duplication of per-pixel metadata</a:t>
            </a:r>
            <a:endParaRPr sz="1900"/>
          </a:p>
          <a:p>
            <a:pPr indent="-114300" lvl="1" marL="914400" marR="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9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215900" marR="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9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89" name="Google Shape;289;p35"/>
          <p:cNvSpPr txBox="1"/>
          <p:nvPr/>
        </p:nvSpPr>
        <p:spPr>
          <a:xfrm>
            <a:off x="7533577" y="4512599"/>
            <a:ext cx="39207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1" lang="en-GB" sz="1600" u="none" cap="none" strike="noStrike">
                <a:solidFill>
                  <a:srgbClr val="FFC000"/>
                </a:solidFill>
                <a:latin typeface="Montserrat"/>
                <a:ea typeface="Montserrat"/>
                <a:cs typeface="Montserrat"/>
                <a:sym typeface="Montserrat"/>
              </a:rPr>
              <a:t>CEOS</a:t>
            </a:r>
            <a:r>
              <a:rPr i="1" lang="en-GB" sz="1600">
                <a:solidFill>
                  <a:srgbClr val="FFC000"/>
                </a:solidFill>
                <a:latin typeface="Montserrat"/>
                <a:ea typeface="Montserrat"/>
                <a:cs typeface="Montserrat"/>
                <a:sym typeface="Montserrat"/>
              </a:rPr>
              <a:t>-</a:t>
            </a:r>
            <a:r>
              <a:rPr b="0" i="1" lang="en-GB" sz="1600" u="none" cap="none" strike="noStrike">
                <a:solidFill>
                  <a:srgbClr val="FFC000"/>
                </a:solidFill>
                <a:latin typeface="Montserrat"/>
                <a:ea typeface="Montserrat"/>
                <a:cs typeface="Montserrat"/>
                <a:sym typeface="Montserrat"/>
              </a:rPr>
              <a:t>ARD for SAR</a:t>
            </a:r>
            <a:endParaRPr b="0" i="1" sz="1600" u="none" cap="none" strike="noStrike">
              <a:solidFill>
                <a:srgbClr val="FFC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90" name="Google Shape;290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660808" y="2395557"/>
            <a:ext cx="1666461" cy="20240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91921" y="1387551"/>
            <a:ext cx="387167" cy="4702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91921" y="2200351"/>
            <a:ext cx="387167" cy="4702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91921" y="4492945"/>
            <a:ext cx="387167" cy="4702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8" name="Google Shape;298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17425" y="0"/>
            <a:ext cx="6305326" cy="7985976"/>
          </a:xfrm>
          <a:prstGeom prst="rect">
            <a:avLst/>
          </a:prstGeom>
          <a:noFill/>
          <a:ln>
            <a:noFill/>
          </a:ln>
        </p:spPr>
      </p:pic>
      <p:sp>
        <p:nvSpPr>
          <p:cNvPr id="299" name="Google Shape;299;p36"/>
          <p:cNvSpPr txBox="1"/>
          <p:nvPr/>
        </p:nvSpPr>
        <p:spPr>
          <a:xfrm>
            <a:off x="9273775" y="4502125"/>
            <a:ext cx="3000000" cy="10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900"/>
              <a:t>See: </a:t>
            </a:r>
            <a:r>
              <a:rPr lang="en-GB" sz="2900"/>
              <a:t>ceos.org/ard</a:t>
            </a:r>
            <a:endParaRPr sz="29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37"/>
          <p:cNvSpPr txBox="1"/>
          <p:nvPr>
            <p:ph idx="1" type="body"/>
          </p:nvPr>
        </p:nvSpPr>
        <p:spPr>
          <a:xfrm>
            <a:off x="-137075" y="1610575"/>
            <a:ext cx="3581100" cy="279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1750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2569"/>
              </a:buClr>
              <a:buSzPts val="1400"/>
              <a:buFont typeface="Arial"/>
              <a:buChar char="●"/>
            </a:pPr>
            <a:r>
              <a:rPr lang="en-GB">
                <a:solidFill>
                  <a:srgbClr val="002569"/>
                </a:solidFill>
              </a:rPr>
              <a:t>KOMPSAT-3/3A Surface Reflectance</a:t>
            </a:r>
            <a:endParaRPr>
              <a:solidFill>
                <a:srgbClr val="002569"/>
              </a:solidFill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2569"/>
              </a:buClr>
              <a:buSzPts val="1400"/>
              <a:buChar char="●"/>
            </a:pPr>
            <a:r>
              <a:rPr lang="en-GB">
                <a:solidFill>
                  <a:srgbClr val="002569"/>
                </a:solidFill>
              </a:rPr>
              <a:t>KOMPSAT-5 Normalised Radar Backscatter</a:t>
            </a:r>
            <a:endParaRPr>
              <a:solidFill>
                <a:srgbClr val="002569"/>
              </a:solidFill>
            </a:endParaRPr>
          </a:p>
        </p:txBody>
      </p:sp>
      <p:sp>
        <p:nvSpPr>
          <p:cNvPr id="305" name="Google Shape;305;p37"/>
          <p:cNvSpPr txBox="1"/>
          <p:nvPr>
            <p:ph type="title"/>
          </p:nvPr>
        </p:nvSpPr>
        <p:spPr>
          <a:xfrm>
            <a:off x="176048" y="175950"/>
            <a:ext cx="8548800" cy="77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3100"/>
              <a:t>Under Development</a:t>
            </a:r>
            <a:endParaRPr sz="31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31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t/>
            </a:r>
            <a:endParaRPr sz="3100"/>
          </a:p>
        </p:txBody>
      </p:sp>
      <p:pic>
        <p:nvPicPr>
          <p:cNvPr id="306" name="Google Shape;306;p37"/>
          <p:cNvPicPr preferRelativeResize="0"/>
          <p:nvPr/>
        </p:nvPicPr>
        <p:blipFill rotWithShape="1">
          <a:blip r:embed="rId3">
            <a:alphaModFix/>
          </a:blip>
          <a:srcRect b="0" l="58191" r="7903" t="0"/>
          <a:stretch/>
        </p:blipFill>
        <p:spPr>
          <a:xfrm rot="10800000">
            <a:off x="9345773" y="1032250"/>
            <a:ext cx="2846227" cy="550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0525" y="1243300"/>
            <a:ext cx="1559075" cy="1225000"/>
          </a:xfrm>
          <a:prstGeom prst="rect">
            <a:avLst/>
          </a:prstGeom>
          <a:noFill/>
          <a:ln>
            <a:noFill/>
          </a:ln>
        </p:spPr>
      </p:pic>
      <p:sp>
        <p:nvSpPr>
          <p:cNvPr id="308" name="Google Shape;308;p37"/>
          <p:cNvSpPr txBox="1"/>
          <p:nvPr>
            <p:ph idx="2" type="body"/>
          </p:nvPr>
        </p:nvSpPr>
        <p:spPr>
          <a:xfrm>
            <a:off x="3596725" y="2067775"/>
            <a:ext cx="3016200" cy="200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1750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2569"/>
              </a:buClr>
              <a:buSzPts val="1400"/>
              <a:buChar char="●"/>
            </a:pPr>
            <a:r>
              <a:rPr lang="en-GB">
                <a:solidFill>
                  <a:srgbClr val="002569"/>
                </a:solidFill>
              </a:rPr>
              <a:t>RISAT-1A (EOS-04) NRB SAR</a:t>
            </a:r>
            <a:endParaRPr>
              <a:solidFill>
                <a:srgbClr val="002569"/>
              </a:solidFill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2569"/>
              </a:buClr>
              <a:buSzPts val="1400"/>
              <a:buChar char="●"/>
            </a:pPr>
            <a:r>
              <a:rPr lang="en-GB">
                <a:solidFill>
                  <a:srgbClr val="002569"/>
                </a:solidFill>
              </a:rPr>
              <a:t>Resourcesat-2/2A</a:t>
            </a:r>
            <a:endParaRPr>
              <a:solidFill>
                <a:srgbClr val="002569"/>
              </a:solidFill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2569"/>
              </a:buClr>
              <a:buSzPts val="1400"/>
              <a:buChar char="●"/>
            </a:pPr>
            <a:r>
              <a:rPr lang="en-GB">
                <a:solidFill>
                  <a:srgbClr val="002569"/>
                </a:solidFill>
              </a:rPr>
              <a:t>NovaSAR</a:t>
            </a:r>
            <a:endParaRPr>
              <a:solidFill>
                <a:srgbClr val="002569"/>
              </a:solidFill>
            </a:endParaRPr>
          </a:p>
        </p:txBody>
      </p:sp>
      <p:sp>
        <p:nvSpPr>
          <p:cNvPr id="309" name="Google Shape;309;p37"/>
          <p:cNvSpPr txBox="1"/>
          <p:nvPr>
            <p:ph idx="3" type="body"/>
          </p:nvPr>
        </p:nvSpPr>
        <p:spPr>
          <a:xfrm>
            <a:off x="15325" y="3591775"/>
            <a:ext cx="3371100" cy="279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1750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2569"/>
              </a:buClr>
              <a:buSzPts val="1400"/>
              <a:buChar char="●"/>
            </a:pPr>
            <a:r>
              <a:rPr lang="en-GB">
                <a:solidFill>
                  <a:srgbClr val="002569"/>
                </a:solidFill>
              </a:rPr>
              <a:t>Gaofen-1/6 Surface Reflectance</a:t>
            </a:r>
            <a:endParaRPr>
              <a:solidFill>
                <a:srgbClr val="002569"/>
              </a:solidFill>
            </a:endParaRPr>
          </a:p>
        </p:txBody>
      </p:sp>
      <p:pic>
        <p:nvPicPr>
          <p:cNvPr id="310" name="Google Shape;310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768325" y="1140153"/>
            <a:ext cx="1532100" cy="1481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Google Shape;311;p3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76050" y="3388825"/>
            <a:ext cx="1996550" cy="1388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p3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858700" y="3772150"/>
            <a:ext cx="1714500" cy="1438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p3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222524" y="1090900"/>
            <a:ext cx="1455250" cy="1265449"/>
          </a:xfrm>
          <a:prstGeom prst="rect">
            <a:avLst/>
          </a:prstGeom>
          <a:noFill/>
          <a:ln>
            <a:noFill/>
          </a:ln>
        </p:spPr>
      </p:pic>
      <p:sp>
        <p:nvSpPr>
          <p:cNvPr id="314" name="Google Shape;314;p37"/>
          <p:cNvSpPr txBox="1"/>
          <p:nvPr>
            <p:ph idx="4" type="body"/>
          </p:nvPr>
        </p:nvSpPr>
        <p:spPr>
          <a:xfrm>
            <a:off x="6553775" y="1858700"/>
            <a:ext cx="3016200" cy="155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1750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2569"/>
              </a:buClr>
              <a:buSzPts val="1400"/>
              <a:buChar char="●"/>
            </a:pPr>
            <a:r>
              <a:rPr lang="en-GB">
                <a:solidFill>
                  <a:srgbClr val="002569"/>
                </a:solidFill>
              </a:rPr>
              <a:t>SPOT 1-7 Surface Reflectance</a:t>
            </a:r>
            <a:endParaRPr>
              <a:solidFill>
                <a:srgbClr val="002569"/>
              </a:solidFill>
            </a:endParaRPr>
          </a:p>
        </p:txBody>
      </p:sp>
      <p:sp>
        <p:nvSpPr>
          <p:cNvPr id="315" name="Google Shape;315;p37"/>
          <p:cNvSpPr txBox="1"/>
          <p:nvPr>
            <p:ph idx="5" type="body"/>
          </p:nvPr>
        </p:nvSpPr>
        <p:spPr>
          <a:xfrm>
            <a:off x="3471100" y="4546900"/>
            <a:ext cx="4286400" cy="279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1750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2569"/>
              </a:buClr>
              <a:buSzPts val="1400"/>
              <a:buChar char="●"/>
            </a:pPr>
            <a:r>
              <a:rPr lang="en-GB">
                <a:solidFill>
                  <a:srgbClr val="002569"/>
                </a:solidFill>
              </a:rPr>
              <a:t>AVHRR LST Surface Temperature</a:t>
            </a:r>
            <a:endParaRPr>
              <a:solidFill>
                <a:srgbClr val="002569"/>
              </a:solidFill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2569"/>
              </a:buClr>
              <a:buSzPts val="1400"/>
              <a:buChar char="●"/>
            </a:pPr>
            <a:r>
              <a:rPr lang="en-GB">
                <a:solidFill>
                  <a:srgbClr val="002569"/>
                </a:solidFill>
              </a:rPr>
              <a:t>DESIS L2A Surface Reflectance</a:t>
            </a:r>
            <a:endParaRPr>
              <a:solidFill>
                <a:srgbClr val="002569"/>
              </a:solidFill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2569"/>
              </a:buClr>
              <a:buSzPts val="1400"/>
              <a:buChar char="●"/>
            </a:pPr>
            <a:r>
              <a:rPr lang="en-GB">
                <a:solidFill>
                  <a:srgbClr val="002569"/>
                </a:solidFill>
              </a:rPr>
              <a:t>EnMAP Aquatic Reflectance</a:t>
            </a:r>
            <a:endParaRPr>
              <a:solidFill>
                <a:srgbClr val="002569"/>
              </a:solidFill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2569"/>
              </a:buClr>
              <a:buSzPts val="1400"/>
              <a:buChar char="●"/>
            </a:pPr>
            <a:r>
              <a:rPr lang="en-GB">
                <a:solidFill>
                  <a:srgbClr val="002569"/>
                </a:solidFill>
              </a:rPr>
              <a:t>Sentinel-1</a:t>
            </a:r>
            <a:endParaRPr>
              <a:solidFill>
                <a:srgbClr val="002569"/>
              </a:solidFill>
            </a:endParaRPr>
          </a:p>
        </p:txBody>
      </p:sp>
      <p:pic>
        <p:nvPicPr>
          <p:cNvPr id="316" name="Google Shape;316;p3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842025" y="5038525"/>
            <a:ext cx="1106599" cy="915800"/>
          </a:xfrm>
          <a:prstGeom prst="rect">
            <a:avLst/>
          </a:prstGeom>
          <a:noFill/>
          <a:ln>
            <a:noFill/>
          </a:ln>
        </p:spPr>
      </p:pic>
      <p:sp>
        <p:nvSpPr>
          <p:cNvPr id="317" name="Google Shape;317;p37"/>
          <p:cNvSpPr txBox="1"/>
          <p:nvPr>
            <p:ph idx="6" type="body"/>
          </p:nvPr>
        </p:nvSpPr>
        <p:spPr>
          <a:xfrm>
            <a:off x="7163375" y="5290075"/>
            <a:ext cx="2706900" cy="200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1750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2569"/>
              </a:buClr>
              <a:buSzPts val="1400"/>
              <a:buChar char="●"/>
            </a:pPr>
            <a:r>
              <a:rPr lang="en-GB">
                <a:solidFill>
                  <a:srgbClr val="002569"/>
                </a:solidFill>
              </a:rPr>
              <a:t>OPERA project</a:t>
            </a:r>
            <a:endParaRPr>
              <a:solidFill>
                <a:srgbClr val="002569"/>
              </a:solidFill>
            </a:endParaRPr>
          </a:p>
        </p:txBody>
      </p:sp>
      <p:pic>
        <p:nvPicPr>
          <p:cNvPr id="318" name="Google Shape;318;p37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035525" y="3176995"/>
            <a:ext cx="1532100" cy="1040892"/>
          </a:xfrm>
          <a:prstGeom prst="rect">
            <a:avLst/>
          </a:prstGeom>
          <a:noFill/>
          <a:ln>
            <a:noFill/>
          </a:ln>
        </p:spPr>
      </p:pic>
      <p:sp>
        <p:nvSpPr>
          <p:cNvPr id="319" name="Google Shape;319;p37"/>
          <p:cNvSpPr txBox="1"/>
          <p:nvPr>
            <p:ph idx="7" type="body"/>
          </p:nvPr>
        </p:nvSpPr>
        <p:spPr>
          <a:xfrm>
            <a:off x="6782375" y="3537475"/>
            <a:ext cx="2706900" cy="200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1750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2569"/>
              </a:buClr>
              <a:buSzPts val="1400"/>
              <a:buChar char="●"/>
            </a:pPr>
            <a:r>
              <a:rPr lang="en-GB">
                <a:solidFill>
                  <a:srgbClr val="002569"/>
                </a:solidFill>
              </a:rPr>
              <a:t>SAOCOM</a:t>
            </a:r>
            <a:endParaRPr>
              <a:solidFill>
                <a:srgbClr val="002569"/>
              </a:solidFill>
            </a:endParaRPr>
          </a:p>
        </p:txBody>
      </p:sp>
      <p:pic>
        <p:nvPicPr>
          <p:cNvPr id="320" name="Google Shape;320;p37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310288" y="5210424"/>
            <a:ext cx="1219553" cy="1225000"/>
          </a:xfrm>
          <a:prstGeom prst="rect">
            <a:avLst/>
          </a:prstGeom>
          <a:noFill/>
          <a:ln>
            <a:noFill/>
          </a:ln>
        </p:spPr>
      </p:pic>
      <p:sp>
        <p:nvSpPr>
          <p:cNvPr id="321" name="Google Shape;321;p37"/>
          <p:cNvSpPr txBox="1"/>
          <p:nvPr>
            <p:ph idx="8" type="body"/>
          </p:nvPr>
        </p:nvSpPr>
        <p:spPr>
          <a:xfrm>
            <a:off x="1475450" y="4642600"/>
            <a:ext cx="3371100" cy="279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1750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2569"/>
              </a:buClr>
              <a:buSzPts val="1400"/>
              <a:buChar char="●"/>
            </a:pPr>
            <a:r>
              <a:rPr lang="en-GB">
                <a:solidFill>
                  <a:srgbClr val="002569"/>
                </a:solidFill>
              </a:rPr>
              <a:t>Radarsat-½</a:t>
            </a:r>
            <a:endParaRPr>
              <a:solidFill>
                <a:srgbClr val="002569"/>
              </a:solidFill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2569"/>
              </a:buClr>
              <a:buSzPts val="1400"/>
              <a:buChar char="●"/>
            </a:pPr>
            <a:r>
              <a:rPr lang="en-GB">
                <a:solidFill>
                  <a:srgbClr val="002569"/>
                </a:solidFill>
              </a:rPr>
              <a:t>RCM</a:t>
            </a:r>
            <a:endParaRPr>
              <a:solidFill>
                <a:srgbClr val="002569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" name="Google Shape;326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3311" y="3039160"/>
            <a:ext cx="1783313" cy="144892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sp>
        <p:nvSpPr>
          <p:cNvPr id="327" name="Google Shape;327;p38"/>
          <p:cNvSpPr txBox="1"/>
          <p:nvPr>
            <p:ph type="title"/>
          </p:nvPr>
        </p:nvSpPr>
        <p:spPr>
          <a:xfrm>
            <a:off x="215411" y="154800"/>
            <a:ext cx="100812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sz="2900">
                <a:solidFill>
                  <a:schemeClr val="lt1"/>
                </a:solidFill>
              </a:rPr>
              <a:t>Status of ESA CEOS-ARD Products</a:t>
            </a:r>
            <a:endParaRPr sz="2900">
              <a:solidFill>
                <a:schemeClr val="lt1"/>
              </a:solidFill>
            </a:endParaRPr>
          </a:p>
        </p:txBody>
      </p:sp>
      <p:graphicFrame>
        <p:nvGraphicFramePr>
          <p:cNvPr id="328" name="Google Shape;328;p38"/>
          <p:cNvGraphicFramePr/>
          <p:nvPr/>
        </p:nvGraphicFramePr>
        <p:xfrm>
          <a:off x="2590672" y="11759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{663A31CA-2789-4E95-9EF3-01728E430687}</a:tableStyleId>
              </a:tblPr>
              <a:tblGrid>
                <a:gridCol w="1891175"/>
                <a:gridCol w="1218650"/>
                <a:gridCol w="1239825"/>
                <a:gridCol w="1786675"/>
                <a:gridCol w="3115550"/>
              </a:tblGrid>
              <a:tr h="2879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100" u="none" cap="none" strike="noStrike">
                          <a:solidFill>
                            <a:schemeClr val="dk2"/>
                          </a:solidFill>
                        </a:rPr>
                        <a:t>Mission</a:t>
                      </a:r>
                      <a:endParaRPr sz="1400" u="none" cap="none" strike="noStrike"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100" u="none" cap="none" strike="noStrike">
                          <a:solidFill>
                            <a:schemeClr val="dk2"/>
                          </a:solidFill>
                        </a:rPr>
                        <a:t>Product</a:t>
                      </a:r>
                      <a:endParaRPr sz="1400" u="none" cap="none" strike="noStrike"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100" u="none" cap="none" strike="noStrike">
                          <a:solidFill>
                            <a:schemeClr val="dk2"/>
                          </a:solidFill>
                        </a:rPr>
                        <a:t>PFS</a:t>
                      </a:r>
                      <a:endParaRPr sz="1400" u="none" cap="none" strike="noStrike"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100" u="none" cap="none" strike="noStrike">
                          <a:solidFill>
                            <a:schemeClr val="dk2"/>
                          </a:solidFill>
                        </a:rPr>
                        <a:t>Status</a:t>
                      </a:r>
                      <a:endParaRPr sz="1400" u="none" cap="none" strike="noStrike"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100" u="none" cap="none" strike="noStrike">
                          <a:solidFill>
                            <a:schemeClr val="dk2"/>
                          </a:solidFill>
                        </a:rPr>
                        <a:t>Availability Date</a:t>
                      </a:r>
                      <a:endParaRPr sz="1400" u="none" cap="none" strike="noStrike"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181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0" lang="en-GB" sz="1100" u="none" cap="none" strike="noStrike">
                          <a:solidFill>
                            <a:schemeClr val="dk2"/>
                          </a:solidFill>
                        </a:rPr>
                        <a:t>Sentinel-2</a:t>
                      </a:r>
                      <a:endParaRPr sz="1400" u="none" cap="none" strike="noStrike"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0" lang="en-GB" sz="1100" u="none" cap="none" strike="noStrike">
                          <a:solidFill>
                            <a:schemeClr val="dk2"/>
                          </a:solidFill>
                        </a:rPr>
                        <a:t>L2A</a:t>
                      </a:r>
                      <a:endParaRPr sz="1400" u="none" cap="none" strike="noStrike"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0" lang="en-GB" sz="1100" u="none" cap="none" strike="noStrike">
                          <a:solidFill>
                            <a:schemeClr val="dk2"/>
                          </a:solidFill>
                        </a:rPr>
                        <a:t>SR</a:t>
                      </a:r>
                      <a:endParaRPr sz="1400" u="none" cap="none" strike="noStrike"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0" lang="en-GB" sz="1600" u="none" cap="none" strike="noStrike">
                          <a:solidFill>
                            <a:schemeClr val="dk2"/>
                          </a:solidFill>
                        </a:rPr>
                        <a:t>✅</a:t>
                      </a:r>
                      <a:endParaRPr sz="1400" u="none" cap="none" strike="noStrike"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0" lang="en-GB" sz="1100" u="none" cap="none" strike="noStrike">
                          <a:solidFill>
                            <a:schemeClr val="dk2"/>
                          </a:solidFill>
                        </a:rPr>
                        <a:t>January 2022</a:t>
                      </a:r>
                      <a:endParaRPr sz="1400" u="none" cap="none" strike="noStrike"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252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0" lang="en-GB" sz="1100" u="none" cap="none" strike="noStrike">
                          <a:solidFill>
                            <a:schemeClr val="dk2"/>
                          </a:solidFill>
                        </a:rPr>
                        <a:t>PROBA-V</a:t>
                      </a:r>
                      <a:endParaRPr b="0" sz="1100" u="none" cap="none" strike="noStrike">
                        <a:solidFill>
                          <a:schemeClr val="dk2"/>
                        </a:solidFill>
                      </a:endParaRPr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0" lang="en-GB" sz="1100" u="none" cap="none" strike="noStrike">
                          <a:solidFill>
                            <a:schemeClr val="dk2"/>
                          </a:solidFill>
                        </a:rPr>
                        <a:t>Collection 2</a:t>
                      </a:r>
                      <a:endParaRPr b="0" sz="1100" u="none" cap="none" strike="noStrike">
                        <a:solidFill>
                          <a:schemeClr val="dk2"/>
                        </a:solidFill>
                      </a:endParaRPr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0" lang="en-GB" sz="1100" u="none" cap="none" strike="noStrike">
                          <a:solidFill>
                            <a:schemeClr val="dk2"/>
                          </a:solidFill>
                        </a:rPr>
                        <a:t>SR</a:t>
                      </a:r>
                      <a:endParaRPr sz="1400" u="none" cap="none" strike="noStrike"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0" lang="en-GB" sz="1600" u="none" cap="none" strike="noStrike">
                          <a:solidFill>
                            <a:schemeClr val="dk2"/>
                          </a:solidFill>
                        </a:rPr>
                        <a:t>✅</a:t>
                      </a:r>
                      <a:endParaRPr sz="1400" u="none" cap="none" strike="noStrike"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0" lang="en-GB" sz="1100" u="none" cap="none" strike="noStrike">
                          <a:solidFill>
                            <a:schemeClr val="dk2"/>
                          </a:solidFill>
                        </a:rPr>
                        <a:t> March 2023</a:t>
                      </a:r>
                      <a:endParaRPr sz="1400" u="none" cap="none" strike="noStrike"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252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0" lang="en-GB" sz="1100" u="none" cap="none" strike="noStrike">
                          <a:solidFill>
                            <a:schemeClr val="dk2"/>
                          </a:solidFill>
                        </a:rPr>
                        <a:t>Sentinel-2</a:t>
                      </a:r>
                      <a:endParaRPr sz="1400" u="none" cap="none" strike="noStrike"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0" lang="en-GB" sz="1100" u="none" cap="none" strike="noStrike">
                          <a:solidFill>
                            <a:schemeClr val="dk2"/>
                          </a:solidFill>
                        </a:rPr>
                        <a:t>L2H</a:t>
                      </a:r>
                      <a:endParaRPr sz="1400" u="none" cap="none" strike="noStrike"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0" lang="en-GB" sz="1100" u="none" cap="none" strike="noStrike">
                          <a:solidFill>
                            <a:schemeClr val="dk2"/>
                          </a:solidFill>
                        </a:rPr>
                        <a:t>SR</a:t>
                      </a:r>
                      <a:endParaRPr sz="1400" u="none" cap="none" strike="noStrike"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0" lang="en-GB" sz="1100" u="none" cap="none" strike="noStrike">
                          <a:solidFill>
                            <a:schemeClr val="dk2"/>
                          </a:solidFill>
                        </a:rPr>
                        <a:t>Under Development</a:t>
                      </a:r>
                      <a:endParaRPr sz="1400" u="none" cap="none" strike="noStrike"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0" lang="en-GB" sz="1100" u="none" cap="none" strike="noStrike">
                          <a:solidFill>
                            <a:schemeClr val="dk2"/>
                          </a:solidFill>
                        </a:rPr>
                        <a:t>2023 (pilot product), TBD (operational product)</a:t>
                      </a:r>
                      <a:endParaRPr sz="1400" u="none" cap="none" strike="noStrike"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252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0" lang="en-GB" sz="1100" u="none" cap="none" strike="noStrike">
                          <a:solidFill>
                            <a:schemeClr val="dk2"/>
                          </a:solidFill>
                        </a:rPr>
                        <a:t>Sentinel-2</a:t>
                      </a:r>
                      <a:endParaRPr sz="1400" u="none" cap="none" strike="noStrike"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0" lang="en-GB" sz="1100" u="none" cap="none" strike="noStrike">
                          <a:solidFill>
                            <a:schemeClr val="dk2"/>
                          </a:solidFill>
                        </a:rPr>
                        <a:t>L2F</a:t>
                      </a:r>
                      <a:endParaRPr sz="1400" u="none" cap="none" strike="noStrike"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0" lang="en-GB" sz="1100" u="none" cap="none" strike="noStrike">
                          <a:solidFill>
                            <a:schemeClr val="dk2"/>
                          </a:solidFill>
                        </a:rPr>
                        <a:t>SR</a:t>
                      </a:r>
                      <a:endParaRPr sz="1400" u="none" cap="none" strike="noStrike"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0" lang="en-GB" sz="1100" u="none" cap="none" strike="noStrike">
                          <a:solidFill>
                            <a:schemeClr val="dk2"/>
                          </a:solidFill>
                        </a:rPr>
                        <a:t>Under Development</a:t>
                      </a:r>
                      <a:endParaRPr sz="1400" u="none" cap="none" strike="noStrike"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0" lang="en-GB" sz="1100" u="none" cap="none" strike="noStrike">
                          <a:solidFill>
                            <a:schemeClr val="dk2"/>
                          </a:solidFill>
                        </a:rPr>
                        <a:t>2023 (pilot product), TBD (operational product)</a:t>
                      </a:r>
                      <a:endParaRPr sz="1400" u="none" cap="none" strike="noStrike"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252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0" lang="en-GB" sz="1100" u="none" cap="none" strike="noStrike">
                          <a:solidFill>
                            <a:schemeClr val="dk2"/>
                          </a:solidFill>
                        </a:rPr>
                        <a:t>Sentinel-2</a:t>
                      </a:r>
                      <a:endParaRPr sz="1400" u="none" cap="none" strike="noStrike"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0" lang="en-GB" sz="1100" u="none" cap="none" strike="noStrike">
                          <a:solidFill>
                            <a:schemeClr val="dk2"/>
                          </a:solidFill>
                        </a:rPr>
                        <a:t>L2A</a:t>
                      </a:r>
                      <a:endParaRPr sz="1400" u="none" cap="none" strike="noStrike"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0" lang="en-GB" sz="1100" u="none" cap="none" strike="noStrike">
                          <a:solidFill>
                            <a:schemeClr val="dk2"/>
                          </a:solidFill>
                        </a:rPr>
                        <a:t>AR</a:t>
                      </a:r>
                      <a:endParaRPr sz="1400" u="none" cap="none" strike="noStrike"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100"/>
                        <a:buFont typeface="Arial"/>
                        <a:buNone/>
                      </a:pPr>
                      <a:r>
                        <a:rPr b="0" lang="en-GB" sz="1100" u="none" cap="none" strike="noStrike">
                          <a:solidFill>
                            <a:schemeClr val="dk2"/>
                          </a:solidFill>
                        </a:rPr>
                        <a:t>Under Development</a:t>
                      </a:r>
                      <a:endParaRPr sz="1400" u="none" cap="none" strike="noStrike"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100"/>
                        <a:buFont typeface="Arial"/>
                        <a:buNone/>
                      </a:pPr>
                      <a:r>
                        <a:rPr b="0" i="0" lang="en-GB" sz="1100" u="none" cap="none" strike="noStrike">
                          <a:solidFill>
                            <a:schemeClr val="dk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TBD</a:t>
                      </a:r>
                      <a:endParaRPr sz="1400" u="none" cap="none" strike="noStrike"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252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0" lang="en-GB" sz="1100" u="none" cap="none" strike="noStrike">
                          <a:solidFill>
                            <a:schemeClr val="dk2"/>
                          </a:solidFill>
                        </a:rPr>
                        <a:t>Sentinel-1</a:t>
                      </a:r>
                      <a:endParaRPr sz="1400" u="none" cap="none" strike="noStrike"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0" lang="en-GB" sz="1100" u="none" cap="none" strike="noStrike">
                          <a:solidFill>
                            <a:schemeClr val="dk2"/>
                          </a:solidFill>
                        </a:rPr>
                        <a:t>NRB / ORB</a:t>
                      </a:r>
                      <a:endParaRPr sz="1400" u="none" cap="none" strike="noStrike"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100"/>
                        <a:buFont typeface="Arial"/>
                        <a:buNone/>
                      </a:pPr>
                      <a:r>
                        <a:rPr b="0" lang="en-GB" sz="1100" u="none" cap="none" strike="noStrike">
                          <a:solidFill>
                            <a:schemeClr val="dk2"/>
                          </a:solidFill>
                        </a:rPr>
                        <a:t>NRB / ORB</a:t>
                      </a:r>
                      <a:endParaRPr sz="1400" u="none" cap="none" strike="noStrike"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100"/>
                        <a:buFont typeface="Arial"/>
                        <a:buNone/>
                      </a:pPr>
                      <a:r>
                        <a:rPr b="0" lang="en-GB" sz="1100" u="none" cap="none" strike="noStrike">
                          <a:solidFill>
                            <a:schemeClr val="dk2"/>
                          </a:solidFill>
                        </a:rPr>
                        <a:t>Under Development</a:t>
                      </a:r>
                      <a:endParaRPr sz="1400" u="none" cap="none" strike="noStrike"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100"/>
                        <a:buFont typeface="Arial"/>
                        <a:buNone/>
                      </a:pPr>
                      <a:r>
                        <a:rPr b="0" lang="en-GB" sz="1100" u="none" cap="none" strike="noStrike">
                          <a:solidFill>
                            <a:schemeClr val="dk2"/>
                          </a:solidFill>
                        </a:rPr>
                        <a:t>TBD</a:t>
                      </a:r>
                      <a:endParaRPr sz="1400" u="none" cap="none" strike="noStrike"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252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0" lang="en-GB" sz="1100" u="none" cap="none" strike="noStrike">
                          <a:solidFill>
                            <a:schemeClr val="dk2"/>
                          </a:solidFill>
                        </a:rPr>
                        <a:t>Sentinel-3</a:t>
                      </a:r>
                      <a:endParaRPr sz="1400" u="none" cap="none" strike="noStrike"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0" lang="en-GB" sz="1100" u="none" cap="none" strike="noStrike">
                          <a:solidFill>
                            <a:schemeClr val="dk2"/>
                          </a:solidFill>
                        </a:rPr>
                        <a:t>SYN</a:t>
                      </a:r>
                      <a:endParaRPr sz="1400" u="none" cap="none" strike="noStrike"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100"/>
                        <a:buFont typeface="Arial"/>
                        <a:buNone/>
                      </a:pPr>
                      <a:r>
                        <a:rPr b="0" lang="en-GB" sz="1100" u="none" cap="none" strike="noStrike">
                          <a:solidFill>
                            <a:schemeClr val="dk2"/>
                          </a:solidFill>
                        </a:rPr>
                        <a:t>SR</a:t>
                      </a:r>
                      <a:endParaRPr sz="1400" u="none" cap="none" strike="noStrike"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100"/>
                        <a:buFont typeface="Arial"/>
                        <a:buNone/>
                      </a:pPr>
                      <a:r>
                        <a:rPr b="0" lang="en-GB" sz="1100" u="none" cap="none" strike="noStrike">
                          <a:solidFill>
                            <a:schemeClr val="dk2"/>
                          </a:solidFill>
                        </a:rPr>
                        <a:t>Under Development</a:t>
                      </a:r>
                      <a:endParaRPr sz="1400" u="none" cap="none" strike="noStrike"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100"/>
                        <a:buFont typeface="Arial"/>
                        <a:buNone/>
                      </a:pPr>
                      <a:r>
                        <a:rPr b="0" lang="en-GB" sz="1100" u="none" cap="none" strike="noStrike">
                          <a:solidFill>
                            <a:schemeClr val="dk2"/>
                          </a:solidFill>
                        </a:rPr>
                        <a:t>TBD</a:t>
                      </a:r>
                      <a:endParaRPr sz="1400" u="none" cap="none" strike="noStrike"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79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0" lang="en-GB" sz="1100" u="none" cap="none" strike="noStrike">
                          <a:solidFill>
                            <a:schemeClr val="dk2"/>
                          </a:solidFill>
                        </a:rPr>
                        <a:t>ERS SAR</a:t>
                      </a:r>
                      <a:endParaRPr sz="1400" u="none" cap="none" strike="noStrike"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0" lang="en-GB" sz="1100" u="none" cap="none" strike="noStrike">
                          <a:solidFill>
                            <a:schemeClr val="dk2"/>
                          </a:solidFill>
                        </a:rPr>
                        <a:t>TBC</a:t>
                      </a:r>
                      <a:endParaRPr sz="1400" u="none" cap="none" strike="noStrike"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100"/>
                        <a:buFont typeface="Arial"/>
                        <a:buNone/>
                      </a:pPr>
                      <a:r>
                        <a:rPr b="0" lang="en-GB" sz="1100" u="none" cap="none" strike="noStrike">
                          <a:solidFill>
                            <a:schemeClr val="dk2"/>
                          </a:solidFill>
                        </a:rPr>
                        <a:t>NRB</a:t>
                      </a:r>
                      <a:endParaRPr sz="1400" u="none" cap="none" strike="noStrike"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100"/>
                        <a:buFont typeface="Arial"/>
                        <a:buNone/>
                      </a:pPr>
                      <a:r>
                        <a:rPr b="0" lang="en-GB" sz="1100" u="none" cap="none" strike="noStrike">
                          <a:solidFill>
                            <a:schemeClr val="dk2"/>
                          </a:solidFill>
                        </a:rPr>
                        <a:t>Under Development</a:t>
                      </a:r>
                      <a:endParaRPr sz="1400" u="none" cap="none" strike="noStrike"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100"/>
                        <a:buFont typeface="Arial"/>
                        <a:buNone/>
                      </a:pPr>
                      <a:r>
                        <a:rPr b="0" lang="en-GB" sz="1100" u="none" cap="none" strike="noStrike">
                          <a:solidFill>
                            <a:schemeClr val="dk2"/>
                          </a:solidFill>
                        </a:rPr>
                        <a:t>TBD</a:t>
                      </a:r>
                      <a:endParaRPr sz="1400" u="none" cap="none" strike="noStrike"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79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0" lang="en-GB" sz="1100" u="none" cap="none" strike="noStrike">
                          <a:solidFill>
                            <a:schemeClr val="dk2"/>
                          </a:solidFill>
                        </a:rPr>
                        <a:t>ERS ATSR</a:t>
                      </a:r>
                      <a:endParaRPr sz="1400" u="none" cap="none" strike="noStrike"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0" lang="en-GB" sz="1100" u="none" cap="none" strike="noStrike">
                          <a:solidFill>
                            <a:schemeClr val="dk2"/>
                          </a:solidFill>
                        </a:rPr>
                        <a:t>TBC</a:t>
                      </a:r>
                      <a:endParaRPr sz="1400" u="none" cap="none" strike="noStrike"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100"/>
                        <a:buFont typeface="Arial"/>
                        <a:buNone/>
                      </a:pPr>
                      <a:r>
                        <a:rPr b="0" lang="en-GB" sz="1100" u="none" cap="none" strike="noStrike">
                          <a:solidFill>
                            <a:schemeClr val="dk2"/>
                          </a:solidFill>
                        </a:rPr>
                        <a:t>LST</a:t>
                      </a:r>
                      <a:endParaRPr sz="1400" u="none" cap="none" strike="noStrike"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100"/>
                        <a:buFont typeface="Arial"/>
                        <a:buNone/>
                      </a:pPr>
                      <a:r>
                        <a:rPr b="0" lang="en-GB" sz="1100" u="none" cap="none" strike="noStrike">
                          <a:solidFill>
                            <a:schemeClr val="dk2"/>
                          </a:solidFill>
                        </a:rPr>
                        <a:t>Under Development</a:t>
                      </a:r>
                      <a:endParaRPr sz="1400" u="none" cap="none" strike="noStrike"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100"/>
                        <a:buFont typeface="Arial"/>
                        <a:buNone/>
                      </a:pPr>
                      <a:r>
                        <a:rPr b="0" lang="en-GB" sz="1100" u="none" cap="none" strike="noStrike">
                          <a:solidFill>
                            <a:schemeClr val="dk2"/>
                          </a:solidFill>
                        </a:rPr>
                        <a:t>2024</a:t>
                      </a:r>
                      <a:endParaRPr sz="1400" u="none" cap="none" strike="noStrike"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79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0" lang="en-GB" sz="1100" u="none" cap="none" strike="noStrike">
                          <a:solidFill>
                            <a:schemeClr val="dk2"/>
                          </a:solidFill>
                        </a:rPr>
                        <a:t>Envisat ASAR</a:t>
                      </a:r>
                      <a:endParaRPr sz="1400" u="none" cap="none" strike="noStrike"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0" lang="en-GB" sz="1100" u="none" cap="none" strike="noStrike">
                          <a:solidFill>
                            <a:schemeClr val="dk2"/>
                          </a:solidFill>
                        </a:rPr>
                        <a:t>TBC</a:t>
                      </a:r>
                      <a:endParaRPr sz="1400" u="none" cap="none" strike="noStrike"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100"/>
                        <a:buFont typeface="Arial"/>
                        <a:buNone/>
                      </a:pPr>
                      <a:r>
                        <a:rPr b="0" lang="en-GB" sz="1100" u="none" cap="none" strike="noStrike">
                          <a:solidFill>
                            <a:schemeClr val="dk2"/>
                          </a:solidFill>
                        </a:rPr>
                        <a:t>NRB</a:t>
                      </a:r>
                      <a:endParaRPr sz="1400" u="none" cap="none" strike="noStrike"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100"/>
                        <a:buFont typeface="Arial"/>
                        <a:buNone/>
                      </a:pPr>
                      <a:r>
                        <a:rPr b="0" lang="en-GB" sz="1100" u="none" cap="none" strike="noStrike">
                          <a:solidFill>
                            <a:schemeClr val="dk2"/>
                          </a:solidFill>
                        </a:rPr>
                        <a:t>Under Development</a:t>
                      </a:r>
                      <a:endParaRPr sz="1400" u="none" cap="none" strike="noStrike"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100"/>
                        <a:buFont typeface="Arial"/>
                        <a:buNone/>
                      </a:pPr>
                      <a:r>
                        <a:rPr b="0" lang="en-GB" sz="1100" u="none" cap="none" strike="noStrike">
                          <a:solidFill>
                            <a:schemeClr val="dk2"/>
                          </a:solidFill>
                        </a:rPr>
                        <a:t>TBD</a:t>
                      </a:r>
                      <a:endParaRPr sz="1400" u="none" cap="none" strike="noStrike"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79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100"/>
                        <a:buFont typeface="Arial"/>
                        <a:buNone/>
                      </a:pPr>
                      <a:r>
                        <a:rPr b="0" lang="en-GB" sz="1100" u="none" cap="none" strike="noStrike">
                          <a:solidFill>
                            <a:schemeClr val="dk2"/>
                          </a:solidFill>
                        </a:rPr>
                        <a:t>Envisat MERIS</a:t>
                      </a:r>
                      <a:endParaRPr sz="1400" u="none" cap="none" strike="noStrike"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0" lang="en-GB" sz="1100" u="none" cap="none" strike="noStrike">
                          <a:solidFill>
                            <a:schemeClr val="dk2"/>
                          </a:solidFill>
                        </a:rPr>
                        <a:t>TBC</a:t>
                      </a:r>
                      <a:endParaRPr sz="1400" u="none" cap="none" strike="noStrike"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100"/>
                        <a:buFont typeface="Arial"/>
                        <a:buNone/>
                      </a:pPr>
                      <a:r>
                        <a:rPr b="0" lang="en-GB" sz="1100" u="none" cap="none" strike="noStrike">
                          <a:solidFill>
                            <a:schemeClr val="dk2"/>
                          </a:solidFill>
                        </a:rPr>
                        <a:t>SR</a:t>
                      </a:r>
                      <a:endParaRPr sz="1400" u="none" cap="none" strike="noStrike"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100"/>
                        <a:buFont typeface="Arial"/>
                        <a:buNone/>
                      </a:pPr>
                      <a:r>
                        <a:rPr b="0" lang="en-GB" sz="1100" u="none" cap="none" strike="noStrike">
                          <a:solidFill>
                            <a:schemeClr val="dk2"/>
                          </a:solidFill>
                        </a:rPr>
                        <a:t>Under Development</a:t>
                      </a:r>
                      <a:endParaRPr sz="1400" u="none" cap="none" strike="noStrike"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100"/>
                        <a:buFont typeface="Arial"/>
                        <a:buNone/>
                      </a:pPr>
                      <a:r>
                        <a:rPr b="0" lang="en-GB" sz="1100" u="none" cap="none" strike="noStrike">
                          <a:solidFill>
                            <a:schemeClr val="dk2"/>
                          </a:solidFill>
                        </a:rPr>
                        <a:t>2024</a:t>
                      </a:r>
                      <a:endParaRPr sz="1400" u="none" cap="none" strike="noStrike"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79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0" lang="en-GB" sz="1100" u="none" cap="none" strike="noStrike">
                          <a:solidFill>
                            <a:schemeClr val="dk2"/>
                          </a:solidFill>
                        </a:rPr>
                        <a:t>CHIME</a:t>
                      </a:r>
                      <a:endParaRPr sz="1400" u="none" cap="none" strike="noStrike"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0" lang="en-GB" sz="1100" u="none" cap="none" strike="noStrike">
                          <a:solidFill>
                            <a:schemeClr val="dk2"/>
                          </a:solidFill>
                        </a:rPr>
                        <a:t>L2A</a:t>
                      </a:r>
                      <a:endParaRPr sz="1400" u="none" cap="none" strike="noStrike"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0" lang="en-GB" sz="1100" u="none" cap="none" strike="noStrike">
                          <a:solidFill>
                            <a:schemeClr val="dk2"/>
                          </a:solidFill>
                        </a:rPr>
                        <a:t>SR</a:t>
                      </a:r>
                      <a:endParaRPr sz="1400" u="none" cap="none" strike="noStrike"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100"/>
                        <a:buFont typeface="Arial"/>
                        <a:buNone/>
                      </a:pPr>
                      <a:r>
                        <a:rPr b="0" lang="en-GB" sz="1100" u="none" cap="none" strike="noStrike">
                          <a:solidFill>
                            <a:schemeClr val="dk2"/>
                          </a:solidFill>
                        </a:rPr>
                        <a:t>Under Development</a:t>
                      </a:r>
                      <a:endParaRPr sz="1400" u="none" cap="none" strike="noStrike"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0" lang="en-GB" sz="1100" u="none" cap="none" strike="noStrike">
                          <a:solidFill>
                            <a:schemeClr val="dk2"/>
                          </a:solidFill>
                        </a:rPr>
                        <a:t>2029</a:t>
                      </a:r>
                      <a:endParaRPr sz="1400" u="none" cap="none" strike="noStrike"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79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0" lang="en-GB" sz="1100" u="none" cap="none" strike="noStrike">
                          <a:solidFill>
                            <a:schemeClr val="dk2"/>
                          </a:solidFill>
                        </a:rPr>
                        <a:t>CHIME</a:t>
                      </a:r>
                      <a:endParaRPr sz="1400" u="none" cap="none" strike="noStrike"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0" lang="en-GB" sz="1100" u="none" cap="none" strike="noStrike">
                          <a:solidFill>
                            <a:schemeClr val="dk2"/>
                          </a:solidFill>
                        </a:rPr>
                        <a:t>L2H/L2F</a:t>
                      </a:r>
                      <a:endParaRPr sz="1400" u="none" cap="none" strike="noStrike"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0" lang="en-GB" sz="1100" u="none" cap="none" strike="noStrike">
                          <a:solidFill>
                            <a:schemeClr val="dk2"/>
                          </a:solidFill>
                        </a:rPr>
                        <a:t>SR</a:t>
                      </a:r>
                      <a:endParaRPr sz="1400" u="none" cap="none" strike="noStrike"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100"/>
                        <a:buFont typeface="Arial"/>
                        <a:buNone/>
                      </a:pPr>
                      <a:r>
                        <a:rPr b="0" lang="en-GB" sz="1100" u="none" cap="none" strike="noStrike">
                          <a:solidFill>
                            <a:schemeClr val="dk2"/>
                          </a:solidFill>
                        </a:rPr>
                        <a:t>Under Development</a:t>
                      </a:r>
                      <a:endParaRPr sz="1400" u="none" cap="none" strike="noStrike"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100"/>
                        <a:buFont typeface="Arial"/>
                        <a:buNone/>
                      </a:pPr>
                      <a:r>
                        <a:rPr b="0" lang="en-GB" sz="1100" u="none" cap="none" strike="noStrike">
                          <a:solidFill>
                            <a:schemeClr val="dk2"/>
                          </a:solidFill>
                        </a:rPr>
                        <a:t>2029 (pilot product), TBD (operational product)</a:t>
                      </a:r>
                      <a:endParaRPr sz="1400" u="none" cap="none" strike="noStrike"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79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0" lang="en-GB" sz="1100" u="none" cap="none" strike="noStrike">
                          <a:solidFill>
                            <a:schemeClr val="dk2"/>
                          </a:solidFill>
                        </a:rPr>
                        <a:t>LSTM</a:t>
                      </a:r>
                      <a:endParaRPr sz="1400" u="none" cap="none" strike="noStrike"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0" lang="en-GB" sz="1100" u="none" cap="none" strike="noStrike">
                          <a:solidFill>
                            <a:schemeClr val="dk2"/>
                          </a:solidFill>
                        </a:rPr>
                        <a:t>L2A</a:t>
                      </a:r>
                      <a:endParaRPr sz="1400" u="none" cap="none" strike="noStrike"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0" lang="en-GB" sz="1100" u="none" cap="none" strike="noStrike">
                          <a:solidFill>
                            <a:schemeClr val="dk2"/>
                          </a:solidFill>
                        </a:rPr>
                        <a:t>ST, SR</a:t>
                      </a:r>
                      <a:endParaRPr sz="1400" u="none" cap="none" strike="noStrike"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100"/>
                        <a:buFont typeface="Arial"/>
                        <a:buNone/>
                      </a:pPr>
                      <a:r>
                        <a:rPr b="0" lang="en-GB" sz="1100" u="none" cap="none" strike="noStrike">
                          <a:solidFill>
                            <a:schemeClr val="dk2"/>
                          </a:solidFill>
                        </a:rPr>
                        <a:t>Under Development</a:t>
                      </a:r>
                      <a:endParaRPr sz="1400" u="none" cap="none" strike="noStrike"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100"/>
                        <a:buFont typeface="Arial"/>
                        <a:buNone/>
                      </a:pPr>
                      <a:r>
                        <a:rPr b="0" lang="en-GB" sz="1100" u="none" cap="none" strike="noStrike">
                          <a:solidFill>
                            <a:schemeClr val="dk2"/>
                          </a:solidFill>
                        </a:rPr>
                        <a:t>2029</a:t>
                      </a:r>
                      <a:endParaRPr sz="1400" u="none" cap="none" strike="noStrike"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79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0" lang="en-GB" sz="1100" u="none" cap="none" strike="noStrike">
                          <a:solidFill>
                            <a:schemeClr val="dk2"/>
                          </a:solidFill>
                        </a:rPr>
                        <a:t>LSTM</a:t>
                      </a:r>
                      <a:endParaRPr sz="1400" u="none" cap="none" strike="noStrike"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0" lang="en-GB" sz="1100" u="none" cap="none" strike="noStrike">
                          <a:solidFill>
                            <a:schemeClr val="dk2"/>
                          </a:solidFill>
                        </a:rPr>
                        <a:t>L2H/L2F</a:t>
                      </a:r>
                      <a:endParaRPr sz="1400" u="none" cap="none" strike="noStrike"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0" lang="en-GB" sz="1100" u="none" cap="none" strike="noStrike">
                          <a:solidFill>
                            <a:schemeClr val="dk2"/>
                          </a:solidFill>
                        </a:rPr>
                        <a:t>ST, SR</a:t>
                      </a:r>
                      <a:endParaRPr sz="1400" u="none" cap="none" strike="noStrike"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100"/>
                        <a:buFont typeface="Arial"/>
                        <a:buNone/>
                      </a:pPr>
                      <a:r>
                        <a:rPr b="0" lang="en-GB" sz="1100" u="none" cap="none" strike="noStrike">
                          <a:solidFill>
                            <a:schemeClr val="dk2"/>
                          </a:solidFill>
                        </a:rPr>
                        <a:t>Under Development</a:t>
                      </a:r>
                      <a:endParaRPr sz="1400" u="none" cap="none" strike="noStrike"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100"/>
                        <a:buFont typeface="Arial"/>
                        <a:buNone/>
                      </a:pPr>
                      <a:r>
                        <a:rPr b="0" lang="en-GB" sz="1100" u="none" cap="none" strike="noStrike">
                          <a:solidFill>
                            <a:schemeClr val="dk2"/>
                          </a:solidFill>
                        </a:rPr>
                        <a:t>TBD</a:t>
                      </a:r>
                      <a:endParaRPr sz="1400" u="none" cap="none" strike="noStrike"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79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0" lang="en-GB" sz="1100" u="none" cap="none" strike="noStrike">
                          <a:solidFill>
                            <a:schemeClr val="dk2"/>
                          </a:solidFill>
                        </a:rPr>
                        <a:t>ROSE-L</a:t>
                      </a:r>
                      <a:endParaRPr sz="1400" u="none" cap="none" strike="noStrike"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0" lang="en-GB" sz="1100" u="none" cap="none" strike="noStrike">
                          <a:solidFill>
                            <a:schemeClr val="dk2"/>
                          </a:solidFill>
                        </a:rPr>
                        <a:t>TBD</a:t>
                      </a:r>
                      <a:endParaRPr sz="1400" u="none" cap="none" strike="noStrike"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0" lang="en-GB" sz="1100" u="none" cap="none" strike="noStrike">
                          <a:solidFill>
                            <a:schemeClr val="dk2"/>
                          </a:solidFill>
                        </a:rPr>
                        <a:t>NRB…TBC</a:t>
                      </a:r>
                      <a:endParaRPr sz="1400" u="none" cap="none" strike="noStrike"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100"/>
                        <a:buFont typeface="Arial"/>
                        <a:buNone/>
                      </a:pPr>
                      <a:r>
                        <a:rPr b="0" i="0" lang="en-GB" sz="1100" u="none" cap="none" strike="noStrike">
                          <a:solidFill>
                            <a:schemeClr val="dk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Under Development</a:t>
                      </a:r>
                      <a:endParaRPr sz="1400" u="none" cap="none" strike="noStrike"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100"/>
                        <a:buFont typeface="Arial"/>
                        <a:buNone/>
                      </a:pPr>
                      <a:r>
                        <a:rPr b="0" lang="en-GB" sz="1100" u="none" cap="none" strike="noStrike">
                          <a:solidFill>
                            <a:schemeClr val="dk2"/>
                          </a:solidFill>
                        </a:rPr>
                        <a:t>TBD</a:t>
                      </a:r>
                      <a:endParaRPr sz="1400" u="none" cap="none" strike="noStrike"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pic>
        <p:nvPicPr>
          <p:cNvPr id="329" name="Google Shape;329;p3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63970" y="2157166"/>
            <a:ext cx="1961996" cy="776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39"/>
          <p:cNvSpPr txBox="1"/>
          <p:nvPr>
            <p:ph idx="1" type="body"/>
          </p:nvPr>
        </p:nvSpPr>
        <p:spPr>
          <a:xfrm>
            <a:off x="324233" y="1558533"/>
            <a:ext cx="11495400" cy="4662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rPr lang="en-GB" sz="3600"/>
              <a:t>How is a product assessed?</a:t>
            </a:r>
            <a:endParaRPr sz="360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40"/>
          <p:cNvSpPr txBox="1"/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CEOS-ARD Assessment</a:t>
            </a:r>
            <a:endParaRPr/>
          </a:p>
        </p:txBody>
      </p:sp>
      <p:sp>
        <p:nvSpPr>
          <p:cNvPr id="340" name="Google Shape;340;p40"/>
          <p:cNvSpPr txBox="1"/>
          <p:nvPr/>
        </p:nvSpPr>
        <p:spPr>
          <a:xfrm>
            <a:off x="176050" y="1682425"/>
            <a:ext cx="3073800" cy="1446900"/>
          </a:xfrm>
          <a:prstGeom prst="rect">
            <a:avLst/>
          </a:prstGeom>
          <a:solidFill>
            <a:srgbClr val="F4CCCC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/>
              <a:t>Completed Self-assessment Table</a:t>
            </a:r>
            <a:endParaRPr sz="20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/>
              <a:t>Blank table in the specification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/>
              <a:t>Includes references to metadata, DOIs, methods, etc.</a:t>
            </a:r>
            <a:endParaRPr/>
          </a:p>
        </p:txBody>
      </p:sp>
      <p:sp>
        <p:nvSpPr>
          <p:cNvPr id="341" name="Google Shape;341;p40"/>
          <p:cNvSpPr txBox="1"/>
          <p:nvPr/>
        </p:nvSpPr>
        <p:spPr>
          <a:xfrm>
            <a:off x="176050" y="3446375"/>
            <a:ext cx="3028800" cy="708000"/>
          </a:xfrm>
          <a:prstGeom prst="rect">
            <a:avLst/>
          </a:prstGeom>
          <a:solidFill>
            <a:srgbClr val="F4CCCC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/>
              <a:t>Sample Products</a:t>
            </a:r>
            <a:endParaRPr sz="20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/>
              <a:t>Incl. metadata</a:t>
            </a:r>
            <a:endParaRPr/>
          </a:p>
        </p:txBody>
      </p:sp>
      <p:sp>
        <p:nvSpPr>
          <p:cNvPr id="342" name="Google Shape;342;p40"/>
          <p:cNvSpPr txBox="1"/>
          <p:nvPr/>
        </p:nvSpPr>
        <p:spPr>
          <a:xfrm>
            <a:off x="3470700" y="2873350"/>
            <a:ext cx="3073800" cy="708000"/>
          </a:xfrm>
          <a:prstGeom prst="rect">
            <a:avLst/>
          </a:prstGeom>
          <a:solidFill>
            <a:srgbClr val="FCE5CD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/>
              <a:t>CEOS-ARD Secretariat</a:t>
            </a:r>
            <a:endParaRPr sz="20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/>
              <a:t>Initial checks</a:t>
            </a:r>
            <a:endParaRPr/>
          </a:p>
        </p:txBody>
      </p:sp>
      <p:sp>
        <p:nvSpPr>
          <p:cNvPr id="343" name="Google Shape;343;p40"/>
          <p:cNvSpPr txBox="1"/>
          <p:nvPr/>
        </p:nvSpPr>
        <p:spPr>
          <a:xfrm>
            <a:off x="6808738" y="2180650"/>
            <a:ext cx="3028800" cy="2093400"/>
          </a:xfrm>
          <a:prstGeom prst="rect">
            <a:avLst/>
          </a:prstGeom>
          <a:solidFill>
            <a:srgbClr val="FFF2CC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/>
              <a:t>CEOS Working Group on Cal/Val</a:t>
            </a:r>
            <a:endParaRPr sz="20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/>
              <a:t>Peer review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/>
              <a:t>For Threshold – simplified checks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/>
              <a:t>For Target/Goal – Review Panel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/>
              <a:t>Iterative</a:t>
            </a:r>
            <a:endParaRPr/>
          </a:p>
        </p:txBody>
      </p:sp>
      <p:sp>
        <p:nvSpPr>
          <p:cNvPr id="344" name="Google Shape;344;p40"/>
          <p:cNvSpPr txBox="1"/>
          <p:nvPr/>
        </p:nvSpPr>
        <p:spPr>
          <a:xfrm>
            <a:off x="10101800" y="2981050"/>
            <a:ext cx="1832100" cy="4926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/>
              <a:t>CEOS-ARD</a:t>
            </a:r>
            <a:endParaRPr/>
          </a:p>
        </p:txBody>
      </p:sp>
      <p:pic>
        <p:nvPicPr>
          <p:cNvPr id="345" name="Google Shape;345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101775" y="1350042"/>
            <a:ext cx="1832101" cy="148971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46" name="Google Shape;346;p40"/>
          <p:cNvCxnSpPr>
            <a:stCxn id="341" idx="3"/>
            <a:endCxn id="342" idx="1"/>
          </p:cNvCxnSpPr>
          <p:nvPr/>
        </p:nvCxnSpPr>
        <p:spPr>
          <a:xfrm flipH="1" rot="10800000">
            <a:off x="3204850" y="3227375"/>
            <a:ext cx="265800" cy="5730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47" name="Google Shape;347;p40"/>
          <p:cNvCxnSpPr>
            <a:stCxn id="340" idx="3"/>
            <a:endCxn id="342" idx="1"/>
          </p:cNvCxnSpPr>
          <p:nvPr/>
        </p:nvCxnSpPr>
        <p:spPr>
          <a:xfrm>
            <a:off x="3249850" y="2405875"/>
            <a:ext cx="220800" cy="8214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48" name="Google Shape;348;p40"/>
          <p:cNvCxnSpPr>
            <a:stCxn id="342" idx="3"/>
            <a:endCxn id="343" idx="1"/>
          </p:cNvCxnSpPr>
          <p:nvPr/>
        </p:nvCxnSpPr>
        <p:spPr>
          <a:xfrm>
            <a:off x="6544500" y="3227350"/>
            <a:ext cx="2643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49" name="Google Shape;349;p40"/>
          <p:cNvCxnSpPr>
            <a:stCxn id="343" idx="3"/>
            <a:endCxn id="344" idx="1"/>
          </p:cNvCxnSpPr>
          <p:nvPr/>
        </p:nvCxnSpPr>
        <p:spPr>
          <a:xfrm>
            <a:off x="9837538" y="3227350"/>
            <a:ext cx="2643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50" name="Google Shape;350;p40"/>
          <p:cNvSpPr txBox="1"/>
          <p:nvPr>
            <p:ph idx="1" type="body"/>
          </p:nvPr>
        </p:nvSpPr>
        <p:spPr>
          <a:xfrm>
            <a:off x="348308" y="4391833"/>
            <a:ext cx="11495400" cy="4662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More Details</a:t>
            </a:r>
            <a:endParaRPr/>
          </a:p>
          <a:p>
            <a:pPr indent="-406400" lvl="0" marL="457200" rtl="0" algn="l">
              <a:spcBef>
                <a:spcPts val="1200"/>
              </a:spcBef>
              <a:spcAft>
                <a:spcPts val="0"/>
              </a:spcAft>
              <a:buSzPts val="2800"/>
              <a:buChar char="❖"/>
            </a:pPr>
            <a:r>
              <a:rPr lang="en-GB" u="sng">
                <a:solidFill>
                  <a:schemeClr val="hlink"/>
                </a:solidFill>
                <a:hlinkClick r:id="rId4"/>
              </a:rPr>
              <a:t>ceos.org/ard</a:t>
            </a:r>
            <a:endParaRPr/>
          </a:p>
          <a:p>
            <a:pPr indent="-406400" lvl="0" marL="457200" rtl="0" algn="l">
              <a:spcBef>
                <a:spcPts val="1200"/>
              </a:spcBef>
              <a:spcAft>
                <a:spcPts val="1200"/>
              </a:spcAft>
              <a:buSzPts val="2800"/>
              <a:buChar char="❖"/>
            </a:pPr>
            <a:r>
              <a:rPr lang="en-GB" u="sng">
                <a:solidFill>
                  <a:schemeClr val="hlink"/>
                </a:solidFill>
                <a:hlinkClick r:id="rId5"/>
              </a:rPr>
              <a:t>CEOS-ARD Framework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41"/>
          <p:cNvSpPr txBox="1"/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CEOS-ARD Strategy 2024</a:t>
            </a:r>
            <a:endParaRPr/>
          </a:p>
        </p:txBody>
      </p:sp>
      <p:pic>
        <p:nvPicPr>
          <p:cNvPr id="356" name="Google Shape;356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56075" y="1595425"/>
            <a:ext cx="2419550" cy="3417375"/>
          </a:xfrm>
          <a:prstGeom prst="rect">
            <a:avLst/>
          </a:prstGeom>
          <a:noFill/>
          <a:ln>
            <a:noFill/>
          </a:ln>
          <a:effectLst>
            <a:reflection blurRad="0" dir="5400000" dist="38100" endA="0" endPos="30000" fadeDir="5400012" kx="0" rotWithShape="0" algn="bl" stA="40000" stPos="0" sy="-100000" ky="0"/>
          </a:effectLst>
        </p:spPr>
      </p:pic>
      <p:sp>
        <p:nvSpPr>
          <p:cNvPr id="357" name="Google Shape;357;p41"/>
          <p:cNvSpPr txBox="1"/>
          <p:nvPr>
            <p:ph idx="1" type="body"/>
          </p:nvPr>
        </p:nvSpPr>
        <p:spPr>
          <a:xfrm>
            <a:off x="324225" y="1314375"/>
            <a:ext cx="8649900" cy="4907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38150" lvl="0" marL="457200" rtl="0" algn="l">
              <a:spcBef>
                <a:spcPts val="1000"/>
              </a:spcBef>
              <a:spcAft>
                <a:spcPts val="0"/>
              </a:spcAft>
              <a:buSzPts val="3300"/>
              <a:buChar char="❖"/>
            </a:pPr>
            <a:r>
              <a:rPr lang="en-GB" sz="3300"/>
              <a:t>Update to past editions from 2019 and 2021</a:t>
            </a:r>
            <a:endParaRPr sz="3300"/>
          </a:p>
          <a:p>
            <a:pPr indent="-438150" lvl="0" marL="457200" rtl="0" algn="l">
              <a:spcBef>
                <a:spcPts val="1000"/>
              </a:spcBef>
              <a:spcAft>
                <a:spcPts val="0"/>
              </a:spcAft>
              <a:buSzPts val="3300"/>
              <a:buChar char="❖"/>
            </a:pPr>
            <a:r>
              <a:rPr lang="en-GB" sz="3300"/>
              <a:t>Reflect on the progress to date, take stock of future directions and needs, and confirm our strategy for the next few years</a:t>
            </a:r>
            <a:endParaRPr sz="3300"/>
          </a:p>
          <a:p>
            <a:pPr indent="-438150" lvl="0" marL="457200" rtl="0" algn="l">
              <a:spcBef>
                <a:spcPts val="1000"/>
              </a:spcBef>
              <a:spcAft>
                <a:spcPts val="1000"/>
              </a:spcAft>
              <a:buSzPts val="3300"/>
              <a:buChar char="❖"/>
            </a:pPr>
            <a:r>
              <a:rPr lang="en-GB" sz="3300"/>
              <a:t>To achieve our stated objectives, a broad portfolio of CEOS-ARD that is easily discovered, accessed and utilised is the ultimate goal.</a:t>
            </a:r>
            <a:endParaRPr sz="330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42"/>
          <p:cNvSpPr txBox="1"/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CEOS-ARD Strategy 2024</a:t>
            </a:r>
            <a:endParaRPr/>
          </a:p>
        </p:txBody>
      </p:sp>
      <p:sp>
        <p:nvSpPr>
          <p:cNvPr id="363" name="Google Shape;363;p42"/>
          <p:cNvSpPr txBox="1"/>
          <p:nvPr>
            <p:ph idx="1" type="body"/>
          </p:nvPr>
        </p:nvSpPr>
        <p:spPr>
          <a:xfrm>
            <a:off x="176050" y="1296250"/>
            <a:ext cx="10725600" cy="5112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GB" sz="3000"/>
              <a:t>The Strategy activities are categorised into six broad themes:</a:t>
            </a:r>
            <a:endParaRPr sz="3000"/>
          </a:p>
          <a:p>
            <a:pPr indent="-419100" lvl="1" marL="914400" rtl="0" algn="l">
              <a:spcBef>
                <a:spcPts val="1000"/>
              </a:spcBef>
              <a:spcAft>
                <a:spcPts val="0"/>
              </a:spcAft>
              <a:buSzPts val="3000"/>
              <a:buAutoNum type="arabicPeriod"/>
            </a:pPr>
            <a:r>
              <a:rPr lang="en-GB" sz="3000"/>
              <a:t>CEOS-ARD Availability, Product Diversity, and Representation</a:t>
            </a:r>
            <a:endParaRPr sz="3000"/>
          </a:p>
          <a:p>
            <a:pPr indent="-419100" lvl="1" marL="914400" rtl="0" algn="l">
              <a:spcBef>
                <a:spcPts val="1000"/>
              </a:spcBef>
              <a:spcAft>
                <a:spcPts val="0"/>
              </a:spcAft>
              <a:buSzPts val="3000"/>
              <a:buAutoNum type="arabicPeriod"/>
            </a:pPr>
            <a:r>
              <a:rPr lang="en-GB" sz="3000"/>
              <a:t>Framework and Specification Advancement</a:t>
            </a:r>
            <a:endParaRPr sz="3000"/>
          </a:p>
          <a:p>
            <a:pPr indent="-419100" lvl="1" marL="914400" rtl="0" algn="l">
              <a:spcBef>
                <a:spcPts val="1000"/>
              </a:spcBef>
              <a:spcAft>
                <a:spcPts val="0"/>
              </a:spcAft>
              <a:buSzPts val="3000"/>
              <a:buAutoNum type="arabicPeriod"/>
            </a:pPr>
            <a:r>
              <a:rPr lang="en-GB" sz="3000"/>
              <a:t>Discovery, Access, Utilisation, and Interoperability</a:t>
            </a:r>
            <a:endParaRPr sz="3000"/>
          </a:p>
          <a:p>
            <a:pPr indent="-419100" lvl="1" marL="914400" rtl="0" algn="l">
              <a:spcBef>
                <a:spcPts val="1000"/>
              </a:spcBef>
              <a:spcAft>
                <a:spcPts val="0"/>
              </a:spcAft>
              <a:buSzPts val="3000"/>
              <a:buAutoNum type="arabicPeriod"/>
            </a:pPr>
            <a:r>
              <a:rPr lang="en-GB" sz="3000"/>
              <a:t>Community Engagement</a:t>
            </a:r>
            <a:endParaRPr sz="3000"/>
          </a:p>
          <a:p>
            <a:pPr indent="-419100" lvl="1" marL="914400" rtl="0" algn="l">
              <a:spcBef>
                <a:spcPts val="1000"/>
              </a:spcBef>
              <a:spcAft>
                <a:spcPts val="0"/>
              </a:spcAft>
              <a:buSzPts val="3000"/>
              <a:buAutoNum type="arabicPeriod"/>
            </a:pPr>
            <a:r>
              <a:rPr lang="en-GB" sz="3000"/>
              <a:t>Research, Test Cases, and Pilot Activities</a:t>
            </a:r>
            <a:endParaRPr sz="3000"/>
          </a:p>
          <a:p>
            <a:pPr indent="-419100" lvl="1" marL="914400" rtl="0" algn="l">
              <a:spcBef>
                <a:spcPts val="1000"/>
              </a:spcBef>
              <a:spcAft>
                <a:spcPts val="1000"/>
              </a:spcAft>
              <a:buSzPts val="3000"/>
              <a:buAutoNum type="arabicPeriod"/>
            </a:pPr>
            <a:r>
              <a:rPr lang="en-GB" sz="3000"/>
              <a:t>Commercial Engagement</a:t>
            </a:r>
            <a:endParaRPr sz="300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" name="Google Shape;368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44050" y="1031239"/>
            <a:ext cx="3559415" cy="55981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69" name="Google Shape;369;p43"/>
          <p:cNvPicPr preferRelativeResize="0"/>
          <p:nvPr/>
        </p:nvPicPr>
        <p:blipFill rotWithShape="1">
          <a:blip r:embed="rId4">
            <a:alphaModFix/>
          </a:blip>
          <a:srcRect b="0" l="0" r="0" t="11119"/>
          <a:stretch/>
        </p:blipFill>
        <p:spPr>
          <a:xfrm>
            <a:off x="6901675" y="1539300"/>
            <a:ext cx="5137925" cy="2233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0" name="Google Shape;370;p4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152825" y="5669450"/>
            <a:ext cx="4499201" cy="824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1" name="Google Shape;371;p4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152825" y="4755050"/>
            <a:ext cx="4499201" cy="824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" name="Google Shape;372;p4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152825" y="3840650"/>
            <a:ext cx="4499201" cy="824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3" name="Google Shape;373;p4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305922" y="2446147"/>
            <a:ext cx="3651550" cy="4128649"/>
          </a:xfrm>
          <a:prstGeom prst="rect">
            <a:avLst/>
          </a:prstGeom>
          <a:noFill/>
          <a:ln>
            <a:noFill/>
          </a:ln>
        </p:spPr>
      </p:pic>
      <p:sp>
        <p:nvSpPr>
          <p:cNvPr id="374" name="Google Shape;374;p43"/>
          <p:cNvSpPr txBox="1"/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Applications</a:t>
            </a:r>
            <a:endParaRPr/>
          </a:p>
        </p:txBody>
      </p:sp>
      <p:sp>
        <p:nvSpPr>
          <p:cNvPr id="375" name="Google Shape;375;p43"/>
          <p:cNvSpPr txBox="1"/>
          <p:nvPr/>
        </p:nvSpPr>
        <p:spPr>
          <a:xfrm>
            <a:off x="10088827" y="1082080"/>
            <a:ext cx="20163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en-GB" sz="15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(Ticehurst et al, 2021)</a:t>
            </a:r>
            <a:endParaRPr sz="1900"/>
          </a:p>
        </p:txBody>
      </p:sp>
      <p:sp>
        <p:nvSpPr>
          <p:cNvPr id="376" name="Google Shape;376;p43"/>
          <p:cNvSpPr txBox="1"/>
          <p:nvPr/>
        </p:nvSpPr>
        <p:spPr>
          <a:xfrm>
            <a:off x="6538125" y="943288"/>
            <a:ext cx="96963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NovaSAR-1 ARD Application Examples</a:t>
            </a:r>
            <a:endParaRPr sz="8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- Burn Area Mapping in Fraser Island, QLD in Oct-Dec 2020</a:t>
            </a: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Contact: &lt;Zheng-Shu.Zhou@data61.csiro.au&gt;</a:t>
            </a: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7" name="Google Shape;377;p43"/>
          <p:cNvSpPr/>
          <p:nvPr/>
        </p:nvSpPr>
        <p:spPr>
          <a:xfrm>
            <a:off x="6846600" y="3821900"/>
            <a:ext cx="240600" cy="2712000"/>
          </a:xfrm>
          <a:prstGeom prst="leftBrace">
            <a:avLst>
              <a:gd fmla="val 50000" name="adj1"/>
              <a:gd fmla="val 51129" name="adj2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44"/>
          <p:cNvSpPr txBox="1"/>
          <p:nvPr>
            <p:ph type="title"/>
          </p:nvPr>
        </p:nvSpPr>
        <p:spPr>
          <a:xfrm>
            <a:off x="2374225" y="163400"/>
            <a:ext cx="7804800" cy="1143300"/>
          </a:xfrm>
          <a:prstGeom prst="rect">
            <a:avLst/>
          </a:prstGeom>
        </p:spPr>
        <p:txBody>
          <a:bodyPr anchorCtr="0" anchor="ctr" bIns="60925" lIns="121900" spcFirstLastPara="1" rIns="121900" wrap="square" tIns="609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Community engagement</a:t>
            </a:r>
            <a:endParaRPr/>
          </a:p>
        </p:txBody>
      </p:sp>
      <p:sp>
        <p:nvSpPr>
          <p:cNvPr id="383" name="Google Shape;383;p44"/>
          <p:cNvSpPr txBox="1"/>
          <p:nvPr>
            <p:ph idx="1" type="body"/>
          </p:nvPr>
        </p:nvSpPr>
        <p:spPr>
          <a:xfrm>
            <a:off x="128337" y="1600201"/>
            <a:ext cx="11944500" cy="4871700"/>
          </a:xfrm>
          <a:prstGeom prst="rect">
            <a:avLst/>
          </a:prstGeom>
        </p:spPr>
        <p:txBody>
          <a:bodyPr anchorCtr="0" anchor="t" bIns="60925" lIns="121900" spcFirstLastPara="1" rIns="121900" wrap="square" tIns="609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-GB" sz="2700"/>
              <a:t>CEOS has been engaging with the broader community through various channels</a:t>
            </a:r>
            <a:endParaRPr sz="2700"/>
          </a:p>
          <a:p>
            <a:pPr indent="-387350" lvl="0" marL="4572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500"/>
              <a:buChar char="•"/>
            </a:pPr>
            <a:r>
              <a:rPr b="0" lang="en-GB" sz="2500"/>
              <a:t>OGC ARD SWG - incl. Co-chair from NASA</a:t>
            </a:r>
            <a:endParaRPr b="0" sz="2500"/>
          </a:p>
          <a:p>
            <a:pPr indent="-3873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Char char="•"/>
            </a:pPr>
            <a:r>
              <a:rPr b="0" lang="en-GB" sz="2500"/>
              <a:t>Workshops, webinars, conference sessions and abstracts</a:t>
            </a:r>
            <a:endParaRPr b="0" sz="2500"/>
          </a:p>
          <a:p>
            <a:pPr indent="-3746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Char char="–"/>
            </a:pPr>
            <a:r>
              <a:rPr lang="en-GB" sz="2300"/>
              <a:t>ARD23 Workshop, IGARSS 2023, CEOS-Industry ARD Workshop (TBC), Big Data from Space, VH-RODA, JACIE, etc.</a:t>
            </a:r>
            <a:endParaRPr sz="2300"/>
          </a:p>
          <a:p>
            <a:pPr indent="0" lvl="0" marL="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b="0" sz="600"/>
          </a:p>
          <a:p>
            <a:pPr indent="-368300" lvl="0" marL="4572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200"/>
              <a:buChar char="•"/>
            </a:pPr>
            <a:r>
              <a:rPr b="0" lang="en-GB" sz="2500"/>
              <a:t>CEOS-ARD Webpage</a:t>
            </a:r>
            <a:endParaRPr b="0" sz="2500"/>
          </a:p>
          <a:p>
            <a:pPr indent="-3746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Char char="–"/>
            </a:pPr>
            <a:r>
              <a:rPr lang="en-GB" sz="2300" u="sng">
                <a:solidFill>
                  <a:schemeClr val="hlink"/>
                </a:solidFill>
                <a:hlinkClick r:id="rId3"/>
              </a:rPr>
              <a:t>https://ceos.org/ard/</a:t>
            </a:r>
            <a:endParaRPr sz="2300"/>
          </a:p>
          <a:p>
            <a:pPr indent="0" lvl="0" marL="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b="0" sz="600"/>
          </a:p>
          <a:p>
            <a:pPr indent="-368300" lvl="0" marL="4572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200"/>
              <a:buChar char="•"/>
            </a:pPr>
            <a:r>
              <a:rPr b="0" lang="en-GB" sz="2500"/>
              <a:t>Documentation</a:t>
            </a:r>
            <a:endParaRPr b="0" sz="2500"/>
          </a:p>
          <a:p>
            <a:pPr indent="-3683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–"/>
            </a:pPr>
            <a:r>
              <a:rPr b="0" lang="en-GB" sz="2500" u="sng">
                <a:solidFill>
                  <a:schemeClr val="hlink"/>
                </a:solidFill>
                <a:hlinkClick r:id="rId4"/>
              </a:rPr>
              <a:t>CEOS</a:t>
            </a:r>
            <a:r>
              <a:rPr lang="en-GB" sz="2500" u="sng">
                <a:solidFill>
                  <a:schemeClr val="hlink"/>
                </a:solidFill>
                <a:hlinkClick r:id="rId5"/>
              </a:rPr>
              <a:t>-</a:t>
            </a:r>
            <a:r>
              <a:rPr b="0" lang="en-GB" sz="2500" u="sng">
                <a:solidFill>
                  <a:schemeClr val="hlink"/>
                </a:solidFill>
                <a:hlinkClick r:id="rId6"/>
              </a:rPr>
              <a:t>ARD Strategy</a:t>
            </a:r>
            <a:endParaRPr b="0" sz="2500"/>
          </a:p>
          <a:p>
            <a:pPr indent="-3683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–"/>
            </a:pPr>
            <a:r>
              <a:rPr lang="en-GB" sz="2500" u="sng">
                <a:solidFill>
                  <a:schemeClr val="hlink"/>
                </a:solidFill>
                <a:hlinkClick r:id="rId7"/>
              </a:rPr>
              <a:t>Framework</a:t>
            </a:r>
            <a:endParaRPr sz="2500"/>
          </a:p>
          <a:p>
            <a:pPr indent="-3683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–"/>
            </a:pPr>
            <a:r>
              <a:rPr lang="en-GB" sz="2500" u="sng">
                <a:solidFill>
                  <a:schemeClr val="hlink"/>
                </a:solidFill>
                <a:hlinkClick r:id="rId8"/>
              </a:rPr>
              <a:t>Specifications</a:t>
            </a:r>
            <a:endParaRPr sz="2500"/>
          </a:p>
        </p:txBody>
      </p:sp>
      <p:pic>
        <p:nvPicPr>
          <p:cNvPr id="384" name="Google Shape;384;p4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717059" y="4003781"/>
            <a:ext cx="4760871" cy="2387494"/>
          </a:xfrm>
          <a:prstGeom prst="rect">
            <a:avLst/>
          </a:prstGeom>
          <a:noFill/>
          <a:ln>
            <a:noFill/>
          </a:ln>
        </p:spPr>
      </p:pic>
      <p:pic>
        <p:nvPicPr>
          <p:cNvPr id="385" name="Google Shape;385;p4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350650" y="3439425"/>
            <a:ext cx="5551851" cy="499536"/>
          </a:xfrm>
          <a:prstGeom prst="rect">
            <a:avLst/>
          </a:prstGeom>
          <a:noFill/>
          <a:ln>
            <a:noFill/>
          </a:ln>
        </p:spPr>
      </p:pic>
      <p:sp>
        <p:nvSpPr>
          <p:cNvPr id="386" name="Google Shape;386;p44"/>
          <p:cNvSpPr txBox="1"/>
          <p:nvPr/>
        </p:nvSpPr>
        <p:spPr>
          <a:xfrm>
            <a:off x="52125" y="6417375"/>
            <a:ext cx="126567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9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11"/>
              </a:rPr>
              <a:t> https://2023.ieeeigarss.org/community_contributed_sessions.php</a:t>
            </a:r>
            <a:r>
              <a:rPr b="1" lang="en-GB" sz="1900">
                <a:latin typeface="Calibri"/>
                <a:ea typeface="Calibri"/>
                <a:cs typeface="Calibri"/>
                <a:sym typeface="Calibri"/>
              </a:rPr>
              <a:t> (session: Analysis Ready Data: New Opportunities)</a:t>
            </a:r>
            <a:endParaRPr b="1" sz="19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27"/>
          <p:cNvSpPr txBox="1"/>
          <p:nvPr>
            <p:ph idx="1" type="body"/>
          </p:nvPr>
        </p:nvSpPr>
        <p:spPr>
          <a:xfrm>
            <a:off x="317575" y="1308125"/>
            <a:ext cx="4327800" cy="4026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101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GB" sz="2000"/>
              <a:t>Established in 1984</a:t>
            </a:r>
            <a:endParaRPr sz="2000"/>
          </a:p>
          <a:p>
            <a:pPr indent="0" lvl="0" marL="101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800"/>
              <a:buNone/>
            </a:pPr>
            <a:r>
              <a:rPr lang="en-GB" sz="2000"/>
              <a:t>Comprises the world’s major civil space agencies</a:t>
            </a:r>
            <a:endParaRPr sz="2000"/>
          </a:p>
          <a:p>
            <a:pPr indent="-224199" lvl="0" marL="457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❖"/>
            </a:pPr>
            <a:r>
              <a:rPr lang="en-GB" sz="2000"/>
              <a:t>34 Members</a:t>
            </a:r>
            <a:endParaRPr sz="2000"/>
          </a:p>
          <a:p>
            <a:pPr indent="-224199" lvl="0" marL="457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❖"/>
            </a:pPr>
            <a:r>
              <a:rPr lang="en-GB" sz="2000"/>
              <a:t>29 Associate Members</a:t>
            </a:r>
            <a:endParaRPr sz="2000"/>
          </a:p>
          <a:p>
            <a:pPr indent="0" lvl="0" marL="101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r>
              <a:rPr lang="en-GB" sz="2000"/>
              <a:t>63 Agencies operating 201 satellites</a:t>
            </a:r>
            <a:endParaRPr sz="2000"/>
          </a:p>
          <a:p>
            <a:pPr indent="0" lvl="0" marL="101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r>
              <a:rPr lang="en-GB" sz="2000"/>
              <a:t>All of whom contribute to CEOS on a ‘best efforts’ and voluntary basis.</a:t>
            </a:r>
            <a:endParaRPr sz="2000"/>
          </a:p>
          <a:p>
            <a:pPr indent="0" lvl="0" marL="101600" rtl="0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2000" u="sng">
                <a:solidFill>
                  <a:schemeClr val="hlink"/>
                </a:solidFill>
                <a:hlinkClick r:id="rId3"/>
              </a:rPr>
              <a:t>https://ceos.org/</a:t>
            </a:r>
            <a:endParaRPr sz="2000"/>
          </a:p>
          <a:p>
            <a:pPr indent="0" lvl="0" marL="101600" rtl="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SzPts val="2800"/>
              <a:buNone/>
            </a:pPr>
            <a:r>
              <a:t/>
            </a:r>
            <a:endParaRPr sz="2000"/>
          </a:p>
        </p:txBody>
      </p:sp>
      <p:sp>
        <p:nvSpPr>
          <p:cNvPr id="209" name="Google Shape;209;p27"/>
          <p:cNvSpPr txBox="1"/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GB" sz="4400">
                <a:solidFill>
                  <a:schemeClr val="lt1"/>
                </a:solidFill>
              </a:rPr>
              <a:t>CEOS Overview</a:t>
            </a:r>
            <a:br>
              <a:rPr lang="en-GB" sz="4400">
                <a:solidFill>
                  <a:schemeClr val="lt1"/>
                </a:solidFill>
              </a:rPr>
            </a:br>
            <a:endParaRPr/>
          </a:p>
        </p:txBody>
      </p:sp>
      <p:pic>
        <p:nvPicPr>
          <p:cNvPr id="210" name="Google Shape;210;p27"/>
          <p:cNvPicPr preferRelativeResize="0"/>
          <p:nvPr/>
        </p:nvPicPr>
        <p:blipFill rotWithShape="1">
          <a:blip r:embed="rId4">
            <a:alphaModFix/>
          </a:blip>
          <a:srcRect b="13956" l="0" r="0" t="0"/>
          <a:stretch/>
        </p:blipFill>
        <p:spPr>
          <a:xfrm>
            <a:off x="5181170" y="2027959"/>
            <a:ext cx="6808518" cy="31540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2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0" y="5310024"/>
            <a:ext cx="12191998" cy="1251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668500" y="1467763"/>
            <a:ext cx="7353225" cy="3402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45"/>
          <p:cNvSpPr txBox="1"/>
          <p:nvPr>
            <p:ph type="title"/>
          </p:nvPr>
        </p:nvSpPr>
        <p:spPr>
          <a:xfrm>
            <a:off x="2374232" y="163399"/>
            <a:ext cx="7819200" cy="1143300"/>
          </a:xfrm>
          <a:prstGeom prst="rect">
            <a:avLst/>
          </a:prstGeom>
        </p:spPr>
        <p:txBody>
          <a:bodyPr anchorCtr="0" anchor="ctr" bIns="60925" lIns="121900" spcFirstLastPara="1" rIns="121900" wrap="square" tIns="609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OGC-ISO ARD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Standards Working Group</a:t>
            </a:r>
            <a:endParaRPr/>
          </a:p>
        </p:txBody>
      </p:sp>
      <p:sp>
        <p:nvSpPr>
          <p:cNvPr id="392" name="Google Shape;392;p45"/>
          <p:cNvSpPr txBox="1"/>
          <p:nvPr>
            <p:ph idx="1" type="body"/>
          </p:nvPr>
        </p:nvSpPr>
        <p:spPr>
          <a:xfrm>
            <a:off x="128337" y="1600201"/>
            <a:ext cx="11944500" cy="4871700"/>
          </a:xfrm>
          <a:prstGeom prst="rect">
            <a:avLst/>
          </a:prstGeom>
        </p:spPr>
        <p:txBody>
          <a:bodyPr anchorCtr="0" anchor="t" bIns="60925" lIns="121900" spcFirstLastPara="1" rIns="121900" wrap="square" tIns="60925">
            <a:noAutofit/>
          </a:bodyPr>
          <a:lstStyle/>
          <a:p>
            <a:pPr indent="-330200" lvl="0" marL="457200" rtl="0" algn="l">
              <a:spcBef>
                <a:spcPts val="500"/>
              </a:spcBef>
              <a:spcAft>
                <a:spcPts val="0"/>
              </a:spcAft>
              <a:buSzPts val="1600"/>
              <a:buChar char="•"/>
            </a:pPr>
            <a:r>
              <a:rPr lang="en-GB" sz="2400"/>
              <a:t>Significant activity and discussion in the broader EO community</a:t>
            </a:r>
            <a:r>
              <a:rPr b="0" lang="en-GB" sz="2400"/>
              <a:t> around ‘Analysis Ready Data’</a:t>
            </a:r>
            <a:endParaRPr b="0" sz="2400"/>
          </a:p>
          <a:p>
            <a:pPr indent="0" lvl="0" marL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b="0" sz="600"/>
          </a:p>
          <a:p>
            <a:pPr indent="-330200" lvl="0" marL="457200" rtl="0" algn="l">
              <a:spcBef>
                <a:spcPts val="500"/>
              </a:spcBef>
              <a:spcAft>
                <a:spcPts val="0"/>
              </a:spcAft>
              <a:buSzPts val="1600"/>
              <a:buChar char="•"/>
            </a:pPr>
            <a:r>
              <a:rPr b="0" lang="en-GB" sz="2400"/>
              <a:t>With its long heritage, experience, and expertise, </a:t>
            </a:r>
            <a:r>
              <a:rPr lang="en-GB" sz="2400"/>
              <a:t>CEOS has a key role to play in defining ARD for the community</a:t>
            </a:r>
            <a:r>
              <a:rPr b="0" lang="en-GB" sz="2400"/>
              <a:t> (Incl. ‘New Space’)</a:t>
            </a:r>
            <a:endParaRPr b="0" sz="2400"/>
          </a:p>
          <a:p>
            <a:pPr indent="0" lvl="0" marL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b="0" sz="600"/>
          </a:p>
          <a:p>
            <a:pPr indent="-330200" lvl="0" marL="457200" rtl="0" algn="l">
              <a:spcBef>
                <a:spcPts val="500"/>
              </a:spcBef>
              <a:spcAft>
                <a:spcPts val="0"/>
              </a:spcAft>
              <a:buSzPts val="1600"/>
              <a:buChar char="•"/>
            </a:pPr>
            <a:r>
              <a:rPr lang="en-GB" sz="2400"/>
              <a:t>Feedback from industry</a:t>
            </a:r>
            <a:r>
              <a:rPr b="0" lang="en-GB" sz="2400"/>
              <a:t> (VH-RODA, JACIE, LPS, ARD2x) that </a:t>
            </a:r>
            <a:r>
              <a:rPr lang="en-GB" sz="2400"/>
              <a:t>formal standards are needed</a:t>
            </a:r>
            <a:r>
              <a:rPr b="0" lang="en-GB" sz="2400"/>
              <a:t> for ‘ARD’</a:t>
            </a:r>
            <a:endParaRPr b="0" sz="2400"/>
          </a:p>
          <a:p>
            <a:pPr indent="0" lvl="0" marL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b="0" sz="600"/>
          </a:p>
          <a:p>
            <a:pPr indent="-330200" lvl="0" marL="457200" rtl="0" algn="l">
              <a:spcBef>
                <a:spcPts val="500"/>
              </a:spcBef>
              <a:spcAft>
                <a:spcPts val="0"/>
              </a:spcAft>
              <a:buSzPts val="1600"/>
              <a:buChar char="•"/>
            </a:pPr>
            <a:r>
              <a:rPr b="0" lang="en-GB" sz="2400"/>
              <a:t>Government and commercial sectors may not reference documents and commit funds unless they have gone through an </a:t>
            </a:r>
            <a:r>
              <a:rPr lang="en-GB" sz="2400"/>
              <a:t>open standards process</a:t>
            </a:r>
            <a:r>
              <a:rPr b="0" lang="en-GB" sz="2400"/>
              <a:t> (formal peer review, etc.)</a:t>
            </a:r>
            <a:endParaRPr b="0" sz="2400"/>
          </a:p>
          <a:p>
            <a:pPr indent="0" lvl="0" marL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b="0" sz="600"/>
          </a:p>
          <a:p>
            <a:pPr indent="-330200" lvl="0" marL="457200" rtl="0" algn="l">
              <a:spcBef>
                <a:spcPts val="500"/>
              </a:spcBef>
              <a:spcAft>
                <a:spcPts val="0"/>
              </a:spcAft>
              <a:buSzPts val="1600"/>
              <a:buChar char="•"/>
            </a:pPr>
            <a:r>
              <a:rPr lang="en-GB" sz="2400"/>
              <a:t>Standards built on the CEOS-ARD foundation</a:t>
            </a:r>
            <a:r>
              <a:rPr b="0" lang="en-GB" sz="2400"/>
              <a:t> would be helpful</a:t>
            </a:r>
            <a:endParaRPr b="0" sz="2400"/>
          </a:p>
          <a:p>
            <a:pPr indent="0" lvl="0" marL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b="0" sz="600"/>
          </a:p>
          <a:p>
            <a:pPr indent="-330200" lvl="0" marL="457200" rtl="0" algn="l">
              <a:spcBef>
                <a:spcPts val="500"/>
              </a:spcBef>
              <a:spcAft>
                <a:spcPts val="0"/>
              </a:spcAft>
              <a:buSzPts val="1600"/>
              <a:buChar char="•"/>
            </a:pPr>
            <a:r>
              <a:rPr lang="en-GB" sz="2400"/>
              <a:t>Increase reach</a:t>
            </a:r>
            <a:r>
              <a:rPr b="0" lang="en-GB" sz="2400"/>
              <a:t> of the concepts of CEOS-ARD</a:t>
            </a:r>
            <a:endParaRPr b="0" sz="240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46"/>
          <p:cNvSpPr txBox="1"/>
          <p:nvPr>
            <p:ph idx="1" type="body"/>
          </p:nvPr>
        </p:nvSpPr>
        <p:spPr>
          <a:xfrm>
            <a:off x="324233" y="1558533"/>
            <a:ext cx="11495400" cy="4662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GB" sz="2300" u="sng">
                <a:solidFill>
                  <a:schemeClr val="hlink"/>
                </a:solidFill>
                <a:hlinkClick r:id="rId3"/>
              </a:rPr>
              <a:t>ceos.org/ard</a:t>
            </a:r>
            <a:endParaRPr sz="23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GB" sz="2300" u="sng">
                <a:solidFill>
                  <a:schemeClr val="hlink"/>
                </a:solidFill>
                <a:hlinkClick r:id="rId4"/>
              </a:rPr>
              <a:t>CEOS-ARD GitHub</a:t>
            </a:r>
            <a:r>
              <a:rPr lang="en-GB" sz="2300"/>
              <a:t> </a:t>
            </a:r>
            <a:r>
              <a:rPr lang="en-GB" sz="2300">
                <a:solidFill>
                  <a:srgbClr val="CC0000"/>
                </a:solidFill>
              </a:rPr>
              <a:t>(new!)</a:t>
            </a:r>
            <a:endParaRPr sz="2300">
              <a:solidFill>
                <a:srgbClr val="CC0000"/>
              </a:solidFill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GB" sz="2300" u="sng">
                <a:solidFill>
                  <a:schemeClr val="hlink"/>
                </a:solidFill>
                <a:hlinkClick r:id="rId5"/>
              </a:rPr>
              <a:t>CEOS-ARD Newsletter Sign-up</a:t>
            </a:r>
            <a:endParaRPr sz="23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GB" sz="2300"/>
              <a:t>	Past issues: </a:t>
            </a:r>
            <a:r>
              <a:rPr lang="en-GB" sz="2300" u="sng">
                <a:solidFill>
                  <a:schemeClr val="hlink"/>
                </a:solidFill>
                <a:hlinkClick r:id="rId6"/>
              </a:rPr>
              <a:t>https://ceos.org/ceos-ard-newsletter/</a:t>
            </a:r>
            <a:endParaRPr sz="23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3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GB" sz="2300" u="sng">
                <a:solidFill>
                  <a:schemeClr val="hlink"/>
                </a:solidFill>
                <a:hlinkClick r:id="rId7"/>
              </a:rPr>
              <a:t>https://twitter.com/CEOSARD</a:t>
            </a:r>
            <a:endParaRPr sz="23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3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GB" sz="2300"/>
              <a:t>Contacts:</a:t>
            </a:r>
            <a:endParaRPr sz="23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GB" sz="2300" u="sng">
                <a:solidFill>
                  <a:schemeClr val="hlink"/>
                </a:solidFill>
                <a:hlinkClick r:id="rId8"/>
              </a:rPr>
              <a:t>Ferran.Gascon@esa.int</a:t>
            </a:r>
            <a:endParaRPr sz="23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GB" sz="2300" u="sng">
                <a:solidFill>
                  <a:schemeClr val="hlink"/>
                </a:solidFill>
                <a:hlinkClick r:id="rId9"/>
              </a:rPr>
              <a:t>matthew@symbioscomms.com</a:t>
            </a:r>
            <a:endParaRPr sz="23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GB" sz="2300" u="sng">
                <a:solidFill>
                  <a:schemeClr val="hlink"/>
                </a:solidFill>
                <a:hlinkClick r:id="rId10"/>
              </a:rPr>
              <a:t>ard-contact@lists.ceos.org</a:t>
            </a:r>
            <a:endParaRPr sz="23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3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GB" sz="2300"/>
              <a:t> </a:t>
            </a:r>
            <a:endParaRPr sz="2300"/>
          </a:p>
        </p:txBody>
      </p:sp>
      <p:sp>
        <p:nvSpPr>
          <p:cNvPr id="398" name="Google Shape;398;p46"/>
          <p:cNvSpPr txBox="1"/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More information</a:t>
            </a:r>
            <a:endParaRPr/>
          </a:p>
        </p:txBody>
      </p:sp>
      <p:pic>
        <p:nvPicPr>
          <p:cNvPr id="399" name="Google Shape;399;p46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9328847" y="1851198"/>
            <a:ext cx="2228203" cy="2671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00" name="Google Shape;400;p46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8273958" y="1505125"/>
            <a:ext cx="2217073" cy="2671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01" name="Google Shape;401;p46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7416575" y="1207075"/>
            <a:ext cx="2217073" cy="2671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02" name="Google Shape;402;p46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5962100" y="4054075"/>
            <a:ext cx="2099625" cy="2254637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47"/>
          <p:cNvSpPr txBox="1"/>
          <p:nvPr>
            <p:ph type="title"/>
          </p:nvPr>
        </p:nvSpPr>
        <p:spPr>
          <a:xfrm>
            <a:off x="176047" y="1166538"/>
            <a:ext cx="6157200" cy="397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</a:pPr>
            <a:r>
              <a:rPr lang="en-GB" sz="7500"/>
              <a:t>Thank you!</a:t>
            </a:r>
            <a:endParaRPr sz="75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</a:pPr>
            <a:r>
              <a:t/>
            </a:r>
            <a:endParaRPr sz="75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28"/>
          <p:cNvSpPr txBox="1"/>
          <p:nvPr>
            <p:ph idx="1" type="body"/>
          </p:nvPr>
        </p:nvSpPr>
        <p:spPr>
          <a:xfrm>
            <a:off x="324233" y="1558533"/>
            <a:ext cx="11495400" cy="4662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rPr lang="en-GB" sz="3600"/>
              <a:t>What exactly is ‘analysis-ready’ anyway?</a:t>
            </a:r>
            <a:endParaRPr sz="36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29"/>
          <p:cNvSpPr txBox="1"/>
          <p:nvPr>
            <p:ph idx="1" type="body"/>
          </p:nvPr>
        </p:nvSpPr>
        <p:spPr>
          <a:xfrm>
            <a:off x="324227" y="1406125"/>
            <a:ext cx="8626200" cy="4662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SzPts val="2800"/>
              <a:buChar char="❖"/>
            </a:pPr>
            <a:r>
              <a:rPr lang="en-GB"/>
              <a:t>Needed to define something - address the ambiguity!</a:t>
            </a:r>
            <a:endParaRPr/>
          </a:p>
          <a:p>
            <a:pPr indent="-406400" lvl="0" marL="457200" rtl="0" algn="l">
              <a:spcBef>
                <a:spcPts val="1200"/>
              </a:spcBef>
              <a:spcAft>
                <a:spcPts val="0"/>
              </a:spcAft>
              <a:buSzPts val="2800"/>
              <a:buChar char="❖"/>
            </a:pPr>
            <a:r>
              <a:rPr lang="en-GB"/>
              <a:t>Open Data Cube – Digital Earths</a:t>
            </a:r>
            <a:endParaRPr/>
          </a:p>
          <a:p>
            <a:pPr indent="-406400" lvl="0" marL="457200" rtl="0" algn="l">
              <a:spcBef>
                <a:spcPts val="1200"/>
              </a:spcBef>
              <a:spcAft>
                <a:spcPts val="0"/>
              </a:spcAft>
              <a:buSzPts val="2800"/>
              <a:buChar char="❖"/>
            </a:pPr>
            <a:r>
              <a:rPr lang="en-GB"/>
              <a:t>Space agency experience</a:t>
            </a:r>
            <a:endParaRPr/>
          </a:p>
          <a:p>
            <a:pPr indent="-406400" lvl="0" marL="457200" rtl="0" algn="l">
              <a:spcBef>
                <a:spcPts val="1200"/>
              </a:spcBef>
              <a:spcAft>
                <a:spcPts val="0"/>
              </a:spcAft>
              <a:buSzPts val="2800"/>
              <a:buChar char="❖"/>
            </a:pPr>
            <a:r>
              <a:rPr lang="en-GB"/>
              <a:t>What do most ‘non-expert’ users want?</a:t>
            </a:r>
            <a:endParaRPr/>
          </a:p>
          <a:p>
            <a:pPr indent="-381000" lvl="1" marL="914400" rtl="0" algn="l">
              <a:spcBef>
                <a:spcPts val="1200"/>
              </a:spcBef>
              <a:spcAft>
                <a:spcPts val="0"/>
              </a:spcAft>
              <a:buSzPts val="2400"/>
              <a:buChar char="▪"/>
            </a:pPr>
            <a:r>
              <a:rPr lang="en-GB"/>
              <a:t>Sensor agnostic geophysical variables</a:t>
            </a:r>
            <a:endParaRPr/>
          </a:p>
          <a:p>
            <a:pPr indent="-406400" lvl="0" marL="457200" rtl="0" algn="l">
              <a:spcBef>
                <a:spcPts val="1200"/>
              </a:spcBef>
              <a:spcAft>
                <a:spcPts val="0"/>
              </a:spcAft>
              <a:buSzPts val="2800"/>
              <a:buChar char="❖"/>
            </a:pPr>
            <a:r>
              <a:rPr lang="en-GB"/>
              <a:t>Define key parameters and corrections for different types of geophysical products</a:t>
            </a:r>
            <a:endParaRPr/>
          </a:p>
          <a:p>
            <a:pPr indent="-406400" lvl="0" marL="457200" rtl="0" algn="l">
              <a:spcBef>
                <a:spcPts val="1200"/>
              </a:spcBef>
              <a:spcAft>
                <a:spcPts val="1200"/>
              </a:spcAft>
              <a:buSzPts val="2800"/>
              <a:buChar char="❖"/>
            </a:pPr>
            <a:r>
              <a:rPr lang="en-GB"/>
              <a:t>Ensuring documentation, rather than prescribing methods</a:t>
            </a:r>
            <a:endParaRPr/>
          </a:p>
        </p:txBody>
      </p:sp>
      <p:pic>
        <p:nvPicPr>
          <p:cNvPr id="223" name="Google Shape;223;p29"/>
          <p:cNvPicPr preferRelativeResize="0"/>
          <p:nvPr/>
        </p:nvPicPr>
        <p:blipFill rotWithShape="1">
          <a:blip r:embed="rId3">
            <a:alphaModFix/>
          </a:blip>
          <a:srcRect b="0" l="58191" r="7903" t="0"/>
          <a:stretch/>
        </p:blipFill>
        <p:spPr>
          <a:xfrm rot="10800000">
            <a:off x="9345773" y="1032250"/>
            <a:ext cx="2846227" cy="5504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30"/>
          <p:cNvSpPr txBox="1"/>
          <p:nvPr>
            <p:ph type="title"/>
          </p:nvPr>
        </p:nvSpPr>
        <p:spPr>
          <a:xfrm>
            <a:off x="2374232" y="163399"/>
            <a:ext cx="7819200" cy="1143300"/>
          </a:xfrm>
          <a:prstGeom prst="rect">
            <a:avLst/>
          </a:prstGeom>
        </p:spPr>
        <p:txBody>
          <a:bodyPr anchorCtr="0" anchor="ctr" bIns="60925" lIns="121900" spcFirstLastPara="1" rIns="121900" wrap="square" tIns="609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Motivations</a:t>
            </a:r>
            <a:endParaRPr/>
          </a:p>
        </p:txBody>
      </p:sp>
      <p:pic>
        <p:nvPicPr>
          <p:cNvPr id="230" name="Google Shape;230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26525" y="0"/>
            <a:ext cx="12900726" cy="69291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31"/>
          <p:cNvSpPr txBox="1"/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Motivations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6" name="Google Shape;236;p31"/>
          <p:cNvSpPr txBox="1"/>
          <p:nvPr>
            <p:ph idx="1" type="body"/>
          </p:nvPr>
        </p:nvSpPr>
        <p:spPr>
          <a:xfrm>
            <a:off x="176044" y="1215800"/>
            <a:ext cx="11664900" cy="4871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19100" lvl="0" marL="609600" rtl="0" algn="l">
              <a:spcBef>
                <a:spcPts val="1000"/>
              </a:spcBef>
              <a:spcAft>
                <a:spcPts val="0"/>
              </a:spcAft>
              <a:buClr>
                <a:srgbClr val="CC0000"/>
              </a:buClr>
              <a:buSzPts val="1800"/>
              <a:buChar char="❖"/>
            </a:pPr>
            <a:r>
              <a:rPr lang="en-GB" sz="2600">
                <a:solidFill>
                  <a:srgbClr val="CC0000"/>
                </a:solidFill>
              </a:rPr>
              <a:t>Easing the use of satellite EO data to reach </a:t>
            </a:r>
            <a:r>
              <a:rPr lang="en-GB" sz="2600" u="sng">
                <a:solidFill>
                  <a:srgbClr val="CC0000"/>
                </a:solidFill>
              </a:rPr>
              <a:t>new non-expert users</a:t>
            </a:r>
            <a:r>
              <a:rPr lang="en-GB" sz="2600">
                <a:solidFill>
                  <a:srgbClr val="CC0000"/>
                </a:solidFill>
              </a:rPr>
              <a:t> and increase data uptake and use</a:t>
            </a:r>
            <a:endParaRPr sz="2600">
              <a:solidFill>
                <a:srgbClr val="CC0000"/>
              </a:solidFill>
            </a:endParaRPr>
          </a:p>
          <a:p>
            <a:pPr indent="-419100" lvl="0" marL="609600" rtl="0" algn="l">
              <a:spcBef>
                <a:spcPts val="1000"/>
              </a:spcBef>
              <a:spcAft>
                <a:spcPts val="0"/>
              </a:spcAft>
              <a:buSzPts val="1800"/>
              <a:buChar char="❖"/>
            </a:pPr>
            <a:r>
              <a:rPr lang="en-GB" sz="2600"/>
              <a:t>Provision of analysis-ready geophysical measurements</a:t>
            </a:r>
            <a:endParaRPr sz="2600"/>
          </a:p>
          <a:p>
            <a:pPr indent="-419100" lvl="0" marL="609600" rtl="0" algn="l">
              <a:spcBef>
                <a:spcPts val="1000"/>
              </a:spcBef>
              <a:spcAft>
                <a:spcPts val="0"/>
              </a:spcAft>
              <a:buSzPts val="1800"/>
              <a:buChar char="❖"/>
            </a:pPr>
            <a:r>
              <a:rPr lang="en-GB" sz="2600"/>
              <a:t>Reduce pre-processing burden for users</a:t>
            </a:r>
            <a:endParaRPr sz="2600"/>
          </a:p>
          <a:p>
            <a:pPr indent="-419100" lvl="1" marL="1219200" rtl="0" algn="l">
              <a:spcBef>
                <a:spcPts val="1000"/>
              </a:spcBef>
              <a:spcAft>
                <a:spcPts val="0"/>
              </a:spcAft>
              <a:buSzPts val="1800"/>
              <a:buChar char="▪"/>
            </a:pPr>
            <a:r>
              <a:rPr lang="en-GB" sz="2100"/>
              <a:t>Facilitate analysis in the cloud</a:t>
            </a:r>
            <a:endParaRPr sz="2100"/>
          </a:p>
          <a:p>
            <a:pPr indent="-419100" lvl="1" marL="1219200" rtl="0" algn="l">
              <a:spcBef>
                <a:spcPts val="1000"/>
              </a:spcBef>
              <a:spcAft>
                <a:spcPts val="0"/>
              </a:spcAft>
              <a:buSzPts val="1800"/>
              <a:buChar char="▪"/>
            </a:pPr>
            <a:r>
              <a:rPr lang="en-GB" sz="2100"/>
              <a:t>Reduce egress and processing</a:t>
            </a:r>
            <a:endParaRPr sz="2100"/>
          </a:p>
          <a:p>
            <a:pPr indent="-419100" lvl="0" marL="609600" rtl="0" algn="l">
              <a:spcBef>
                <a:spcPts val="1000"/>
              </a:spcBef>
              <a:spcAft>
                <a:spcPts val="0"/>
              </a:spcAft>
              <a:buSzPts val="1800"/>
              <a:buChar char="❖"/>
            </a:pPr>
            <a:r>
              <a:rPr lang="en-GB" sz="2600"/>
              <a:t>Provide a first step for interoperability </a:t>
            </a:r>
            <a:endParaRPr sz="2600"/>
          </a:p>
          <a:p>
            <a:pPr indent="-419100" lvl="1" marL="1219200" rtl="0" algn="l">
              <a:spcBef>
                <a:spcPts val="1000"/>
              </a:spcBef>
              <a:spcAft>
                <a:spcPts val="0"/>
              </a:spcAft>
              <a:buSzPts val="1800"/>
              <a:buChar char="▪"/>
            </a:pPr>
            <a:r>
              <a:rPr lang="en-GB" sz="2100"/>
              <a:t>Open and transparent</a:t>
            </a:r>
            <a:endParaRPr sz="2100"/>
          </a:p>
          <a:p>
            <a:pPr indent="-419100" lvl="1" marL="1219200" rtl="0" algn="l">
              <a:spcBef>
                <a:spcPts val="1000"/>
              </a:spcBef>
              <a:spcAft>
                <a:spcPts val="0"/>
              </a:spcAft>
              <a:buSzPts val="1800"/>
              <a:buChar char="▪"/>
            </a:pPr>
            <a:r>
              <a:rPr lang="en-GB" sz="2100"/>
              <a:t>Common starting point; consistency</a:t>
            </a:r>
            <a:endParaRPr sz="2100"/>
          </a:p>
          <a:p>
            <a:pPr indent="-419100" lvl="0" marL="609600" rtl="0" algn="l">
              <a:spcBef>
                <a:spcPts val="1000"/>
              </a:spcBef>
              <a:spcAft>
                <a:spcPts val="0"/>
              </a:spcAft>
              <a:buSzPts val="1800"/>
              <a:buChar char="❖"/>
            </a:pPr>
            <a:r>
              <a:rPr lang="en-GB" sz="2600"/>
              <a:t>Promote clear documentation of processing steps</a:t>
            </a:r>
            <a:endParaRPr sz="2600"/>
          </a:p>
          <a:p>
            <a:pPr indent="-419100" lvl="0" marL="609600" rtl="0" algn="l">
              <a:spcBef>
                <a:spcPts val="1000"/>
              </a:spcBef>
              <a:spcAft>
                <a:spcPts val="0"/>
              </a:spcAft>
              <a:buSzPts val="1800"/>
              <a:buChar char="❖"/>
            </a:pPr>
            <a:r>
              <a:rPr lang="en-GB" sz="2600"/>
              <a:t>Capitalise on space agency expertise and experience</a:t>
            </a:r>
            <a:endParaRPr sz="2600"/>
          </a:p>
          <a:p>
            <a:pPr indent="-419100" lvl="1" marL="1219200" rtl="0" algn="l">
              <a:spcBef>
                <a:spcPts val="1000"/>
              </a:spcBef>
              <a:spcAft>
                <a:spcPts val="1000"/>
              </a:spcAft>
              <a:buSzPts val="1800"/>
              <a:buChar char="▪"/>
            </a:pPr>
            <a:r>
              <a:rPr lang="en-GB" sz="2100"/>
              <a:t>Best available science and high quality processes</a:t>
            </a:r>
            <a:endParaRPr sz="21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32"/>
          <p:cNvSpPr txBox="1"/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Motivations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2" name="Google Shape;242;p32"/>
          <p:cNvSpPr txBox="1"/>
          <p:nvPr>
            <p:ph idx="1" type="body"/>
          </p:nvPr>
        </p:nvSpPr>
        <p:spPr>
          <a:xfrm>
            <a:off x="176047" y="1215800"/>
            <a:ext cx="4914900" cy="4871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57200" lvl="0" marL="609600" rtl="0" algn="l">
              <a:spcBef>
                <a:spcPts val="1000"/>
              </a:spcBef>
              <a:spcAft>
                <a:spcPts val="0"/>
              </a:spcAft>
              <a:buSzPts val="2400"/>
              <a:buChar char="❖"/>
            </a:pPr>
            <a:r>
              <a:rPr lang="en-GB" sz="2400"/>
              <a:t>Product Family Specifications (PFS)</a:t>
            </a:r>
            <a:endParaRPr sz="24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  <a:p>
            <a:pPr indent="-457200" lvl="0" marL="609600" rtl="0" algn="l">
              <a:spcBef>
                <a:spcPts val="1000"/>
              </a:spcBef>
              <a:spcAft>
                <a:spcPts val="0"/>
              </a:spcAft>
              <a:buSzPts val="2400"/>
              <a:buChar char="❖"/>
            </a:pPr>
            <a:r>
              <a:rPr lang="en-GB" sz="2400"/>
              <a:t>Specifications for each geophysical measurement</a:t>
            </a:r>
            <a:endParaRPr sz="24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  <a:p>
            <a:pPr indent="-457200" lvl="0" marL="609600" rtl="0" algn="l">
              <a:spcBef>
                <a:spcPts val="1000"/>
              </a:spcBef>
              <a:spcAft>
                <a:spcPts val="1000"/>
              </a:spcAft>
              <a:buSzPts val="2400"/>
              <a:buChar char="❖"/>
            </a:pPr>
            <a:r>
              <a:rPr lang="en-GB" sz="2400"/>
              <a:t>Detail ‘Threshold’ and ‘Target’ requirements for a variety of parameters</a:t>
            </a:r>
            <a:endParaRPr sz="2400"/>
          </a:p>
        </p:txBody>
      </p:sp>
      <p:pic>
        <p:nvPicPr>
          <p:cNvPr id="243" name="Google Shape;243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43347" y="1107439"/>
            <a:ext cx="6796253" cy="54067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33"/>
          <p:cNvSpPr txBox="1"/>
          <p:nvPr>
            <p:ph type="title"/>
          </p:nvPr>
        </p:nvSpPr>
        <p:spPr>
          <a:xfrm>
            <a:off x="2374232" y="163399"/>
            <a:ext cx="7819200" cy="1143300"/>
          </a:xfrm>
          <a:prstGeom prst="rect">
            <a:avLst/>
          </a:prstGeom>
        </p:spPr>
        <p:txBody>
          <a:bodyPr anchorCtr="0" anchor="ctr" bIns="60925" lIns="121900" spcFirstLastPara="1" rIns="121900" wrap="square" tIns="609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Current </a:t>
            </a:r>
            <a:r>
              <a:rPr lang="en-GB">
                <a:solidFill>
                  <a:srgbClr val="CC0000"/>
                </a:solidFill>
              </a:rPr>
              <a:t>+ In-development</a:t>
            </a:r>
            <a:r>
              <a:rPr lang="en-GB"/>
              <a:t> CEOS-ARD Specifications</a:t>
            </a:r>
            <a:endParaRPr/>
          </a:p>
        </p:txBody>
      </p:sp>
      <p:sp>
        <p:nvSpPr>
          <p:cNvPr id="249" name="Google Shape;249;p33"/>
          <p:cNvSpPr txBox="1"/>
          <p:nvPr/>
        </p:nvSpPr>
        <p:spPr>
          <a:xfrm>
            <a:off x="1200882" y="2060210"/>
            <a:ext cx="2913000" cy="864000"/>
          </a:xfrm>
          <a:prstGeom prst="rect">
            <a:avLst/>
          </a:prstGeom>
          <a:noFill/>
          <a:ln>
            <a:noFill/>
          </a:ln>
        </p:spPr>
        <p:txBody>
          <a:bodyPr anchorCtr="0" anchor="b" bIns="121900" lIns="121900" spcFirstLastPara="1" rIns="121900" wrap="square" tIns="1219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0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Land</a:t>
            </a:r>
            <a:endParaRPr b="1" sz="20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0" name="Google Shape;250;p33"/>
          <p:cNvSpPr txBox="1"/>
          <p:nvPr/>
        </p:nvSpPr>
        <p:spPr>
          <a:xfrm>
            <a:off x="1161925" y="2868100"/>
            <a:ext cx="3679200" cy="4030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u="sng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Optical</a:t>
            </a:r>
            <a:endParaRPr sz="1800" u="sng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Surface Reflectance</a:t>
            </a:r>
            <a:endParaRPr sz="18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Surface Temperature</a:t>
            </a:r>
            <a:endParaRPr sz="18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Nighttime Lights Surface Radiance</a:t>
            </a:r>
            <a:endParaRPr sz="18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CC0000"/>
                </a:solidFill>
                <a:latin typeface="Calibri"/>
                <a:ea typeface="Calibri"/>
                <a:cs typeface="Calibri"/>
                <a:sym typeface="Calibri"/>
              </a:rPr>
              <a:t>LiDAR Terrain and Canopy Top Height</a:t>
            </a:r>
            <a:endParaRPr sz="1800">
              <a:solidFill>
                <a:srgbClr val="CC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GB" sz="1800" u="sng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Radar</a:t>
            </a:r>
            <a:endParaRPr sz="1800" u="sng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Normalised Radar Backscatter</a:t>
            </a:r>
            <a:endParaRPr sz="18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Polarimetric Radar</a:t>
            </a:r>
            <a:endParaRPr sz="18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1E3378"/>
                </a:solidFill>
                <a:latin typeface="Calibri"/>
                <a:ea typeface="Calibri"/>
                <a:cs typeface="Calibri"/>
                <a:sym typeface="Calibri"/>
              </a:rPr>
              <a:t>Geocoded Single-Look Complex (GSLC)</a:t>
            </a:r>
            <a:endParaRPr sz="1800">
              <a:solidFill>
                <a:srgbClr val="1E337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GB" sz="1800">
                <a:solidFill>
                  <a:srgbClr val="CC0000"/>
                </a:solidFill>
                <a:latin typeface="Calibri"/>
                <a:ea typeface="Calibri"/>
                <a:cs typeface="Calibri"/>
                <a:sym typeface="Calibri"/>
              </a:rPr>
              <a:t>Interferometric Radar (INSAR)</a:t>
            </a:r>
            <a:endParaRPr sz="1800">
              <a:solidFill>
                <a:srgbClr val="CC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1" name="Google Shape;251;p33"/>
          <p:cNvSpPr/>
          <p:nvPr/>
        </p:nvSpPr>
        <p:spPr>
          <a:xfrm flipH="1">
            <a:off x="905124" y="1765701"/>
            <a:ext cx="3551100" cy="277500"/>
          </a:xfrm>
          <a:prstGeom prst="parallelogram">
            <a:avLst>
              <a:gd fmla="val 96952" name="adj"/>
            </a:avLst>
          </a:prstGeom>
          <a:solidFill>
            <a:srgbClr val="0B7743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0"/>
              <a:t>  </a:t>
            </a:r>
            <a:endParaRPr sz="1900"/>
          </a:p>
        </p:txBody>
      </p:sp>
      <p:sp>
        <p:nvSpPr>
          <p:cNvPr id="252" name="Google Shape;252;p33"/>
          <p:cNvSpPr/>
          <p:nvPr/>
        </p:nvSpPr>
        <p:spPr>
          <a:xfrm>
            <a:off x="905346" y="2063412"/>
            <a:ext cx="3551100" cy="277500"/>
          </a:xfrm>
          <a:prstGeom prst="parallelogram">
            <a:avLst>
              <a:gd fmla="val 96952" name="adj"/>
            </a:avLst>
          </a:prstGeom>
          <a:solidFill>
            <a:srgbClr val="08563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3" name="Google Shape;253;p33"/>
          <p:cNvSpPr txBox="1"/>
          <p:nvPr/>
        </p:nvSpPr>
        <p:spPr>
          <a:xfrm>
            <a:off x="4508551" y="2060200"/>
            <a:ext cx="3139800" cy="864000"/>
          </a:xfrm>
          <a:prstGeom prst="rect">
            <a:avLst/>
          </a:prstGeom>
          <a:noFill/>
          <a:ln>
            <a:noFill/>
          </a:ln>
        </p:spPr>
        <p:txBody>
          <a:bodyPr anchorCtr="0" anchor="b" bIns="121900" lIns="121900" spcFirstLastPara="1" rIns="121900" wrap="square" tIns="1219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0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Inland and Coastal Waters</a:t>
            </a:r>
            <a:endParaRPr b="1" sz="20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4" name="Google Shape;254;p33"/>
          <p:cNvSpPr txBox="1"/>
          <p:nvPr/>
        </p:nvSpPr>
        <p:spPr>
          <a:xfrm>
            <a:off x="4469591" y="2944301"/>
            <a:ext cx="2991300" cy="14271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2100"/>
              </a:spcAft>
              <a:buNone/>
            </a:pPr>
            <a:r>
              <a:rPr lang="en-GB" sz="1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Aquatic Reflectance</a:t>
            </a:r>
            <a:endParaRPr sz="18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5" name="Google Shape;255;p33"/>
          <p:cNvSpPr/>
          <p:nvPr/>
        </p:nvSpPr>
        <p:spPr>
          <a:xfrm flipH="1">
            <a:off x="4212784" y="1765701"/>
            <a:ext cx="3551100" cy="277500"/>
          </a:xfrm>
          <a:prstGeom prst="parallelogram">
            <a:avLst>
              <a:gd fmla="val 96952" name="adj"/>
            </a:avLst>
          </a:prstGeom>
          <a:solidFill>
            <a:srgbClr val="29BECF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0"/>
              <a:t>  </a:t>
            </a:r>
            <a:endParaRPr sz="1900"/>
          </a:p>
        </p:txBody>
      </p:sp>
      <p:sp>
        <p:nvSpPr>
          <p:cNvPr id="256" name="Google Shape;256;p33"/>
          <p:cNvSpPr/>
          <p:nvPr/>
        </p:nvSpPr>
        <p:spPr>
          <a:xfrm>
            <a:off x="4213006" y="2063412"/>
            <a:ext cx="3551100" cy="277500"/>
          </a:xfrm>
          <a:prstGeom prst="parallelogram">
            <a:avLst>
              <a:gd fmla="val 96952" name="adj"/>
            </a:avLst>
          </a:prstGeom>
          <a:solidFill>
            <a:srgbClr val="2198A7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7" name="Google Shape;257;p33"/>
          <p:cNvSpPr txBox="1"/>
          <p:nvPr/>
        </p:nvSpPr>
        <p:spPr>
          <a:xfrm>
            <a:off x="7821808" y="2058834"/>
            <a:ext cx="2913000" cy="864000"/>
          </a:xfrm>
          <a:prstGeom prst="rect">
            <a:avLst/>
          </a:prstGeom>
          <a:noFill/>
          <a:ln>
            <a:noFill/>
          </a:ln>
        </p:spPr>
        <p:txBody>
          <a:bodyPr anchorCtr="0" anchor="b" bIns="121900" lIns="121900" spcFirstLastPara="1" rIns="121900" wrap="square" tIns="1219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0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Oceans</a:t>
            </a:r>
            <a:endParaRPr b="1" sz="20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8" name="Google Shape;258;p33"/>
          <p:cNvSpPr txBox="1"/>
          <p:nvPr/>
        </p:nvSpPr>
        <p:spPr>
          <a:xfrm>
            <a:off x="8316258" y="2942925"/>
            <a:ext cx="2991300" cy="14271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2100"/>
              </a:spcAft>
              <a:buNone/>
            </a:pPr>
            <a:r>
              <a:rPr lang="en-GB" sz="1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Ocean Radar Backscatter</a:t>
            </a:r>
            <a:endParaRPr sz="18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9" name="Google Shape;259;p33"/>
          <p:cNvSpPr/>
          <p:nvPr/>
        </p:nvSpPr>
        <p:spPr>
          <a:xfrm flipH="1">
            <a:off x="7526050" y="1764325"/>
            <a:ext cx="3551100" cy="277500"/>
          </a:xfrm>
          <a:prstGeom prst="parallelogram">
            <a:avLst>
              <a:gd fmla="val 96952" name="adj"/>
            </a:avLst>
          </a:prstGeom>
          <a:solidFill>
            <a:srgbClr val="1155CC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0"/>
              <a:t>  </a:t>
            </a:r>
            <a:endParaRPr sz="1900"/>
          </a:p>
        </p:txBody>
      </p:sp>
      <p:sp>
        <p:nvSpPr>
          <p:cNvPr id="260" name="Google Shape;260;p33"/>
          <p:cNvSpPr/>
          <p:nvPr/>
        </p:nvSpPr>
        <p:spPr>
          <a:xfrm>
            <a:off x="7526272" y="2062036"/>
            <a:ext cx="3551100" cy="277500"/>
          </a:xfrm>
          <a:prstGeom prst="parallelogram">
            <a:avLst>
              <a:gd fmla="val 96952" name="adj"/>
            </a:avLst>
          </a:prstGeom>
          <a:solidFill>
            <a:srgbClr val="1C4587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61" name="Google Shape;261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01598" y="3296690"/>
            <a:ext cx="685800" cy="7967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5188" y="5496607"/>
            <a:ext cx="685800" cy="7475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5088" y="2878500"/>
            <a:ext cx="685800" cy="7967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3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598675" y="2795350"/>
            <a:ext cx="601150" cy="698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3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712400" y="2922150"/>
            <a:ext cx="511222" cy="594300"/>
          </a:xfrm>
          <a:prstGeom prst="rect">
            <a:avLst/>
          </a:prstGeom>
          <a:noFill/>
          <a:ln>
            <a:noFill/>
          </a:ln>
        </p:spPr>
      </p:pic>
      <p:sp>
        <p:nvSpPr>
          <p:cNvPr id="266" name="Google Shape;266;p33"/>
          <p:cNvSpPr txBox="1"/>
          <p:nvPr/>
        </p:nvSpPr>
        <p:spPr>
          <a:xfrm>
            <a:off x="7670006" y="6297100"/>
            <a:ext cx="4953000" cy="14271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2100"/>
              </a:spcAft>
              <a:buNone/>
            </a:pPr>
            <a:r>
              <a:rPr lang="en-GB" sz="18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8"/>
              </a:rPr>
              <a:t>http://ceos.org/ard/index.html#specs</a:t>
            </a:r>
            <a:endParaRPr sz="18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7" name="Google Shape;267;p3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55102" y="3761799"/>
            <a:ext cx="685800" cy="7967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3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113877" y="4558500"/>
            <a:ext cx="685800" cy="797249"/>
          </a:xfrm>
          <a:prstGeom prst="rect">
            <a:avLst/>
          </a:prstGeom>
          <a:noFill/>
          <a:ln>
            <a:noFill/>
          </a:ln>
        </p:spPr>
      </p:pic>
      <p:sp>
        <p:nvSpPr>
          <p:cNvPr id="269" name="Google Shape;269;p33"/>
          <p:cNvSpPr/>
          <p:nvPr/>
        </p:nvSpPr>
        <p:spPr>
          <a:xfrm>
            <a:off x="1200875" y="4736300"/>
            <a:ext cx="775800" cy="374700"/>
          </a:xfrm>
          <a:prstGeom prst="rect">
            <a:avLst/>
          </a:prstGeom>
          <a:noFill/>
          <a:ln cap="flat" cmpd="sng" w="19050">
            <a:solidFill>
              <a:srgbClr val="0B77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B7743"/>
              </a:solidFill>
            </a:endParaRPr>
          </a:p>
        </p:txBody>
      </p:sp>
      <p:sp>
        <p:nvSpPr>
          <p:cNvPr id="270" name="Google Shape;270;p33"/>
          <p:cNvSpPr txBox="1"/>
          <p:nvPr/>
        </p:nvSpPr>
        <p:spPr>
          <a:xfrm>
            <a:off x="-76200" y="4565475"/>
            <a:ext cx="1335000" cy="3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rgbClr val="0B7743"/>
                </a:solidFill>
                <a:latin typeface="Calibri"/>
                <a:ea typeface="Calibri"/>
                <a:cs typeface="Calibri"/>
                <a:sym typeface="Calibri"/>
              </a:rPr>
              <a:t>H</a:t>
            </a:r>
            <a:r>
              <a:rPr b="1" lang="en-GB">
                <a:solidFill>
                  <a:srgbClr val="0B7743"/>
                </a:solidFill>
                <a:latin typeface="Calibri"/>
                <a:ea typeface="Calibri"/>
                <a:cs typeface="Calibri"/>
                <a:sym typeface="Calibri"/>
              </a:rPr>
              <a:t>armonised to a single specification in 2023</a:t>
            </a:r>
            <a:endParaRPr b="1">
              <a:solidFill>
                <a:srgbClr val="0B77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1" name="Google Shape;271;p33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4993525" y="3781224"/>
            <a:ext cx="7001923" cy="2184676"/>
          </a:xfrm>
          <a:prstGeom prst="rect">
            <a:avLst/>
          </a:prstGeom>
          <a:noFill/>
          <a:ln>
            <a:noFill/>
          </a:ln>
        </p:spPr>
      </p:pic>
      <p:sp>
        <p:nvSpPr>
          <p:cNvPr id="272" name="Google Shape;272;p33"/>
          <p:cNvSpPr/>
          <p:nvPr/>
        </p:nvSpPr>
        <p:spPr>
          <a:xfrm>
            <a:off x="8355200" y="3031950"/>
            <a:ext cx="2480100" cy="374700"/>
          </a:xfrm>
          <a:prstGeom prst="rect">
            <a:avLst/>
          </a:prstGeom>
          <a:noFill/>
          <a:ln cap="flat" cmpd="sng" w="19050">
            <a:solidFill>
              <a:srgbClr val="0B77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B7743"/>
              </a:solidFill>
            </a:endParaRPr>
          </a:p>
        </p:txBody>
      </p:sp>
      <p:sp>
        <p:nvSpPr>
          <p:cNvPr id="273" name="Google Shape;273;p33"/>
          <p:cNvSpPr txBox="1"/>
          <p:nvPr/>
        </p:nvSpPr>
        <p:spPr>
          <a:xfrm>
            <a:off x="10899975" y="2638125"/>
            <a:ext cx="1335000" cy="3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rgbClr val="0B7743"/>
                </a:solidFill>
                <a:latin typeface="Calibri"/>
                <a:ea typeface="Calibri"/>
                <a:cs typeface="Calibri"/>
                <a:sym typeface="Calibri"/>
              </a:rPr>
              <a:t>Harmonised to a single specification in 2023</a:t>
            </a:r>
            <a:endParaRPr b="1">
              <a:solidFill>
                <a:srgbClr val="0B77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34"/>
          <p:cNvSpPr txBox="1"/>
          <p:nvPr>
            <p:ph idx="1" type="body"/>
          </p:nvPr>
        </p:nvSpPr>
        <p:spPr>
          <a:xfrm>
            <a:off x="324225" y="1558525"/>
            <a:ext cx="11495400" cy="4360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002569"/>
                </a:solidFill>
              </a:rPr>
              <a:t>Sea Surface Temperature?</a:t>
            </a:r>
            <a:endParaRPr>
              <a:solidFill>
                <a:srgbClr val="002569"/>
              </a:solidFill>
            </a:endParaRPr>
          </a:p>
          <a:p>
            <a:pPr indent="0" lvl="0" marL="0" rtl="0" algn="r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2569"/>
              </a:solidFill>
            </a:endParaRPr>
          </a:p>
          <a:p>
            <a:pPr indent="0" lvl="0" marL="0" rtl="0" algn="r">
              <a:spcBef>
                <a:spcPts val="100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002569"/>
                </a:solidFill>
              </a:rPr>
              <a:t>Precipitation?</a:t>
            </a:r>
            <a:endParaRPr>
              <a:solidFill>
                <a:srgbClr val="002569"/>
              </a:solidFill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002569"/>
                </a:solidFill>
              </a:rPr>
              <a:t>Ocean Colour?</a:t>
            </a:r>
            <a:endParaRPr>
              <a:solidFill>
                <a:srgbClr val="002569"/>
              </a:solidFill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2569"/>
              </a:solidFill>
            </a:endParaRPr>
          </a:p>
          <a:p>
            <a:pPr indent="0" lvl="0" marL="0" rtl="0" algn="r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2569"/>
              </a:solidFill>
            </a:endParaRPr>
          </a:p>
          <a:p>
            <a:pPr indent="0" lvl="0" marL="0" rtl="0" algn="r">
              <a:spcBef>
                <a:spcPts val="100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002569"/>
                </a:solidFill>
              </a:rPr>
              <a:t>Atmospheric Composition Datasets?</a:t>
            </a:r>
            <a:endParaRPr>
              <a:solidFill>
                <a:srgbClr val="002569"/>
              </a:solidFill>
            </a:endParaRPr>
          </a:p>
          <a:p>
            <a:pPr indent="0" lvl="0" marL="0" rtl="0" algn="r">
              <a:spcBef>
                <a:spcPts val="100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002569"/>
                </a:solidFill>
              </a:rPr>
              <a:t>Methane?</a:t>
            </a:r>
            <a:endParaRPr>
              <a:solidFill>
                <a:srgbClr val="002569"/>
              </a:solidFill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GB" sz="2600">
                <a:solidFill>
                  <a:srgbClr val="CC0000"/>
                </a:solidFill>
              </a:rPr>
              <a:t>Active discussion by CEOS Virtual Constellations and CEOS-ARD Oversight Group. </a:t>
            </a:r>
            <a:r>
              <a:rPr lang="en-GB" sz="2600" u="sng">
                <a:solidFill>
                  <a:srgbClr val="CC0000"/>
                </a:solidFill>
              </a:rPr>
              <a:t>User demand is key.</a:t>
            </a:r>
            <a:endParaRPr u="sng">
              <a:solidFill>
                <a:srgbClr val="CC0000"/>
              </a:solidFill>
            </a:endParaRPr>
          </a:p>
        </p:txBody>
      </p:sp>
      <p:sp>
        <p:nvSpPr>
          <p:cNvPr id="279" name="Google Shape;279;p34"/>
          <p:cNvSpPr txBox="1"/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What next?</a:t>
            </a:r>
            <a:endParaRPr/>
          </a:p>
        </p:txBody>
      </p:sp>
      <p:pic>
        <p:nvPicPr>
          <p:cNvPr id="280" name="Google Shape;280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36800" y="1329912"/>
            <a:ext cx="1524000" cy="17717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26700" y="2670813"/>
            <a:ext cx="1524000" cy="17717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895600" y="3271838"/>
            <a:ext cx="1524000" cy="17717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ceos">
  <a:themeElements>
    <a:clrScheme name="Custom 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33445F"/>
      </a:accent1>
      <a:accent2>
        <a:srgbClr val="A3CB34"/>
      </a:accent2>
      <a:accent3>
        <a:srgbClr val="C1666B"/>
      </a:accent3>
      <a:accent4>
        <a:srgbClr val="DDDDDD"/>
      </a:accent4>
      <a:accent5>
        <a:srgbClr val="7BC0D7"/>
      </a:accent5>
      <a:accent6>
        <a:srgbClr val="D1462F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ceos">
  <a:themeElements>
    <a:clrScheme name="Custom 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33445F"/>
      </a:accent1>
      <a:accent2>
        <a:srgbClr val="A3CB34"/>
      </a:accent2>
      <a:accent3>
        <a:srgbClr val="C1666B"/>
      </a:accent3>
      <a:accent4>
        <a:srgbClr val="DDDDDD"/>
      </a:accent4>
      <a:accent5>
        <a:srgbClr val="7BC0D7"/>
      </a:accent5>
      <a:accent6>
        <a:srgbClr val="D1462F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ceos">
  <a:themeElements>
    <a:clrScheme name="Custom 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33445F"/>
      </a:accent1>
      <a:accent2>
        <a:srgbClr val="A3CB34"/>
      </a:accent2>
      <a:accent3>
        <a:srgbClr val="C1666B"/>
      </a:accent3>
      <a:accent4>
        <a:srgbClr val="DDDDDD"/>
      </a:accent4>
      <a:accent5>
        <a:srgbClr val="7BC0D7"/>
      </a:accent5>
      <a:accent6>
        <a:srgbClr val="D1462F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