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b32O8ptK5fJlAotuXOJ2sHn3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208676"/>
            <a:ext cx="11866878" cy="536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hyperlink" Target="https://ceos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about-ceos/organization/" TargetMode="External"/><Relationship Id="rId4" Type="http://schemas.openxmlformats.org/officeDocument/2006/relationships/image" Target="../media/image8.png"/><Relationship Id="rId10" Type="http://schemas.openxmlformats.org/officeDocument/2006/relationships/image" Target="../media/image15.png"/><Relationship Id="rId9" Type="http://schemas.openxmlformats.org/officeDocument/2006/relationships/hyperlink" Target="https://ceos.org/about-ceos/agencies/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s://ceos.org/ar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" TargetMode="External"/><Relationship Id="rId4" Type="http://schemas.openxmlformats.org/officeDocument/2006/relationships/hyperlink" Target="https://ceos.org/ourwork/virtual-constellations/lsi/" TargetMode="External"/><Relationship Id="rId5" Type="http://schemas.openxmlformats.org/officeDocument/2006/relationships/hyperlink" Target="https://ceos.org/document_management/Virtual_Constellations/LSI/Documents/Terms%20of%20Reference/LSI-VC_Terms-of-Reference_20-Dec-2019.pdf" TargetMode="External"/><Relationship Id="rId6" Type="http://schemas.openxmlformats.org/officeDocument/2006/relationships/hyperlink" Target="https://ceos.org/ard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libbyrose/ceos-ard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labahn@usg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LSI-VC Overview and Key Activities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Steve Labahn, USGS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7-1.2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 - 5th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215285" y="177800"/>
            <a:ext cx="11677557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CEOS</a:t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20821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7315200" y="560832"/>
            <a:ext cx="4315968" cy="5539979"/>
          </a:xfrm>
          <a:prstGeom prst="rect">
            <a:avLst/>
          </a:prstGeom>
          <a:solidFill>
            <a:srgbClr val="000000">
              <a:alpha val="49411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ensures international coordination of civil space-based Earth observation programs and promotes exchange of data to optimize societal benefit and inform decision making for securing a prosperous and sustainable future for humankind.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Established under the auspices of the G-7 Economic Summit of Industrialized Nations (1984).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Operates through the best efforts &amp; voluntary contributions of Members (space agencies) &amp; Associates (UN Agencies, Phase A programs, or supporting ground facility programs).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Delivers on high priority objectives in support of the Group on Earth Observation (GEO) Tasks as the space component of the Global Earth Observation System of Systems (GEOSS).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76048" y="3877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CEOS Organization</a:t>
            </a:r>
            <a:br>
              <a:rPr lang="en-GB"/>
            </a:br>
            <a:r>
              <a:rPr lang="en-GB" sz="20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https://ceos.org/about-ceos/organization/</a:t>
            </a:r>
            <a:endParaRPr sz="2000">
              <a:solidFill>
                <a:srgbClr val="FF0000"/>
              </a:solidFill>
            </a:endParaRPr>
          </a:p>
        </p:txBody>
      </p:sp>
      <p:grpSp>
        <p:nvGrpSpPr>
          <p:cNvPr id="80" name="Google Shape;80;p11"/>
          <p:cNvGrpSpPr/>
          <p:nvPr/>
        </p:nvGrpSpPr>
        <p:grpSpPr>
          <a:xfrm>
            <a:off x="73152" y="1021410"/>
            <a:ext cx="5711807" cy="5543981"/>
            <a:chOff x="6208938" y="1021411"/>
            <a:chExt cx="4983910" cy="4983910"/>
          </a:xfrm>
        </p:grpSpPr>
        <p:pic>
          <p:nvPicPr>
            <p:cNvPr id="81" name="Google Shape;8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08938" y="1021411"/>
              <a:ext cx="4983910" cy="4983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1"/>
            <p:cNvSpPr/>
            <p:nvPr/>
          </p:nvSpPr>
          <p:spPr>
            <a:xfrm>
              <a:off x="6347499" y="3888659"/>
              <a:ext cx="841654" cy="245191"/>
            </a:xfrm>
            <a:prstGeom prst="rect">
              <a:avLst/>
            </a:prstGeom>
            <a:noFill/>
            <a:ln cap="flat" cmpd="sng" w="25400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1"/>
          <p:cNvSpPr/>
          <p:nvPr/>
        </p:nvSpPr>
        <p:spPr>
          <a:xfrm>
            <a:off x="5784959" y="4672588"/>
            <a:ext cx="5253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Land Surface Imaging Virtual Constellation (LSI-VC)</a:t>
            </a:r>
            <a:endParaRPr/>
          </a:p>
          <a:p>
            <a:pPr indent="-115887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Andreia Siqueira, GA (Co-Lead)</a:t>
            </a:r>
            <a:endParaRPr/>
          </a:p>
          <a:p>
            <a:pPr indent="-115887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Peter Strobl, EC/JRC (Co-Lead)</a:t>
            </a:r>
            <a:endParaRPr/>
          </a:p>
          <a:p>
            <a:pPr indent="-115887" lvl="1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Steve Labahn, USGS (Co-Lead)</a:t>
            </a:r>
            <a:endParaRPr/>
          </a:p>
          <a:p>
            <a:pPr indent="-115887" lvl="1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 Steventon, Symbios (Secretariat)</a:t>
            </a:r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9454896" y="5048105"/>
            <a:ext cx="2083418" cy="1327672"/>
            <a:chOff x="4041965" y="1823197"/>
            <a:chExt cx="2869801" cy="1828800"/>
          </a:xfrm>
        </p:grpSpPr>
        <p:pic>
          <p:nvPicPr>
            <p:cNvPr id="85" name="Google Shape;8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41965" y="18231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08890" y="22803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in a suit smiling&#10;&#10;Description automatically generated with low confidence" id="87" name="Google Shape;87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175815" y="2737597"/>
              <a:ext cx="735951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8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4288" y="5843482"/>
            <a:ext cx="667512" cy="667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1"/>
          <p:cNvGrpSpPr/>
          <p:nvPr/>
        </p:nvGrpSpPr>
        <p:grpSpPr>
          <a:xfrm>
            <a:off x="6268204" y="1197864"/>
            <a:ext cx="5652250" cy="3243120"/>
            <a:chOff x="6268204" y="1197864"/>
            <a:chExt cx="5652250" cy="3243120"/>
          </a:xfrm>
        </p:grpSpPr>
        <p:sp>
          <p:nvSpPr>
            <p:cNvPr id="90" name="Google Shape;90;p11"/>
            <p:cNvSpPr txBox="1"/>
            <p:nvPr/>
          </p:nvSpPr>
          <p:spPr>
            <a:xfrm>
              <a:off x="6315146" y="1197864"/>
              <a:ext cx="5558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GB" sz="1800" u="none" cap="none" strike="noStrike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34 Members /  30 Associate Members</a:t>
              </a:r>
              <a:endParaRPr/>
            </a:p>
          </p:txBody>
        </p:sp>
        <p:sp>
          <p:nvSpPr>
            <p:cNvPr id="91" name="Google Shape;91;p11"/>
            <p:cNvSpPr txBox="1"/>
            <p:nvPr/>
          </p:nvSpPr>
          <p:spPr>
            <a:xfrm>
              <a:off x="6351129" y="4133184"/>
              <a:ext cx="5486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sng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https://ceos.org/about-ceos/agencies/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68204" y="1575025"/>
              <a:ext cx="5652250" cy="26188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215285" y="177800"/>
            <a:ext cx="11677557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CEOS ARD</a:t>
            </a:r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0" l="20821" r="0" t="0"/>
          <a:stretch/>
        </p:blipFill>
        <p:spPr>
          <a:xfrm>
            <a:off x="0" y="-19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/>
        </p:nvSpPr>
        <p:spPr>
          <a:xfrm>
            <a:off x="1243584" y="572475"/>
            <a:ext cx="4315968" cy="5983773"/>
          </a:xfrm>
          <a:prstGeom prst="rect">
            <a:avLst/>
          </a:prstGeom>
          <a:solidFill>
            <a:srgbClr val="000000">
              <a:alpha val="49411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Analysis Ready Data (CEOS-ARD) are satellite data that have been processed to a minimum set of requirements and organized into a form that allows immediate analysis with a minimum of additional user effort and interoperability both through time and with other datasets.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CEOS Land Surface Imaging Virtual Constellation (LSI-VC) served as the forum for developing the CEOS Analysis Ready Data definition, beginning with ‘Land’. CEOS-ARD for Land (CARD4L) underpins a large amount of the future data architectures work being progressed within CEOS. The CARD4L definition was endorsed by the CEOS Plenary in 2016.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CEOS Land Surface Imaging Virtual Constellation (LSI-VC) has over 20 members representing 12 agencies (CNES, CSA, CSIRO, DLR, EC, ESA, GA, ISRO, JAXA, NASA, NOAA, USGS).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https://ceos.org/ard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24233" y="1033272"/>
            <a:ext cx="118668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Facilitate coordinated and optimized land surface imaging contributions from CEOS Agencies to enable access to fundamental measurement products in support of confirmed/validated requirements linked to adopted CEOS priorities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Optimizing the use of these assets to maximize global coverage and minimize important data gaps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it easier for users to interact with such vast amounts and diversity of collected data, challenged by the ever-increasing depth of satellite imagery collections over time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Supporting downstream users to better enable them to seamlessly utilize the data generated from these various systems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Desired outcomes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Harmonization of future and existing mission acquisition plans across major international land surface imaging programs based on a reliable understanding of domain-specific requirements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Char char="❖"/>
            </a:pP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Efficient use of very large land surface imaging datasets, enabled by suitable data architectures and non-domain specific land surface measurements that are ‘analysis-ready’ and interoperable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b="1" lang="en-GB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Helpful links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Home Page: </a:t>
            </a:r>
            <a:r>
              <a:rPr i="0" lang="en-GB" sz="1300" u="sng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</a:t>
            </a:r>
            <a:endParaRPr i="0" sz="1300" u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Home Page: </a:t>
            </a:r>
            <a:r>
              <a:rPr i="0" lang="en-GB" sz="1300" u="sng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https://ceos.org/ourwork/virtual-constellations/lsi/</a:t>
            </a:r>
            <a:endParaRPr i="0" sz="1300" u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Terms of Reference: </a:t>
            </a:r>
            <a:r>
              <a:rPr lang="en-GB" sz="11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https://ceos.org/document_management/Virtual_Constellations/LSI/Documents/Terms%20of%20Reference/LSI-VC_Terms-of-Reference_20-Dec-2019.pdf</a:t>
            </a:r>
            <a:endParaRPr i="0" sz="1300" u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1300"/>
              <a:buFont typeface="Noto Sans Symbols"/>
              <a:buChar char="⮚"/>
            </a:pPr>
            <a:r>
              <a:rPr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CEOS-ARD: </a:t>
            </a:r>
            <a:r>
              <a:rPr i="0" lang="en-GB" sz="1300" u="sng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https://ceos.org/ard/</a:t>
            </a:r>
            <a:endParaRPr i="0" sz="1300" u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LSI-VC Overview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24233" y="1033272"/>
            <a:ext cx="11866878" cy="5541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Approach for dealing with various higher-level product needs of thematic communities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Reviewing and updating CEOS-ARD Strategy 2024 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Supporting agencies’ ongoing CEOS Analysis Ready Data (CEOS-ARD) self-assessments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Supporting the CEOS Ecosystem Extent Task Team Demonstrators (driving interoperability)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CEOS-ARD land specification technical discussions and advancement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Accommodate High 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esolution EO Datasets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CEOS-ARD STAC Extensions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0" i="0" lang="en-GB" sz="1800" u="sng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CEOS-ARD GitHub</a:t>
            </a:r>
            <a:endParaRPr b="0" i="0" sz="1800" u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Combined Optical PFS Discussions (increasing consistency)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members are major contributors to the OGC/ISO ARD SWG, discussion ongoing (ensuring alignment with CEOS-ARD)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 steps for the Surface Reflectance Quality, Equivalency, and Consistency Project (further increasing interoperability of CEOS-ARD datasets)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1800"/>
              <a:buFont typeface="Noto Sans Symbols"/>
              <a:buChar char="❖"/>
            </a:pPr>
            <a:r>
              <a:rPr b="1" i="0" lang="en-GB" sz="18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Dedicated workshops with representatives from the commercial EO sector – collaboration on LSI-VC</a:t>
            </a:r>
            <a:r>
              <a:rPr b="1" lang="en-GB" sz="1800" u="sng">
                <a:solidFill>
                  <a:srgbClr val="000000"/>
                </a:solidFill>
              </a:rPr>
              <a:t>,</a:t>
            </a:r>
            <a:r>
              <a:rPr b="1" i="0" lang="en-GB" sz="18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CEOS-ARD</a:t>
            </a:r>
            <a:r>
              <a:rPr b="1" lang="en-GB" sz="1800" u="sng">
                <a:solidFill>
                  <a:srgbClr val="000000"/>
                </a:solidFill>
              </a:rPr>
              <a:t>, and interoperability</a:t>
            </a:r>
            <a:r>
              <a:rPr b="1" i="0" lang="en-GB" sz="18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welcome to join LSI-VC meetings!</a:t>
            </a:r>
            <a:endParaRPr b="1" i="0" sz="17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Key Activities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9673" y="2449309"/>
            <a:ext cx="219093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3945668" y="2859024"/>
            <a:ext cx="43006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09347" y="5925693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Steve Labahn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labahn@usgs.gov</a:t>
            </a:r>
            <a:endParaRPr b="0" i="0" sz="14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