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6d100948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c6d10094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95348c8f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c95348c8f2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7f39f11e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7f39f11e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7f39f11e6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c7f39f11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7f39f11e6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7f39f11e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" name="Google Shape;15;p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LSI-VC-15, 3-5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 amt="34000"/>
          </a:blip>
          <a:srcRect b="0" l="0" r="-5842" t="0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9" name="Google Shape;109;p12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2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2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/>
          <p:nvPr>
            <p:ph idx="12" type="sldNum"/>
          </p:nvPr>
        </p:nvSpPr>
        <p:spPr>
          <a:xfrm>
            <a:off x="11684000" y="6629400"/>
            <a:ext cx="4065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4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2" type="body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6">
            <a:alphaModFix amt="34000"/>
          </a:blip>
          <a:srcRect b="669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 amt="34000"/>
          </a:blip>
          <a:srcRect b="0" l="0" r="-5842" t="0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2" name="Google Shape;72;p8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 amt="34000"/>
          </a:blip>
          <a:srcRect b="0" l="0" r="-5842" t="0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1" name="Google Shape;81;p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88" name="Google Shape;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92" name="Google Shape;92;p10"/>
          <p:cNvPicPr preferRelativeResize="0"/>
          <p:nvPr/>
        </p:nvPicPr>
        <p:blipFill rotWithShape="1">
          <a:blip r:embed="rId6">
            <a:alphaModFix amt="34000"/>
          </a:blip>
          <a:srcRect b="-8775" l="32583" r="8547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93" name="Google Shape;93;p10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 amt="34000"/>
          </a:blip>
          <a:srcRect b="0" l="0" r="-5842" t="0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9" name="Google Shape;99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1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1">
            <a:alphaModFix amt="34000"/>
          </a:blip>
          <a:srcRect b="0" l="0" r="-5842" t="0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" name="Google Shape;66;p7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s.org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176058" y="16600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3900"/>
              <a:t>SSID:</a:t>
            </a:r>
            <a:r>
              <a:rPr lang="en-GB" sz="3900"/>
              <a:t> RESTEC Guest Wi-Fi</a:t>
            </a:r>
            <a:endParaRPr sz="39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3900"/>
              <a:t>Password:</a:t>
            </a:r>
            <a:r>
              <a:rPr lang="en-GB" sz="3900"/>
              <a:t> e5rY7LtJ</a:t>
            </a:r>
            <a:endParaRPr sz="39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9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3900"/>
              <a:t>Webex:</a:t>
            </a:r>
            <a:endParaRPr b="1" sz="39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3900"/>
              <a:t>https://ceos.my.webex.com/meet/ceoswebex1</a:t>
            </a:r>
            <a:endParaRPr sz="3900"/>
          </a:p>
        </p:txBody>
      </p:sp>
      <p:sp>
        <p:nvSpPr>
          <p:cNvPr id="124" name="Google Shape;124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type="title"/>
          </p:nvPr>
        </p:nvSpPr>
        <p:spPr>
          <a:xfrm>
            <a:off x="176051" y="175950"/>
            <a:ext cx="8751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LSI-VC-15 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Session 7: Welcome and Introductions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7298484" y="43288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Takeo Tadono (JAXA)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Steve Labahn (USGS, LSI-VC Co-Lead)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.1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 2024, Tokyo 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5th April 2024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317575" y="1308125"/>
            <a:ext cx="43278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000"/>
              <a:t>Established in 1984</a:t>
            </a:r>
            <a:endParaRPr sz="2000"/>
          </a:p>
          <a:p>
            <a:pPr indent="0" lvl="0" marL="10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 sz="2000"/>
              <a:t>Comprises the world’s major civil space agencies</a:t>
            </a:r>
            <a:endParaRPr sz="2000"/>
          </a:p>
          <a:p>
            <a:pPr indent="-224199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34 Members</a:t>
            </a:r>
            <a:endParaRPr sz="2000"/>
          </a:p>
          <a:p>
            <a:pPr indent="-224199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29 Associate Members</a:t>
            </a:r>
            <a:endParaRPr sz="2000"/>
          </a:p>
          <a:p>
            <a:pPr indent="0" lvl="0" marL="10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2000"/>
              <a:t>63 Agencies operating 201 satellites</a:t>
            </a:r>
            <a:endParaRPr sz="2000"/>
          </a:p>
          <a:p>
            <a:pPr indent="0" lvl="0" marL="10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2000"/>
              <a:t>All of whom contribute to CEOS on a ‘best efforts’ and voluntary basis.</a:t>
            </a:r>
            <a:endParaRPr sz="2000"/>
          </a:p>
          <a:p>
            <a:pPr indent="0" lvl="0" marL="1016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https://ceos.org/</a:t>
            </a:r>
            <a:endParaRPr sz="2000"/>
          </a:p>
          <a:p>
            <a:pPr indent="0" lvl="0" marL="1016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36" name="Google Shape;136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</a:rPr>
              <a:t>CEOS Overview</a:t>
            </a:r>
            <a:br>
              <a:rPr lang="en-GB" sz="4400">
                <a:solidFill>
                  <a:schemeClr val="lt1"/>
                </a:solidFill>
              </a:rPr>
            </a:br>
            <a:endParaRPr/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 b="13956" l="0" r="0" t="0"/>
          <a:stretch/>
        </p:blipFill>
        <p:spPr>
          <a:xfrm>
            <a:off x="5181170" y="2027959"/>
            <a:ext cx="6808518" cy="31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310024"/>
            <a:ext cx="12191998" cy="125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500" y="1467763"/>
            <a:ext cx="7353225" cy="34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to our guests!</a:t>
            </a: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075" y="1723902"/>
            <a:ext cx="34480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125" y="1756286"/>
            <a:ext cx="4143351" cy="11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200" y="4385718"/>
            <a:ext cx="4259874" cy="13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9324" y="4067723"/>
            <a:ext cx="40957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4100" y="5118593"/>
            <a:ext cx="3886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6951" y="2557464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324225" y="1406125"/>
            <a:ext cx="11664900" cy="51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Learn about </a:t>
            </a:r>
            <a:r>
              <a:rPr b="1" lang="en-GB" sz="1800"/>
              <a:t>activities in the Japanese commercial LSI / ARD sector</a:t>
            </a:r>
            <a:r>
              <a:rPr lang="en-GB" sz="1800"/>
              <a:t>! As well as the unique </a:t>
            </a:r>
            <a:r>
              <a:rPr b="1" lang="en-GB" sz="1800"/>
              <a:t>applications, users and issues in Japanese EO</a:t>
            </a:r>
            <a:r>
              <a:rPr lang="en-GB" sz="1800"/>
              <a:t>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Build </a:t>
            </a:r>
            <a:r>
              <a:rPr b="1" lang="en-GB" sz="1800"/>
              <a:t>connections between government space agencies and Japanese commercial sector</a:t>
            </a:r>
            <a:r>
              <a:rPr lang="en-GB" sz="1800"/>
              <a:t>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Identify </a:t>
            </a:r>
            <a:r>
              <a:rPr b="1" lang="en-GB" sz="1800"/>
              <a:t>activities to i</a:t>
            </a:r>
            <a:r>
              <a:rPr b="1" lang="en-GB" sz="1800"/>
              <a:t>mprove interoperability</a:t>
            </a:r>
            <a:r>
              <a:rPr lang="en-GB" sz="1800"/>
              <a:t> of land surface imaging datasets from CEOS agencies and commercial providers.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Explore </a:t>
            </a:r>
            <a:r>
              <a:rPr b="1" lang="en-GB" sz="1800"/>
              <a:t>application of the CEOS-ARD Framework</a:t>
            </a:r>
            <a:r>
              <a:rPr lang="en-GB" sz="1800"/>
              <a:t> to Japanese commercial EO datasets.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Participation of the Japanese commercial EO sector in the development and refinement of the CEOS-ARD Specifications</a:t>
            </a:r>
            <a:r>
              <a:rPr lang="en-GB" sz="1800"/>
              <a:t> and the activities of the LSI-VC more generally.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Improving the discoverability, accessibility and utilisation of EO data and CEOS-ARD</a:t>
            </a:r>
            <a:r>
              <a:rPr lang="en-GB" sz="1800"/>
              <a:t> – with a particular focus on the cloud providers operating in Japan.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Uptake of Japanese commercial data and capabilities </a:t>
            </a:r>
            <a:r>
              <a:rPr lang="en-GB" sz="1800"/>
              <a:t>in support of the global development priorities of CEOS and its partners.</a:t>
            </a:r>
            <a:endParaRPr sz="1800"/>
          </a:p>
        </p:txBody>
      </p:sp>
      <p:sp>
        <p:nvSpPr>
          <p:cNvPr id="156" name="Google Shape;156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Today’s </a:t>
            </a:r>
            <a:r>
              <a:rPr lang="en-GB"/>
              <a:t>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Session 1:</a:t>
            </a:r>
            <a:r>
              <a:rPr lang="en-GB"/>
              <a:t> Introduction to CEOS, LSI-VC and CEOS Analysis Ready Data (CEOS-ARD)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GB"/>
              <a:t>Session 2:</a:t>
            </a:r>
            <a:r>
              <a:rPr lang="en-GB"/>
              <a:t> Reports from Japanese commercial sector guests – activities related to land surface imaging, Analysis Ready Data, Big Data / Cloud, etc.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SzPts val="2800"/>
              <a:buChar char="❖"/>
            </a:pPr>
            <a:r>
              <a:rPr b="1" lang="en-GB"/>
              <a:t>Session 3:</a:t>
            </a:r>
            <a:r>
              <a:rPr lang="en-GB"/>
              <a:t> Discussion on collaboration opportunities, shared goals, joint projects, CEOS-ARD self-assessments, etc.</a:t>
            </a:r>
            <a:endParaRPr/>
          </a:p>
        </p:txBody>
      </p:sp>
      <p:sp>
        <p:nvSpPr>
          <p:cNvPr id="162" name="Google Shape;162;p1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Overview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