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6858000" cx="12192000"/>
  <p:notesSz cx="6858000" cy="9144000"/>
  <p:embeddedFontLst>
    <p:embeddedFont>
      <p:font typeface="Raleway"/>
      <p:regular r:id="rId25"/>
      <p:bold r:id="rId26"/>
      <p:italic r:id="rId27"/>
      <p:boldItalic r:id="rId28"/>
    </p:embeddedFont>
    <p:embeddedFont>
      <p:font typeface="Montserrat SemiBold"/>
      <p:regular r:id="rId29"/>
      <p:bold r:id="rId30"/>
      <p:italic r:id="rId31"/>
      <p:boldItalic r:id="rId32"/>
    </p:embeddedFont>
    <p:embeddedFont>
      <p:font typeface="Teko"/>
      <p:regular r:id="rId33"/>
      <p:bold r:id="rId34"/>
    </p:embeddedFont>
    <p:embeddedFont>
      <p:font typeface="Montserrat"/>
      <p:regular r:id="rId35"/>
      <p:bold r:id="rId36"/>
      <p:italic r:id="rId37"/>
      <p:boldItalic r:id="rId38"/>
    </p:embeddedFont>
    <p:embeddedFont>
      <p:font typeface="Montserrat Medium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3" roundtripDataSignature="AMtx7miflEKabd02YKVQz1iEhq4C989+k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AE3AD23-0047-40A6-BF02-E6CBF98E795E}">
  <a:tblStyle styleId="{AAE3AD23-0047-40A6-BF02-E6CBF98E795E}" styleName="Table_0">
    <a:wholeTbl>
      <a:tcTxStyle b="off" i="off">
        <a:font>
          <a:latin typeface="Arial"/>
          <a:ea typeface="Arial"/>
          <a:cs typeface="Arial"/>
        </a:font>
        <a:srgbClr val="041C2B"/>
      </a:tcTxStyle>
      <a:tcStyle>
        <a:tcBdr>
          <a:left>
            <a:ln cap="flat" cmpd="sng" w="12700">
              <a:solidFill>
                <a:srgbClr val="041C2B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41C2B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41C2B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41C2B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41C2B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41C2B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6950AF62-4D58-4730-BE99-C8A9DEF3BEC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Medium-bold.fntdata"/><Relationship Id="rId20" Type="http://schemas.openxmlformats.org/officeDocument/2006/relationships/slide" Target="slides/slide15.xml"/><Relationship Id="rId42" Type="http://schemas.openxmlformats.org/officeDocument/2006/relationships/font" Target="fonts/MontserratMedium-boldItalic.fntdata"/><Relationship Id="rId41" Type="http://schemas.openxmlformats.org/officeDocument/2006/relationships/font" Target="fonts/MontserratMedium-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43" Type="http://customschemas.google.com/relationships/presentationmetadata" Target="meta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aleway-bold.fntdata"/><Relationship Id="rId25" Type="http://schemas.openxmlformats.org/officeDocument/2006/relationships/font" Target="fonts/Raleway-regular.fntdata"/><Relationship Id="rId28" Type="http://schemas.openxmlformats.org/officeDocument/2006/relationships/font" Target="fonts/Raleway-boldItalic.fntdata"/><Relationship Id="rId27" Type="http://schemas.openxmlformats.org/officeDocument/2006/relationships/font" Target="fonts/Raleway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SemiBold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SemiBold-italic.fntdata"/><Relationship Id="rId30" Type="http://schemas.openxmlformats.org/officeDocument/2006/relationships/font" Target="fonts/MontserratSemiBold-bold.fntdata"/><Relationship Id="rId11" Type="http://schemas.openxmlformats.org/officeDocument/2006/relationships/slide" Target="slides/slide6.xml"/><Relationship Id="rId33" Type="http://schemas.openxmlformats.org/officeDocument/2006/relationships/font" Target="fonts/Teko-regular.fntdata"/><Relationship Id="rId10" Type="http://schemas.openxmlformats.org/officeDocument/2006/relationships/slide" Target="slides/slide5.xml"/><Relationship Id="rId32" Type="http://schemas.openxmlformats.org/officeDocument/2006/relationships/font" Target="fonts/MontserratSemiBold-boldItalic.fntdata"/><Relationship Id="rId13" Type="http://schemas.openxmlformats.org/officeDocument/2006/relationships/slide" Target="slides/slide8.xml"/><Relationship Id="rId35" Type="http://schemas.openxmlformats.org/officeDocument/2006/relationships/font" Target="fonts/Montserrat-regular.fntdata"/><Relationship Id="rId12" Type="http://schemas.openxmlformats.org/officeDocument/2006/relationships/slide" Target="slides/slide7.xml"/><Relationship Id="rId34" Type="http://schemas.openxmlformats.org/officeDocument/2006/relationships/font" Target="fonts/Teko-bold.fntdata"/><Relationship Id="rId15" Type="http://schemas.openxmlformats.org/officeDocument/2006/relationships/slide" Target="slides/slide10.xml"/><Relationship Id="rId37" Type="http://schemas.openxmlformats.org/officeDocument/2006/relationships/font" Target="fonts/Montserrat-italic.fntdata"/><Relationship Id="rId14" Type="http://schemas.openxmlformats.org/officeDocument/2006/relationships/slide" Target="slides/slide9.xml"/><Relationship Id="rId36" Type="http://schemas.openxmlformats.org/officeDocument/2006/relationships/font" Target="fonts/Montserrat-bold.fntdata"/><Relationship Id="rId17" Type="http://schemas.openxmlformats.org/officeDocument/2006/relationships/slide" Target="slides/slide12.xml"/><Relationship Id="rId39" Type="http://schemas.openxmlformats.org/officeDocument/2006/relationships/font" Target="fonts/MontserratMedium-regular.fntdata"/><Relationship Id="rId16" Type="http://schemas.openxmlformats.org/officeDocument/2006/relationships/slide" Target="slides/slide11.xml"/><Relationship Id="rId38" Type="http://schemas.openxmlformats.org/officeDocument/2006/relationships/font" Target="fonts/Montserrat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Short self-</a:t>
            </a:r>
            <a:r>
              <a:rPr lang="en-GB"/>
              <a:t>introduction</a:t>
            </a:r>
            <a:endParaRPr/>
          </a:p>
        </p:txBody>
      </p:sp>
      <p:sp>
        <p:nvSpPr>
          <p:cNvPr id="70" name="Google Shape;70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c6d56bca74_142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c6d56bca74_142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c6d56bca74_109_1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c6d56bca74_109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AxelGlobe</a:t>
            </a:r>
            <a:r>
              <a:rPr lang="en-GB"/>
              <a:t>では、インタラクティブなWebのUser Interfaceを通じて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c6d56bca74_0_3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c6d56bca74_0_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c2a53e9932_0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3" name="Google Shape;263;g2c2a53e9932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c6d56bca74_0_18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c6d56bca74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c6d56bca74_0_26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c6d56bca74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c6d56bca74_0_28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2c6d56bca74_0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c6d56bca74_0_29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2c6d56bca74_0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c677aedf98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c677aedf98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c6d56bca74_142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c6d56bca74_142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6" name="Google Shape;76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c7436f8478_0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2" name="Google Shape;82;g2c7436f8478_0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c6d56bca74_109_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c6d56bca74_109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c6d56bca74_109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g2c6d56bca74_109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c61816a2d2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g2c61816a2d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c6d56bca74_109_1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c6d56bca74_109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It is an earth observation platform that consistently covers satellite manufacturing, operation, data acquisition, distribution, and in some cases, data analysis.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c6d56bca74_109_9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c6d56bca74_109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Too much information?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5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5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5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5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5"/>
          <p:cNvPicPr preferRelativeResize="0"/>
          <p:nvPr/>
        </p:nvPicPr>
        <p:blipFill rotWithShape="1">
          <a:blip r:embed="rId6">
            <a:alphaModFix amt="34000"/>
          </a:blip>
          <a:srcRect b="670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5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b="0" i="0" sz="8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6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6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6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LSI-VC-15, 3-5 April 2024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6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0" name="Google Shape;30;p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7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5" name="Google Shape;35;p7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7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7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8" name="Google Shape;38;p7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9" name="Google Shape;39;p7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40;p7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1" name="Google Shape;41;p7"/>
          <p:cNvSpPr txBox="1"/>
          <p:nvPr/>
        </p:nvSpPr>
        <p:spPr>
          <a:xfrm>
            <a:off x="-24384" y="6562799"/>
            <a:ext cx="4925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LSI-VC-14, 10-12 October 2023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8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6" name="Google Shape;46;p8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8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8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0" name="Google Shape;50;p8"/>
          <p:cNvSpPr txBox="1"/>
          <p:nvPr/>
        </p:nvSpPr>
        <p:spPr>
          <a:xfrm>
            <a:off x="-24384" y="6562799"/>
            <a:ext cx="4925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LSI-VC-14, 10-12 October 2023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9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5" name="Google Shape;55;p9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9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9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b="0" i="0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064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8" name="Google Shape;58;p9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b="0"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9" name="Google Shape;59;p9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9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1" name="Google Shape;61;p9"/>
          <p:cNvSpPr txBox="1"/>
          <p:nvPr/>
        </p:nvSpPr>
        <p:spPr>
          <a:xfrm>
            <a:off x="-24384" y="6562799"/>
            <a:ext cx="4925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LSI-VC-13, 23-24 March 2023</a:t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タイトルとコンテンツ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c7436f8478_0_15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g2c7436f8478_0_15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g2c7436f8478_0_15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g2c7436f8478_0_15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g2c7436f8478_0_15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Teko"/>
                <a:ea typeface="Teko"/>
                <a:cs typeface="Teko"/>
                <a:sym typeface="Tek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Teko"/>
                <a:ea typeface="Teko"/>
                <a:cs typeface="Teko"/>
                <a:sym typeface="Tek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Teko"/>
                <a:ea typeface="Teko"/>
                <a:cs typeface="Teko"/>
                <a:sym typeface="Tek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Teko"/>
                <a:ea typeface="Teko"/>
                <a:cs typeface="Teko"/>
                <a:sym typeface="Tek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Teko"/>
                <a:ea typeface="Teko"/>
                <a:cs typeface="Teko"/>
                <a:sym typeface="Tek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Teko"/>
                <a:ea typeface="Teko"/>
                <a:cs typeface="Teko"/>
                <a:sym typeface="Tek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Teko"/>
                <a:ea typeface="Teko"/>
                <a:cs typeface="Teko"/>
                <a:sym typeface="Tek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Teko"/>
                <a:ea typeface="Teko"/>
                <a:cs typeface="Teko"/>
                <a:sym typeface="Tek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Teko"/>
                <a:ea typeface="Teko"/>
                <a:cs typeface="Teko"/>
                <a:sym typeface="Tek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4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4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9.png"/><Relationship Id="rId4" Type="http://schemas.openxmlformats.org/officeDocument/2006/relationships/image" Target="../media/image57.png"/><Relationship Id="rId5" Type="http://schemas.openxmlformats.org/officeDocument/2006/relationships/image" Target="../media/image5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7.png"/><Relationship Id="rId4" Type="http://schemas.openxmlformats.org/officeDocument/2006/relationships/image" Target="../media/image48.png"/><Relationship Id="rId5" Type="http://schemas.openxmlformats.org/officeDocument/2006/relationships/image" Target="../media/image4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3.png"/><Relationship Id="rId4" Type="http://schemas.openxmlformats.org/officeDocument/2006/relationships/image" Target="../media/image42.png"/><Relationship Id="rId5" Type="http://schemas.openxmlformats.org/officeDocument/2006/relationships/image" Target="../media/image41.png"/><Relationship Id="rId6" Type="http://schemas.openxmlformats.org/officeDocument/2006/relationships/image" Target="../media/image4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earth.esa.int/eogateway/documents/20142/37627/Technical+Note+on+Quality+Assessment+for+GRUS-1.pdf/f82a280a-f2c6-f221-5a83-1968d6b3653c" TargetMode="External"/><Relationship Id="rId4" Type="http://schemas.openxmlformats.org/officeDocument/2006/relationships/image" Target="../media/image58.jpg"/><Relationship Id="rId5" Type="http://schemas.openxmlformats.org/officeDocument/2006/relationships/image" Target="../media/image60.png"/><Relationship Id="rId6" Type="http://schemas.openxmlformats.org/officeDocument/2006/relationships/image" Target="../media/image47.jpg"/><Relationship Id="rId7" Type="http://schemas.openxmlformats.org/officeDocument/2006/relationships/image" Target="../media/image5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0.png"/><Relationship Id="rId4" Type="http://schemas.openxmlformats.org/officeDocument/2006/relationships/image" Target="../media/image5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9.png"/><Relationship Id="rId4" Type="http://schemas.openxmlformats.org/officeDocument/2006/relationships/image" Target="../media/image61.jpg"/><Relationship Id="rId5" Type="http://schemas.openxmlformats.org/officeDocument/2006/relationships/image" Target="../media/image4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www.axelglobe.com" TargetMode="External"/><Relationship Id="rId4" Type="http://schemas.openxmlformats.org/officeDocument/2006/relationships/hyperlink" Target="https://www.axelglobe.com" TargetMode="External"/><Relationship Id="rId5" Type="http://schemas.openxmlformats.org/officeDocument/2006/relationships/image" Target="../media/image53.png"/><Relationship Id="rId6" Type="http://schemas.openxmlformats.org/officeDocument/2006/relationships/image" Target="../media/image5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drive.google.com/drive/folders/1hdNsfbRLeFWqo9i-dEB_z5P46dj6Ddd9" TargetMode="External"/><Relationship Id="rId4" Type="http://schemas.openxmlformats.org/officeDocument/2006/relationships/hyperlink" Target="mailto:matthew@symbioscomms.com" TargetMode="External"/><Relationship Id="rId5" Type="http://schemas.openxmlformats.org/officeDocument/2006/relationships/hyperlink" Target="https://ceos.org/meetings/lsi-vc-15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jp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.gif"/><Relationship Id="rId10" Type="http://schemas.openxmlformats.org/officeDocument/2006/relationships/image" Target="../media/image16.png"/><Relationship Id="rId13" Type="http://schemas.openxmlformats.org/officeDocument/2006/relationships/image" Target="../media/image29.png"/><Relationship Id="rId1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5.png"/><Relationship Id="rId5" Type="http://schemas.openxmlformats.org/officeDocument/2006/relationships/image" Target="../media/image18.jpg"/><Relationship Id="rId6" Type="http://schemas.openxmlformats.org/officeDocument/2006/relationships/image" Target="../media/image27.png"/><Relationship Id="rId7" Type="http://schemas.openxmlformats.org/officeDocument/2006/relationships/image" Target="../media/image14.png"/><Relationship Id="rId8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32.png"/><Relationship Id="rId1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30.png"/><Relationship Id="rId5" Type="http://schemas.openxmlformats.org/officeDocument/2006/relationships/image" Target="../media/image23.jpg"/><Relationship Id="rId6" Type="http://schemas.openxmlformats.org/officeDocument/2006/relationships/image" Target="../media/image21.jpg"/><Relationship Id="rId7" Type="http://schemas.openxmlformats.org/officeDocument/2006/relationships/image" Target="../media/image28.jpg"/><Relationship Id="rId8" Type="http://schemas.openxmlformats.org/officeDocument/2006/relationships/image" Target="../media/image2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2.png"/><Relationship Id="rId4" Type="http://schemas.openxmlformats.org/officeDocument/2006/relationships/image" Target="../media/image3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8.jpg"/><Relationship Id="rId4" Type="http://schemas.openxmlformats.org/officeDocument/2006/relationships/image" Target="../media/image36.jpg"/><Relationship Id="rId5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/>
              <a:t>LSI-VC-15</a:t>
            </a:r>
            <a:endParaRPr sz="7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>
                <a:latin typeface="Montserrat"/>
                <a:ea typeface="Montserrat"/>
                <a:cs typeface="Montserrat"/>
                <a:sym typeface="Montserrat"/>
              </a:rPr>
              <a:t>202</a:t>
            </a:r>
            <a:r>
              <a:rPr lang="en-GB" sz="7500"/>
              <a:t>4</a:t>
            </a:r>
            <a:endParaRPr sz="7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i="1" lang="en-GB" sz="4000"/>
              <a:t>AxelGlobe</a:t>
            </a:r>
            <a:endParaRPr i="1" sz="4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" name="Google Shape;73;p1"/>
          <p:cNvSpPr/>
          <p:nvPr/>
        </p:nvSpPr>
        <p:spPr>
          <a:xfrm>
            <a:off x="7222284" y="4252682"/>
            <a:ext cx="4832943" cy="26053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Nakano Shimpei</a:t>
            </a:r>
            <a:endParaRPr b="1" sz="2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Krawczyk Lukasz</a:t>
            </a:r>
            <a:endParaRPr b="1" sz="2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#2.1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LSI-VC-15 2024, Tokyo 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3rd - 5th April 2024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c6d56bca74_142_11"/>
          <p:cNvSpPr txBox="1"/>
          <p:nvPr>
            <p:ph idx="1" type="body"/>
          </p:nvPr>
        </p:nvSpPr>
        <p:spPr>
          <a:xfrm>
            <a:off x="324225" y="1296775"/>
            <a:ext cx="5640600" cy="385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2000"/>
              <a:t>Standard Product</a:t>
            </a:r>
            <a:endParaRPr sz="2000"/>
          </a:p>
        </p:txBody>
      </p:sp>
      <p:sp>
        <p:nvSpPr>
          <p:cNvPr id="230" name="Google Shape;230;g2c6d56bca74_142_11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1.3 Product Lineup</a:t>
            </a:r>
            <a:endParaRPr/>
          </a:p>
        </p:txBody>
      </p:sp>
      <p:graphicFrame>
        <p:nvGraphicFramePr>
          <p:cNvPr id="231" name="Google Shape;231;g2c6d56bca74_142_11"/>
          <p:cNvGraphicFramePr/>
          <p:nvPr/>
        </p:nvGraphicFramePr>
        <p:xfrm>
          <a:off x="401925" y="1802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{6950AF62-4D58-4730-BE99-C8A9DEF3BECB}</a:tableStyleId>
              </a:tblPr>
              <a:tblGrid>
                <a:gridCol w="1828900"/>
                <a:gridCol w="3503900"/>
              </a:tblGrid>
              <a:tr h="158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Multispectral</a:t>
                      </a:r>
                      <a:endParaRPr b="1"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Radiometric &amp; Geometric Corrected</a:t>
                      </a:r>
                      <a:endParaRPr sz="12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24292E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Surface Reflectance</a:t>
                      </a:r>
                      <a:endParaRPr b="1"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Atmospheric</a:t>
                      </a:r>
                      <a:r>
                        <a:rPr lang="en-GB" sz="12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 Corrected</a:t>
                      </a:r>
                      <a:endParaRPr sz="12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24292E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True Color Image</a:t>
                      </a:r>
                      <a:endParaRPr b="1"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Pan-sharpened, Color Corrected</a:t>
                      </a:r>
                      <a:endParaRPr sz="12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32" name="Google Shape;232;g2c6d56bca74_142_11"/>
          <p:cNvSpPr txBox="1"/>
          <p:nvPr/>
        </p:nvSpPr>
        <p:spPr>
          <a:xfrm>
            <a:off x="6395850" y="1296775"/>
            <a:ext cx="5332800" cy="3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latin typeface="Montserrat"/>
                <a:ea typeface="Montserrat"/>
                <a:cs typeface="Montserrat"/>
                <a:sym typeface="Montserrat"/>
              </a:rPr>
              <a:t>Value-Added</a:t>
            </a:r>
            <a:r>
              <a:rPr b="1" lang="en-GB" sz="2000">
                <a:latin typeface="Montserrat"/>
                <a:ea typeface="Montserrat"/>
                <a:cs typeface="Montserrat"/>
                <a:sym typeface="Montserrat"/>
              </a:rPr>
              <a:t> Product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33" name="Google Shape;233;g2c6d56bca74_142_11"/>
          <p:cNvGrpSpPr/>
          <p:nvPr/>
        </p:nvGrpSpPr>
        <p:grpSpPr>
          <a:xfrm>
            <a:off x="1135441" y="3139971"/>
            <a:ext cx="3865751" cy="3193099"/>
            <a:chOff x="8365975" y="1433875"/>
            <a:chExt cx="2973426" cy="2333625"/>
          </a:xfrm>
        </p:grpSpPr>
        <p:pic>
          <p:nvPicPr>
            <p:cNvPr id="234" name="Google Shape;234;g2c6d56bca74_142_11"/>
            <p:cNvPicPr preferRelativeResize="0"/>
            <p:nvPr/>
          </p:nvPicPr>
          <p:blipFill rotWithShape="1">
            <a:blip r:embed="rId3">
              <a:alphaModFix/>
            </a:blip>
            <a:srcRect b="0" l="24983" r="24988" t="0"/>
            <a:stretch/>
          </p:blipFill>
          <p:spPr>
            <a:xfrm>
              <a:off x="8365975" y="1433875"/>
              <a:ext cx="2973426" cy="2333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" name="Google Shape;235;g2c6d56bca74_142_11"/>
            <p:cNvSpPr txBox="1"/>
            <p:nvPr/>
          </p:nvSpPr>
          <p:spPr>
            <a:xfrm>
              <a:off x="8365975" y="1433875"/>
              <a:ext cx="591300" cy="260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TOA</a:t>
              </a:r>
              <a:endParaRPr b="1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6" name="Google Shape;236;g2c6d56bca74_142_11"/>
            <p:cNvSpPr txBox="1"/>
            <p:nvPr/>
          </p:nvSpPr>
          <p:spPr>
            <a:xfrm>
              <a:off x="10748100" y="1433875"/>
              <a:ext cx="591300" cy="260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0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SR</a:t>
              </a:r>
              <a:endParaRPr b="1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37" name="Google Shape;237;g2c6d56bca74_142_11"/>
          <p:cNvSpPr txBox="1"/>
          <p:nvPr/>
        </p:nvSpPr>
        <p:spPr>
          <a:xfrm>
            <a:off x="6432275" y="1682275"/>
            <a:ext cx="5239500" cy="11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 SemiBold"/>
                <a:ea typeface="Montserrat SemiBold"/>
                <a:cs typeface="Montserrat SemiBold"/>
                <a:sym typeface="Montserrat SemiBold"/>
              </a:rPr>
              <a:t>Cloudless Mosaic</a:t>
            </a:r>
            <a:endParaRPr sz="16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❖"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On-demand mosaic product with wide coverage</a:t>
            </a:r>
            <a:endParaRPr sz="1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238" name="Google Shape;238;g2c6d56bca74_142_11"/>
          <p:cNvCxnSpPr/>
          <p:nvPr/>
        </p:nvCxnSpPr>
        <p:spPr>
          <a:xfrm flipH="1">
            <a:off x="6081700" y="1307375"/>
            <a:ext cx="3600" cy="5066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39" name="Google Shape;239;g2c6d56bca74_142_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7300" y="2802150"/>
            <a:ext cx="2736896" cy="201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g2c6d56bca74_142_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98351" y="4147644"/>
            <a:ext cx="2973425" cy="2185418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1" name="Google Shape;241;g2c6d56bca74_142_11"/>
          <p:cNvSpPr/>
          <p:nvPr/>
        </p:nvSpPr>
        <p:spPr>
          <a:xfrm flipH="1" rot="10800000">
            <a:off x="7707193" y="4983579"/>
            <a:ext cx="659400" cy="629400"/>
          </a:xfrm>
          <a:prstGeom prst="bentArrow">
            <a:avLst>
              <a:gd fmla="val 27105" name="adj1"/>
              <a:gd fmla="val 22589" name="adj2"/>
              <a:gd fmla="val 25000" name="adj3"/>
              <a:gd fmla="val 0" name="adj4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g2c6d56bca74_109_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3250" y="2202228"/>
            <a:ext cx="4245275" cy="403606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g2c6d56bca74_109_162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1.4 Interface</a:t>
            </a:r>
            <a:endParaRPr/>
          </a:p>
        </p:txBody>
      </p:sp>
      <p:cxnSp>
        <p:nvCxnSpPr>
          <p:cNvPr id="248" name="Google Shape;248;g2c6d56bca74_109_162"/>
          <p:cNvCxnSpPr/>
          <p:nvPr/>
        </p:nvCxnSpPr>
        <p:spPr>
          <a:xfrm flipH="1">
            <a:off x="6081700" y="1307375"/>
            <a:ext cx="3600" cy="5066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49" name="Google Shape;249;g2c6d56bca74_109_1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8475" y="2206090"/>
            <a:ext cx="4245275" cy="4028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g2c6d56bca74_109_1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29775" y="5591025"/>
            <a:ext cx="1294525" cy="647276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g2c6d56bca74_109_162"/>
          <p:cNvSpPr txBox="1"/>
          <p:nvPr/>
        </p:nvSpPr>
        <p:spPr>
          <a:xfrm>
            <a:off x="261075" y="1234800"/>
            <a:ext cx="3527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latin typeface="Montserrat"/>
                <a:ea typeface="Montserrat"/>
                <a:cs typeface="Montserrat"/>
                <a:sym typeface="Montserrat"/>
              </a:rPr>
              <a:t>AxelGlobe Web </a:t>
            </a:r>
            <a:r>
              <a:rPr b="1" lang="en-GB" sz="2000">
                <a:latin typeface="Montserrat"/>
                <a:ea typeface="Montserrat"/>
                <a:cs typeface="Montserrat"/>
                <a:sym typeface="Montserrat"/>
              </a:rPr>
              <a:t>Platform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2" name="Google Shape;252;g2c6d56bca74_109_162"/>
          <p:cNvSpPr txBox="1"/>
          <p:nvPr/>
        </p:nvSpPr>
        <p:spPr>
          <a:xfrm>
            <a:off x="6344475" y="1234800"/>
            <a:ext cx="31683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latin typeface="Montserrat"/>
                <a:ea typeface="Montserrat"/>
                <a:cs typeface="Montserrat"/>
                <a:sym typeface="Montserrat"/>
              </a:rPr>
              <a:t>Search &amp; Tasking API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3" name="Google Shape;253;g2c6d56bca74_109_162"/>
          <p:cNvSpPr txBox="1"/>
          <p:nvPr/>
        </p:nvSpPr>
        <p:spPr>
          <a:xfrm>
            <a:off x="6344475" y="1732438"/>
            <a:ext cx="3891900" cy="27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Compliant with STAC specifications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4" name="Google Shape;254;g2c6d56bca74_109_162"/>
          <p:cNvSpPr txBox="1"/>
          <p:nvPr/>
        </p:nvSpPr>
        <p:spPr>
          <a:xfrm>
            <a:off x="261075" y="1732450"/>
            <a:ext cx="3891900" cy="27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Interactive search &amp; download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c6d56bca74_0_320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937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600"/>
              <a:buChar char="❖"/>
            </a:pPr>
            <a:r>
              <a:rPr lang="en-GB" sz="2600"/>
              <a:t>Machine-to-machine interfaces are necessary</a:t>
            </a:r>
            <a:endParaRPr sz="2600"/>
          </a:p>
          <a:p>
            <a:pPr indent="-3937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Char char="❖"/>
            </a:pPr>
            <a:r>
              <a:rPr lang="en-GB" sz="2600"/>
              <a:t>Standardizing Processing Levels and metadata is crucial for interoperability</a:t>
            </a:r>
            <a:endParaRPr sz="2600"/>
          </a:p>
          <a:p>
            <a:pPr indent="-3937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Char char="❖"/>
            </a:pPr>
            <a:r>
              <a:rPr lang="en-GB" sz="2600"/>
              <a:t>Transparency about the actual product quality is important</a:t>
            </a:r>
            <a:endParaRPr sz="2600"/>
          </a:p>
        </p:txBody>
      </p:sp>
      <p:sp>
        <p:nvSpPr>
          <p:cNvPr id="260" name="Google Shape;260;g2c6d56bca74_0_320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2.</a:t>
            </a:r>
            <a:r>
              <a:rPr lang="en-GB"/>
              <a:t> Lessons learned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c2a53e9932_0_3"/>
          <p:cNvSpPr txBox="1"/>
          <p:nvPr>
            <p:ph idx="1" type="body"/>
          </p:nvPr>
        </p:nvSpPr>
        <p:spPr>
          <a:xfrm>
            <a:off x="324225" y="1899075"/>
            <a:ext cx="11450400" cy="36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2100"/>
              <a:t>Three areas of improvements</a:t>
            </a:r>
            <a:endParaRPr b="1" sz="2100"/>
          </a:p>
          <a:p>
            <a:pPr indent="-36195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100"/>
              <a:buAutoNum type="arabicPeriod"/>
            </a:pPr>
            <a:r>
              <a:rPr b="1" lang="en-GB" sz="2100"/>
              <a:t>Accessibility</a:t>
            </a:r>
            <a:r>
              <a:rPr lang="en-GB" sz="2100"/>
              <a:t>: </a:t>
            </a:r>
            <a:r>
              <a:rPr lang="en-GB" sz="2100"/>
              <a:t>Enhanced interoperability and usability</a:t>
            </a:r>
            <a:endParaRPr sz="2100"/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b="1" lang="en-GB" sz="2100"/>
              <a:t>Interoperability</a:t>
            </a:r>
            <a:r>
              <a:rPr lang="en-GB" sz="2100"/>
              <a:t>: Alignment with leading scientific Earth Observation satellit</a:t>
            </a:r>
            <a:r>
              <a:rPr lang="en-GB" sz="2100"/>
              <a:t>e</a:t>
            </a:r>
            <a:r>
              <a:rPr lang="en-GB" sz="2100"/>
              <a:t> platforms</a:t>
            </a:r>
            <a:endParaRPr sz="2100"/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b="1" lang="en-GB" sz="2100"/>
              <a:t>Data quality</a:t>
            </a:r>
            <a:r>
              <a:rPr lang="en-GB" sz="2100"/>
              <a:t>: </a:t>
            </a:r>
            <a:r>
              <a:rPr lang="en-GB" sz="2100"/>
              <a:t>Continuous</a:t>
            </a:r>
            <a:r>
              <a:rPr lang="en-GB" sz="2100"/>
              <a:t> quality improvements and r</a:t>
            </a:r>
            <a:r>
              <a:rPr lang="en-GB" sz="2100"/>
              <a:t>igorous</a:t>
            </a:r>
            <a:r>
              <a:rPr lang="en-GB" sz="2100"/>
              <a:t> calibration methods</a:t>
            </a:r>
            <a:endParaRPr sz="2100"/>
          </a:p>
        </p:txBody>
      </p:sp>
      <p:sp>
        <p:nvSpPr>
          <p:cNvPr id="266" name="Google Shape;266;g2c2a53e9932_0_3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GB" sz="3600"/>
              <a:t>3. Current developments &amp; next steps</a:t>
            </a:r>
            <a:endParaRPr sz="36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c6d56bca74_0_189"/>
          <p:cNvSpPr txBox="1"/>
          <p:nvPr>
            <p:ph idx="1" type="body"/>
          </p:nvPr>
        </p:nvSpPr>
        <p:spPr>
          <a:xfrm>
            <a:off x="324225" y="1558500"/>
            <a:ext cx="7616100" cy="4709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en-GB" sz="1900"/>
              <a:t>Standards for Machine Readability</a:t>
            </a:r>
            <a:endParaRPr b="1" sz="1900"/>
          </a:p>
          <a:p>
            <a:pPr indent="0" lvl="0" marL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1900"/>
              <a:t>Current developments</a:t>
            </a:r>
            <a:endParaRPr sz="1900"/>
          </a:p>
          <a:p>
            <a:pPr indent="-349250" lvl="0" marL="4572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900"/>
              <a:buChar char="❖"/>
            </a:pPr>
            <a:r>
              <a:rPr lang="en-GB" sz="1900"/>
              <a:t>Data Products delivered as COGs via STAC</a:t>
            </a:r>
            <a:endParaRPr sz="1900"/>
          </a:p>
          <a:p>
            <a:pPr indent="0" lvl="0" marL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1900"/>
              <a:t>Benefits</a:t>
            </a:r>
            <a:endParaRPr sz="1900"/>
          </a:p>
          <a:p>
            <a:pPr indent="-349250" lvl="0" marL="4572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900"/>
              <a:buChar char="❖"/>
            </a:pPr>
            <a:r>
              <a:rPr lang="en-GB" sz="1900"/>
              <a:t>D</a:t>
            </a:r>
            <a:r>
              <a:rPr lang="en-GB" sz="1900"/>
              <a:t>ata from different sources can be easily integrated</a:t>
            </a:r>
            <a:endParaRPr sz="1900"/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❖"/>
            </a:pPr>
            <a:r>
              <a:rPr lang="en-GB" sz="1900"/>
              <a:t>Reducing time and resources needed for data preprocessing</a:t>
            </a:r>
            <a:endParaRPr sz="1900"/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❖"/>
            </a:pPr>
            <a:r>
              <a:rPr lang="en-GB" sz="1900"/>
              <a:t>Lowering the barrier to entry</a:t>
            </a:r>
            <a:endParaRPr sz="1900"/>
          </a:p>
        </p:txBody>
      </p:sp>
      <p:sp>
        <p:nvSpPr>
          <p:cNvPr id="272" name="Google Shape;272;g2c6d56bca74_0_189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/>
              <a:t>Enhanced interoperability and usability</a:t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</p:txBody>
      </p:sp>
      <p:sp>
        <p:nvSpPr>
          <p:cNvPr id="273" name="Google Shape;273;g2c6d56bca74_0_189"/>
          <p:cNvSpPr txBox="1"/>
          <p:nvPr/>
        </p:nvSpPr>
        <p:spPr>
          <a:xfrm>
            <a:off x="8213199" y="3697200"/>
            <a:ext cx="3895500" cy="28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800"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800">
                <a:latin typeface="Courier New"/>
                <a:ea typeface="Courier New"/>
                <a:cs typeface="Courier New"/>
                <a:sym typeface="Courier New"/>
              </a:rPr>
              <a:t>	"capture_timetamp": "2023-01-01T12:00:00.000000Z",</a:t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800">
                <a:latin typeface="Courier New"/>
                <a:ea typeface="Courier New"/>
                <a:cs typeface="Courier New"/>
                <a:sym typeface="Courier New"/>
              </a:rPr>
              <a:t>	"geometry": {</a:t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800">
                <a:latin typeface="Courier New"/>
                <a:ea typeface="Courier New"/>
                <a:cs typeface="Courier New"/>
                <a:sym typeface="Courier New"/>
              </a:rPr>
              <a:t>    	  "type" : "Polygon",</a:t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800">
                <a:latin typeface="Courier New"/>
                <a:ea typeface="Courier New"/>
                <a:cs typeface="Courier New"/>
                <a:sym typeface="Courier New"/>
              </a:rPr>
              <a:t>    	  "coordinates" : [ ... ]</a:t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800">
                <a:latin typeface="Courier New"/>
                <a:ea typeface="Courier New"/>
                <a:cs typeface="Courier New"/>
                <a:sym typeface="Courier New"/>
              </a:rPr>
              <a:t>	},</a:t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800">
                <a:latin typeface="Courier New"/>
                <a:ea typeface="Courier New"/>
                <a:cs typeface="Courier New"/>
                <a:sym typeface="Courier New"/>
              </a:rPr>
              <a:t>	"solar_and_viewing_geometry": {</a:t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800">
                <a:latin typeface="Courier New"/>
                <a:ea typeface="Courier New"/>
                <a:cs typeface="Courier New"/>
                <a:sym typeface="Courier New"/>
              </a:rPr>
              <a:t>    	  "solar_zenith_angle_deg": 45,</a:t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800">
                <a:latin typeface="Courier New"/>
                <a:ea typeface="Courier New"/>
                <a:cs typeface="Courier New"/>
                <a:sym typeface="Courier New"/>
              </a:rPr>
              <a:t>    	  "solar_azimuth_angle_deg": 90,</a:t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800">
                <a:latin typeface="Courier New"/>
                <a:ea typeface="Courier New"/>
                <a:cs typeface="Courier New"/>
                <a:sym typeface="Courier New"/>
              </a:rPr>
              <a:t>    	  "viewing_zenith_angle_deg": 45,</a:t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800">
                <a:latin typeface="Courier New"/>
                <a:ea typeface="Courier New"/>
                <a:cs typeface="Courier New"/>
                <a:sym typeface="Courier New"/>
              </a:rPr>
              <a:t>    	  "viewing_azimuth_angle_deg": 90,</a:t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800">
                <a:latin typeface="Courier New"/>
                <a:ea typeface="Courier New"/>
                <a:cs typeface="Courier New"/>
                <a:sym typeface="Courier New"/>
              </a:rPr>
              <a:t>	},</a:t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800">
                <a:latin typeface="Courier New"/>
                <a:ea typeface="Courier New"/>
                <a:cs typeface="Courier New"/>
                <a:sym typeface="Courier New"/>
              </a:rPr>
              <a:t>	"slant_range_m": 500000,</a:t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800">
                <a:latin typeface="Courier New"/>
                <a:ea typeface="Courier New"/>
                <a:cs typeface="Courier New"/>
                <a:sym typeface="Courier New"/>
              </a:rPr>
              <a:t>	"</a:t>
            </a:r>
            <a:r>
              <a:rPr lang="en-GB" sz="800">
                <a:latin typeface="Courier New"/>
                <a:ea typeface="Courier New"/>
                <a:cs typeface="Courier New"/>
                <a:sym typeface="Courier New"/>
              </a:rPr>
              <a:t>spatial_resolution_m</a:t>
            </a:r>
            <a:r>
              <a:rPr lang="en-GB" sz="800">
                <a:latin typeface="Courier New"/>
                <a:ea typeface="Courier New"/>
                <a:cs typeface="Courier New"/>
                <a:sym typeface="Courier New"/>
              </a:rPr>
              <a:t>": 2.0,</a:t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800">
                <a:latin typeface="Courier New"/>
                <a:ea typeface="Courier New"/>
                <a:cs typeface="Courier New"/>
                <a:sym typeface="Courier New"/>
              </a:rPr>
              <a:t>	"sun_earth_distance_au": 1.0,</a:t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800">
                <a:latin typeface="Courier New"/>
                <a:ea typeface="Courier New"/>
                <a:cs typeface="Courier New"/>
                <a:sym typeface="Courier New"/>
              </a:rPr>
              <a:t>	"sun_glint_angle_deg": 30,</a:t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Courier New"/>
                <a:ea typeface="Courier New"/>
                <a:cs typeface="Courier New"/>
                <a:sym typeface="Courier New"/>
              </a:rPr>
              <a:t>	"rpc": { ... },</a:t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"</a:t>
            </a:r>
            <a:r>
              <a:rPr lang="en-GB" sz="800">
                <a:latin typeface="Courier New"/>
                <a:ea typeface="Courier New"/>
                <a:cs typeface="Courier New"/>
                <a:sym typeface="Courier New"/>
              </a:rPr>
              <a:t>bands": [ ],</a:t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800">
                <a:latin typeface="Courier New"/>
                <a:ea typeface="Courier New"/>
                <a:cs typeface="Courier New"/>
                <a:sym typeface="Courier New"/>
              </a:rPr>
              <a:t>	</a:t>
            </a:r>
            <a:r>
              <a:rPr lang="en-GB" sz="800">
                <a:latin typeface="Courier New"/>
                <a:ea typeface="Courier New"/>
                <a:cs typeface="Courier New"/>
                <a:sym typeface="Courier New"/>
              </a:rPr>
              <a:t>...</a:t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 sz="800"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274" name="Google Shape;274;g2c6d56bca74_0_189"/>
          <p:cNvPicPr preferRelativeResize="0"/>
          <p:nvPr/>
        </p:nvPicPr>
        <p:blipFill rotWithShape="1">
          <a:blip r:embed="rId3">
            <a:alphaModFix/>
          </a:blip>
          <a:srcRect b="0" l="31244" r="29349" t="0"/>
          <a:stretch/>
        </p:blipFill>
        <p:spPr>
          <a:xfrm>
            <a:off x="10830500" y="1773075"/>
            <a:ext cx="597775" cy="66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2c6d56bca74_0_1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1200" y="1626404"/>
            <a:ext cx="988800" cy="70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g2c6d56bca74_0_1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49287" y="2361823"/>
            <a:ext cx="1772436" cy="126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g2c6d56bca74_0_1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46715" y="2781176"/>
            <a:ext cx="921273" cy="70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c6d56bca74_0_261"/>
          <p:cNvSpPr txBox="1"/>
          <p:nvPr>
            <p:ph idx="1" type="body"/>
          </p:nvPr>
        </p:nvSpPr>
        <p:spPr>
          <a:xfrm>
            <a:off x="324225" y="1558500"/>
            <a:ext cx="8545200" cy="464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en-GB" sz="1900"/>
              <a:t>Standards for Data Processing</a:t>
            </a:r>
            <a:endParaRPr b="1" sz="1900"/>
          </a:p>
          <a:p>
            <a:pPr indent="0" lvl="0" marL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1900"/>
              <a:t>Current developments</a:t>
            </a:r>
            <a:endParaRPr sz="1900"/>
          </a:p>
          <a:p>
            <a:pPr indent="-349250" lvl="0" marL="4572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900"/>
              <a:buChar char="❖"/>
            </a:pPr>
            <a:r>
              <a:rPr lang="en-GB" sz="1900"/>
              <a:t>Implementation of the CEOS ARD</a:t>
            </a:r>
            <a:endParaRPr sz="1900"/>
          </a:p>
          <a:p>
            <a:pPr indent="0" lvl="0" marL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1900"/>
              <a:t>Benefits</a:t>
            </a:r>
            <a:endParaRPr sz="1900"/>
          </a:p>
          <a:p>
            <a:pPr indent="-349250" lvl="0" marL="4572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900"/>
              <a:buChar char="❖"/>
            </a:pPr>
            <a:r>
              <a:rPr lang="en-GB" sz="1900"/>
              <a:t>Interoperability across </a:t>
            </a:r>
            <a:r>
              <a:rPr lang="en-GB" sz="1900"/>
              <a:t>various</a:t>
            </a:r>
            <a:r>
              <a:rPr lang="en-GB" sz="1900"/>
              <a:t> missions</a:t>
            </a:r>
            <a:endParaRPr sz="1900"/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❖"/>
            </a:pPr>
            <a:r>
              <a:rPr lang="en-GB" sz="1900"/>
              <a:t>Users can readily conduct analysis without the need for additional processing steps</a:t>
            </a:r>
            <a:endParaRPr sz="1900"/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❖"/>
            </a:pPr>
            <a:r>
              <a:rPr lang="en-GB" sz="1900"/>
              <a:t>Easier data comparison, combination, and analysis of data from differen</a:t>
            </a:r>
            <a:r>
              <a:rPr lang="en-GB" sz="1900"/>
              <a:t>t sources</a:t>
            </a:r>
            <a:endParaRPr sz="1900"/>
          </a:p>
        </p:txBody>
      </p:sp>
      <p:sp>
        <p:nvSpPr>
          <p:cNvPr id="283" name="Google Shape;283;g2c6d56bca74_0_261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/>
              <a:t>Enhanced interoperability and usability</a:t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</p:txBody>
      </p:sp>
      <p:pic>
        <p:nvPicPr>
          <p:cNvPr id="284" name="Google Shape;284;g2c6d56bca74_0_2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20300" y="2021851"/>
            <a:ext cx="3371699" cy="2739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c6d56bca74_0_282"/>
          <p:cNvSpPr txBox="1"/>
          <p:nvPr>
            <p:ph idx="1" type="body"/>
          </p:nvPr>
        </p:nvSpPr>
        <p:spPr>
          <a:xfrm>
            <a:off x="324225" y="1558500"/>
            <a:ext cx="6771900" cy="48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en-GB" sz="1900"/>
              <a:t>Traceability &amp; Reporting</a:t>
            </a:r>
            <a:endParaRPr b="1" sz="1900"/>
          </a:p>
          <a:p>
            <a:pPr indent="0" lvl="0" marL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1900"/>
              <a:t>Current developments</a:t>
            </a:r>
            <a:endParaRPr sz="1900"/>
          </a:p>
          <a:p>
            <a:pPr indent="-349250" lvl="0" marL="4572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900"/>
              <a:buChar char="❖"/>
            </a:pPr>
            <a:r>
              <a:rPr lang="en-GB" sz="1900"/>
              <a:t>Documentation of the methodology, traceability</a:t>
            </a:r>
            <a:endParaRPr sz="1900"/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❖"/>
            </a:pPr>
            <a:r>
              <a:rPr lang="en-GB" sz="1900"/>
              <a:t>Regular quality assurance</a:t>
            </a:r>
            <a:endParaRPr sz="1900"/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❖"/>
            </a:pPr>
            <a:r>
              <a:rPr lang="en-GB" sz="1900"/>
              <a:t>Third party evaluation and certification</a:t>
            </a:r>
            <a:endParaRPr sz="1900"/>
          </a:p>
          <a:p>
            <a:pPr indent="-3492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▪"/>
            </a:pPr>
            <a:r>
              <a:rPr lang="en-GB" sz="1900" u="sng">
                <a:solidFill>
                  <a:schemeClr val="hlink"/>
                </a:solidFill>
                <a:hlinkClick r:id="rId3"/>
              </a:rPr>
              <a:t>GRUS-1 EDAP report</a:t>
            </a:r>
            <a:r>
              <a:rPr lang="en-GB" sz="1900"/>
              <a:t> (2022)	</a:t>
            </a:r>
            <a:endParaRPr sz="1900"/>
          </a:p>
          <a:p>
            <a:pPr indent="-3492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▪"/>
            </a:pPr>
            <a:r>
              <a:rPr lang="en-GB" sz="1900"/>
              <a:t>FLARE report (2021)</a:t>
            </a:r>
            <a:endParaRPr sz="1900"/>
          </a:p>
          <a:p>
            <a:pPr indent="0" lvl="0" marL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1900"/>
              <a:t>Benefits</a:t>
            </a:r>
            <a:endParaRPr sz="1900"/>
          </a:p>
          <a:p>
            <a:pPr indent="-349250" lvl="0" marL="4572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900"/>
              <a:buChar char="❖"/>
            </a:pPr>
            <a:r>
              <a:rPr lang="en-GB" sz="1900"/>
              <a:t>Closing the gap between government and commercial missions</a:t>
            </a:r>
            <a:endParaRPr sz="1900"/>
          </a:p>
        </p:txBody>
      </p:sp>
      <p:sp>
        <p:nvSpPr>
          <p:cNvPr id="290" name="Google Shape;290;g2c6d56bca74_0_282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/>
              <a:t>Enhanced interoperability and usability</a:t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</p:txBody>
      </p:sp>
      <p:pic>
        <p:nvPicPr>
          <p:cNvPr id="291" name="Google Shape;291;g2c6d56bca74_0_282"/>
          <p:cNvPicPr preferRelativeResize="0"/>
          <p:nvPr/>
        </p:nvPicPr>
        <p:blipFill rotWithShape="1">
          <a:blip r:embed="rId4">
            <a:alphaModFix/>
          </a:blip>
          <a:srcRect b="0" l="49897" r="0" t="0"/>
          <a:stretch/>
        </p:blipFill>
        <p:spPr>
          <a:xfrm>
            <a:off x="9113650" y="1385925"/>
            <a:ext cx="2546932" cy="1016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2c6d56bca74_0_2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88799" y="2645511"/>
            <a:ext cx="1940230" cy="2321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2c6d56bca74_0_2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95973" y="5301453"/>
            <a:ext cx="2690526" cy="933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g2c6d56bca74_0_28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010825" y="5247925"/>
            <a:ext cx="2112325" cy="90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c6d56bca74_0_299"/>
          <p:cNvSpPr txBox="1"/>
          <p:nvPr>
            <p:ph idx="1" type="body"/>
          </p:nvPr>
        </p:nvSpPr>
        <p:spPr>
          <a:xfrm>
            <a:off x="324225" y="1559000"/>
            <a:ext cx="7794000" cy="4539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1900"/>
              <a:t>Maximize interoperability between Next Generation GRUS and Sentinel-2</a:t>
            </a:r>
            <a:endParaRPr b="1" sz="19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-349250" lvl="0" marL="457200" rtl="0" algn="l">
              <a:spcBef>
                <a:spcPts val="1000"/>
              </a:spcBef>
              <a:spcAft>
                <a:spcPts val="0"/>
              </a:spcAft>
              <a:buSzPts val="1900"/>
              <a:buChar char="❖"/>
            </a:pPr>
            <a:r>
              <a:rPr lang="en-GB" sz="1900"/>
              <a:t>Alignment in terms of data characteristics, spectral range and accuracy</a:t>
            </a:r>
            <a:endParaRPr sz="1900"/>
          </a:p>
          <a:p>
            <a:pPr indent="-349250" lvl="0" marL="457200" rtl="0" algn="l">
              <a:spcBef>
                <a:spcPts val="1000"/>
              </a:spcBef>
              <a:spcAft>
                <a:spcPts val="0"/>
              </a:spcAft>
              <a:buSzPts val="1900"/>
              <a:buChar char="❖"/>
            </a:pPr>
            <a:r>
              <a:rPr lang="en-GB" sz="1900"/>
              <a:t>Reusing existing research, papers, indices, ML models</a:t>
            </a:r>
            <a:endParaRPr sz="1900"/>
          </a:p>
          <a:p>
            <a:pPr indent="-349250" lvl="0" marL="457200" rtl="0" algn="l">
              <a:spcBef>
                <a:spcPts val="1000"/>
              </a:spcBef>
              <a:spcAft>
                <a:spcPts val="0"/>
              </a:spcAft>
              <a:buSzPts val="1900"/>
              <a:buChar char="❖"/>
            </a:pPr>
            <a:r>
              <a:rPr lang="en-GB" sz="1900"/>
              <a:t>Reduce Initial Operation time and overall Time To Value via Cross Calibration (Simultaneous Cross-over Calibration)</a:t>
            </a:r>
            <a:endParaRPr sz="1900"/>
          </a:p>
          <a:p>
            <a:pPr indent="-349250" lvl="0" marL="457200" rtl="0" algn="l">
              <a:spcBef>
                <a:spcPts val="1000"/>
              </a:spcBef>
              <a:spcAft>
                <a:spcPts val="0"/>
              </a:spcAft>
              <a:buSzPts val="1900"/>
              <a:buChar char="❖"/>
            </a:pPr>
            <a:r>
              <a:rPr lang="en-GB" sz="1900"/>
              <a:t>Drop-in replacement for customers who already uses Sentinel-2</a:t>
            </a:r>
            <a:endParaRPr sz="1900"/>
          </a:p>
        </p:txBody>
      </p:sp>
      <p:sp>
        <p:nvSpPr>
          <p:cNvPr id="300" name="Google Shape;300;g2c6d56bca74_0_299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/>
              <a:t>Alignment with leading scientific Earth observation satellite platforms</a:t>
            </a:r>
            <a:endParaRPr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</p:txBody>
      </p:sp>
      <p:pic>
        <p:nvPicPr>
          <p:cNvPr id="301" name="Google Shape;301;g2c6d56bca74_0_2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01527" y="4141850"/>
            <a:ext cx="1637550" cy="853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2c6d56bca74_0_2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64825" y="3043277"/>
            <a:ext cx="3174251" cy="853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c677aedf98_0_6"/>
          <p:cNvSpPr txBox="1"/>
          <p:nvPr>
            <p:ph idx="1" type="body"/>
          </p:nvPr>
        </p:nvSpPr>
        <p:spPr>
          <a:xfrm>
            <a:off x="324227" y="1558525"/>
            <a:ext cx="80766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925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900"/>
              <a:buChar char="❖"/>
            </a:pPr>
            <a:r>
              <a:rPr lang="en-GB" sz="1900"/>
              <a:t>Rigorous on-ground instrument characterization, calibration and validation</a:t>
            </a:r>
            <a:endParaRPr sz="1900"/>
          </a:p>
          <a:p>
            <a:pPr indent="-3492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▪"/>
            </a:pPr>
            <a:r>
              <a:rPr lang="en-GB" sz="1900"/>
              <a:t>Response curve, PSF, thermal effects, alignment, distortions, stray light</a:t>
            </a:r>
            <a:endParaRPr sz="1900"/>
          </a:p>
          <a:p>
            <a:pPr indent="-3492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▪"/>
            </a:pPr>
            <a:r>
              <a:rPr lang="en-GB" sz="1900"/>
              <a:t>Reports before the launch and after commissioning</a:t>
            </a:r>
            <a:endParaRPr sz="1900"/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❖"/>
            </a:pPr>
            <a:r>
              <a:rPr lang="en-GB" sz="1900"/>
              <a:t>Regular on-orbit calibration</a:t>
            </a:r>
            <a:endParaRPr sz="1900"/>
          </a:p>
          <a:p>
            <a:pPr indent="-3492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▪"/>
            </a:pPr>
            <a:r>
              <a:rPr lang="en-GB" sz="1900"/>
              <a:t>Lunar Calibration &amp; </a:t>
            </a:r>
            <a:r>
              <a:rPr lang="en-GB" sz="1900"/>
              <a:t>degradation</a:t>
            </a:r>
            <a:r>
              <a:rPr lang="en-GB" sz="1900"/>
              <a:t> monitoring</a:t>
            </a:r>
            <a:endParaRPr sz="1900"/>
          </a:p>
          <a:p>
            <a:pPr indent="-3492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▪"/>
            </a:pPr>
            <a:r>
              <a:rPr lang="en-GB" sz="1900"/>
              <a:t>Fully automated Vicarious Calibration</a:t>
            </a:r>
            <a:endParaRPr sz="1900"/>
          </a:p>
          <a:p>
            <a:pPr indent="-3492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Char char="▪"/>
            </a:pPr>
            <a:r>
              <a:rPr lang="en-GB" sz="1900"/>
              <a:t>Simultaneous Cross-over Calibration</a:t>
            </a:r>
            <a:endParaRPr sz="1900"/>
          </a:p>
        </p:txBody>
      </p:sp>
      <p:sp>
        <p:nvSpPr>
          <p:cNvPr id="308" name="Google Shape;308;g2c677aedf98_0_6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Rigorous calibration methods</a:t>
            </a:r>
            <a:endParaRPr/>
          </a:p>
        </p:txBody>
      </p:sp>
      <p:pic>
        <p:nvPicPr>
          <p:cNvPr id="309" name="Google Shape;309;g2c677aedf98_0_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17975" y="1499273"/>
            <a:ext cx="2117746" cy="21177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able&#10;&#10;Description automatically generated" id="310" name="Google Shape;310;g2c677aedf98_0_6"/>
          <p:cNvPicPr preferRelativeResize="0"/>
          <p:nvPr/>
        </p:nvPicPr>
        <p:blipFill rotWithShape="1">
          <a:blip r:embed="rId4">
            <a:alphaModFix/>
          </a:blip>
          <a:srcRect b="22739" l="0" r="-391" t="21512"/>
          <a:stretch/>
        </p:blipFill>
        <p:spPr>
          <a:xfrm>
            <a:off x="9317973" y="3872622"/>
            <a:ext cx="2117748" cy="15900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311" name="Google Shape;311;g2c677aedf98_0_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317974" y="5654419"/>
            <a:ext cx="2073276" cy="50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c6d56bca74_142_16"/>
          <p:cNvSpPr txBox="1"/>
          <p:nvPr>
            <p:ph idx="1" type="body"/>
          </p:nvPr>
        </p:nvSpPr>
        <p:spPr>
          <a:xfrm>
            <a:off x="2365450" y="4442075"/>
            <a:ext cx="3432900" cy="54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a</a:t>
            </a:r>
            <a:r>
              <a:rPr lang="en-GB" u="sng">
                <a:solidFill>
                  <a:schemeClr val="hlink"/>
                </a:solidFill>
                <a:hlinkClick r:id="rId4"/>
              </a:rPr>
              <a:t>xelglobe.com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7" name="Google Shape;317;g2c6d56bca74_142_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000" y="2453425"/>
            <a:ext cx="6030199" cy="2692053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g2c6d56bca74_142_16"/>
          <p:cNvSpPr txBox="1"/>
          <p:nvPr/>
        </p:nvSpPr>
        <p:spPr>
          <a:xfrm>
            <a:off x="647175" y="2254025"/>
            <a:ext cx="7298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en-GB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Have q</a:t>
            </a:r>
            <a:r>
              <a:rPr i="1" lang="en-GB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uestions? Please contact us!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19" name="Google Shape;319;g2c6d56bca74_142_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09600" y="1996225"/>
            <a:ext cx="3635349" cy="3635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"/>
          <p:cNvSpPr txBox="1"/>
          <p:nvPr/>
        </p:nvSpPr>
        <p:spPr>
          <a:xfrm>
            <a:off x="357105" y="1290957"/>
            <a:ext cx="11112000" cy="51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13" lvl="0" marL="214313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Presenters should name their file using the following convention: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12" lvl="1" marL="6715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AgendaItemNumber_LastName_Subject_Version </a:t>
            </a:r>
            <a:r>
              <a:rPr b="0" i="1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(e.g., 1.1_Labhan_Welcome_v1)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1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1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11" lvl="0" marL="214311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i="1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Documents and presentations should be uploaded to the shared folder to allow for streamlined self service</a:t>
            </a:r>
            <a:endParaRPr b="1" i="1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12" lvl="1" marL="6715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1" i="1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Shared </a:t>
            </a:r>
            <a:r>
              <a:rPr b="1" i="1" lang="en-GB" sz="1600" u="sng" cap="none" strike="noStrike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Presentation Folder</a:t>
            </a:r>
            <a:r>
              <a:rPr b="1" i="1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(default view only, ask for upload/edit permission as required)</a:t>
            </a:r>
            <a:endParaRPr b="1" i="1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12" lvl="1" marL="6715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i="1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For support</a:t>
            </a:r>
            <a:r>
              <a:rPr b="0" i="1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contact </a:t>
            </a:r>
            <a:r>
              <a:rPr b="0" i="1" lang="en-GB" sz="1600" u="sng" cap="none" strike="noStrike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matthew@symbioscomms.com</a:t>
            </a:r>
            <a:r>
              <a:rPr b="0" i="1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i="1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12" lvl="1" marL="6715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b="1" i="1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Presentations </a:t>
            </a:r>
            <a:r>
              <a:rPr b="0" i="1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should be submitted by </a:t>
            </a:r>
            <a:r>
              <a:rPr b="1" i="1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27 March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11" lvl="0" marL="214311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Meeting website: </a:t>
            </a:r>
            <a:r>
              <a:rPr b="0" i="0" lang="en-GB" sz="1600" u="sng" cap="none" strike="noStrike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https://ceos.org/meetings/lsi-vc-15/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4311" lvl="0" marL="214311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b="0" i="0" lang="en-GB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Please explicitly highlight the decisions, outcomes, or actions you are seeking. The more explicit you are, the better. i.e., feel free to provide text for a proposed action – it may be revised later, but this approach will help with the efficient preparation of the actions record of the meeting.</a:t>
            </a:r>
            <a:endParaRPr b="0" i="0" sz="1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" name="Google Shape;79;p2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GB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Presenter Guidelines 1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g2c7436f8478_0_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8" cy="6909793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g2c7436f8478_0_20"/>
          <p:cNvSpPr txBox="1"/>
          <p:nvPr/>
        </p:nvSpPr>
        <p:spPr>
          <a:xfrm>
            <a:off x="0" y="774696"/>
            <a:ext cx="4980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1" lang="en-GB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Space within Your Reach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g2c7436f8478_0_20"/>
          <p:cNvSpPr txBox="1"/>
          <p:nvPr/>
        </p:nvSpPr>
        <p:spPr>
          <a:xfrm>
            <a:off x="306094" y="190192"/>
            <a:ext cx="3057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1" lang="en-GB" sz="28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Our Vision: </a:t>
            </a:r>
            <a:endParaRPr b="1" i="0" sz="2800" u="none" cap="none" strike="noStrike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g2c7436f8478_0_20"/>
          <p:cNvSpPr txBox="1"/>
          <p:nvPr/>
        </p:nvSpPr>
        <p:spPr>
          <a:xfrm>
            <a:off x="8885815" y="190192"/>
            <a:ext cx="3079200" cy="10773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Establishment: 2008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Capital Stock: 70 Million USD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Employee: 140 people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HQ: Tokyo in Japan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g2c7436f8478_0_20"/>
          <p:cNvSpPr txBox="1"/>
          <p:nvPr/>
        </p:nvSpPr>
        <p:spPr>
          <a:xfrm>
            <a:off x="187342" y="5565369"/>
            <a:ext cx="57147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2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“We started building microsatellites to make it possible for private companies to own one … ”</a:t>
            </a:r>
            <a:endParaRPr b="1" i="1" sz="24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c6d56bca74_109_47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Track Record</a:t>
            </a:r>
            <a:endParaRPr/>
          </a:p>
        </p:txBody>
      </p:sp>
      <p:cxnSp>
        <p:nvCxnSpPr>
          <p:cNvPr id="94" name="Google Shape;94;g2c6d56bca74_109_47"/>
          <p:cNvCxnSpPr/>
          <p:nvPr/>
        </p:nvCxnSpPr>
        <p:spPr>
          <a:xfrm>
            <a:off x="767042" y="2425195"/>
            <a:ext cx="10849500" cy="0"/>
          </a:xfrm>
          <a:prstGeom prst="straightConnector1">
            <a:avLst/>
          </a:prstGeom>
          <a:noFill/>
          <a:ln cap="flat" cmpd="sng" w="38100">
            <a:solidFill>
              <a:srgbClr val="7F7F7F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95" name="Google Shape;95;g2c6d56bca74_109_47"/>
          <p:cNvSpPr/>
          <p:nvPr/>
        </p:nvSpPr>
        <p:spPr>
          <a:xfrm>
            <a:off x="688489" y="2307367"/>
            <a:ext cx="226500" cy="235800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9"/>
              <a:buFont typeface="Arial"/>
              <a:buNone/>
            </a:pPr>
            <a:r>
              <a:t/>
            </a:r>
            <a:endParaRPr b="0" i="0" sz="849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g2c6d56bca74_109_47"/>
          <p:cNvSpPr/>
          <p:nvPr/>
        </p:nvSpPr>
        <p:spPr>
          <a:xfrm>
            <a:off x="2291553" y="2328160"/>
            <a:ext cx="203400" cy="194100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9"/>
              <a:buFont typeface="Arial"/>
              <a:buNone/>
            </a:pPr>
            <a:r>
              <a:t/>
            </a:r>
            <a:endParaRPr b="0" i="0" sz="849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g2c6d56bca74_109_47"/>
          <p:cNvSpPr/>
          <p:nvPr/>
        </p:nvSpPr>
        <p:spPr>
          <a:xfrm>
            <a:off x="6506579" y="2328160"/>
            <a:ext cx="203400" cy="194100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9"/>
              <a:buFont typeface="Arial"/>
              <a:buNone/>
            </a:pPr>
            <a:r>
              <a:t/>
            </a:r>
            <a:endParaRPr b="0" i="0" sz="849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g2c6d56bca74_109_47"/>
          <p:cNvSpPr/>
          <p:nvPr/>
        </p:nvSpPr>
        <p:spPr>
          <a:xfrm>
            <a:off x="3323090" y="2328160"/>
            <a:ext cx="203400" cy="194100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9"/>
              <a:buFont typeface="Arial"/>
              <a:buNone/>
            </a:pPr>
            <a:r>
              <a:t/>
            </a:r>
            <a:endParaRPr b="0" i="0" sz="849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g2c6d56bca74_109_47"/>
          <p:cNvSpPr/>
          <p:nvPr/>
        </p:nvSpPr>
        <p:spPr>
          <a:xfrm>
            <a:off x="5394510" y="2328160"/>
            <a:ext cx="203400" cy="194100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9"/>
              <a:buFont typeface="Arial"/>
              <a:buNone/>
            </a:pPr>
            <a:r>
              <a:t/>
            </a:r>
            <a:endParaRPr b="0" i="0" sz="849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g2c6d56bca74_109_47"/>
          <p:cNvSpPr/>
          <p:nvPr/>
        </p:nvSpPr>
        <p:spPr>
          <a:xfrm>
            <a:off x="7560648" y="2316510"/>
            <a:ext cx="203400" cy="194100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9"/>
              <a:buFont typeface="Arial"/>
              <a:buNone/>
            </a:pPr>
            <a:r>
              <a:t/>
            </a:r>
            <a:endParaRPr b="0" i="0" sz="849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g2c6d56bca74_109_47"/>
          <p:cNvSpPr/>
          <p:nvPr/>
        </p:nvSpPr>
        <p:spPr>
          <a:xfrm>
            <a:off x="486429" y="4207676"/>
            <a:ext cx="5591100" cy="2494800"/>
          </a:xfrm>
          <a:prstGeom prst="roundRect">
            <a:avLst>
              <a:gd fmla="val 2058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26"/>
              <a:buFont typeface="Arial"/>
              <a:buNone/>
            </a:pPr>
            <a:r>
              <a:t/>
            </a:r>
            <a:endParaRPr b="1" i="0" sz="242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g2c6d56bca74_109_47"/>
          <p:cNvSpPr txBox="1"/>
          <p:nvPr/>
        </p:nvSpPr>
        <p:spPr>
          <a:xfrm>
            <a:off x="240904" y="2552785"/>
            <a:ext cx="1121700" cy="3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9"/>
              <a:buFont typeface="Arial"/>
              <a:buNone/>
            </a:pPr>
            <a:r>
              <a:rPr b="1" i="0" lang="en-GB" sz="84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2008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9"/>
              <a:buFont typeface="Arial"/>
              <a:buNone/>
            </a:pPr>
            <a:r>
              <a:rPr b="1" i="0" lang="en-GB" sz="84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Founded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g2c6d56bca74_109_47"/>
          <p:cNvSpPr txBox="1"/>
          <p:nvPr/>
        </p:nvSpPr>
        <p:spPr>
          <a:xfrm>
            <a:off x="1847709" y="2552785"/>
            <a:ext cx="1121700" cy="3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9"/>
              <a:buFont typeface="Arial"/>
              <a:buNone/>
            </a:pPr>
            <a:r>
              <a:rPr b="1" i="0" lang="en-GB" sz="84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9"/>
              <a:buFont typeface="Arial"/>
              <a:buNone/>
            </a:pPr>
            <a:r>
              <a:rPr b="1" i="0" lang="en-GB" sz="84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WNISAT-1</a:t>
            </a:r>
            <a:endParaRPr b="1" i="0" sz="84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g2c6d56bca74_109_47"/>
          <p:cNvSpPr txBox="1"/>
          <p:nvPr/>
        </p:nvSpPr>
        <p:spPr>
          <a:xfrm>
            <a:off x="2900120" y="2552785"/>
            <a:ext cx="1121700" cy="3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9"/>
              <a:buFont typeface="Arial"/>
              <a:buNone/>
            </a:pPr>
            <a:r>
              <a:rPr b="1" i="0" lang="en-GB" sz="84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2014年</a:t>
            </a:r>
            <a:endParaRPr b="1" i="0" sz="84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9"/>
              <a:buFont typeface="Arial"/>
              <a:buNone/>
            </a:pPr>
            <a:r>
              <a:rPr b="1" i="0" lang="en-GB" sz="84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Hodoyoshi-1</a:t>
            </a:r>
            <a:endParaRPr b="1" i="0" sz="84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g2c6d56bca74_109_47"/>
          <p:cNvSpPr txBox="1"/>
          <p:nvPr/>
        </p:nvSpPr>
        <p:spPr>
          <a:xfrm>
            <a:off x="4953488" y="2552785"/>
            <a:ext cx="1121700" cy="3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9"/>
              <a:buFont typeface="Arial"/>
              <a:buNone/>
            </a:pPr>
            <a:r>
              <a:rPr b="1" i="0" lang="en-GB" sz="84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2017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9"/>
              <a:buFont typeface="Arial"/>
              <a:buNone/>
            </a:pPr>
            <a:r>
              <a:rPr b="1" i="0" lang="en-GB" sz="84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WNISAT-1R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g2c6d56bca74_109_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9863" y="2991535"/>
            <a:ext cx="803346" cy="847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g2c6d56bca74_109_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95487" y="3014077"/>
            <a:ext cx="588751" cy="1708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ãuniversity of tokyo logoãã®ç»åæ¤ç´¢çµæ" id="108" name="Google Shape;108;g2c6d56bca74_109_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70101" y="2029852"/>
            <a:ext cx="1181624" cy="243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g2c6d56bca74_109_4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84961" y="1306709"/>
            <a:ext cx="679571" cy="788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g2c6d56bca74_109_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57456" y="2846988"/>
            <a:ext cx="588751" cy="17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2c6d56bca74_109_4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65068" y="3041288"/>
            <a:ext cx="732001" cy="847484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g2c6d56bca74_109_47"/>
          <p:cNvSpPr/>
          <p:nvPr/>
        </p:nvSpPr>
        <p:spPr>
          <a:xfrm>
            <a:off x="9107233" y="2328160"/>
            <a:ext cx="203400" cy="194100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9"/>
              <a:buFont typeface="Arial"/>
              <a:buNone/>
            </a:pPr>
            <a:r>
              <a:t/>
            </a:r>
            <a:endParaRPr b="0" i="0" sz="849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g2c6d56bca74_109_47"/>
          <p:cNvSpPr txBox="1"/>
          <p:nvPr/>
        </p:nvSpPr>
        <p:spPr>
          <a:xfrm>
            <a:off x="5977131" y="3944732"/>
            <a:ext cx="3561900" cy="7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5"/>
              <a:buFont typeface="Arial"/>
              <a:buNone/>
            </a:pPr>
            <a:r>
              <a:rPr b="1" i="0" lang="en-GB" sz="1455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国内初</a:t>
            </a:r>
            <a:endParaRPr b="1" i="0" sz="1455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5"/>
              <a:buFont typeface="Arial"/>
              <a:buNone/>
            </a:pPr>
            <a:r>
              <a:t/>
            </a:r>
            <a:endParaRPr b="1" i="0" sz="1455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55"/>
              <a:buFont typeface="Arial"/>
              <a:buNone/>
            </a:pPr>
            <a:r>
              <a:rPr b="1" i="0" lang="en-GB" sz="1455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小型衛星のコンステーション実現</a:t>
            </a:r>
            <a:endParaRPr b="1" i="0" sz="1455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g2c6d56bca74_109_47"/>
          <p:cNvSpPr txBox="1"/>
          <p:nvPr/>
        </p:nvSpPr>
        <p:spPr>
          <a:xfrm>
            <a:off x="6369680" y="5198582"/>
            <a:ext cx="5246700" cy="6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98"/>
              <a:buFont typeface="Arial"/>
              <a:buNone/>
            </a:pPr>
            <a:r>
              <a:rPr b="1" i="0" lang="en-GB" sz="169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Established Constellation of small spacecrafts as 1</a:t>
            </a:r>
            <a:r>
              <a:rPr b="1" baseline="30000" i="0" lang="en-GB" sz="169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</a:t>
            </a:r>
            <a:r>
              <a:rPr b="1" i="0" lang="en-GB" sz="169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company in Japan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g2c6d56bca74_109_47"/>
          <p:cNvSpPr txBox="1"/>
          <p:nvPr/>
        </p:nvSpPr>
        <p:spPr>
          <a:xfrm>
            <a:off x="6077726" y="2552785"/>
            <a:ext cx="1121700" cy="3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9"/>
              <a:buFont typeface="Arial"/>
              <a:buNone/>
            </a:pPr>
            <a:r>
              <a:rPr b="1" i="0" lang="en-GB" sz="84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2018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9"/>
              <a:buFont typeface="Arial"/>
              <a:buNone/>
            </a:pPr>
            <a:r>
              <a:rPr b="1" i="0" lang="en-GB" sz="84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GRUS-1A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" name="Google Shape;116;g2c6d56bca74_109_4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302278" y="2951442"/>
            <a:ext cx="732001" cy="954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g2c6d56bca74_109_4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117600" y="2020290"/>
            <a:ext cx="879403" cy="262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g2c6d56bca74_109_4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788108" y="2020290"/>
            <a:ext cx="879403" cy="262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g2c6d56bca74_109_4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7788382">
            <a:off x="7072088" y="1216114"/>
            <a:ext cx="1256778" cy="1057758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g2c6d56bca74_109_47"/>
          <p:cNvSpPr txBox="1"/>
          <p:nvPr/>
        </p:nvSpPr>
        <p:spPr>
          <a:xfrm>
            <a:off x="7101511" y="2552785"/>
            <a:ext cx="1121700" cy="3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9"/>
              <a:buFont typeface="Arial"/>
              <a:buNone/>
            </a:pPr>
            <a:r>
              <a:rPr b="1" i="0" lang="en-GB" sz="84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9"/>
              <a:buFont typeface="Arial"/>
              <a:buNone/>
            </a:pPr>
            <a:r>
              <a:rPr b="1" i="0" lang="en-GB" sz="84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RAPIS-1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ãjaxa logoãã®ç»åæ¤ç´¢çµæ" id="121" name="Google Shape;121;g2c6d56bca74_109_4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824135" y="2016150"/>
            <a:ext cx="441123" cy="270462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g2c6d56bca74_109_47"/>
          <p:cNvSpPr txBox="1"/>
          <p:nvPr/>
        </p:nvSpPr>
        <p:spPr>
          <a:xfrm>
            <a:off x="8648096" y="2552785"/>
            <a:ext cx="1121700" cy="3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9"/>
              <a:buFont typeface="Arial"/>
              <a:buNone/>
            </a:pPr>
            <a:r>
              <a:rPr b="1" i="0" lang="en-GB" sz="84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9"/>
              <a:buFont typeface="Arial"/>
              <a:buNone/>
            </a:pPr>
            <a:r>
              <a:rPr b="1" i="0" lang="en-GB" sz="84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GRUSB,C,D,E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" name="Google Shape;123;g2c6d56bca74_109_4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454949" y="3014078"/>
            <a:ext cx="1621847" cy="806087"/>
          </a:xfrm>
          <a:prstGeom prst="rect">
            <a:avLst/>
          </a:prstGeom>
          <a:solidFill>
            <a:srgbClr val="9CC2E5"/>
          </a:solidFill>
          <a:ln>
            <a:noFill/>
          </a:ln>
        </p:spPr>
      </p:pic>
      <p:grpSp>
        <p:nvGrpSpPr>
          <p:cNvPr id="124" name="Google Shape;124;g2c6d56bca74_109_47"/>
          <p:cNvGrpSpPr/>
          <p:nvPr/>
        </p:nvGrpSpPr>
        <p:grpSpPr>
          <a:xfrm>
            <a:off x="1229540" y="4851936"/>
            <a:ext cx="4665809" cy="1399147"/>
            <a:chOff x="1361540" y="8763072"/>
            <a:chExt cx="7694276" cy="2307300"/>
          </a:xfrm>
        </p:grpSpPr>
        <p:sp>
          <p:nvSpPr>
            <p:cNvPr id="125" name="Google Shape;125;g2c6d56bca74_109_47"/>
            <p:cNvSpPr txBox="1"/>
            <p:nvPr/>
          </p:nvSpPr>
          <p:spPr>
            <a:xfrm>
              <a:off x="1361540" y="8763072"/>
              <a:ext cx="3720900" cy="230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98"/>
                <a:buFont typeface="Arial"/>
                <a:buNone/>
              </a:pPr>
              <a:r>
                <a:rPr b="1" i="0" lang="en-GB" sz="1698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1. WNISAT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98"/>
                <a:buFont typeface="Arial"/>
                <a:buNone/>
              </a:pPr>
              <a:r>
                <a:rPr b="1" i="0" lang="en-GB" sz="1698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2. Hodoyoshi-1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98"/>
                <a:buFont typeface="Arial"/>
                <a:buNone/>
              </a:pPr>
              <a:r>
                <a:rPr b="1" i="0" lang="en-GB" sz="1698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3. WNISAT-1R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98"/>
                <a:buFont typeface="Arial"/>
                <a:buNone/>
              </a:pPr>
              <a:r>
                <a:rPr b="1" i="0" lang="en-GB" sz="1698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4. </a:t>
              </a:r>
              <a:r>
                <a:rPr b="1" i="0" lang="en-GB" sz="1698" u="none" cap="none" strike="noStrike">
                  <a:solidFill>
                    <a:srgbClr val="2E75B5"/>
                  </a:solidFill>
                  <a:latin typeface="Arial"/>
                  <a:ea typeface="Arial"/>
                  <a:cs typeface="Arial"/>
                  <a:sym typeface="Arial"/>
                </a:rPr>
                <a:t>GRUS-1A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98"/>
                <a:buFont typeface="Arial"/>
                <a:buNone/>
              </a:pPr>
              <a:r>
                <a:rPr b="1" i="0" lang="en-GB" sz="1698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5. RAPIS-1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g2c6d56bca74_109_47"/>
            <p:cNvSpPr txBox="1"/>
            <p:nvPr/>
          </p:nvSpPr>
          <p:spPr>
            <a:xfrm>
              <a:off x="5290816" y="8763072"/>
              <a:ext cx="3765000" cy="230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98"/>
                <a:buFont typeface="Arial"/>
                <a:buNone/>
              </a:pPr>
              <a:r>
                <a:rPr b="1" i="0" lang="en-GB" sz="1698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6. </a:t>
              </a:r>
              <a:r>
                <a:rPr b="1" i="0" lang="en-GB" sz="1698" u="none" cap="none" strike="noStrike">
                  <a:solidFill>
                    <a:srgbClr val="2E75B5"/>
                  </a:solidFill>
                  <a:latin typeface="Arial"/>
                  <a:ea typeface="Arial"/>
                  <a:cs typeface="Arial"/>
                  <a:sym typeface="Arial"/>
                </a:rPr>
                <a:t>GRUS-1B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98"/>
                <a:buFont typeface="Arial"/>
                <a:buNone/>
              </a:pPr>
              <a:r>
                <a:rPr b="1" i="0" lang="en-GB" sz="1698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7. </a:t>
              </a:r>
              <a:r>
                <a:rPr b="1" i="0" lang="en-GB" sz="1698" u="none" cap="none" strike="noStrike">
                  <a:solidFill>
                    <a:srgbClr val="2E75B5"/>
                  </a:solidFill>
                  <a:latin typeface="Arial"/>
                  <a:ea typeface="Arial"/>
                  <a:cs typeface="Arial"/>
                  <a:sym typeface="Arial"/>
                </a:rPr>
                <a:t>GRUS-1C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98"/>
                <a:buFont typeface="Arial"/>
                <a:buNone/>
              </a:pPr>
              <a:r>
                <a:rPr b="1" i="0" lang="en-GB" sz="1698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8. </a:t>
              </a:r>
              <a:r>
                <a:rPr b="1" i="0" lang="en-GB" sz="1698" u="none" cap="none" strike="noStrike">
                  <a:solidFill>
                    <a:srgbClr val="2E75B5"/>
                  </a:solidFill>
                  <a:latin typeface="Arial"/>
                  <a:ea typeface="Arial"/>
                  <a:cs typeface="Arial"/>
                  <a:sym typeface="Arial"/>
                </a:rPr>
                <a:t>GRUS-1D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98"/>
                <a:buFont typeface="Arial"/>
                <a:buNone/>
              </a:pPr>
              <a:r>
                <a:rPr b="1" i="0" lang="en-GB" sz="1698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9. </a:t>
              </a:r>
              <a:r>
                <a:rPr b="1" i="0" lang="en-GB" sz="1698" u="none" cap="none" strike="noStrike">
                  <a:solidFill>
                    <a:srgbClr val="2E75B5"/>
                  </a:solidFill>
                  <a:latin typeface="Arial"/>
                  <a:ea typeface="Arial"/>
                  <a:cs typeface="Arial"/>
                  <a:sym typeface="Arial"/>
                </a:rPr>
                <a:t>GRUS-1E</a:t>
              </a:r>
              <a:endParaRPr b="1" i="0" sz="1698" u="none" cap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98"/>
                <a:buFont typeface="Arial"/>
                <a:buNone/>
              </a:pPr>
              <a:r>
                <a:rPr b="1" lang="en-GB" sz="1698">
                  <a:solidFill>
                    <a:srgbClr val="000000"/>
                  </a:solidFill>
                </a:rPr>
                <a:t>10.</a:t>
              </a:r>
              <a:r>
                <a:rPr b="1" lang="en-GB" sz="1698">
                  <a:solidFill>
                    <a:srgbClr val="2E75B5"/>
                  </a:solidFill>
                </a:rPr>
                <a:t> </a:t>
              </a:r>
              <a:r>
                <a:rPr b="1" lang="en-GB" sz="1698">
                  <a:solidFill>
                    <a:schemeClr val="dk1"/>
                  </a:solidFill>
                </a:rPr>
                <a:t>PYXIS</a:t>
              </a:r>
              <a:endParaRPr b="1" sz="1698">
                <a:solidFill>
                  <a:schemeClr val="dk1"/>
                </a:solidFill>
              </a:endParaRPr>
            </a:p>
          </p:txBody>
        </p:sp>
      </p:grpSp>
      <p:sp>
        <p:nvSpPr>
          <p:cNvPr id="127" name="Google Shape;127;g2c6d56bca74_109_47"/>
          <p:cNvSpPr txBox="1"/>
          <p:nvPr/>
        </p:nvSpPr>
        <p:spPr>
          <a:xfrm>
            <a:off x="384775" y="4274750"/>
            <a:ext cx="5867400" cy="4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26"/>
              <a:buFont typeface="Arial"/>
              <a:buNone/>
            </a:pPr>
            <a:r>
              <a:rPr b="1" lang="en-GB" sz="2426" u="sng">
                <a:solidFill>
                  <a:srgbClr val="000000"/>
                </a:solidFill>
              </a:rPr>
              <a:t>10</a:t>
            </a:r>
            <a:r>
              <a:rPr b="1" i="0" lang="en-GB" sz="2426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spacecrafts Developed &amp; launched</a:t>
            </a:r>
            <a:endParaRPr b="1" i="0" sz="2426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g2c6d56bca74_109_47"/>
          <p:cNvSpPr txBox="1"/>
          <p:nvPr/>
        </p:nvSpPr>
        <p:spPr>
          <a:xfrm>
            <a:off x="6179173" y="4690225"/>
            <a:ext cx="5591100" cy="4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26"/>
              <a:buFont typeface="Arial"/>
              <a:buNone/>
            </a:pPr>
            <a:r>
              <a:rPr b="1" i="0" lang="en-GB" sz="2426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b="1" baseline="30000" i="0" lang="en-GB" sz="2426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</a:t>
            </a:r>
            <a:r>
              <a:rPr b="1" i="0" lang="en-GB" sz="2426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Japanese Company</a:t>
            </a:r>
            <a:endParaRPr b="1" i="0" sz="2426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g2c6d56bca74_109_47"/>
          <p:cNvSpPr/>
          <p:nvPr/>
        </p:nvSpPr>
        <p:spPr>
          <a:xfrm>
            <a:off x="6117600" y="2001146"/>
            <a:ext cx="916800" cy="1837800"/>
          </a:xfrm>
          <a:prstGeom prst="rect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g2c6d56bca74_109_47"/>
          <p:cNvSpPr/>
          <p:nvPr/>
        </p:nvSpPr>
        <p:spPr>
          <a:xfrm>
            <a:off x="8412067" y="1986234"/>
            <a:ext cx="1694400" cy="1884600"/>
          </a:xfrm>
          <a:prstGeom prst="rect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g2c6d56bca74_109_47"/>
          <p:cNvSpPr/>
          <p:nvPr/>
        </p:nvSpPr>
        <p:spPr>
          <a:xfrm>
            <a:off x="10653808" y="2316498"/>
            <a:ext cx="203400" cy="194100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9"/>
              <a:buFont typeface="Arial"/>
              <a:buNone/>
            </a:pPr>
            <a:r>
              <a:t/>
            </a:r>
            <a:endParaRPr b="0" i="0" sz="849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g2c6d56bca74_109_47"/>
          <p:cNvSpPr txBox="1"/>
          <p:nvPr/>
        </p:nvSpPr>
        <p:spPr>
          <a:xfrm>
            <a:off x="10213646" y="2590798"/>
            <a:ext cx="1121700" cy="3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9"/>
              <a:buFont typeface="Arial"/>
              <a:buNone/>
            </a:pPr>
            <a:r>
              <a:rPr b="1" i="0" lang="en-GB" sz="84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</a:t>
            </a:r>
            <a:r>
              <a:rPr b="1" lang="en-GB" sz="849"/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9"/>
              <a:buFont typeface="Arial"/>
              <a:buNone/>
            </a:pPr>
            <a:r>
              <a:rPr b="1" lang="en-GB" sz="849"/>
              <a:t>PIXYS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ギターを弾いている白黒写真&#10;&#10;低い精度で自動的に生成された説明" id="133" name="Google Shape;133;g2c6d56bca74_109_47"/>
          <p:cNvPicPr preferRelativeResize="0"/>
          <p:nvPr/>
        </p:nvPicPr>
        <p:blipFill rotWithShape="1">
          <a:blip r:embed="rId13">
            <a:alphaModFix/>
          </a:blip>
          <a:srcRect b="0" l="36183" r="16506" t="0"/>
          <a:stretch/>
        </p:blipFill>
        <p:spPr>
          <a:xfrm>
            <a:off x="10423400" y="2898825"/>
            <a:ext cx="679575" cy="1064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c6d56bca74_109_0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Our Business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" name="Google Shape;139;g2c6d56bca74_109_0"/>
          <p:cNvSpPr/>
          <p:nvPr/>
        </p:nvSpPr>
        <p:spPr>
          <a:xfrm>
            <a:off x="240071" y="1882805"/>
            <a:ext cx="5581500" cy="42423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D8E2F3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g2c6d56bca74_109_0"/>
          <p:cNvSpPr/>
          <p:nvPr/>
        </p:nvSpPr>
        <p:spPr>
          <a:xfrm>
            <a:off x="5916697" y="1837455"/>
            <a:ext cx="5863800" cy="42423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44546A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r>
              <a:t/>
            </a:r>
            <a:endParaRPr b="0" i="0" sz="1092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Google Shape;141;g2c6d56bca74_109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57250" y="1393749"/>
            <a:ext cx="2829900" cy="877051"/>
          </a:xfrm>
          <a:prstGeom prst="rect">
            <a:avLst/>
          </a:prstGeom>
          <a:solidFill>
            <a:srgbClr val="262626"/>
          </a:solidFill>
          <a:ln>
            <a:noFill/>
          </a:ln>
        </p:spPr>
      </p:pic>
      <p:pic>
        <p:nvPicPr>
          <p:cNvPr id="142" name="Google Shape;142;g2c6d56bca74_109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97305" y="1559767"/>
            <a:ext cx="2867017" cy="483809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g2c6d56bca74_109_0"/>
          <p:cNvSpPr txBox="1"/>
          <p:nvPr/>
        </p:nvSpPr>
        <p:spPr>
          <a:xfrm>
            <a:off x="6044944" y="5279292"/>
            <a:ext cx="5607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-GB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Earth Observation Business by our own GRUS constellation Solution Provider with AI analytics </a:t>
            </a:r>
            <a:endParaRPr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44" name="Google Shape;144;g2c6d56bca74_109_0"/>
          <p:cNvGrpSpPr/>
          <p:nvPr/>
        </p:nvGrpSpPr>
        <p:grpSpPr>
          <a:xfrm>
            <a:off x="5999341" y="2360291"/>
            <a:ext cx="5698510" cy="2561940"/>
            <a:chOff x="899209" y="1963198"/>
            <a:chExt cx="10085859" cy="4727698"/>
          </a:xfrm>
        </p:grpSpPr>
        <p:pic>
          <p:nvPicPr>
            <p:cNvPr id="145" name="Google Shape;145;g2c6d56bca74_109_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82383" y="2112312"/>
              <a:ext cx="2427719" cy="35174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g2c6d56bca74_109_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855943" y="2480283"/>
              <a:ext cx="1982744" cy="27814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Google Shape;147;g2c6d56bca74_109_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958739" y="1963198"/>
              <a:ext cx="3026329" cy="14658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Google Shape;148;g2c6d56bca74_109_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8160533" y="4395205"/>
              <a:ext cx="2622742" cy="16111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Google Shape;149;g2c6d56bca74_109_0"/>
            <p:cNvSpPr/>
            <p:nvPr/>
          </p:nvSpPr>
          <p:spPr>
            <a:xfrm rot="5400000">
              <a:off x="3418775" y="3660356"/>
              <a:ext cx="1338300" cy="397500"/>
            </a:xfrm>
            <a:prstGeom prst="triangle">
              <a:avLst>
                <a:gd fmla="val 50000" name="adj"/>
              </a:avLst>
            </a:prstGeom>
            <a:gradFill>
              <a:gsLst>
                <a:gs pos="0">
                  <a:srgbClr val="408ACE"/>
                </a:gs>
                <a:gs pos="25000">
                  <a:srgbClr val="408ACE"/>
                </a:gs>
                <a:gs pos="69000">
                  <a:srgbClr val="2E75B5"/>
                </a:gs>
                <a:gs pos="97000">
                  <a:srgbClr val="2B6DA9"/>
                </a:gs>
                <a:gs pos="100000">
                  <a:srgbClr val="2B6DA9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g2c6d56bca74_109_0"/>
            <p:cNvSpPr txBox="1"/>
            <p:nvPr/>
          </p:nvSpPr>
          <p:spPr>
            <a:xfrm>
              <a:off x="899209" y="5647696"/>
              <a:ext cx="2427600" cy="64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700" lIns="55425" spcFirstLastPara="1" rIns="55425" wrap="square" tIns="27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1" i="0" lang="en-GB" sz="950" u="none" cap="none" strike="noStrike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Constellation of our own small satellites</a:t>
              </a:r>
              <a:endParaRPr b="1" i="0" sz="95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1" name="Google Shape;151;g2c6d56bca74_109_0"/>
            <p:cNvSpPr txBox="1"/>
            <p:nvPr/>
          </p:nvSpPr>
          <p:spPr>
            <a:xfrm>
              <a:off x="4548638" y="5629721"/>
              <a:ext cx="2427600" cy="69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700" lIns="55425" spcFirstLastPara="1" rIns="55425" wrap="square" tIns="27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1" i="0" lang="en-GB" sz="1050" u="none" cap="none" strike="noStrike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Storage captured satellite imagery</a:t>
              </a:r>
              <a:endParaRPr b="1" i="0" sz="105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2" name="Google Shape;152;g2c6d56bca74_109_0"/>
            <p:cNvSpPr/>
            <p:nvPr/>
          </p:nvSpPr>
          <p:spPr>
            <a:xfrm rot="5400000">
              <a:off x="6805793" y="2584332"/>
              <a:ext cx="1338300" cy="397500"/>
            </a:xfrm>
            <a:prstGeom prst="triangle">
              <a:avLst>
                <a:gd fmla="val 50000" name="adj"/>
              </a:avLst>
            </a:prstGeom>
            <a:gradFill>
              <a:gsLst>
                <a:gs pos="0">
                  <a:srgbClr val="408ACE"/>
                </a:gs>
                <a:gs pos="25000">
                  <a:srgbClr val="408ACE"/>
                </a:gs>
                <a:gs pos="69000">
                  <a:srgbClr val="2E75B5"/>
                </a:gs>
                <a:gs pos="97000">
                  <a:srgbClr val="2B6DA9"/>
                </a:gs>
                <a:gs pos="100000">
                  <a:srgbClr val="2B6DA9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g2c6d56bca74_109_0"/>
            <p:cNvSpPr/>
            <p:nvPr/>
          </p:nvSpPr>
          <p:spPr>
            <a:xfrm rot="5400000">
              <a:off x="6844037" y="4865606"/>
              <a:ext cx="1338300" cy="397500"/>
            </a:xfrm>
            <a:prstGeom prst="triangle">
              <a:avLst>
                <a:gd fmla="val 50000" name="adj"/>
              </a:avLst>
            </a:prstGeom>
            <a:gradFill>
              <a:gsLst>
                <a:gs pos="0">
                  <a:srgbClr val="408ACE"/>
                </a:gs>
                <a:gs pos="25000">
                  <a:srgbClr val="408ACE"/>
                </a:gs>
                <a:gs pos="69000">
                  <a:srgbClr val="2E75B5"/>
                </a:gs>
                <a:gs pos="97000">
                  <a:srgbClr val="2B6DA9"/>
                </a:gs>
                <a:gs pos="100000">
                  <a:srgbClr val="2B6DA9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1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g2c6d56bca74_109_0"/>
            <p:cNvSpPr txBox="1"/>
            <p:nvPr/>
          </p:nvSpPr>
          <p:spPr>
            <a:xfrm>
              <a:off x="8258043" y="6019496"/>
              <a:ext cx="2427600" cy="6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700" lIns="55425" spcFirstLastPara="1" rIns="55425" wrap="square" tIns="27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1" i="0" lang="en-GB" sz="1000" u="none" cap="none" strike="noStrike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Solution with AI Analytics</a:t>
              </a:r>
              <a:endParaRPr b="1" i="0" sz="10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5" name="Google Shape;155;g2c6d56bca74_109_0"/>
            <p:cNvSpPr txBox="1"/>
            <p:nvPr/>
          </p:nvSpPr>
          <p:spPr>
            <a:xfrm>
              <a:off x="8152881" y="3429002"/>
              <a:ext cx="2427600" cy="40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7700" lIns="55425" spcFirstLastPara="1" rIns="55425" wrap="square" tIns="27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1" i="0" lang="en-GB" sz="1050" u="none" cap="none" strike="noStrik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Offer Imagery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6" name="Google Shape;156;g2c6d56bca74_109_0"/>
          <p:cNvSpPr txBox="1"/>
          <p:nvPr/>
        </p:nvSpPr>
        <p:spPr>
          <a:xfrm>
            <a:off x="2558250" y="2403975"/>
            <a:ext cx="2829900" cy="46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152400" marR="152400" rtl="0" algn="ctr">
              <a:lnSpc>
                <a:spcPct val="170000"/>
              </a:lnSpc>
              <a:spcBef>
                <a:spcPts val="5300"/>
              </a:spcBef>
              <a:spcAft>
                <a:spcPts val="3000"/>
              </a:spcAft>
              <a:buNone/>
            </a:pPr>
            <a:r>
              <a:rPr b="1" lang="en-GB" sz="1200">
                <a:solidFill>
                  <a:srgbClr val="1A1A1A"/>
                </a:solidFill>
                <a:latin typeface="Montserrat"/>
                <a:ea typeface="Montserrat"/>
                <a:cs typeface="Montserrat"/>
                <a:sym typeface="Montserrat"/>
              </a:rPr>
              <a:t>Digitalized Standard Process</a:t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7" name="Google Shape;157;g2c6d56bca74_109_0"/>
          <p:cNvSpPr txBox="1"/>
          <p:nvPr/>
        </p:nvSpPr>
        <p:spPr>
          <a:xfrm>
            <a:off x="2389200" y="4442725"/>
            <a:ext cx="3168000" cy="46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152400" marR="152400" rtl="0" algn="ctr">
              <a:lnSpc>
                <a:spcPct val="170000"/>
              </a:lnSpc>
              <a:spcBef>
                <a:spcPts val="5300"/>
              </a:spcBef>
              <a:spcAft>
                <a:spcPts val="3000"/>
              </a:spcAft>
              <a:buNone/>
            </a:pPr>
            <a:r>
              <a:rPr b="1" lang="en-GB" sz="1200">
                <a:solidFill>
                  <a:srgbClr val="1A1A1A"/>
                </a:solidFill>
                <a:latin typeface="Montserrat"/>
                <a:ea typeface="Montserrat"/>
                <a:cs typeface="Montserrat"/>
                <a:sym typeface="Montserrat"/>
              </a:rPr>
              <a:t>Automated Operation Software</a:t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8" name="Google Shape;158;g2c6d56bca74_109_0"/>
          <p:cNvSpPr txBox="1"/>
          <p:nvPr/>
        </p:nvSpPr>
        <p:spPr>
          <a:xfrm>
            <a:off x="2537626" y="3477788"/>
            <a:ext cx="2829900" cy="35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152400" marR="152400" rtl="0" algn="ctr">
              <a:lnSpc>
                <a:spcPct val="170000"/>
              </a:lnSpc>
              <a:spcBef>
                <a:spcPts val="5300"/>
              </a:spcBef>
              <a:spcAft>
                <a:spcPts val="3000"/>
              </a:spcAft>
              <a:buNone/>
            </a:pPr>
            <a:r>
              <a:rPr b="1" lang="en-GB" sz="1200">
                <a:solidFill>
                  <a:srgbClr val="1A1A1A"/>
                </a:solidFill>
                <a:latin typeface="Montserrat"/>
                <a:ea typeface="Montserrat"/>
                <a:cs typeface="Montserrat"/>
                <a:sym typeface="Montserrat"/>
              </a:rPr>
              <a:t>Versatile Satellite Platform</a:t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9" name="Google Shape;159;g2c6d56bca74_109_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77700" y="2225075"/>
            <a:ext cx="1274150" cy="1006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2c6d56bca74_109_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48926" y="3193013"/>
            <a:ext cx="1331706" cy="107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2c6d56bca74_109_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77700" y="4308924"/>
            <a:ext cx="1274150" cy="88466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g2c6d56bca74_109_0"/>
          <p:cNvSpPr txBox="1"/>
          <p:nvPr/>
        </p:nvSpPr>
        <p:spPr>
          <a:xfrm>
            <a:off x="417975" y="5267825"/>
            <a:ext cx="5225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>
                <a:latin typeface="Montserrat"/>
                <a:ea typeface="Montserrat"/>
                <a:cs typeface="Montserrat"/>
                <a:sym typeface="Montserrat"/>
              </a:rPr>
              <a:t>One Stop “Space Project as a Service”</a:t>
            </a:r>
            <a:endParaRPr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c61816a2d2_0_0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Montserrat"/>
              <a:buAutoNum type="arabicPeriod"/>
            </a:pPr>
            <a:r>
              <a:rPr lang="en-GB"/>
              <a:t>AxelGlobe &amp; GRUS-1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GB"/>
              <a:t>Lessons Learned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GB"/>
              <a:t>Current development &amp; next steps</a:t>
            </a:r>
            <a:endParaRPr/>
          </a:p>
        </p:txBody>
      </p:sp>
      <p:sp>
        <p:nvSpPr>
          <p:cNvPr id="168" name="Google Shape;168;g2c61816a2d2_0_0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GB"/>
              <a:t>Agenda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800"/>
              <a:buAutoNum type="arabicPeriod"/>
            </a:pPr>
            <a:r>
              <a:rPr lang="en-GB"/>
              <a:t>AxelGlobe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GB"/>
              <a:t>Data Specifications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GB"/>
              <a:t>Product Line-up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GB"/>
              <a:t>Interface</a:t>
            </a:r>
            <a:endParaRPr/>
          </a:p>
        </p:txBody>
      </p:sp>
      <p:sp>
        <p:nvSpPr>
          <p:cNvPr id="174" name="Google Shape;174;p3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08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AutoNum type="arabicPeriod"/>
            </a:pPr>
            <a:r>
              <a:rPr lang="en-GB"/>
              <a:t>AxeGlobe &amp; GRUS-1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c6d56bca74_109_132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1.1 AxelGlobe</a:t>
            </a:r>
            <a:endParaRPr/>
          </a:p>
        </p:txBody>
      </p:sp>
      <p:pic>
        <p:nvPicPr>
          <p:cNvPr id="180" name="Google Shape;180;g2c6d56bca74_109_1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052" y="1275640"/>
            <a:ext cx="2758003" cy="818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2c6d56bca74_109_132"/>
          <p:cNvPicPr preferRelativeResize="0"/>
          <p:nvPr/>
        </p:nvPicPr>
        <p:blipFill rotWithShape="1">
          <a:blip r:embed="rId4">
            <a:alphaModFix/>
          </a:blip>
          <a:srcRect b="25947" l="7371" r="72155" t="25671"/>
          <a:stretch/>
        </p:blipFill>
        <p:spPr>
          <a:xfrm>
            <a:off x="982383" y="2112301"/>
            <a:ext cx="2427719" cy="3517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g2c6d56bca74_109_132"/>
          <p:cNvPicPr preferRelativeResize="0"/>
          <p:nvPr/>
        </p:nvPicPr>
        <p:blipFill rotWithShape="1">
          <a:blip r:embed="rId4">
            <a:alphaModFix/>
          </a:blip>
          <a:srcRect b="25348" l="35826" r="40013" t="25677"/>
          <a:stretch/>
        </p:blipFill>
        <p:spPr>
          <a:xfrm>
            <a:off x="4855946" y="2480275"/>
            <a:ext cx="1982744" cy="278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2c6d56bca74_109_132"/>
          <p:cNvPicPr preferRelativeResize="0"/>
          <p:nvPr/>
        </p:nvPicPr>
        <p:blipFill rotWithShape="1">
          <a:blip r:embed="rId4">
            <a:alphaModFix/>
          </a:blip>
          <a:srcRect b="51628" l="71941" r="6698" t="25669"/>
          <a:stretch/>
        </p:blipFill>
        <p:spPr>
          <a:xfrm>
            <a:off x="7958744" y="1963185"/>
            <a:ext cx="3026331" cy="1465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g2c6d56bca74_109_132"/>
          <p:cNvPicPr preferRelativeResize="0"/>
          <p:nvPr/>
        </p:nvPicPr>
        <p:blipFill rotWithShape="1">
          <a:blip r:embed="rId4">
            <a:alphaModFix/>
          </a:blip>
          <a:srcRect b="25944" l="71941" r="6698" t="54611"/>
          <a:stretch/>
        </p:blipFill>
        <p:spPr>
          <a:xfrm>
            <a:off x="8160538" y="4395213"/>
            <a:ext cx="2622744" cy="1611194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g2c6d56bca74_109_132"/>
          <p:cNvSpPr/>
          <p:nvPr/>
        </p:nvSpPr>
        <p:spPr>
          <a:xfrm rot="5400000">
            <a:off x="3418927" y="3660503"/>
            <a:ext cx="1338300" cy="397200"/>
          </a:xfrm>
          <a:prstGeom prst="triangle">
            <a:avLst>
              <a:gd fmla="val 50000" name="adj"/>
            </a:avLst>
          </a:prstGeom>
          <a:gradFill>
            <a:gsLst>
              <a:gs pos="0">
                <a:srgbClr val="3864B2"/>
              </a:gs>
              <a:gs pos="25000">
                <a:srgbClr val="3864B2"/>
              </a:gs>
              <a:gs pos="69000">
                <a:srgbClr val="2F5496"/>
              </a:gs>
              <a:gs pos="97000">
                <a:srgbClr val="2C4E8C"/>
              </a:gs>
              <a:gs pos="100000">
                <a:srgbClr val="2C4E8C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27700" lIns="55450" spcFirstLastPara="1" rIns="55450" wrap="square" tIns="27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g2c6d56bca74_109_132"/>
          <p:cNvSpPr txBox="1"/>
          <p:nvPr/>
        </p:nvSpPr>
        <p:spPr>
          <a:xfrm>
            <a:off x="663125" y="5647725"/>
            <a:ext cx="3253200" cy="3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700" lIns="55450" spcFirstLastPara="1" rIns="55450" wrap="square" tIns="27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GB" sz="190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GRUS Constellation</a:t>
            </a:r>
            <a:endParaRPr b="1" i="0" sz="1900" u="none" cap="none" strike="noStrike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7" name="Google Shape;187;g2c6d56bca74_109_132"/>
          <p:cNvSpPr txBox="1"/>
          <p:nvPr/>
        </p:nvSpPr>
        <p:spPr>
          <a:xfrm>
            <a:off x="4548640" y="5629739"/>
            <a:ext cx="2427600" cy="3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700" lIns="55450" spcFirstLastPara="1" rIns="55450" wrap="square" tIns="27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GB" sz="190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Data capturing</a:t>
            </a:r>
            <a:endParaRPr b="1" i="0" sz="1900" u="none" cap="none" strike="noStrike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8" name="Google Shape;188;g2c6d56bca74_109_132"/>
          <p:cNvSpPr/>
          <p:nvPr/>
        </p:nvSpPr>
        <p:spPr>
          <a:xfrm rot="5400000">
            <a:off x="6805946" y="2584469"/>
            <a:ext cx="1338300" cy="397200"/>
          </a:xfrm>
          <a:prstGeom prst="triangle">
            <a:avLst>
              <a:gd fmla="val 50000" name="adj"/>
            </a:avLst>
          </a:prstGeom>
          <a:gradFill>
            <a:gsLst>
              <a:gs pos="0">
                <a:srgbClr val="3864B2"/>
              </a:gs>
              <a:gs pos="25000">
                <a:srgbClr val="3864B2"/>
              </a:gs>
              <a:gs pos="69000">
                <a:srgbClr val="2F5496"/>
              </a:gs>
              <a:gs pos="97000">
                <a:srgbClr val="2C4E8C"/>
              </a:gs>
              <a:gs pos="100000">
                <a:srgbClr val="2C4E8C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27700" lIns="55450" spcFirstLastPara="1" rIns="55450" wrap="square" tIns="27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g2c6d56bca74_109_132"/>
          <p:cNvSpPr/>
          <p:nvPr/>
        </p:nvSpPr>
        <p:spPr>
          <a:xfrm rot="5400000">
            <a:off x="6844191" y="4865763"/>
            <a:ext cx="1338300" cy="397200"/>
          </a:xfrm>
          <a:prstGeom prst="triangle">
            <a:avLst>
              <a:gd fmla="val 50000" name="adj"/>
            </a:avLst>
          </a:prstGeom>
          <a:gradFill>
            <a:gsLst>
              <a:gs pos="0">
                <a:srgbClr val="3864B2"/>
              </a:gs>
              <a:gs pos="25000">
                <a:srgbClr val="3864B2"/>
              </a:gs>
              <a:gs pos="69000">
                <a:srgbClr val="2F5496"/>
              </a:gs>
              <a:gs pos="97000">
                <a:srgbClr val="2C4E8C"/>
              </a:gs>
              <a:gs pos="100000">
                <a:srgbClr val="2C4E8C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27700" lIns="55450" spcFirstLastPara="1" rIns="55450" wrap="square" tIns="27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g2c6d56bca74_109_132"/>
          <p:cNvSpPr txBox="1"/>
          <p:nvPr/>
        </p:nvSpPr>
        <p:spPr>
          <a:xfrm>
            <a:off x="7634263" y="6006400"/>
            <a:ext cx="3675300" cy="3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700" lIns="55450" spcFirstLastPara="1" rIns="55450" wrap="square" tIns="27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GB" sz="1900" u="none" cap="none" strike="noStrike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Analytics / Product  Service</a:t>
            </a:r>
            <a:endParaRPr b="1" i="0" sz="1900" u="none" cap="none" strike="noStrike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1" name="Google Shape;191;g2c6d56bca74_109_132"/>
          <p:cNvSpPr txBox="1"/>
          <p:nvPr/>
        </p:nvSpPr>
        <p:spPr>
          <a:xfrm>
            <a:off x="8152887" y="3429000"/>
            <a:ext cx="2427600" cy="3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700" lIns="55450" spcFirstLastPara="1" rIns="55450" wrap="square" tIns="27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GB" sz="1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Data Service</a:t>
            </a:r>
            <a:endParaRPr b="1" i="0" sz="19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g2c6d56bca74_109_132"/>
          <p:cNvSpPr txBox="1"/>
          <p:nvPr/>
        </p:nvSpPr>
        <p:spPr>
          <a:xfrm>
            <a:off x="3040250" y="1535600"/>
            <a:ext cx="6631200" cy="3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Montserrat SemiBold"/>
                <a:ea typeface="Montserrat SemiBold"/>
                <a:cs typeface="Montserrat SemiBold"/>
                <a:sym typeface="Montserrat SemiBold"/>
              </a:rPr>
              <a:t>Earth Observation Platform produced by Axelspace</a:t>
            </a:r>
            <a:endParaRPr sz="1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c6d56bca74_109_92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1.2 Data Specifications</a:t>
            </a:r>
            <a:endParaRPr/>
          </a:p>
        </p:txBody>
      </p:sp>
      <p:grpSp>
        <p:nvGrpSpPr>
          <p:cNvPr id="198" name="Google Shape;198;g2c6d56bca74_109_92"/>
          <p:cNvGrpSpPr/>
          <p:nvPr/>
        </p:nvGrpSpPr>
        <p:grpSpPr>
          <a:xfrm>
            <a:off x="2558521" y="3655239"/>
            <a:ext cx="6941234" cy="698947"/>
            <a:chOff x="3855787" y="5273911"/>
            <a:chExt cx="8152729" cy="816431"/>
          </a:xfrm>
        </p:grpSpPr>
        <p:pic>
          <p:nvPicPr>
            <p:cNvPr id="199" name="Google Shape;199;g2c6d56bca74_109_9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013444" y="5273911"/>
              <a:ext cx="7995072" cy="8164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0" name="Google Shape;200;g2c6d56bca74_109_92"/>
            <p:cNvSpPr/>
            <p:nvPr/>
          </p:nvSpPr>
          <p:spPr>
            <a:xfrm>
              <a:off x="3855787" y="5654912"/>
              <a:ext cx="7674300" cy="435300"/>
            </a:xfrm>
            <a:prstGeom prst="roundRect">
              <a:avLst>
                <a:gd fmla="val 16667" name="adj"/>
              </a:avLst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41C2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201" name="Google Shape;201;g2c6d56bca74_109_92"/>
          <p:cNvGraphicFramePr/>
          <p:nvPr/>
        </p:nvGraphicFramePr>
        <p:xfrm>
          <a:off x="417352" y="158848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{AAE3AD23-0047-40A6-BF02-E6CBF98E795E}</a:tableStyleId>
              </a:tblPr>
              <a:tblGrid>
                <a:gridCol w="1093725"/>
                <a:gridCol w="1581125"/>
                <a:gridCol w="1149825"/>
                <a:gridCol w="932225"/>
                <a:gridCol w="1600650"/>
                <a:gridCol w="975500"/>
                <a:gridCol w="579675"/>
                <a:gridCol w="686750"/>
              </a:tblGrid>
              <a:tr h="570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i="0" lang="en-GB" sz="1100" u="none" cap="none" strike="noStrike">
                          <a:solidFill>
                            <a:srgbClr val="000000"/>
                          </a:solidFill>
                        </a:rPr>
                        <a:t>Name</a:t>
                      </a:r>
                      <a:endParaRPr b="1" i="0" sz="11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3575" marB="0" marR="3575" marL="3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/>
                        <a:t>Band</a:t>
                      </a:r>
                      <a:endParaRPr b="1" i="0" sz="11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3575" marB="0" marR="3575" marL="3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/>
                        <a:t>Ground</a:t>
                      </a:r>
                      <a:br>
                        <a:rPr b="1" lang="en-GB" sz="1100" u="none" cap="none" strike="noStrike"/>
                      </a:br>
                      <a:r>
                        <a:rPr b="1" lang="en-GB" sz="1100" u="none" cap="none" strike="noStrike"/>
                        <a:t>Resolution</a:t>
                      </a:r>
                      <a:endParaRPr b="1" i="0" sz="11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3575" marB="0" marR="3575" marL="3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/>
                        <a:t>Data</a:t>
                      </a:r>
                      <a:br>
                        <a:rPr b="1" lang="en-GB" sz="1100" u="none" cap="none" strike="noStrike"/>
                      </a:br>
                      <a:r>
                        <a:rPr b="1" lang="en-GB" sz="1100" u="none" cap="none" strike="noStrike"/>
                        <a:t>Format</a:t>
                      </a:r>
                      <a:endParaRPr b="1" i="0" sz="11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3575" marB="0" marR="3575" marL="3575" anchor="ctr"/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/>
                        <a:t>Spectral Band</a:t>
                      </a:r>
                      <a:endParaRPr b="1"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i="0" lang="en-GB" sz="1100" u="none" cap="none" strike="noStrike">
                          <a:solidFill>
                            <a:srgbClr val="000000"/>
                          </a:solidFill>
                        </a:rPr>
                        <a:t>(Wavelength Range)</a:t>
                      </a:r>
                      <a:endParaRPr b="1" i="0" sz="11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3575" marB="0" marR="3575" marL="3575" anchor="ctr"/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/>
                        <a:t>Bit</a:t>
                      </a:r>
                      <a:br>
                        <a:rPr b="1" lang="en-GB" sz="1100" u="none" cap="none" strike="noStrike"/>
                      </a:br>
                      <a:r>
                        <a:rPr b="1" lang="en-GB" sz="1100" u="none" cap="none" strike="noStrike"/>
                        <a:t>Depth</a:t>
                      </a:r>
                      <a:endParaRPr b="1" i="0" sz="11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3575" marB="0" marR="3575" marL="3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i="0" lang="en-GB" sz="800" u="none" cap="none" strike="noStrike">
                          <a:solidFill>
                            <a:srgbClr val="000000"/>
                          </a:solidFill>
                        </a:rPr>
                        <a:t>Projection</a:t>
                      </a:r>
                      <a:endParaRPr b="1" i="0" sz="8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3575" marB="0" marR="3575" marL="3575" anchor="ctr"/>
                </a:tc>
              </a:tr>
              <a:tr h="759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Multispectral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575" marB="0" marR="3575" marL="3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Panchromatic＋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Multispectral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( 5 bands )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575" marB="0" marR="3575" marL="3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2.5m(Pan)+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5.0m(Multi)</a:t>
                      </a:r>
                      <a:endParaRPr b="1" i="0" sz="1100" u="none" cap="none" strike="noStrik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575" marB="0" marR="3575" marL="3575" anchor="ctr"/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GeoTIFF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/JPEG2000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575" marB="0" marR="3575" marL="3575" anchor="ctr"/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Panchromatic</a:t>
                      </a:r>
                      <a:b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Blue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Green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Red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i="0" lang="en-GB" sz="1100" u="none" cap="none" strike="noStrike"/>
                        <a:t>Red Edge</a:t>
                      </a:r>
                      <a:endParaRPr i="0" sz="11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Near Infrared</a:t>
                      </a:r>
                      <a:endParaRPr sz="1400" u="none" cap="none" strike="noStrike"/>
                    </a:p>
                  </a:txBody>
                  <a:tcPr marT="3575" marB="0" marR="3575" marL="3575" anchor="ctr"/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450-900nm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450-505nm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515-585nm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620-685nm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705-745nm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i="0" lang="en-GB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770-900nm</a:t>
                      </a:r>
                      <a:endParaRPr sz="1400" u="none" cap="none" strike="noStrike"/>
                    </a:p>
                  </a:txBody>
                  <a:tcPr marT="3575" marB="0" marR="3575" marL="3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16 bit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575" marB="0" marR="3575" marL="3575" anchor="ctr"/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UTM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/WGS84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575" marB="0" marR="3575" marL="3575" anchor="ctr"/>
                </a:tc>
              </a:tr>
              <a:tr h="592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True</a:t>
                      </a:r>
                      <a:r>
                        <a:rPr lang="en-GB" sz="1100"/>
                        <a:t> </a:t>
                      </a:r>
                      <a:r>
                        <a:rPr lang="en-GB" sz="11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Color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575" marB="0" marR="3575" marL="3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Pansharpen</a:t>
                      </a:r>
                      <a:br>
                        <a:rPr lang="en-GB" sz="11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GB" sz="11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( RGB,)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575" marB="0" marR="3575" marL="3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2.5m</a:t>
                      </a:r>
                      <a:endParaRPr b="1" i="0" sz="1100" u="none" cap="none" strike="noStrik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575" marB="0" marR="3575" marL="3575" anchor="ctr"/>
                </a:tc>
                <a:tc vMerge="1"/>
                <a:tc vMerge="1"/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8 bit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575" marB="0" marR="3575" marL="3575" anchor="ctr"/>
                </a:tc>
                <a:tc vMerge="1"/>
              </a:tr>
            </a:tbl>
          </a:graphicData>
        </a:graphic>
      </p:graphicFrame>
      <p:pic>
        <p:nvPicPr>
          <p:cNvPr id="202" name="Google Shape;202;g2c6d56bca74_109_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35424" y="1760689"/>
            <a:ext cx="2671764" cy="4383634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g2c6d56bca74_109_92"/>
          <p:cNvSpPr txBox="1"/>
          <p:nvPr/>
        </p:nvSpPr>
        <p:spPr>
          <a:xfrm>
            <a:off x="622789" y="5892575"/>
            <a:ext cx="1728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C2B"/>
              </a:buClr>
              <a:buSzPts val="1800"/>
              <a:buFont typeface="Calibri"/>
              <a:buNone/>
            </a:pPr>
            <a:r>
              <a:rPr b="1" i="0" lang="en-GB" sz="1600" u="none" cap="none" strike="noStrike">
                <a:solidFill>
                  <a:srgbClr val="041C2B"/>
                </a:solidFill>
                <a:latin typeface="Arial"/>
                <a:ea typeface="Arial"/>
                <a:cs typeface="Arial"/>
                <a:sym typeface="Arial"/>
              </a:rPr>
              <a:t>Off Nadir:</a:t>
            </a:r>
            <a:r>
              <a:rPr b="0" i="0" lang="en-GB" sz="1600" u="none" cap="none" strike="noStrike">
                <a:solidFill>
                  <a:srgbClr val="041C2B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GB" sz="1600">
                <a:solidFill>
                  <a:srgbClr val="041C2B"/>
                </a:solidFill>
              </a:rPr>
              <a:t>±</a:t>
            </a:r>
            <a:r>
              <a:rPr b="1" i="0" lang="en-GB" sz="1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15°</a:t>
            </a:r>
            <a:endParaRPr b="1" i="0" sz="16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4" name="Google Shape;204;g2c6d56bca74_109_92"/>
          <p:cNvGrpSpPr/>
          <p:nvPr/>
        </p:nvGrpSpPr>
        <p:grpSpPr>
          <a:xfrm>
            <a:off x="548357" y="3728567"/>
            <a:ext cx="1876858" cy="2047055"/>
            <a:chOff x="335638" y="3768726"/>
            <a:chExt cx="2178087" cy="2375600"/>
          </a:xfrm>
        </p:grpSpPr>
        <p:pic>
          <p:nvPicPr>
            <p:cNvPr descr="A picture containing silhouette&#10;&#10;Description automatically generated" id="205" name="Google Shape;205;g2c6d56bca74_109_92"/>
            <p:cNvPicPr preferRelativeResize="0"/>
            <p:nvPr/>
          </p:nvPicPr>
          <p:blipFill rotWithShape="1">
            <a:blip r:embed="rId5">
              <a:alphaModFix/>
            </a:blip>
            <a:srcRect b="28810" l="0" r="0" t="0"/>
            <a:stretch/>
          </p:blipFill>
          <p:spPr>
            <a:xfrm>
              <a:off x="489725" y="4883876"/>
              <a:ext cx="2024000" cy="12604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6" name="Google Shape;206;g2c6d56bca74_109_92"/>
            <p:cNvGrpSpPr/>
            <p:nvPr/>
          </p:nvGrpSpPr>
          <p:grpSpPr>
            <a:xfrm>
              <a:off x="1273877" y="3887883"/>
              <a:ext cx="276955" cy="1369909"/>
              <a:chOff x="1694546" y="1984685"/>
              <a:chExt cx="386700" cy="2173768"/>
            </a:xfrm>
          </p:grpSpPr>
          <p:sp>
            <p:nvSpPr>
              <p:cNvPr id="207" name="Google Shape;207;g2c6d56bca74_109_92"/>
              <p:cNvSpPr/>
              <p:nvPr/>
            </p:nvSpPr>
            <p:spPr>
              <a:xfrm>
                <a:off x="1694546" y="1984685"/>
                <a:ext cx="386700" cy="398100"/>
              </a:xfrm>
              <a:prstGeom prst="rect">
                <a:avLst/>
              </a:prstGeom>
              <a:solidFill>
                <a:srgbClr val="F2F2F2"/>
              </a:solidFill>
              <a:ln cap="flat" cmpd="sng" w="25400">
                <a:solidFill>
                  <a:srgbClr val="D9DFDD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41C2B"/>
                  </a:buClr>
                  <a:buSzPts val="600"/>
                  <a:buFont typeface="Arial"/>
                  <a:buNone/>
                </a:pPr>
                <a:r>
                  <a:rPr b="0" i="0" lang="en-GB" sz="600" u="none" cap="none" strike="noStrike">
                    <a:solidFill>
                      <a:srgbClr val="041C2B"/>
                    </a:solidFill>
                    <a:latin typeface="Arial"/>
                    <a:ea typeface="Arial"/>
                    <a:cs typeface="Arial"/>
                    <a:sym typeface="Arial"/>
                  </a:rPr>
                  <a:t>0°</a:t>
                </a:r>
                <a:endParaRPr b="0" i="0" sz="600" u="none" cap="none" strike="noStrike">
                  <a:solidFill>
                    <a:srgbClr val="041C2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08" name="Google Shape;208;g2c6d56bca74_109_92"/>
              <p:cNvCxnSpPr/>
              <p:nvPr/>
            </p:nvCxnSpPr>
            <p:spPr>
              <a:xfrm>
                <a:off x="1894256" y="2475153"/>
                <a:ext cx="11400" cy="16833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21B2A"/>
                </a:solidFill>
                <a:prstDash val="solid"/>
                <a:round/>
                <a:headEnd len="sm" w="sm" type="none"/>
                <a:tailEnd len="med" w="med" type="stealth"/>
              </a:ln>
            </p:spPr>
          </p:cxnSp>
        </p:grpSp>
        <p:grpSp>
          <p:nvGrpSpPr>
            <p:cNvPr id="209" name="Google Shape;209;g2c6d56bca74_109_92"/>
            <p:cNvGrpSpPr/>
            <p:nvPr/>
          </p:nvGrpSpPr>
          <p:grpSpPr>
            <a:xfrm rot="1065441">
              <a:off x="593016" y="3776615"/>
              <a:ext cx="371220" cy="1393070"/>
              <a:chOff x="9971200" y="2531338"/>
              <a:chExt cx="525300" cy="2173767"/>
            </a:xfrm>
          </p:grpSpPr>
          <p:sp>
            <p:nvSpPr>
              <p:cNvPr id="210" name="Google Shape;210;g2c6d56bca74_109_92"/>
              <p:cNvSpPr/>
              <p:nvPr/>
            </p:nvSpPr>
            <p:spPr>
              <a:xfrm>
                <a:off x="9971200" y="2531338"/>
                <a:ext cx="525300" cy="372900"/>
              </a:xfrm>
              <a:prstGeom prst="rect">
                <a:avLst/>
              </a:prstGeom>
              <a:solidFill>
                <a:srgbClr val="F8FFB1"/>
              </a:solidFill>
              <a:ln cap="flat" cmpd="sng" w="25400">
                <a:solidFill>
                  <a:srgbClr val="D9DFDD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41C2B"/>
                  </a:buClr>
                  <a:buSzPts val="600"/>
                  <a:buFont typeface="Arial"/>
                  <a:buNone/>
                </a:pPr>
                <a:r>
                  <a:rPr b="0" i="0" lang="en-GB" sz="600" u="none" cap="none" strike="noStrike">
                    <a:solidFill>
                      <a:srgbClr val="041C2B"/>
                    </a:solidFill>
                    <a:latin typeface="Arial"/>
                    <a:ea typeface="Arial"/>
                    <a:cs typeface="Arial"/>
                    <a:sym typeface="Arial"/>
                  </a:rPr>
                  <a:t>-15°</a:t>
                </a:r>
                <a:endParaRPr b="0" i="0" sz="600" u="none" cap="none" strike="noStrike">
                  <a:solidFill>
                    <a:srgbClr val="041C2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11" name="Google Shape;211;g2c6d56bca74_109_92"/>
              <p:cNvCxnSpPr/>
              <p:nvPr/>
            </p:nvCxnSpPr>
            <p:spPr>
              <a:xfrm>
                <a:off x="10309386" y="3021805"/>
                <a:ext cx="11400" cy="1683300"/>
              </a:xfrm>
              <a:prstGeom prst="straightConnector1">
                <a:avLst/>
              </a:prstGeom>
              <a:solidFill>
                <a:srgbClr val="F8FFB1"/>
              </a:solidFill>
              <a:ln cap="flat" cmpd="sng" w="9525">
                <a:solidFill>
                  <a:srgbClr val="021B2A"/>
                </a:solidFill>
                <a:prstDash val="solid"/>
                <a:round/>
                <a:headEnd len="sm" w="sm" type="none"/>
                <a:tailEnd len="med" w="med" type="stealth"/>
              </a:ln>
            </p:spPr>
          </p:cxnSp>
        </p:grpSp>
        <p:grpSp>
          <p:nvGrpSpPr>
            <p:cNvPr id="212" name="Google Shape;212;g2c6d56bca74_109_92"/>
            <p:cNvGrpSpPr/>
            <p:nvPr/>
          </p:nvGrpSpPr>
          <p:grpSpPr>
            <a:xfrm rot="-1065441">
              <a:off x="1854388" y="3774649"/>
              <a:ext cx="385636" cy="1393070"/>
              <a:chOff x="10109675" y="2531338"/>
              <a:chExt cx="545700" cy="2173767"/>
            </a:xfrm>
          </p:grpSpPr>
          <p:sp>
            <p:nvSpPr>
              <p:cNvPr id="213" name="Google Shape;213;g2c6d56bca74_109_92"/>
              <p:cNvSpPr/>
              <p:nvPr/>
            </p:nvSpPr>
            <p:spPr>
              <a:xfrm>
                <a:off x="10109675" y="2531338"/>
                <a:ext cx="545700" cy="381600"/>
              </a:xfrm>
              <a:prstGeom prst="rect">
                <a:avLst/>
              </a:prstGeom>
              <a:solidFill>
                <a:srgbClr val="F8FFB1"/>
              </a:solidFill>
              <a:ln cap="flat" cmpd="sng" w="25400">
                <a:solidFill>
                  <a:srgbClr val="D9DFDD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41C2B"/>
                  </a:buClr>
                  <a:buSzPts val="600"/>
                  <a:buFont typeface="Arial"/>
                  <a:buNone/>
                </a:pPr>
                <a:r>
                  <a:rPr b="0" i="0" lang="en-GB" sz="600" u="none" cap="none" strike="noStrike">
                    <a:solidFill>
                      <a:srgbClr val="041C2B"/>
                    </a:solidFill>
                    <a:latin typeface="Arial"/>
                    <a:ea typeface="Arial"/>
                    <a:cs typeface="Arial"/>
                    <a:sym typeface="Arial"/>
                  </a:rPr>
                  <a:t>+15°</a:t>
                </a:r>
                <a:endParaRPr b="0" i="0" sz="600" u="none" cap="none" strike="noStrike">
                  <a:solidFill>
                    <a:srgbClr val="041C2B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14" name="Google Shape;214;g2c6d56bca74_109_92"/>
              <p:cNvCxnSpPr/>
              <p:nvPr/>
            </p:nvCxnSpPr>
            <p:spPr>
              <a:xfrm>
                <a:off x="10309386" y="3021805"/>
                <a:ext cx="11400" cy="16833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21B2A"/>
                </a:solidFill>
                <a:prstDash val="solid"/>
                <a:round/>
                <a:headEnd len="sm" w="sm" type="none"/>
                <a:tailEnd len="med" w="med" type="stealth"/>
              </a:ln>
            </p:spPr>
          </p:cxnSp>
        </p:grpSp>
      </p:grpSp>
      <p:cxnSp>
        <p:nvCxnSpPr>
          <p:cNvPr id="215" name="Google Shape;215;g2c6d56bca74_109_92"/>
          <p:cNvCxnSpPr/>
          <p:nvPr/>
        </p:nvCxnSpPr>
        <p:spPr>
          <a:xfrm>
            <a:off x="9418515" y="2585332"/>
            <a:ext cx="732300" cy="3521700"/>
          </a:xfrm>
          <a:prstGeom prst="straightConnector1">
            <a:avLst/>
          </a:prstGeom>
          <a:noFill/>
          <a:ln cap="flat" cmpd="sng" w="31750">
            <a:solidFill>
              <a:srgbClr val="FF0000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216" name="Google Shape;216;g2c6d56bca74_109_92"/>
          <p:cNvSpPr txBox="1"/>
          <p:nvPr/>
        </p:nvSpPr>
        <p:spPr>
          <a:xfrm flipH="1" rot="4680106">
            <a:off x="9200651" y="4386847"/>
            <a:ext cx="945250" cy="3692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1000 KM+</a:t>
            </a:r>
            <a:endParaRPr b="1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7" name="Google Shape;217;g2c6d56bca74_109_92"/>
          <p:cNvGrpSpPr/>
          <p:nvPr/>
        </p:nvGrpSpPr>
        <p:grpSpPr>
          <a:xfrm>
            <a:off x="3038388" y="4884792"/>
            <a:ext cx="5981494" cy="1346483"/>
            <a:chOff x="2852363" y="4847092"/>
            <a:chExt cx="5981494" cy="1346483"/>
          </a:xfrm>
        </p:grpSpPr>
        <p:sp>
          <p:nvSpPr>
            <p:cNvPr id="218" name="Google Shape;218;g2c6d56bca74_109_92"/>
            <p:cNvSpPr txBox="1"/>
            <p:nvPr/>
          </p:nvSpPr>
          <p:spPr>
            <a:xfrm>
              <a:off x="4854963" y="4847303"/>
              <a:ext cx="2743200" cy="76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1C2B"/>
                </a:buClr>
                <a:buSzPts val="1400"/>
                <a:buFont typeface="Inter Light"/>
                <a:buNone/>
              </a:pPr>
              <a:r>
                <a:rPr b="1" i="0" lang="en-GB" sz="1400" u="none" cap="none" strike="noStrike">
                  <a:solidFill>
                    <a:srgbClr val="041C2B"/>
                  </a:solidFill>
                  <a:latin typeface="Arial"/>
                  <a:ea typeface="Arial"/>
                  <a:cs typeface="Arial"/>
                  <a:sym typeface="Arial"/>
                </a:rPr>
                <a:t>Geo-accuracy:</a:t>
              </a:r>
              <a:endParaRPr b="0" i="0" sz="1400" u="none" cap="none" strike="noStrike">
                <a:solidFill>
                  <a:srgbClr val="041C2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-GB" sz="1600" u="none" cap="none" strike="noStrike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10m RMSE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968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1C2B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41C2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g2c6d56bca74_109_92"/>
            <p:cNvSpPr txBox="1"/>
            <p:nvPr/>
          </p:nvSpPr>
          <p:spPr>
            <a:xfrm>
              <a:off x="2852363" y="5639475"/>
              <a:ext cx="18768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1C2B"/>
                </a:buClr>
                <a:buSzPts val="1400"/>
                <a:buFont typeface="Inter Light"/>
                <a:buNone/>
              </a:pPr>
              <a:r>
                <a:rPr b="1" i="0" lang="en-GB" sz="1400" u="none" cap="none" strike="noStrike">
                  <a:solidFill>
                    <a:srgbClr val="041C2B"/>
                  </a:solidFill>
                  <a:latin typeface="Arial"/>
                  <a:ea typeface="Arial"/>
                  <a:cs typeface="Arial"/>
                  <a:sym typeface="Arial"/>
                </a:rPr>
                <a:t>Delivery Latency:</a:t>
              </a:r>
              <a:endParaRPr b="0" i="0" sz="1400" u="none" cap="none" strike="noStrike">
                <a:solidFill>
                  <a:srgbClr val="041C2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-GB" sz="1600" u="none" cap="none" strike="noStrike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&lt;24h</a:t>
              </a:r>
              <a:r>
                <a:rPr b="0" i="0" lang="en-GB" sz="1600" u="none" cap="none" strike="noStrike">
                  <a:solidFill>
                    <a:srgbClr val="041C2B"/>
                  </a:solidFill>
                  <a:latin typeface="Arial"/>
                  <a:ea typeface="Arial"/>
                  <a:cs typeface="Arial"/>
                  <a:sym typeface="Arial"/>
                </a:rPr>
                <a:t> from capture</a:t>
              </a:r>
              <a:endParaRPr b="0" i="0" sz="1400" u="none" cap="none" strike="noStrike">
                <a:solidFill>
                  <a:srgbClr val="041C2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g2c6d56bca74_109_92"/>
            <p:cNvSpPr txBox="1"/>
            <p:nvPr/>
          </p:nvSpPr>
          <p:spPr>
            <a:xfrm>
              <a:off x="2866599" y="4858241"/>
              <a:ext cx="2743200" cy="76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1C2B"/>
                </a:buClr>
                <a:buSzPts val="1400"/>
                <a:buFont typeface="Inter Light"/>
                <a:buNone/>
              </a:pPr>
              <a:r>
                <a:rPr b="1" i="0" lang="en-GB" sz="1400" u="none" cap="none" strike="noStrike">
                  <a:solidFill>
                    <a:srgbClr val="041C2B"/>
                  </a:solidFill>
                  <a:latin typeface="Arial"/>
                  <a:ea typeface="Arial"/>
                  <a:cs typeface="Arial"/>
                  <a:sym typeface="Arial"/>
                </a:rPr>
                <a:t>Temporal Resolution: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1C2B"/>
                </a:buClr>
                <a:buSzPts val="1400"/>
                <a:buFont typeface="Inter Light"/>
                <a:buNone/>
              </a:pPr>
              <a:r>
                <a:rPr b="1" i="0" lang="en-GB" sz="1600" u="none" cap="none" strike="noStrike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2 days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968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1C2B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41C2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g2c6d56bca74_109_92"/>
            <p:cNvSpPr txBox="1"/>
            <p:nvPr/>
          </p:nvSpPr>
          <p:spPr>
            <a:xfrm>
              <a:off x="4854963" y="5629263"/>
              <a:ext cx="21264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1C2B"/>
                </a:buClr>
                <a:buSzPts val="1400"/>
                <a:buFont typeface="Inter Light"/>
                <a:buNone/>
              </a:pPr>
              <a:r>
                <a:rPr b="1" i="0" lang="en-GB" sz="1400" u="none" cap="none" strike="noStrike">
                  <a:solidFill>
                    <a:srgbClr val="041C2B"/>
                  </a:solidFill>
                  <a:latin typeface="Arial"/>
                  <a:ea typeface="Arial"/>
                  <a:cs typeface="Arial"/>
                  <a:sym typeface="Arial"/>
                </a:rPr>
                <a:t>Orbital Altitude: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1C2B"/>
                </a:buClr>
                <a:buSzPts val="1400"/>
                <a:buFont typeface="Inter Light"/>
                <a:buNone/>
              </a:pPr>
              <a:r>
                <a:rPr b="1" lang="en-GB" sz="1600">
                  <a:solidFill>
                    <a:srgbClr val="C00000"/>
                  </a:solidFill>
                </a:rPr>
                <a:t>583 km</a:t>
              </a:r>
              <a:endParaRPr b="0" i="0" sz="1400" u="none" cap="none" strike="noStrike">
                <a:solidFill>
                  <a:srgbClr val="041C2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g2c6d56bca74_109_92"/>
            <p:cNvSpPr txBox="1"/>
            <p:nvPr/>
          </p:nvSpPr>
          <p:spPr>
            <a:xfrm>
              <a:off x="6578157" y="4847092"/>
              <a:ext cx="22557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1C2B"/>
                </a:buClr>
                <a:buSzPts val="1400"/>
                <a:buFont typeface="Inter Light"/>
                <a:buNone/>
              </a:pPr>
              <a:r>
                <a:rPr b="1" i="0" lang="en-GB" sz="1400" u="none" cap="none" strike="noStrike">
                  <a:solidFill>
                    <a:srgbClr val="041C2B"/>
                  </a:solidFill>
                  <a:latin typeface="Arial"/>
                  <a:ea typeface="Arial"/>
                  <a:cs typeface="Arial"/>
                  <a:sym typeface="Arial"/>
                </a:rPr>
                <a:t>Orbit: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1C2B"/>
                </a:buClr>
                <a:buSzPts val="1400"/>
                <a:buFont typeface="Inter Light"/>
                <a:buNone/>
              </a:pPr>
              <a:r>
                <a:rPr b="1" i="0" lang="en-GB" sz="1600" u="none" cap="none" strike="noStrike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Sun- Synchronous Orbit</a:t>
              </a:r>
              <a:endParaRPr b="0" i="0" sz="1600" u="none" cap="none" strike="noStrike">
                <a:solidFill>
                  <a:srgbClr val="041C2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g2c6d56bca74_109_92"/>
            <p:cNvSpPr txBox="1"/>
            <p:nvPr/>
          </p:nvSpPr>
          <p:spPr>
            <a:xfrm>
              <a:off x="6578157" y="5616704"/>
              <a:ext cx="22557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1C2B"/>
                </a:buClr>
                <a:buSzPts val="1400"/>
                <a:buFont typeface="Inter Light"/>
                <a:buNone/>
              </a:pPr>
              <a:r>
                <a:rPr b="1" i="0" lang="en-GB" sz="1400" u="none" cap="none" strike="noStrike">
                  <a:solidFill>
                    <a:srgbClr val="041C2B"/>
                  </a:solidFill>
                  <a:latin typeface="Arial"/>
                  <a:ea typeface="Arial"/>
                  <a:cs typeface="Arial"/>
                  <a:sym typeface="Arial"/>
                </a:rPr>
                <a:t>Shootable Time: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41C2B"/>
                </a:buClr>
                <a:buSzPts val="1400"/>
                <a:buFont typeface="Inter Light"/>
                <a:buNone/>
              </a:pPr>
              <a:r>
                <a:rPr b="1" i="0" lang="en-GB" sz="1600" u="none" cap="none" strike="noStrike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10:40 – 11:00</a:t>
              </a:r>
              <a:endParaRPr b="0" i="0" sz="1600" u="none" cap="none" strike="noStrike">
                <a:solidFill>
                  <a:srgbClr val="041C2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" name="Google Shape;224;g2c6d56bca74_109_92"/>
          <p:cNvSpPr txBox="1"/>
          <p:nvPr/>
        </p:nvSpPr>
        <p:spPr>
          <a:xfrm>
            <a:off x="384184" y="1106142"/>
            <a:ext cx="3092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-GB"/>
              <a:t>GRUS-1 Sensor Specification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