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4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</p:sldIdLst>
  <p:sldSz cy="6858000" cx="12192000"/>
  <p:notesSz cx="6858000" cy="9144000"/>
  <p:embeddedFontLst>
    <p:embeddedFont>
      <p:font typeface="Helvetica Neue"/>
      <p:regular r:id="rId11"/>
      <p:bold r:id="rId12"/>
      <p:italic r:id="rId13"/>
      <p:boldItalic r:id="rId1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HelveticaNeue-regular.fntdata"/><Relationship Id="rId10" Type="http://schemas.openxmlformats.org/officeDocument/2006/relationships/slide" Target="slides/slide6.xml"/><Relationship Id="rId13" Type="http://schemas.openxmlformats.org/officeDocument/2006/relationships/font" Target="fonts/HelveticaNeue-italic.fntdata"/><Relationship Id="rId12" Type="http://schemas.openxmlformats.org/officeDocument/2006/relationships/font" Target="fonts/HelveticaNeue-bold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4" Type="http://schemas.openxmlformats.org/officeDocument/2006/relationships/font" Target="fonts/HelveticaNeue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bd0899a28d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g2bd0899a28d_0_2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2c76f626123_0_7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2c76f626123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2c76f626123_0_8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2c76f626123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6ca997ed27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26ca997ed2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c76f626123_0_8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2c76f626123_0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2c76f626123_0_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3" name="Google Shape;93;g2c76f626123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Relationship Id="rId3" Type="http://schemas.openxmlformats.org/officeDocument/2006/relationships/image" Target="../media/image7.jpg"/><Relationship Id="rId4" Type="http://schemas.openxmlformats.org/officeDocument/2006/relationships/image" Target="../media/image1.jpg"/><Relationship Id="rId5" Type="http://schemas.openxmlformats.org/officeDocument/2006/relationships/image" Target="../media/image3.png"/><Relationship Id="rId6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4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4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4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4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301750" y="2265730"/>
            <a:ext cx="8288156" cy="2756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 rotWithShape="1">
          <a:blip r:embed="rId3">
            <a:alphaModFix/>
          </a:blip>
          <a:srcRect b="-110" l="0" r="0" t="0"/>
          <a:stretch/>
        </p:blipFill>
        <p:spPr>
          <a:xfrm flipH="1" rot="10800000">
            <a:off x="2824280" y="4824248"/>
            <a:ext cx="5391556" cy="20380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nature&#10;&#10;Description automatically generated" id="14" name="Google Shape;14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77344" y="-1"/>
            <a:ext cx="3714656" cy="268681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 flipH="1">
            <a:off x="5456394" y="1968439"/>
            <a:ext cx="6751471" cy="4901119"/>
          </a:xfrm>
          <a:custGeom>
            <a:rect b="b" l="l" r="r" t="t"/>
            <a:pathLst>
              <a:path extrusionOk="0" h="4901119" w="6751471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rotWithShape="0" algn="br" dir="135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2"/>
          <p:cNvSpPr/>
          <p:nvPr/>
        </p:nvSpPr>
        <p:spPr>
          <a:xfrm flipH="1">
            <a:off x="-21101" y="-14542"/>
            <a:ext cx="12215481" cy="6870483"/>
          </a:xfrm>
          <a:custGeom>
            <a:rect b="b" l="l" r="r" t="t"/>
            <a:pathLst>
              <a:path extrusionOk="0" h="6836301" w="1476191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rotWithShape="0" algn="t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8431" y="5311498"/>
            <a:ext cx="2738896" cy="1508514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id="18" name="Google Shape;18;p2"/>
          <p:cNvPicPr preferRelativeResize="0"/>
          <p:nvPr/>
        </p:nvPicPr>
        <p:blipFill rotWithShape="1">
          <a:blip r:embed="rId6">
            <a:alphaModFix amt="34000"/>
          </a:blip>
          <a:srcRect b="-8775" l="32581" r="8553" t="2403"/>
          <a:stretch/>
        </p:blipFill>
        <p:spPr>
          <a:xfrm rot="5400000">
            <a:off x="5734365" y="-1016162"/>
            <a:ext cx="5455200" cy="7480800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19" name="Google Shape;19;p2"/>
          <p:cNvPicPr preferRelativeResize="0"/>
          <p:nvPr/>
        </p:nvPicPr>
        <p:blipFill rotWithShape="1">
          <a:blip r:embed="rId6">
            <a:alphaModFix amt="34000"/>
          </a:blip>
          <a:srcRect b="676" l="54016" r="11354" t="36080"/>
          <a:stretch/>
        </p:blipFill>
        <p:spPr>
          <a:xfrm rot="-5400000">
            <a:off x="5792644" y="4820060"/>
            <a:ext cx="1719600" cy="2366700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20" name="Google Shape;20;p2"/>
          <p:cNvSpPr txBox="1"/>
          <p:nvPr>
            <p:ph type="title"/>
          </p:nvPr>
        </p:nvSpPr>
        <p:spPr>
          <a:xfrm>
            <a:off x="176047" y="175938"/>
            <a:ext cx="6157200" cy="397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  <a:defRPr b="0" i="0" sz="8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0" y="1"/>
            <a:ext cx="12192000" cy="1037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3"/>
          <p:cNvPicPr preferRelativeResize="0"/>
          <p:nvPr/>
        </p:nvPicPr>
        <p:blipFill rotWithShape="1">
          <a:blip r:embed="rId2">
            <a:alphaModFix amt="34000"/>
          </a:blip>
          <a:srcRect b="35419" l="51341" r="-2842" t="39268"/>
          <a:stretch/>
        </p:blipFill>
        <p:spPr>
          <a:xfrm flipH="1">
            <a:off x="9304423" y="0"/>
            <a:ext cx="2887577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25" name="Google Shape;25;p3"/>
          <p:cNvSpPr/>
          <p:nvPr/>
        </p:nvSpPr>
        <p:spPr>
          <a:xfrm>
            <a:off x="-1778" y="6574604"/>
            <a:ext cx="12193800" cy="28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 flipH="1" rot="10800000">
            <a:off x="-4504" y="6540563"/>
            <a:ext cx="12196500" cy="59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 txBox="1"/>
          <p:nvPr/>
        </p:nvSpPr>
        <p:spPr>
          <a:xfrm>
            <a:off x="10265664" y="6574604"/>
            <a:ext cx="19254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b="1" i="0" lang="en-GB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 txBox="1"/>
          <p:nvPr>
            <p:ph idx="1" type="body"/>
          </p:nvPr>
        </p:nvSpPr>
        <p:spPr>
          <a:xfrm>
            <a:off x="324233" y="1558533"/>
            <a:ext cx="11495400" cy="46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" name="Google Shape;29;p3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4"/>
          <p:cNvSpPr/>
          <p:nvPr/>
        </p:nvSpPr>
        <p:spPr>
          <a:xfrm>
            <a:off x="0" y="1"/>
            <a:ext cx="12192000" cy="1037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" name="Google Shape;32;p4"/>
          <p:cNvPicPr preferRelativeResize="0"/>
          <p:nvPr/>
        </p:nvPicPr>
        <p:blipFill rotWithShape="1">
          <a:blip r:embed="rId2">
            <a:alphaModFix amt="34000"/>
          </a:blip>
          <a:srcRect b="35419" l="51341" r="-2842" t="39268"/>
          <a:stretch/>
        </p:blipFill>
        <p:spPr>
          <a:xfrm flipH="1">
            <a:off x="9304423" y="0"/>
            <a:ext cx="2887577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33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34" name="Google Shape;34;p4"/>
          <p:cNvSpPr/>
          <p:nvPr/>
        </p:nvSpPr>
        <p:spPr>
          <a:xfrm>
            <a:off x="-1778" y="6574604"/>
            <a:ext cx="12193800" cy="28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35;p4"/>
          <p:cNvSpPr/>
          <p:nvPr/>
        </p:nvSpPr>
        <p:spPr>
          <a:xfrm flipH="1" rot="10800000">
            <a:off x="-4504" y="6540563"/>
            <a:ext cx="12196500" cy="59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4"/>
          <p:cNvSpPr txBox="1"/>
          <p:nvPr>
            <p:ph idx="1" type="body"/>
          </p:nvPr>
        </p:nvSpPr>
        <p:spPr>
          <a:xfrm>
            <a:off x="386632" y="1445923"/>
            <a:ext cx="5508900" cy="477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7" name="Google Shape;37;p4"/>
          <p:cNvSpPr txBox="1"/>
          <p:nvPr>
            <p:ph idx="2" type="body"/>
          </p:nvPr>
        </p:nvSpPr>
        <p:spPr>
          <a:xfrm>
            <a:off x="6296361" y="1445923"/>
            <a:ext cx="5508900" cy="477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8" name="Google Shape;38;p4"/>
          <p:cNvSpPr txBox="1"/>
          <p:nvPr/>
        </p:nvSpPr>
        <p:spPr>
          <a:xfrm>
            <a:off x="10265664" y="6574604"/>
            <a:ext cx="19254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b="1" lang="en-GB" sz="1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sz="14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4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5"/>
          <p:cNvSpPr/>
          <p:nvPr/>
        </p:nvSpPr>
        <p:spPr>
          <a:xfrm>
            <a:off x="0" y="1"/>
            <a:ext cx="12192000" cy="1037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" name="Google Shape;42;p5"/>
          <p:cNvPicPr preferRelativeResize="0"/>
          <p:nvPr/>
        </p:nvPicPr>
        <p:blipFill rotWithShape="1">
          <a:blip r:embed="rId2">
            <a:alphaModFix amt="34000"/>
          </a:blip>
          <a:srcRect b="35419" l="51341" r="-2842" t="39268"/>
          <a:stretch/>
        </p:blipFill>
        <p:spPr>
          <a:xfrm flipH="1">
            <a:off x="9304423" y="0"/>
            <a:ext cx="2887577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44" name="Google Shape;44;p5"/>
          <p:cNvSpPr/>
          <p:nvPr/>
        </p:nvSpPr>
        <p:spPr>
          <a:xfrm>
            <a:off x="-1778" y="6574604"/>
            <a:ext cx="12193800" cy="28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45;p5"/>
          <p:cNvSpPr/>
          <p:nvPr/>
        </p:nvSpPr>
        <p:spPr>
          <a:xfrm flipH="1" rot="10800000">
            <a:off x="-4504" y="6540563"/>
            <a:ext cx="12196500" cy="59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5"/>
          <p:cNvSpPr txBox="1"/>
          <p:nvPr/>
        </p:nvSpPr>
        <p:spPr>
          <a:xfrm>
            <a:off x="10265664" y="6574604"/>
            <a:ext cx="19254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b="1" lang="en-GB" sz="1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sz="14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5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6"/>
          <p:cNvSpPr/>
          <p:nvPr/>
        </p:nvSpPr>
        <p:spPr>
          <a:xfrm>
            <a:off x="0" y="1"/>
            <a:ext cx="12192000" cy="1037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0" name="Google Shape;50;p6"/>
          <p:cNvPicPr preferRelativeResize="0"/>
          <p:nvPr/>
        </p:nvPicPr>
        <p:blipFill rotWithShape="1">
          <a:blip r:embed="rId2">
            <a:alphaModFix amt="34000"/>
          </a:blip>
          <a:srcRect b="35419" l="51341" r="-2842" t="39268"/>
          <a:stretch/>
        </p:blipFill>
        <p:spPr>
          <a:xfrm flipH="1">
            <a:off x="9304423" y="0"/>
            <a:ext cx="2887577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51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52" name="Google Shape;52;p6"/>
          <p:cNvSpPr/>
          <p:nvPr/>
        </p:nvSpPr>
        <p:spPr>
          <a:xfrm>
            <a:off x="-1778" y="6574604"/>
            <a:ext cx="12193800" cy="28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6"/>
          <p:cNvSpPr/>
          <p:nvPr/>
        </p:nvSpPr>
        <p:spPr>
          <a:xfrm flipH="1" rot="10800000">
            <a:off x="-4504" y="6540563"/>
            <a:ext cx="12196500" cy="59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6"/>
          <p:cNvSpPr txBox="1"/>
          <p:nvPr>
            <p:ph idx="1" type="body"/>
          </p:nvPr>
        </p:nvSpPr>
        <p:spPr>
          <a:xfrm>
            <a:off x="5180012" y="1373852"/>
            <a:ext cx="6172200" cy="469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❖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5" name="Google Shape;55;p6"/>
          <p:cNvSpPr txBox="1"/>
          <p:nvPr>
            <p:ph idx="2" type="body"/>
          </p:nvPr>
        </p:nvSpPr>
        <p:spPr>
          <a:xfrm>
            <a:off x="839788" y="1373852"/>
            <a:ext cx="3932100" cy="4630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6" name="Google Shape;56;p6"/>
          <p:cNvSpPr txBox="1"/>
          <p:nvPr/>
        </p:nvSpPr>
        <p:spPr>
          <a:xfrm>
            <a:off x="10265664" y="6574604"/>
            <a:ext cx="19254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b="1" lang="en-GB" sz="1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sz="14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6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showMasterSp="0">
  <p:cSld name="Blank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7"/>
          <p:cNvSpPr/>
          <p:nvPr>
            <p:ph idx="12" type="sldNum"/>
          </p:nvPr>
        </p:nvSpPr>
        <p:spPr>
          <a:xfrm>
            <a:off x="11684000" y="6629400"/>
            <a:ext cx="406500" cy="187200"/>
          </a:xfrm>
          <a:prstGeom prst="roundRect">
            <a:avLst>
              <a:gd fmla="val 16667" name="adj"/>
            </a:avLst>
          </a:prstGeom>
          <a:solidFill>
            <a:schemeClr val="lt1">
              <a:alpha val="48630"/>
            </a:schemeClr>
          </a:solidFill>
          <a:ln cap="flat" cmpd="sng" w="25400">
            <a:solidFill>
              <a:schemeClr val="dk2">
                <a:alpha val="60000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1" sz="1100" u="none" cap="none" strike="noStrik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1" sz="1100" u="none" cap="none" strike="noStrik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1" sz="1100" u="none" cap="none" strike="noStrik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1" sz="1100" u="none" cap="none" strike="noStrik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1" sz="1100" u="none" cap="none" strike="noStrik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1" sz="1100" u="none" cap="none" strike="noStrik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1" sz="1100" u="none" cap="none" strike="noStrik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1" sz="1100" u="none" cap="none" strike="noStrik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1" sz="1100" u="none" cap="none" strike="noStrik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60" name="Google Shape;60;p7"/>
          <p:cNvSpPr txBox="1"/>
          <p:nvPr>
            <p:ph idx="1" type="body"/>
          </p:nvPr>
        </p:nvSpPr>
        <p:spPr>
          <a:xfrm>
            <a:off x="101600" y="1219200"/>
            <a:ext cx="11988900" cy="52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marR="0" rtl="0" algn="l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Char char="•"/>
              <a:defRPr b="1" i="0" sz="2000" u="none" cap="none" strike="noStrik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55600" lvl="1" marL="914400" marR="0" rtl="0" algn="l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Courier New"/>
              <a:buChar char="o"/>
              <a:defRPr b="0" i="0" sz="2000" u="none" cap="none" strike="noStrik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355600" lvl="2" marL="1371600" marR="0" rtl="0" algn="l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355600" lvl="3" marL="1828800" marR="0" rtl="0" algn="l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Char char="▪"/>
              <a:defRPr b="0" i="0" sz="2000" u="none" cap="none" strike="noStrik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355600" lvl="4" marL="2286000" marR="0" rtl="0" algn="l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28600" lvl="5" marL="2743200" marR="0" rtl="0" algn="l"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1" name="Google Shape;61;p7"/>
          <p:cNvSpPr txBox="1"/>
          <p:nvPr>
            <p:ph idx="2" type="body"/>
          </p:nvPr>
        </p:nvSpPr>
        <p:spPr>
          <a:xfrm>
            <a:off x="2641600" y="76200"/>
            <a:ext cx="66039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81000" lvl="1" marL="914400" marR="0" rtl="0" algn="l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Char char="o"/>
              <a:defRPr b="0" i="0" sz="24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81000" lvl="3" marL="1828800" marR="0" rtl="0" algn="l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Char char="▪"/>
              <a:defRPr b="0" i="0" sz="24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81000" lvl="4" marL="2286000" marR="0" rtl="0" algn="l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theme" Target="../theme/theme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1"/>
            <a:ext cx="12192000" cy="1037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1"/>
          <p:cNvPicPr preferRelativeResize="0"/>
          <p:nvPr/>
        </p:nvPicPr>
        <p:blipFill rotWithShape="1">
          <a:blip r:embed="rId1">
            <a:alphaModFix amt="34000"/>
          </a:blip>
          <a:srcRect b="35419" l="51341" r="-2842" t="39268"/>
          <a:stretch/>
        </p:blipFill>
        <p:spPr>
          <a:xfrm flipH="1">
            <a:off x="9304423" y="0"/>
            <a:ext cx="2887577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9" name="Google Shape;9;p1"/>
          <p:cNvSpPr/>
          <p:nvPr/>
        </p:nvSpPr>
        <p:spPr>
          <a:xfrm>
            <a:off x="-1778" y="6574604"/>
            <a:ext cx="12193800" cy="28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1"/>
          <p:cNvSpPr/>
          <p:nvPr/>
        </p:nvSpPr>
        <p:spPr>
          <a:xfrm flipH="1" rot="10800000">
            <a:off x="-4504" y="6540563"/>
            <a:ext cx="12196500" cy="59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  <p:sldLayoutId id="2147483653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docs.google.com/document/d/1tBNlg5bZvv0vHzxtboEJiOjRTcMQRG2lbby42xcuDLo/edit?usp=sharing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8"/>
          <p:cNvSpPr txBox="1"/>
          <p:nvPr>
            <p:ph type="title"/>
          </p:nvPr>
        </p:nvSpPr>
        <p:spPr>
          <a:xfrm>
            <a:off x="252251" y="328350"/>
            <a:ext cx="7891500" cy="397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5300"/>
              <a:t>Session 4: Land Surface Imaging Requirements</a:t>
            </a:r>
            <a:endParaRPr sz="5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5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5300"/>
              <a:t>WGClimate Background</a:t>
            </a:r>
            <a:endParaRPr sz="5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t/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t/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t/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lang="en-GB" sz="1900"/>
              <a:t>Matt Steventon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lang="en-GB" sz="1900"/>
              <a:t>CEOS-ARD Oversight Group &amp; LSI-VC Secretariat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lang="en-GB" sz="1900"/>
              <a:t>LSI-VC-15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lang="en-GB" sz="1900"/>
              <a:t>4 April 2024</a:t>
            </a:r>
            <a:endParaRPr sz="75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t/>
            </a:r>
            <a:endParaRPr sz="75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9"/>
          <p:cNvSpPr txBox="1"/>
          <p:nvPr>
            <p:ph idx="2" type="body"/>
          </p:nvPr>
        </p:nvSpPr>
        <p:spPr>
          <a:xfrm>
            <a:off x="2641600" y="76200"/>
            <a:ext cx="6603900" cy="914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2" name="Google Shape;72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89700" y="68900"/>
            <a:ext cx="5866976" cy="6743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0"/>
          <p:cNvSpPr txBox="1"/>
          <p:nvPr>
            <p:ph idx="1" type="body"/>
          </p:nvPr>
        </p:nvSpPr>
        <p:spPr>
          <a:xfrm>
            <a:off x="324233" y="1558533"/>
            <a:ext cx="11495400" cy="4662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3700"/>
              <a:t>Two things:</a:t>
            </a:r>
            <a:endParaRPr sz="37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3700"/>
          </a:p>
          <a:p>
            <a:pPr indent="-463550" lvl="0" marL="457200" rtl="0" algn="l">
              <a:spcBef>
                <a:spcPts val="1000"/>
              </a:spcBef>
              <a:spcAft>
                <a:spcPts val="0"/>
              </a:spcAft>
              <a:buSzPts val="3700"/>
              <a:buAutoNum type="arabicPeriod"/>
            </a:pPr>
            <a:r>
              <a:rPr lang="en-GB" sz="3700"/>
              <a:t>Inputs to the </a:t>
            </a:r>
            <a:r>
              <a:rPr b="1" lang="en-GB" sz="3700"/>
              <a:t>WGClimate Coordinated Action Plan</a:t>
            </a:r>
            <a:endParaRPr b="1" sz="37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3700"/>
          </a:p>
          <a:p>
            <a:pPr indent="-463550" lvl="0" marL="457200" rtl="0" algn="l">
              <a:spcBef>
                <a:spcPts val="1000"/>
              </a:spcBef>
              <a:spcAft>
                <a:spcPts val="0"/>
              </a:spcAft>
              <a:buSzPts val="3700"/>
              <a:buAutoNum type="arabicPeriod"/>
            </a:pPr>
            <a:r>
              <a:rPr lang="en-GB" sz="3700"/>
              <a:t>Inputs to the </a:t>
            </a:r>
            <a:r>
              <a:rPr b="1" lang="en-GB" sz="3700"/>
              <a:t>Space Agency Response to the GCOS Implementation Plan</a:t>
            </a:r>
            <a:endParaRPr b="1" sz="3700"/>
          </a:p>
        </p:txBody>
      </p:sp>
      <p:sp>
        <p:nvSpPr>
          <p:cNvPr id="78" name="Google Shape;78;p10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Overview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1"/>
          <p:cNvSpPr txBox="1"/>
          <p:nvPr>
            <p:ph idx="1" type="body"/>
          </p:nvPr>
        </p:nvSpPr>
        <p:spPr>
          <a:xfrm>
            <a:off x="304025" y="1313500"/>
            <a:ext cx="11495400" cy="4910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0050" lvl="0" marL="457200" rtl="0" algn="l">
              <a:spcBef>
                <a:spcPts val="1000"/>
              </a:spcBef>
              <a:spcAft>
                <a:spcPts val="0"/>
              </a:spcAft>
              <a:buSzPts val="2700"/>
              <a:buChar char="❖"/>
            </a:pPr>
            <a:r>
              <a:rPr lang="en-GB" sz="2700"/>
              <a:t>Latest doc shared 29 March:</a:t>
            </a:r>
            <a:endParaRPr sz="2700"/>
          </a:p>
          <a:p>
            <a:pPr indent="-374650" lvl="1" marL="914400" rtl="0" algn="l">
              <a:spcBef>
                <a:spcPts val="1000"/>
              </a:spcBef>
              <a:spcAft>
                <a:spcPts val="0"/>
              </a:spcAft>
              <a:buSzPts val="2300"/>
              <a:buChar char="▪"/>
            </a:pPr>
            <a:r>
              <a:rPr lang="en-GB" sz="2300" u="sng">
                <a:solidFill>
                  <a:schemeClr val="hlink"/>
                </a:solidFill>
                <a:hlinkClick r:id="rId3"/>
              </a:rPr>
              <a:t>https://docs.google.com/document/d/1tBNlg5bZvv0vHzxtboEJiOjRTcMQRG2lbby42xcuDLo/edit?usp=sharing</a:t>
            </a:r>
            <a:endParaRPr sz="2300"/>
          </a:p>
          <a:p>
            <a:pPr indent="-400050" lvl="0" marL="457200" rtl="0" algn="l">
              <a:spcBef>
                <a:spcPts val="1000"/>
              </a:spcBef>
              <a:spcAft>
                <a:spcPts val="0"/>
              </a:spcAft>
              <a:buSzPts val="2700"/>
              <a:buChar char="❖"/>
            </a:pPr>
            <a:r>
              <a:rPr lang="en-GB" sz="2700"/>
              <a:t>B</a:t>
            </a:r>
            <a:r>
              <a:rPr lang="en-GB" sz="2700"/>
              <a:t>asis for the actions contained in this document is the </a:t>
            </a:r>
            <a:r>
              <a:rPr b="1" lang="en-GB" sz="2700"/>
              <a:t>ECV Inventory</a:t>
            </a:r>
            <a:r>
              <a:rPr lang="en-GB" sz="2700"/>
              <a:t> Development Cycle #2:</a:t>
            </a:r>
            <a:endParaRPr sz="2700"/>
          </a:p>
          <a:p>
            <a:pPr indent="-400050" lvl="1" marL="914400" rtl="0" algn="l">
              <a:spcBef>
                <a:spcPts val="1000"/>
              </a:spcBef>
              <a:spcAft>
                <a:spcPts val="0"/>
              </a:spcAft>
              <a:buSzPts val="2700"/>
              <a:buChar char="▪"/>
            </a:pPr>
            <a:r>
              <a:rPr lang="en-GB" sz="2700"/>
              <a:t>Performed gap analysis on the ECV inventory to identify missing or endangered elements</a:t>
            </a:r>
            <a:endParaRPr sz="2700"/>
          </a:p>
          <a:p>
            <a:pPr indent="-400050" lvl="1" marL="914400" rtl="0" algn="l">
              <a:spcBef>
                <a:spcPts val="1000"/>
              </a:spcBef>
              <a:spcAft>
                <a:spcPts val="0"/>
              </a:spcAft>
              <a:buSzPts val="2700"/>
              <a:buChar char="▪"/>
            </a:pPr>
            <a:r>
              <a:rPr b="1" lang="en-GB" sz="2700"/>
              <a:t>Use the results of the gap analysis to generate a coordinated action plan to address such gaps/missed opportunities</a:t>
            </a:r>
            <a:r>
              <a:rPr lang="en-GB" sz="2700"/>
              <a:t>.</a:t>
            </a:r>
            <a:endParaRPr sz="2700"/>
          </a:p>
          <a:p>
            <a:pPr indent="-400050" lvl="0" marL="457200" rtl="0" algn="l">
              <a:spcBef>
                <a:spcPts val="1000"/>
              </a:spcBef>
              <a:spcAft>
                <a:spcPts val="1000"/>
              </a:spcAft>
              <a:buSzPts val="2700"/>
              <a:buChar char="❖"/>
            </a:pPr>
            <a:r>
              <a:rPr lang="en-GB" sz="2700"/>
              <a:t>These are the actions that need to be performed to implement the recommendations contained in the ECV Inventory gap analysis report.</a:t>
            </a:r>
            <a:endParaRPr sz="2700"/>
          </a:p>
        </p:txBody>
      </p:sp>
      <p:sp>
        <p:nvSpPr>
          <p:cNvPr id="84" name="Google Shape;84;p11"/>
          <p:cNvSpPr txBox="1"/>
          <p:nvPr>
            <p:ph type="title"/>
          </p:nvPr>
        </p:nvSpPr>
        <p:spPr>
          <a:xfrm>
            <a:off x="176048" y="252139"/>
            <a:ext cx="9387000" cy="77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900"/>
              <a:t>WGClimate Coordinated Action Plan</a:t>
            </a:r>
            <a:endParaRPr sz="39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2"/>
          <p:cNvSpPr txBox="1"/>
          <p:nvPr>
            <p:ph idx="1" type="body"/>
          </p:nvPr>
        </p:nvSpPr>
        <p:spPr>
          <a:xfrm>
            <a:off x="304025" y="1313500"/>
            <a:ext cx="11495400" cy="4910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61950" lvl="0" marL="457200" rtl="0" algn="l">
              <a:spcBef>
                <a:spcPts val="1000"/>
              </a:spcBef>
              <a:spcAft>
                <a:spcPts val="0"/>
              </a:spcAft>
              <a:buSzPts val="2100"/>
              <a:buChar char="❖"/>
            </a:pPr>
            <a:r>
              <a:rPr lang="en-GB" sz="2100"/>
              <a:t>Sections 3.3.6 (Land Surface Temperature), 3.3.7 (Leaf Area Index), 3.3.8 (Above Ground Biomass)</a:t>
            </a:r>
            <a:endParaRPr sz="2100"/>
          </a:p>
          <a:p>
            <a:pPr indent="-361950" lvl="0" marL="457200" rtl="0" algn="l">
              <a:spcBef>
                <a:spcPts val="1000"/>
              </a:spcBef>
              <a:spcAft>
                <a:spcPts val="0"/>
              </a:spcAft>
              <a:buSzPts val="2100"/>
              <a:buChar char="❖"/>
            </a:pPr>
            <a:r>
              <a:rPr lang="en-GB" sz="2100" u="sng"/>
              <a:t>Recommendation #19:</a:t>
            </a:r>
            <a:r>
              <a:rPr lang="en-GB" sz="2100"/>
              <a:t> The CEOS Land Surface Imaging-Virtual Constellation (LSI-VC) to coordinate on the formulation of</a:t>
            </a:r>
            <a:r>
              <a:rPr lang="en-GB" sz="2100">
                <a:solidFill>
                  <a:srgbClr val="CC0000"/>
                </a:solidFill>
              </a:rPr>
              <a:t> </a:t>
            </a:r>
            <a:r>
              <a:rPr b="1" lang="en-GB" sz="2100">
                <a:solidFill>
                  <a:srgbClr val="CC0000"/>
                </a:solidFill>
              </a:rPr>
              <a:t>future high resolution missions and seamless continuity of sustained Land Surface Temperature CDRs</a:t>
            </a:r>
            <a:r>
              <a:rPr lang="en-GB" sz="2100"/>
              <a:t>.</a:t>
            </a:r>
            <a:endParaRPr sz="2100"/>
          </a:p>
          <a:p>
            <a:pPr indent="-361950" lvl="0" marL="457200" rtl="0" algn="l">
              <a:spcBef>
                <a:spcPts val="1000"/>
              </a:spcBef>
              <a:spcAft>
                <a:spcPts val="0"/>
              </a:spcAft>
              <a:buSzPts val="2100"/>
              <a:buChar char="❖"/>
            </a:pPr>
            <a:r>
              <a:rPr lang="en-GB" sz="2100" u="sng"/>
              <a:t>Recommendation #20:</a:t>
            </a:r>
            <a:r>
              <a:rPr lang="en-GB" sz="2100"/>
              <a:t> The CEOS Land Surface Imaging-Virtual Constellation (LSI-VC) together with WGCV and WGClimate to </a:t>
            </a:r>
            <a:r>
              <a:rPr b="1" lang="en-GB" sz="2100">
                <a:solidFill>
                  <a:srgbClr val="CC0000"/>
                </a:solidFill>
              </a:rPr>
              <a:t>devise a way forward for the combined use of past, current and future instruments to create sustained Land Surface Temperature CDRs</a:t>
            </a:r>
            <a:r>
              <a:rPr lang="en-GB" sz="2100"/>
              <a:t>.</a:t>
            </a:r>
            <a:endParaRPr sz="2100"/>
          </a:p>
          <a:p>
            <a:pPr indent="-361950" lvl="0" marL="457200" rtl="0" algn="l">
              <a:spcBef>
                <a:spcPts val="1000"/>
              </a:spcBef>
              <a:spcAft>
                <a:spcPts val="0"/>
              </a:spcAft>
              <a:buSzPts val="2100"/>
              <a:buChar char="❖"/>
            </a:pPr>
            <a:r>
              <a:rPr lang="en-GB" sz="2100" u="sng"/>
              <a:t>Recommendation #21:</a:t>
            </a:r>
            <a:r>
              <a:rPr lang="en-GB" sz="2100"/>
              <a:t> LSI-VC should</a:t>
            </a:r>
            <a:r>
              <a:rPr lang="en-GB" sz="2100">
                <a:solidFill>
                  <a:srgbClr val="CC0000"/>
                </a:solidFill>
              </a:rPr>
              <a:t> </a:t>
            </a:r>
            <a:r>
              <a:rPr b="1" lang="en-GB" sz="2100">
                <a:solidFill>
                  <a:srgbClr val="CC0000"/>
                </a:solidFill>
              </a:rPr>
              <a:t>assess the climate user community needs for LAI data records that are not currently being exploited from existing missions</a:t>
            </a:r>
            <a:r>
              <a:rPr lang="en-GB" sz="2100">
                <a:solidFill>
                  <a:srgbClr val="CC0000"/>
                </a:solidFill>
              </a:rPr>
              <a:t> </a:t>
            </a:r>
            <a:r>
              <a:rPr lang="en-GB" sz="2100"/>
              <a:t>(e.g. Sentinel-2, Landsat), and inform WG Climate of their findings to enable further planning for needed LAI data records.</a:t>
            </a:r>
            <a:endParaRPr sz="2100"/>
          </a:p>
          <a:p>
            <a:pPr indent="-361950" lvl="0" marL="457200" rtl="0" algn="l">
              <a:spcBef>
                <a:spcPts val="1000"/>
              </a:spcBef>
              <a:spcAft>
                <a:spcPts val="1000"/>
              </a:spcAft>
              <a:buSzPts val="2100"/>
              <a:buChar char="❖"/>
            </a:pPr>
            <a:r>
              <a:rPr lang="en-GB" sz="2100"/>
              <a:t>+ Various Above Ground Biomass recommendations (</a:t>
            </a:r>
            <a:r>
              <a:rPr b="1" lang="en-GB" sz="2100"/>
              <a:t>LSI-VC F&amp;B relevance</a:t>
            </a:r>
            <a:r>
              <a:rPr lang="en-GB" sz="2100"/>
              <a:t>) </a:t>
            </a:r>
            <a:endParaRPr sz="2100"/>
          </a:p>
        </p:txBody>
      </p:sp>
      <p:sp>
        <p:nvSpPr>
          <p:cNvPr id="90" name="Google Shape;90;p12"/>
          <p:cNvSpPr txBox="1"/>
          <p:nvPr>
            <p:ph type="title"/>
          </p:nvPr>
        </p:nvSpPr>
        <p:spPr>
          <a:xfrm>
            <a:off x="176048" y="252139"/>
            <a:ext cx="9387000" cy="77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900"/>
              <a:t>WGClimate Coordinated Action Plan</a:t>
            </a:r>
            <a:endParaRPr sz="39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3"/>
          <p:cNvSpPr txBox="1"/>
          <p:nvPr>
            <p:ph idx="1" type="body"/>
          </p:nvPr>
        </p:nvSpPr>
        <p:spPr>
          <a:xfrm>
            <a:off x="176058" y="1396883"/>
            <a:ext cx="11495400" cy="46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2545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100"/>
              <a:buChar char="❖"/>
            </a:pPr>
            <a:r>
              <a:rPr b="1" lang="en-GB" sz="3100"/>
              <a:t>Identify POC within LSI-VC for each action to help drafting a response to GCOS Implementation Plan.</a:t>
            </a:r>
            <a:endParaRPr b="1" sz="3100"/>
          </a:p>
          <a:p>
            <a:pPr indent="-400050" lvl="1" marL="914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700"/>
              <a:buChar char="▪"/>
            </a:pPr>
            <a:r>
              <a:rPr b="1" lang="en-GB" sz="2700"/>
              <a:t>C5</a:t>
            </a:r>
            <a:r>
              <a:rPr lang="en-GB" sz="2700"/>
              <a:t>: ECV-specific satellite data processing method improvements</a:t>
            </a:r>
            <a:endParaRPr sz="2700"/>
          </a:p>
          <a:p>
            <a:pPr indent="-400050" lvl="1" marL="914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700"/>
              <a:buChar char="▪"/>
            </a:pPr>
            <a:r>
              <a:rPr b="1" lang="en-GB" sz="2700"/>
              <a:t>F1</a:t>
            </a:r>
            <a:r>
              <a:rPr lang="en-GB" sz="2700"/>
              <a:t>: Responding to user needs for higher resolution, near real time data: Improve biomass, land cover, land surface temperature, and fire data with sub-annual observations and improved local detail and quality.</a:t>
            </a:r>
            <a:endParaRPr sz="2700"/>
          </a:p>
          <a:p>
            <a:pPr indent="-400050" lvl="1" marL="914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700"/>
              <a:buChar char="▪"/>
            </a:pPr>
            <a:r>
              <a:rPr b="1" lang="en-GB" sz="2700"/>
              <a:t>F2</a:t>
            </a:r>
            <a:r>
              <a:rPr lang="en-GB" sz="2700"/>
              <a:t>: Improved ECV satellite observations in polar regions, Surface temperatures of all surfaces (sea, ice, land) </a:t>
            </a:r>
            <a:endParaRPr sz="2700"/>
          </a:p>
        </p:txBody>
      </p:sp>
      <p:sp>
        <p:nvSpPr>
          <p:cNvPr id="96" name="Google Shape;96;p13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</a:pPr>
            <a:r>
              <a:rPr lang="en-GB" sz="3900"/>
              <a:t>Space Agency Response to the GCOS IP</a:t>
            </a:r>
            <a:endParaRPr sz="39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