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9" r:id="rId1"/>
    <p:sldMasterId id="2147483670" r:id="rId2"/>
    <p:sldMasterId id="2147483671" r:id="rId3"/>
  </p:sldMasterIdLst>
  <p:notesMasterIdLst>
    <p:notesMasterId r:id="rId21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</p:sldIdLst>
  <p:sldSz cx="9144000" cy="5143500" type="screen16x9"/>
  <p:notesSz cx="6858000" cy="9144000"/>
  <p:embeddedFontLst>
    <p:embeddedFont>
      <p:font typeface="Montserrat" pitchFamily="2" charset="77"/>
      <p:regular r:id="rId22"/>
      <p:bold r:id="rId23"/>
      <p:italic r:id="rId24"/>
      <p:boldItalic r:id="rId25"/>
    </p:embeddedFont>
    <p:embeddedFont>
      <p:font typeface="Quattrocento Sans" panose="020B0502050000020003" pitchFamily="3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>
      <p:cViewPr varScale="1">
        <p:scale>
          <a:sx n="165" d="100"/>
          <a:sy n="165" d="100"/>
        </p:scale>
        <p:origin x="664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5.fntdata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4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3.fntdata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presProps" Target="presProps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f51b034236_1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6" name="Google Shape;166;g1f51b034236_1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1f524e55fe9_0_2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1f524e55fe9_0_2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2c915097a9e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2c915097a9e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2c915097a9e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2c915097a9e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2c915097a9e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2c915097a9e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1f526aaebf3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1f526aaebf3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1f526aaebf3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1f526aaebf3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1f526aaebf3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1f526aaebf3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1f526aaebf3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1f526aaebf3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1f524e55fe9_0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2" name="Google Shape;172;g1f524e55fe9_0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1f524e55fe9_0_2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1f524e55fe9_0_2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f524e55fe9_0_2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1f524e55fe9_0_2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1f524e55fe9_0_2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1f524e55fe9_0_2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c89426f41c_1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2c89426f41c_1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1f524e55fe9_0_2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1f524e55fe9_0_2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1f524e55fe9_0_2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1f524e55fe9_0_2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1f524e55fe9_0_2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1f524e55fe9_0_2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76313" y="1699297"/>
            <a:ext cx="6216118" cy="2067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4"/>
          <p:cNvPicPr preferRelativeResize="0"/>
          <p:nvPr/>
        </p:nvPicPr>
        <p:blipFill rotWithShape="1">
          <a:blip r:embed="rId3">
            <a:alphaModFix/>
          </a:blip>
          <a:srcRect b="-113"/>
          <a:stretch/>
        </p:blipFill>
        <p:spPr>
          <a:xfrm rot="10800000" flipH="1">
            <a:off x="2118210" y="3618186"/>
            <a:ext cx="4043667" cy="1528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4" descr="A picture containing natur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58008" y="-1"/>
            <a:ext cx="2785992" cy="2015111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4"/>
          <p:cNvSpPr/>
          <p:nvPr/>
        </p:nvSpPr>
        <p:spPr>
          <a:xfrm flipH="1">
            <a:off x="4092296" y="1476329"/>
            <a:ext cx="5063603" cy="3675839"/>
          </a:xfrm>
          <a:custGeom>
            <a:avLst/>
            <a:gdLst/>
            <a:ahLst/>
            <a:cxnLst/>
            <a:rect l="l" t="t" r="r" b="b"/>
            <a:pathLst>
              <a:path w="6751471" h="4901119" extrusionOk="0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13500000" algn="br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14"/>
          <p:cNvSpPr/>
          <p:nvPr/>
        </p:nvSpPr>
        <p:spPr>
          <a:xfrm flipH="1">
            <a:off x="-3588" y="-10906"/>
            <a:ext cx="9149373" cy="5156191"/>
          </a:xfrm>
          <a:custGeom>
            <a:avLst/>
            <a:gdLst/>
            <a:ahLst/>
            <a:cxnLst/>
            <a:rect l="l" t="t" r="r" b="b"/>
            <a:pathLst>
              <a:path w="14761910" h="6836301" extrusionOk="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2" name="Google Shape;62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3823" y="3983624"/>
            <a:ext cx="2054172" cy="113138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3" name="Google Shape;63;p14"/>
          <p:cNvPicPr preferRelativeResize="0"/>
          <p:nvPr/>
        </p:nvPicPr>
        <p:blipFill rotWithShape="1">
          <a:blip r:embed="rId6">
            <a:alphaModFix amt="34000"/>
          </a:blip>
          <a:srcRect l="32582" t="2399" r="8554" b="-8773"/>
          <a:stretch/>
        </p:blipFill>
        <p:spPr>
          <a:xfrm rot="5400000">
            <a:off x="4300715" y="-762125"/>
            <a:ext cx="4091455" cy="5610663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 rotWithShape="1">
          <a:blip r:embed="rId6">
            <a:alphaModFix amt="34000"/>
          </a:blip>
          <a:srcRect l="54016" t="36081" r="11355" b="671"/>
          <a:stretch/>
        </p:blipFill>
        <p:spPr>
          <a:xfrm rot="-5400000">
            <a:off x="4344482" y="3614964"/>
            <a:ext cx="1289782" cy="1775104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65" name="Google Shape;65;p14"/>
          <p:cNvSpPr txBox="1">
            <a:spLocks noGrp="1"/>
          </p:cNvSpPr>
          <p:nvPr>
            <p:ph type="title"/>
          </p:nvPr>
        </p:nvSpPr>
        <p:spPr>
          <a:xfrm>
            <a:off x="132035" y="131953"/>
            <a:ext cx="4617889" cy="2979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"/>
              <a:buNone/>
              <a:defRPr sz="6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/>
          <p:nvPr/>
        </p:nvSpPr>
        <p:spPr>
          <a:xfrm>
            <a:off x="0" y="1"/>
            <a:ext cx="9144000" cy="7781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8" name="Google Shape;68;p15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6978317" y="0"/>
            <a:ext cx="2165683" cy="778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43775" y="83742"/>
            <a:ext cx="1520925" cy="60257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0" name="Google Shape;70;p15"/>
          <p:cNvSpPr/>
          <p:nvPr/>
        </p:nvSpPr>
        <p:spPr>
          <a:xfrm>
            <a:off x="-1333" y="4930953"/>
            <a:ext cx="9145333" cy="21254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15"/>
          <p:cNvSpPr/>
          <p:nvPr/>
        </p:nvSpPr>
        <p:spPr>
          <a:xfrm rot="10800000" flipH="1">
            <a:off x="-3378" y="4905327"/>
            <a:ext cx="9147378" cy="446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15"/>
          <p:cNvSpPr txBox="1"/>
          <p:nvPr/>
        </p:nvSpPr>
        <p:spPr>
          <a:xfrm>
            <a:off x="7699248" y="4930953"/>
            <a:ext cx="1444085" cy="230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l" sz="11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lang="pl" sz="11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100" b="1" i="0" u="none" strike="noStrike" cap="non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3" name="Google Shape;73;p15"/>
          <p:cNvSpPr txBox="1"/>
          <p:nvPr/>
        </p:nvSpPr>
        <p:spPr>
          <a:xfrm>
            <a:off x="-18288" y="4922099"/>
            <a:ext cx="3694275" cy="55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l" sz="11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LSI-VC-14, 10-12 October 2023</a:t>
            </a:r>
            <a:endParaRPr sz="1100" b="1" i="0" u="none" strike="noStrike" cap="non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endParaRPr sz="1100" b="1" i="0" u="none" strike="noStrike" cap="non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4" name="Google Shape;74;p15"/>
          <p:cNvSpPr txBox="1">
            <a:spLocks noGrp="1"/>
          </p:cNvSpPr>
          <p:nvPr>
            <p:ph type="body" idx="1"/>
          </p:nvPr>
        </p:nvSpPr>
        <p:spPr>
          <a:xfrm>
            <a:off x="243175" y="1168900"/>
            <a:ext cx="8621550" cy="349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  <a:defRPr sz="21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429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▪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2385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o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2385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2385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2385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2385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title"/>
          </p:nvPr>
        </p:nvSpPr>
        <p:spPr>
          <a:xfrm>
            <a:off x="132036" y="131954"/>
            <a:ext cx="7040148" cy="584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"/>
              <a:buNone/>
              <a:defRPr sz="33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/>
          <p:nvPr/>
        </p:nvSpPr>
        <p:spPr>
          <a:xfrm>
            <a:off x="0" y="1"/>
            <a:ext cx="9144000" cy="7781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8" name="Google Shape;78;p16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6978317" y="0"/>
            <a:ext cx="2165683" cy="778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43775" y="83742"/>
            <a:ext cx="1520925" cy="60257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80" name="Google Shape;80;p16"/>
          <p:cNvSpPr/>
          <p:nvPr/>
        </p:nvSpPr>
        <p:spPr>
          <a:xfrm>
            <a:off x="-1333" y="4930953"/>
            <a:ext cx="9145333" cy="21254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16"/>
          <p:cNvSpPr/>
          <p:nvPr/>
        </p:nvSpPr>
        <p:spPr>
          <a:xfrm rot="10800000" flipH="1">
            <a:off x="-3378" y="4905327"/>
            <a:ext cx="9147378" cy="446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16"/>
          <p:cNvSpPr txBox="1">
            <a:spLocks noGrp="1"/>
          </p:cNvSpPr>
          <p:nvPr>
            <p:ph type="body" idx="1"/>
          </p:nvPr>
        </p:nvSpPr>
        <p:spPr>
          <a:xfrm>
            <a:off x="289974" y="1084442"/>
            <a:ext cx="4131756" cy="358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  <a:defRPr sz="21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429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▪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2385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o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2385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2385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2385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2385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83" name="Google Shape;83;p16"/>
          <p:cNvSpPr txBox="1">
            <a:spLocks noGrp="1"/>
          </p:cNvSpPr>
          <p:nvPr>
            <p:ph type="body" idx="2"/>
          </p:nvPr>
        </p:nvSpPr>
        <p:spPr>
          <a:xfrm>
            <a:off x="4722271" y="1084442"/>
            <a:ext cx="4131756" cy="358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  <a:defRPr sz="21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429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▪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2385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o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2385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2385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2385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2385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84" name="Google Shape;84;p16"/>
          <p:cNvSpPr txBox="1"/>
          <p:nvPr/>
        </p:nvSpPr>
        <p:spPr>
          <a:xfrm>
            <a:off x="7699248" y="4930953"/>
            <a:ext cx="1444085" cy="230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l" sz="11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lang="pl" sz="11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100" b="1" i="0" u="none" strike="noStrike" cap="non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5" name="Google Shape;85;p16"/>
          <p:cNvSpPr txBox="1">
            <a:spLocks noGrp="1"/>
          </p:cNvSpPr>
          <p:nvPr>
            <p:ph type="title"/>
          </p:nvPr>
        </p:nvSpPr>
        <p:spPr>
          <a:xfrm>
            <a:off x="132036" y="131954"/>
            <a:ext cx="7040148" cy="584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"/>
              <a:buNone/>
              <a:defRPr sz="33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Montserrat"/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Montserrat"/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Montserrat"/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Montserrat"/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Montserrat"/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Montserrat"/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Montserrat"/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Montserrat"/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86" name="Google Shape;86;p16"/>
          <p:cNvSpPr txBox="1"/>
          <p:nvPr/>
        </p:nvSpPr>
        <p:spPr>
          <a:xfrm>
            <a:off x="-18288" y="4922099"/>
            <a:ext cx="3694275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11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LSI-VC-14, 10-12 October 2023</a:t>
            </a:r>
            <a:endParaRPr sz="1100" b="1" i="0" u="none" strike="noStrike" cap="non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/>
          <p:nvPr/>
        </p:nvSpPr>
        <p:spPr>
          <a:xfrm>
            <a:off x="0" y="1"/>
            <a:ext cx="9144000" cy="7781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9" name="Google Shape;89;p17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6978317" y="0"/>
            <a:ext cx="2165683" cy="778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43775" y="83742"/>
            <a:ext cx="1520925" cy="60257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1" name="Google Shape;91;p17"/>
          <p:cNvSpPr/>
          <p:nvPr/>
        </p:nvSpPr>
        <p:spPr>
          <a:xfrm>
            <a:off x="-1333" y="4930953"/>
            <a:ext cx="9145333" cy="21254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7"/>
          <p:cNvSpPr/>
          <p:nvPr/>
        </p:nvSpPr>
        <p:spPr>
          <a:xfrm rot="10800000" flipH="1">
            <a:off x="-3378" y="4905327"/>
            <a:ext cx="9147378" cy="446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7"/>
          <p:cNvSpPr txBox="1"/>
          <p:nvPr/>
        </p:nvSpPr>
        <p:spPr>
          <a:xfrm>
            <a:off x="7699248" y="4930953"/>
            <a:ext cx="1444085" cy="230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l" sz="11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lang="pl" sz="11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100" b="1" i="0" u="none" strike="noStrike" cap="non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4" name="Google Shape;94;p17"/>
          <p:cNvSpPr txBox="1">
            <a:spLocks noGrp="1"/>
          </p:cNvSpPr>
          <p:nvPr>
            <p:ph type="title"/>
          </p:nvPr>
        </p:nvSpPr>
        <p:spPr>
          <a:xfrm>
            <a:off x="132036" y="131954"/>
            <a:ext cx="7040148" cy="584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"/>
              <a:buNone/>
              <a:defRPr sz="33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Montserrat"/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Montserrat"/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Montserrat"/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Montserrat"/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Montserrat"/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Montserrat"/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Montserrat"/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Montserrat"/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95" name="Google Shape;95;p17"/>
          <p:cNvSpPr txBox="1"/>
          <p:nvPr/>
        </p:nvSpPr>
        <p:spPr>
          <a:xfrm>
            <a:off x="-18288" y="4922099"/>
            <a:ext cx="3694275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11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LSI-VC-14, 10-12 October 2023</a:t>
            </a:r>
            <a:endParaRPr sz="1100" b="1" i="0" u="none" strike="noStrike" cap="non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/>
          <p:nvPr/>
        </p:nvSpPr>
        <p:spPr>
          <a:xfrm>
            <a:off x="0" y="1"/>
            <a:ext cx="9144000" cy="7781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8" name="Google Shape;98;p18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6978317" y="0"/>
            <a:ext cx="2165683" cy="778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43775" y="83742"/>
            <a:ext cx="1520925" cy="60257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00" name="Google Shape;100;p18"/>
          <p:cNvSpPr/>
          <p:nvPr/>
        </p:nvSpPr>
        <p:spPr>
          <a:xfrm>
            <a:off x="-1333" y="4930953"/>
            <a:ext cx="9145333" cy="21254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18"/>
          <p:cNvSpPr/>
          <p:nvPr/>
        </p:nvSpPr>
        <p:spPr>
          <a:xfrm rot="10800000" flipH="1">
            <a:off x="-3378" y="4905327"/>
            <a:ext cx="9147378" cy="446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8"/>
          <p:cNvSpPr txBox="1">
            <a:spLocks noGrp="1"/>
          </p:cNvSpPr>
          <p:nvPr>
            <p:ph type="body" idx="1"/>
          </p:nvPr>
        </p:nvSpPr>
        <p:spPr>
          <a:xfrm>
            <a:off x="3885009" y="1030389"/>
            <a:ext cx="4629150" cy="3520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❖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6195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▪"/>
              <a:defRPr sz="21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429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o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2385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2385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2385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2385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2385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2385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3" name="Google Shape;103;p18"/>
          <p:cNvSpPr txBox="1">
            <a:spLocks noGrp="1"/>
          </p:cNvSpPr>
          <p:nvPr>
            <p:ph type="body" idx="2"/>
          </p:nvPr>
        </p:nvSpPr>
        <p:spPr>
          <a:xfrm>
            <a:off x="629841" y="1030389"/>
            <a:ext cx="2949178" cy="3472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2286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"/>
              <a:buNone/>
              <a:defRPr sz="11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2286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Montserrat"/>
              <a:buNone/>
              <a:defRPr sz="9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2286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 sz="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2286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 sz="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2286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 sz="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2286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 sz="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2286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 sz="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2286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 sz="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4" name="Google Shape;104;p18"/>
          <p:cNvSpPr txBox="1"/>
          <p:nvPr/>
        </p:nvSpPr>
        <p:spPr>
          <a:xfrm>
            <a:off x="7699248" y="4930953"/>
            <a:ext cx="1444085" cy="230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l" sz="11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lang="pl" sz="11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100" b="1" i="0" u="none" strike="noStrike" cap="non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5" name="Google Shape;105;p18"/>
          <p:cNvSpPr txBox="1">
            <a:spLocks noGrp="1"/>
          </p:cNvSpPr>
          <p:nvPr>
            <p:ph type="title"/>
          </p:nvPr>
        </p:nvSpPr>
        <p:spPr>
          <a:xfrm>
            <a:off x="132036" y="131954"/>
            <a:ext cx="7040148" cy="584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"/>
              <a:buNone/>
              <a:defRPr sz="33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Montserrat"/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Montserrat"/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Montserrat"/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Montserrat"/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Montserrat"/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Montserrat"/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Montserrat"/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Montserrat"/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6" name="Google Shape;106;p18"/>
          <p:cNvSpPr txBox="1"/>
          <p:nvPr/>
        </p:nvSpPr>
        <p:spPr>
          <a:xfrm>
            <a:off x="-18288" y="4922099"/>
            <a:ext cx="3694275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11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LSI-VC-13, 23-24 March 2023</a:t>
            </a:r>
            <a:endParaRPr sz="1100" b="1" i="0" u="none" strike="noStrike" cap="non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76313" y="1699297"/>
            <a:ext cx="6216117" cy="2067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0"/>
          <p:cNvPicPr preferRelativeResize="0"/>
          <p:nvPr/>
        </p:nvPicPr>
        <p:blipFill rotWithShape="1">
          <a:blip r:embed="rId3">
            <a:alphaModFix/>
          </a:blip>
          <a:srcRect b="-110"/>
          <a:stretch/>
        </p:blipFill>
        <p:spPr>
          <a:xfrm rot="10800000" flipH="1">
            <a:off x="2118210" y="3618186"/>
            <a:ext cx="4043667" cy="1528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0" descr="A picture containing natur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58008" y="-1"/>
            <a:ext cx="2785992" cy="2015112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20"/>
          <p:cNvSpPr/>
          <p:nvPr/>
        </p:nvSpPr>
        <p:spPr>
          <a:xfrm flipH="1">
            <a:off x="4092296" y="1476329"/>
            <a:ext cx="5063603" cy="3675839"/>
          </a:xfrm>
          <a:custGeom>
            <a:avLst/>
            <a:gdLst/>
            <a:ahLst/>
            <a:cxnLst/>
            <a:rect l="l" t="t" r="r" b="b"/>
            <a:pathLst>
              <a:path w="6751471" h="4901119" extrusionOk="0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13500000" algn="br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20"/>
          <p:cNvSpPr/>
          <p:nvPr/>
        </p:nvSpPr>
        <p:spPr>
          <a:xfrm flipH="1">
            <a:off x="-6599" y="-10906"/>
            <a:ext cx="9152384" cy="5161407"/>
          </a:xfrm>
          <a:custGeom>
            <a:avLst/>
            <a:gdLst/>
            <a:ahLst/>
            <a:cxnLst/>
            <a:rect l="l" t="t" r="r" b="b"/>
            <a:pathLst>
              <a:path w="14761910" h="6836301" extrusionOk="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9" name="Google Shape;119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3823" y="3983624"/>
            <a:ext cx="2054172" cy="113138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20" name="Google Shape;120;p20"/>
          <p:cNvPicPr preferRelativeResize="0"/>
          <p:nvPr/>
        </p:nvPicPr>
        <p:blipFill rotWithShape="1">
          <a:blip r:embed="rId6">
            <a:alphaModFix amt="34000"/>
          </a:blip>
          <a:srcRect l="32581" t="2403" r="8553" b="-8775"/>
          <a:stretch/>
        </p:blipFill>
        <p:spPr>
          <a:xfrm rot="5400000">
            <a:off x="4300773" y="-762121"/>
            <a:ext cx="4091400" cy="5610600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21" name="Google Shape;121;p20"/>
          <p:cNvPicPr preferRelativeResize="0"/>
          <p:nvPr/>
        </p:nvPicPr>
        <p:blipFill rotWithShape="1">
          <a:blip r:embed="rId6">
            <a:alphaModFix amt="34000"/>
          </a:blip>
          <a:srcRect l="54013" t="36082" r="11358" b="670"/>
          <a:stretch/>
        </p:blipFill>
        <p:spPr>
          <a:xfrm rot="-5400000">
            <a:off x="4344520" y="3615007"/>
            <a:ext cx="1289700" cy="1775100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122" name="Google Shape;122;p20"/>
          <p:cNvSpPr txBox="1">
            <a:spLocks noGrp="1"/>
          </p:cNvSpPr>
          <p:nvPr>
            <p:ph type="title"/>
          </p:nvPr>
        </p:nvSpPr>
        <p:spPr>
          <a:xfrm>
            <a:off x="132035" y="131953"/>
            <a:ext cx="4617900" cy="29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"/>
              <a:buNone/>
              <a:defRPr sz="6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1"/>
          <p:cNvSpPr/>
          <p:nvPr/>
        </p:nvSpPr>
        <p:spPr>
          <a:xfrm>
            <a:off x="0" y="1"/>
            <a:ext cx="9144000" cy="777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5" name="Google Shape;125;p21"/>
          <p:cNvPicPr preferRelativeResize="0"/>
          <p:nvPr/>
        </p:nvPicPr>
        <p:blipFill rotWithShape="1">
          <a:blip r:embed="rId2">
            <a:alphaModFix amt="34000"/>
          </a:blip>
          <a:srcRect l="51341" t="39268" r="-2842" b="3541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43775" y="83742"/>
            <a:ext cx="1520924" cy="60257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27" name="Google Shape;127;p21"/>
          <p:cNvSpPr/>
          <p:nvPr/>
        </p:nvSpPr>
        <p:spPr>
          <a:xfrm>
            <a:off x="-1333" y="4930953"/>
            <a:ext cx="9145500" cy="21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21"/>
          <p:cNvSpPr/>
          <p:nvPr/>
        </p:nvSpPr>
        <p:spPr>
          <a:xfrm rot="10800000" flipH="1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21"/>
          <p:cNvSpPr txBox="1"/>
          <p:nvPr/>
        </p:nvSpPr>
        <p:spPr>
          <a:xfrm>
            <a:off x="7699248" y="4930953"/>
            <a:ext cx="1444200" cy="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l" sz="11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lang="pl" sz="11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100" b="1" i="0" u="none" strike="noStrike" cap="non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0" name="Google Shape;130;p21"/>
          <p:cNvSpPr txBox="1"/>
          <p:nvPr/>
        </p:nvSpPr>
        <p:spPr>
          <a:xfrm>
            <a:off x="-18288" y="4922099"/>
            <a:ext cx="3694200" cy="5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l" sz="11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LSI-VC-</a:t>
            </a:r>
            <a:r>
              <a:rPr lang="pl" sz="11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15</a:t>
            </a:r>
            <a:r>
              <a:rPr lang="pl" sz="11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pl" sz="11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r>
              <a:rPr lang="pl" sz="11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-</a:t>
            </a:r>
            <a:r>
              <a:rPr lang="pl" sz="11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5</a:t>
            </a:r>
            <a:r>
              <a:rPr lang="pl" sz="11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pl" sz="11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April </a:t>
            </a:r>
            <a:r>
              <a:rPr lang="pl" sz="11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202</a:t>
            </a:r>
            <a:r>
              <a:rPr lang="pl" sz="11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 sz="1100" b="1" i="0" u="none" strike="noStrike" cap="non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endParaRPr sz="1100" b="1" i="0" u="none" strike="noStrike" cap="non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1" name="Google Shape;131;p21"/>
          <p:cNvSpPr txBox="1">
            <a:spLocks noGrp="1"/>
          </p:cNvSpPr>
          <p:nvPr>
            <p:ph type="body" idx="1"/>
          </p:nvPr>
        </p:nvSpPr>
        <p:spPr>
          <a:xfrm>
            <a:off x="243175" y="1168900"/>
            <a:ext cx="8621700" cy="34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  <a:defRPr sz="21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429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▪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2385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o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2385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2385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2385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2385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32" name="Google Shape;132;p21"/>
          <p:cNvSpPr txBox="1">
            <a:spLocks noGrp="1"/>
          </p:cNvSpPr>
          <p:nvPr>
            <p:ph type="title"/>
          </p:nvPr>
        </p:nvSpPr>
        <p:spPr>
          <a:xfrm>
            <a:off x="132036" y="131954"/>
            <a:ext cx="7040400" cy="5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"/>
              <a:buNone/>
              <a:defRPr sz="33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2"/>
          <p:cNvSpPr/>
          <p:nvPr/>
        </p:nvSpPr>
        <p:spPr>
          <a:xfrm>
            <a:off x="0" y="1"/>
            <a:ext cx="9144000" cy="777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5" name="Google Shape;135;p22"/>
          <p:cNvPicPr preferRelativeResize="0"/>
          <p:nvPr/>
        </p:nvPicPr>
        <p:blipFill rotWithShape="1">
          <a:blip r:embed="rId2">
            <a:alphaModFix amt="34000"/>
          </a:blip>
          <a:srcRect l="51341" t="39268" r="-2842" b="3541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43775" y="83742"/>
            <a:ext cx="1520924" cy="60257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37" name="Google Shape;137;p22"/>
          <p:cNvSpPr/>
          <p:nvPr/>
        </p:nvSpPr>
        <p:spPr>
          <a:xfrm>
            <a:off x="-1333" y="4930953"/>
            <a:ext cx="9145500" cy="21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22"/>
          <p:cNvSpPr/>
          <p:nvPr/>
        </p:nvSpPr>
        <p:spPr>
          <a:xfrm rot="10800000" flipH="1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22"/>
          <p:cNvSpPr txBox="1">
            <a:spLocks noGrp="1"/>
          </p:cNvSpPr>
          <p:nvPr>
            <p:ph type="body" idx="1"/>
          </p:nvPr>
        </p:nvSpPr>
        <p:spPr>
          <a:xfrm>
            <a:off x="289974" y="1084442"/>
            <a:ext cx="4131600" cy="35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  <a:defRPr sz="21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429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▪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2385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o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2385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2385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2385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2385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40" name="Google Shape;140;p22"/>
          <p:cNvSpPr txBox="1">
            <a:spLocks noGrp="1"/>
          </p:cNvSpPr>
          <p:nvPr>
            <p:ph type="body" idx="2"/>
          </p:nvPr>
        </p:nvSpPr>
        <p:spPr>
          <a:xfrm>
            <a:off x="4722271" y="1084442"/>
            <a:ext cx="4131600" cy="35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  <a:defRPr sz="21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429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▪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2385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o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2385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2385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2385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2385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41" name="Google Shape;141;p22"/>
          <p:cNvSpPr txBox="1"/>
          <p:nvPr/>
        </p:nvSpPr>
        <p:spPr>
          <a:xfrm>
            <a:off x="7699248" y="4930953"/>
            <a:ext cx="1444200" cy="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l" sz="11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lang="pl" sz="11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100" b="1" i="0" u="none" strike="noStrike" cap="non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2" name="Google Shape;142;p22"/>
          <p:cNvSpPr txBox="1">
            <a:spLocks noGrp="1"/>
          </p:cNvSpPr>
          <p:nvPr>
            <p:ph type="title"/>
          </p:nvPr>
        </p:nvSpPr>
        <p:spPr>
          <a:xfrm>
            <a:off x="132036" y="131954"/>
            <a:ext cx="7040400" cy="5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"/>
              <a:buNone/>
              <a:defRPr sz="33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Montserrat"/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Montserrat"/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Montserrat"/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Montserrat"/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Montserrat"/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Montserrat"/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Montserrat"/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Montserrat"/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43" name="Google Shape;143;p22"/>
          <p:cNvSpPr txBox="1"/>
          <p:nvPr/>
        </p:nvSpPr>
        <p:spPr>
          <a:xfrm>
            <a:off x="-18288" y="4922099"/>
            <a:ext cx="3694200" cy="4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11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LSI-VC-14, 10-12 October 2023</a:t>
            </a:r>
            <a:endParaRPr sz="1100" b="1" i="0" u="none" strike="noStrike" cap="non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3"/>
          <p:cNvSpPr/>
          <p:nvPr/>
        </p:nvSpPr>
        <p:spPr>
          <a:xfrm>
            <a:off x="0" y="1"/>
            <a:ext cx="9144000" cy="777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6" name="Google Shape;146;p23"/>
          <p:cNvPicPr preferRelativeResize="0"/>
          <p:nvPr/>
        </p:nvPicPr>
        <p:blipFill rotWithShape="1">
          <a:blip r:embed="rId2">
            <a:alphaModFix amt="34000"/>
          </a:blip>
          <a:srcRect l="51341" t="39268" r="-2842" b="3541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43775" y="83742"/>
            <a:ext cx="1520924" cy="60257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48" name="Google Shape;148;p23"/>
          <p:cNvSpPr/>
          <p:nvPr/>
        </p:nvSpPr>
        <p:spPr>
          <a:xfrm>
            <a:off x="-1333" y="4930953"/>
            <a:ext cx="9145500" cy="21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23"/>
          <p:cNvSpPr/>
          <p:nvPr/>
        </p:nvSpPr>
        <p:spPr>
          <a:xfrm rot="10800000" flipH="1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23"/>
          <p:cNvSpPr txBox="1"/>
          <p:nvPr/>
        </p:nvSpPr>
        <p:spPr>
          <a:xfrm>
            <a:off x="7699248" y="4930953"/>
            <a:ext cx="1444200" cy="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l" sz="11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lang="pl" sz="11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100" b="1" i="0" u="none" strike="noStrike" cap="non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1" name="Google Shape;151;p23"/>
          <p:cNvSpPr txBox="1">
            <a:spLocks noGrp="1"/>
          </p:cNvSpPr>
          <p:nvPr>
            <p:ph type="title"/>
          </p:nvPr>
        </p:nvSpPr>
        <p:spPr>
          <a:xfrm>
            <a:off x="132036" y="131954"/>
            <a:ext cx="7040400" cy="5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"/>
              <a:buNone/>
              <a:defRPr sz="33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Montserrat"/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Montserrat"/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Montserrat"/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Montserrat"/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Montserrat"/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Montserrat"/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Montserrat"/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Montserrat"/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52" name="Google Shape;152;p23"/>
          <p:cNvSpPr txBox="1"/>
          <p:nvPr/>
        </p:nvSpPr>
        <p:spPr>
          <a:xfrm>
            <a:off x="-18288" y="4922099"/>
            <a:ext cx="3694200" cy="4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11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LSI-VC-14, 10-12 October 2023</a:t>
            </a:r>
            <a:endParaRPr sz="1100" b="1" i="0" u="none" strike="noStrike" cap="non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4"/>
          <p:cNvSpPr/>
          <p:nvPr/>
        </p:nvSpPr>
        <p:spPr>
          <a:xfrm>
            <a:off x="0" y="1"/>
            <a:ext cx="9144000" cy="777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5" name="Google Shape;155;p24"/>
          <p:cNvPicPr preferRelativeResize="0"/>
          <p:nvPr/>
        </p:nvPicPr>
        <p:blipFill rotWithShape="1">
          <a:blip r:embed="rId2">
            <a:alphaModFix amt="34000"/>
          </a:blip>
          <a:srcRect l="51341" t="39268" r="-2842" b="3541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43775" y="83742"/>
            <a:ext cx="1520924" cy="60257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57" name="Google Shape;157;p24"/>
          <p:cNvSpPr/>
          <p:nvPr/>
        </p:nvSpPr>
        <p:spPr>
          <a:xfrm>
            <a:off x="-1333" y="4930953"/>
            <a:ext cx="9145500" cy="21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24"/>
          <p:cNvSpPr/>
          <p:nvPr/>
        </p:nvSpPr>
        <p:spPr>
          <a:xfrm rot="10800000" flipH="1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24"/>
          <p:cNvSpPr txBox="1">
            <a:spLocks noGrp="1"/>
          </p:cNvSpPr>
          <p:nvPr>
            <p:ph type="body" idx="1"/>
          </p:nvPr>
        </p:nvSpPr>
        <p:spPr>
          <a:xfrm>
            <a:off x="3885009" y="1030389"/>
            <a:ext cx="4629300" cy="35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❖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6195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▪"/>
              <a:defRPr sz="21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429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o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2385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2385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2385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2385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2385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2385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60" name="Google Shape;160;p24"/>
          <p:cNvSpPr txBox="1">
            <a:spLocks noGrp="1"/>
          </p:cNvSpPr>
          <p:nvPr>
            <p:ph type="body" idx="2"/>
          </p:nvPr>
        </p:nvSpPr>
        <p:spPr>
          <a:xfrm>
            <a:off x="629841" y="1030389"/>
            <a:ext cx="2949000" cy="34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2286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"/>
              <a:buNone/>
              <a:defRPr sz="11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2286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Montserrat"/>
              <a:buNone/>
              <a:defRPr sz="9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2286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 sz="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2286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 sz="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2286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 sz="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2286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 sz="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2286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 sz="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2286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 sz="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61" name="Google Shape;161;p24"/>
          <p:cNvSpPr txBox="1"/>
          <p:nvPr/>
        </p:nvSpPr>
        <p:spPr>
          <a:xfrm>
            <a:off x="7699248" y="4930953"/>
            <a:ext cx="1444200" cy="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l" sz="11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lang="pl" sz="11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100" b="1" i="0" u="none" strike="noStrike" cap="non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2" name="Google Shape;162;p24"/>
          <p:cNvSpPr txBox="1">
            <a:spLocks noGrp="1"/>
          </p:cNvSpPr>
          <p:nvPr>
            <p:ph type="title"/>
          </p:nvPr>
        </p:nvSpPr>
        <p:spPr>
          <a:xfrm>
            <a:off x="132036" y="131954"/>
            <a:ext cx="7040400" cy="5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"/>
              <a:buNone/>
              <a:defRPr sz="33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Montserrat"/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Montserrat"/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Montserrat"/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Montserrat"/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Montserrat"/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Montserrat"/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Montserrat"/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Montserrat"/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63" name="Google Shape;163;p24"/>
          <p:cNvSpPr txBox="1"/>
          <p:nvPr/>
        </p:nvSpPr>
        <p:spPr>
          <a:xfrm>
            <a:off x="-18288" y="4922099"/>
            <a:ext cx="3694200" cy="4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11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LSI-VC-13, 23-24 March 2023</a:t>
            </a:r>
            <a:endParaRPr sz="1100" b="1" i="0" u="none" strike="noStrike" cap="non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/>
          <p:nvPr/>
        </p:nvSpPr>
        <p:spPr>
          <a:xfrm>
            <a:off x="0" y="1"/>
            <a:ext cx="9144000" cy="7781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" name="Google Shape;52;p13"/>
          <p:cNvPicPr preferRelativeResize="0"/>
          <p:nvPr/>
        </p:nvPicPr>
        <p:blipFill rotWithShape="1">
          <a:blip r:embed="rId7">
            <a:alphaModFix amt="34000"/>
          </a:blip>
          <a:srcRect l="51339" t="39269" r="-2839" b="35419"/>
          <a:stretch/>
        </p:blipFill>
        <p:spPr>
          <a:xfrm flipH="1">
            <a:off x="6978317" y="0"/>
            <a:ext cx="2165683" cy="778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1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343775" y="83742"/>
            <a:ext cx="1520925" cy="60257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4" name="Google Shape;54;p13"/>
          <p:cNvSpPr/>
          <p:nvPr/>
        </p:nvSpPr>
        <p:spPr>
          <a:xfrm>
            <a:off x="-1333" y="4930953"/>
            <a:ext cx="9145333" cy="21254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13"/>
          <p:cNvSpPr/>
          <p:nvPr/>
        </p:nvSpPr>
        <p:spPr>
          <a:xfrm rot="10800000" flipH="1">
            <a:off x="-3378" y="4905327"/>
            <a:ext cx="9147378" cy="446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9"/>
          <p:cNvSpPr/>
          <p:nvPr/>
        </p:nvSpPr>
        <p:spPr>
          <a:xfrm>
            <a:off x="0" y="1"/>
            <a:ext cx="9144000" cy="777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9" name="Google Shape;109;p19"/>
          <p:cNvPicPr preferRelativeResize="0"/>
          <p:nvPr/>
        </p:nvPicPr>
        <p:blipFill rotWithShape="1">
          <a:blip r:embed="rId7">
            <a:alphaModFix amt="34000"/>
          </a:blip>
          <a:srcRect l="51341" t="39268" r="-2842" b="3541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343775" y="83742"/>
            <a:ext cx="1520924" cy="60257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11" name="Google Shape;111;p19"/>
          <p:cNvSpPr/>
          <p:nvPr/>
        </p:nvSpPr>
        <p:spPr>
          <a:xfrm>
            <a:off x="-1333" y="4930953"/>
            <a:ext cx="9145500" cy="21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19"/>
          <p:cNvSpPr/>
          <p:nvPr/>
        </p:nvSpPr>
        <p:spPr>
          <a:xfrm rot="10800000" flipH="1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5"/>
          <p:cNvSpPr txBox="1">
            <a:spLocks noGrp="1"/>
          </p:cNvSpPr>
          <p:nvPr>
            <p:ph type="title"/>
          </p:nvPr>
        </p:nvSpPr>
        <p:spPr>
          <a:xfrm>
            <a:off x="132035" y="61978"/>
            <a:ext cx="6600002" cy="2947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r>
              <a:rPr lang="pl" sz="5200"/>
              <a:t>LSI-VC-15</a:t>
            </a:r>
            <a:endParaRPr sz="52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r>
              <a:rPr lang="pl" sz="5200">
                <a:latin typeface="Montserrat"/>
                <a:ea typeface="Montserrat"/>
                <a:cs typeface="Montserrat"/>
                <a:sym typeface="Montserrat"/>
              </a:rPr>
              <a:t>202</a:t>
            </a:r>
            <a:r>
              <a:rPr lang="pl" sz="5200"/>
              <a:t>4</a:t>
            </a:r>
            <a:endParaRPr sz="52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r>
              <a:rPr lang="pl" sz="2600" i="1"/>
              <a:t>Follow-up: </a:t>
            </a:r>
            <a:r>
              <a:rPr lang="pl" sz="2600" i="1">
                <a:latin typeface="Montserrat"/>
                <a:ea typeface="Montserrat"/>
                <a:cs typeface="Montserrat"/>
                <a:sym typeface="Montserrat"/>
              </a:rPr>
              <a:t>Quad-pol and Multi-frequency </a:t>
            </a:r>
            <a:r>
              <a:rPr lang="pl" sz="2600" i="1"/>
              <a:t>data</a:t>
            </a:r>
            <a:r>
              <a:rPr lang="pl" sz="2600" i="1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pl" sz="2600" i="1"/>
              <a:t>r</a:t>
            </a:r>
            <a:r>
              <a:rPr lang="pl" sz="2600" i="1">
                <a:latin typeface="Montserrat"/>
                <a:ea typeface="Montserrat"/>
                <a:cs typeface="Montserrat"/>
                <a:sym typeface="Montserrat"/>
              </a:rPr>
              <a:t>equests from the ESA POLINSAR Workshop 202</a:t>
            </a:r>
            <a:r>
              <a:rPr lang="pl" sz="2600" i="1"/>
              <a:t>3</a:t>
            </a:r>
            <a:endParaRPr sz="5600"/>
          </a:p>
        </p:txBody>
      </p:sp>
      <p:sp>
        <p:nvSpPr>
          <p:cNvPr id="169" name="Google Shape;169;p25"/>
          <p:cNvSpPr/>
          <p:nvPr/>
        </p:nvSpPr>
        <p:spPr>
          <a:xfrm>
            <a:off x="5287625" y="3127525"/>
            <a:ext cx="3772800" cy="19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400" b="1" i="0" u="none" strike="noStrike" cap="non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l" sz="14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Francesco Sarti, ESA</a:t>
            </a:r>
            <a:endParaRPr sz="1100"/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l" sz="14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Magdalena Fitrzyk RSAC c/o ESA</a:t>
            </a:r>
            <a:endParaRPr sz="1400" b="1" i="0" u="none" strike="noStrike" cap="non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l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Ake Rosenqvist, JAXA/soloEO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l" sz="14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Agenda Item </a:t>
            </a:r>
            <a:r>
              <a:rPr lang="pl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6</a:t>
            </a:r>
            <a:r>
              <a:rPr lang="pl" sz="14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.1</a:t>
            </a:r>
            <a:endParaRPr sz="8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l" sz="14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LSI-VC-1</a:t>
            </a:r>
            <a:r>
              <a:rPr lang="pl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5</a:t>
            </a:r>
            <a:r>
              <a:rPr lang="pl" sz="14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pl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Tokyo, Japan, 3-5</a:t>
            </a:r>
            <a:r>
              <a:rPr lang="pl" sz="14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pl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April</a:t>
            </a:r>
            <a:r>
              <a:rPr lang="pl" sz="14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202</a:t>
            </a:r>
            <a:r>
              <a:rPr lang="pl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 sz="1400" b="1" i="0" u="none" strike="noStrike" cap="non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4"/>
          <p:cNvSpPr txBox="1">
            <a:spLocks noGrp="1"/>
          </p:cNvSpPr>
          <p:nvPr>
            <p:ph type="title"/>
          </p:nvPr>
        </p:nvSpPr>
        <p:spPr>
          <a:xfrm>
            <a:off x="132036" y="131954"/>
            <a:ext cx="7040400" cy="584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3400">
                <a:solidFill>
                  <a:srgbClr val="FFFFFF"/>
                </a:solidFill>
              </a:rPr>
              <a:t>Why fully polarimetric data?</a:t>
            </a:r>
            <a:endParaRPr sz="3100"/>
          </a:p>
        </p:txBody>
      </p:sp>
      <p:pic>
        <p:nvPicPr>
          <p:cNvPr id="231" name="Google Shape;231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78375" y="1124000"/>
            <a:ext cx="2033050" cy="3449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71825" y="1215425"/>
            <a:ext cx="663400" cy="497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84525" y="987250"/>
            <a:ext cx="1689400" cy="973175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34"/>
          <p:cNvSpPr txBox="1">
            <a:spLocks noGrp="1"/>
          </p:cNvSpPr>
          <p:nvPr>
            <p:ph type="body" idx="1"/>
          </p:nvPr>
        </p:nvSpPr>
        <p:spPr>
          <a:xfrm>
            <a:off x="132025" y="925700"/>
            <a:ext cx="5052900" cy="10347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342900" lvl="0" indent="-266700" algn="l" rtl="0">
              <a:spcBef>
                <a:spcPts val="800"/>
              </a:spcBef>
              <a:spcAft>
                <a:spcPts val="0"/>
              </a:spcAft>
              <a:buSzPts val="1600"/>
              <a:buFont typeface="Arial"/>
              <a:buChar char="❖"/>
            </a:pPr>
            <a:r>
              <a:rPr lang="pl" sz="1600">
                <a:latin typeface="Arial"/>
                <a:ea typeface="Arial"/>
                <a:cs typeface="Arial"/>
                <a:sym typeface="Arial"/>
              </a:rPr>
              <a:t>Fully polarimetric (“quad-pol”) data provides information about both backscatter </a:t>
            </a:r>
            <a:r>
              <a:rPr lang="pl" sz="1600" b="1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amplitude</a:t>
            </a:r>
            <a:r>
              <a:rPr lang="pl" sz="1600">
                <a:latin typeface="Arial"/>
                <a:ea typeface="Arial"/>
                <a:cs typeface="Arial"/>
                <a:sym typeface="Arial"/>
              </a:rPr>
              <a:t> and backscatter </a:t>
            </a:r>
            <a:r>
              <a:rPr lang="pl" sz="1600" b="1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phase</a:t>
            </a:r>
            <a:r>
              <a:rPr lang="pl" sz="1600">
                <a:latin typeface="Arial"/>
                <a:ea typeface="Arial"/>
                <a:cs typeface="Arial"/>
                <a:sym typeface="Arial"/>
              </a:rPr>
              <a:t> - for each polarisation combination (HH/HV/VH/VV)</a:t>
            </a:r>
            <a:endParaRPr sz="1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34"/>
          <p:cNvSpPr txBox="1">
            <a:spLocks noGrp="1"/>
          </p:cNvSpPr>
          <p:nvPr>
            <p:ph type="body" idx="1"/>
          </p:nvPr>
        </p:nvSpPr>
        <p:spPr>
          <a:xfrm>
            <a:off x="118150" y="2152375"/>
            <a:ext cx="6512700" cy="24213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342900" lvl="0" indent="-266700" algn="l" rtl="0">
              <a:spcBef>
                <a:spcPts val="800"/>
              </a:spcBef>
              <a:spcAft>
                <a:spcPts val="0"/>
              </a:spcAft>
              <a:buSzPts val="1600"/>
              <a:buFont typeface="Arial"/>
              <a:buChar char="❖"/>
            </a:pPr>
            <a:r>
              <a:rPr lang="pl" sz="1600">
                <a:latin typeface="Arial"/>
                <a:ea typeface="Arial"/>
                <a:cs typeface="Arial"/>
                <a:sym typeface="Arial"/>
              </a:rPr>
              <a:t>Polarimetric phase varies depending on the ground target                → enables enhanced retrieval of target structural parameters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marL="342900" lvl="0" indent="-266700" algn="l" rtl="0">
              <a:spcBef>
                <a:spcPts val="800"/>
              </a:spcBef>
              <a:spcAft>
                <a:spcPts val="0"/>
              </a:spcAft>
              <a:buSzPts val="1600"/>
              <a:buFont typeface="Arial"/>
              <a:buChar char="❖"/>
            </a:pPr>
            <a:r>
              <a:rPr lang="pl" sz="1600">
                <a:latin typeface="Arial"/>
                <a:ea typeface="Arial"/>
                <a:cs typeface="Arial"/>
                <a:sym typeface="Arial"/>
              </a:rPr>
              <a:t>PolSAR field still in its infancy - mainly due to lack of consistent time-series of QP data for R&amp;D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marL="342900" lvl="0" indent="-266700" algn="l" rtl="0">
              <a:spcBef>
                <a:spcPts val="800"/>
              </a:spcBef>
              <a:spcAft>
                <a:spcPts val="0"/>
              </a:spcAft>
              <a:buSzPts val="1600"/>
              <a:buFont typeface="Arial"/>
              <a:buChar char="❖"/>
            </a:pPr>
            <a:r>
              <a:rPr lang="pl" sz="1600" b="1">
                <a:latin typeface="Arial"/>
                <a:ea typeface="Arial"/>
                <a:cs typeface="Arial"/>
                <a:sym typeface="Arial"/>
              </a:rPr>
              <a:t>Trade-off</a:t>
            </a:r>
            <a:r>
              <a:rPr lang="pl" sz="1600">
                <a:latin typeface="Arial"/>
                <a:ea typeface="Arial"/>
                <a:cs typeface="Arial"/>
                <a:sym typeface="Arial"/>
              </a:rPr>
              <a:t>: QP-swath half of DP-swath                                               → affecting temporal resolution or regional coverage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marL="342900" lvl="0" indent="-266700" algn="l" rtl="0">
              <a:spcBef>
                <a:spcPts val="800"/>
              </a:spcBef>
              <a:spcAft>
                <a:spcPts val="0"/>
              </a:spcAft>
              <a:buSzPts val="1600"/>
              <a:buFont typeface="Arial"/>
              <a:buChar char="❖"/>
            </a:pPr>
            <a:r>
              <a:rPr lang="pl" sz="1600">
                <a:latin typeface="Arial"/>
                <a:ea typeface="Arial"/>
                <a:cs typeface="Arial"/>
                <a:sym typeface="Arial"/>
              </a:rPr>
              <a:t>Need to justify that QP sacrifice (Catch 22)</a:t>
            </a:r>
            <a:endParaRPr sz="1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5"/>
          <p:cNvSpPr txBox="1">
            <a:spLocks noGrp="1"/>
          </p:cNvSpPr>
          <p:nvPr>
            <p:ph type="title"/>
          </p:nvPr>
        </p:nvSpPr>
        <p:spPr>
          <a:xfrm>
            <a:off x="132036" y="131954"/>
            <a:ext cx="7040400" cy="584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3400"/>
              <a:t>Why fully polarimetric data?</a:t>
            </a:r>
            <a:endParaRPr sz="3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41" name="Google Shape;241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03650" y="807704"/>
            <a:ext cx="6610233" cy="4122347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35"/>
          <p:cNvSpPr txBox="1"/>
          <p:nvPr/>
        </p:nvSpPr>
        <p:spPr>
          <a:xfrm>
            <a:off x="-38150" y="2029600"/>
            <a:ext cx="3000000" cy="26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b="1">
                <a:solidFill>
                  <a:schemeClr val="dk1"/>
                </a:solidFill>
              </a:rPr>
              <a:t>Classification accuracy </a:t>
            </a:r>
            <a:r>
              <a:rPr lang="pl">
                <a:solidFill>
                  <a:schemeClr val="dk1"/>
                </a:solidFill>
              </a:rPr>
              <a:t>when using time series of Radarsat 2 for crops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b="1">
                <a:solidFill>
                  <a:schemeClr val="dk1"/>
                </a:solidFill>
              </a:rPr>
              <a:t>Using all the channels (HH, HV, VH, VV) or quad-pol </a:t>
            </a:r>
            <a:r>
              <a:rPr lang="pl">
                <a:solidFill>
                  <a:schemeClr val="dk1"/>
                </a:solidFill>
              </a:rPr>
              <a:t>decompositions or Stokes Vectors </a:t>
            </a:r>
            <a:r>
              <a:rPr lang="pl" b="1">
                <a:solidFill>
                  <a:schemeClr val="dk1"/>
                </a:solidFill>
              </a:rPr>
              <a:t>improves the performance </a:t>
            </a:r>
            <a:r>
              <a:rPr lang="pl">
                <a:solidFill>
                  <a:schemeClr val="dk1"/>
                </a:solidFill>
              </a:rPr>
              <a:t>compared to dual pol when dealing with some crops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243" name="Google Shape;243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2019" y="947744"/>
            <a:ext cx="2196850" cy="735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6"/>
          <p:cNvSpPr txBox="1">
            <a:spLocks noGrp="1"/>
          </p:cNvSpPr>
          <p:nvPr>
            <p:ph type="body" idx="1"/>
          </p:nvPr>
        </p:nvSpPr>
        <p:spPr>
          <a:xfrm>
            <a:off x="243175" y="1168900"/>
            <a:ext cx="8621700" cy="34971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36"/>
          <p:cNvSpPr txBox="1">
            <a:spLocks noGrp="1"/>
          </p:cNvSpPr>
          <p:nvPr>
            <p:ph type="title"/>
          </p:nvPr>
        </p:nvSpPr>
        <p:spPr>
          <a:xfrm>
            <a:off x="132036" y="131954"/>
            <a:ext cx="7040400" cy="584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3400"/>
              <a:t>Why fully polarimetric data?</a:t>
            </a:r>
            <a:endParaRPr sz="3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50" name="Google Shape;250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025" y="826727"/>
            <a:ext cx="9143998" cy="3619295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36"/>
          <p:cNvSpPr/>
          <p:nvPr/>
        </p:nvSpPr>
        <p:spPr>
          <a:xfrm>
            <a:off x="2907550" y="931025"/>
            <a:ext cx="870000" cy="3105900"/>
          </a:xfrm>
          <a:prstGeom prst="ellipse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36"/>
          <p:cNvSpPr/>
          <p:nvPr/>
        </p:nvSpPr>
        <p:spPr>
          <a:xfrm>
            <a:off x="621550" y="931025"/>
            <a:ext cx="870000" cy="3105900"/>
          </a:xfrm>
          <a:prstGeom prst="ellipse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7"/>
          <p:cNvSpPr txBox="1">
            <a:spLocks noGrp="1"/>
          </p:cNvSpPr>
          <p:nvPr>
            <p:ph type="title"/>
          </p:nvPr>
        </p:nvSpPr>
        <p:spPr>
          <a:xfrm>
            <a:off x="132036" y="131954"/>
            <a:ext cx="7040400" cy="584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3400"/>
              <a:t>Why fully polarimetric data?</a:t>
            </a:r>
            <a:endParaRPr/>
          </a:p>
        </p:txBody>
      </p:sp>
      <p:pic>
        <p:nvPicPr>
          <p:cNvPr id="258" name="Google Shape;258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38736" y="649875"/>
            <a:ext cx="616762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37"/>
          <p:cNvSpPr txBox="1"/>
          <p:nvPr/>
        </p:nvSpPr>
        <p:spPr>
          <a:xfrm>
            <a:off x="0" y="1476725"/>
            <a:ext cx="3000000" cy="23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1800">
                <a:solidFill>
                  <a:schemeClr val="dk1"/>
                </a:solidFill>
              </a:rPr>
              <a:t>Radarsat 2 wetland observation 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1800">
                <a:solidFill>
                  <a:schemeClr val="dk1"/>
                </a:solidFill>
              </a:rPr>
              <a:t>When having quad-pol we can obtain better target detection in the wetland area.</a:t>
            </a:r>
            <a:endParaRPr sz="1800">
              <a:solidFill>
                <a:schemeClr val="dk1"/>
              </a:solidFill>
            </a:endParaRPr>
          </a:p>
        </p:txBody>
      </p:sp>
      <p:pic>
        <p:nvPicPr>
          <p:cNvPr id="260" name="Google Shape;260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00005" y="833445"/>
            <a:ext cx="2063550" cy="780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8"/>
          <p:cNvSpPr txBox="1">
            <a:spLocks noGrp="1"/>
          </p:cNvSpPr>
          <p:nvPr>
            <p:ph type="body" idx="1"/>
          </p:nvPr>
        </p:nvSpPr>
        <p:spPr>
          <a:xfrm>
            <a:off x="243175" y="1168900"/>
            <a:ext cx="8621700" cy="34971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342900" lvl="0" indent="-285750" algn="l" rtl="0">
              <a:spcBef>
                <a:spcPts val="800"/>
              </a:spcBef>
              <a:spcAft>
                <a:spcPts val="0"/>
              </a:spcAft>
              <a:buSzPts val="1900"/>
              <a:buFont typeface="Arial"/>
              <a:buChar char="❖"/>
            </a:pPr>
            <a:r>
              <a:rPr lang="pl" sz="1900">
                <a:latin typeface="Arial"/>
                <a:ea typeface="Arial"/>
                <a:cs typeface="Arial"/>
                <a:sym typeface="Arial"/>
              </a:rPr>
              <a:t>Collect information regarding on-going/planned QP/CP acquisitions over specific sites</a:t>
            </a:r>
            <a:endParaRPr sz="1900">
              <a:latin typeface="Arial"/>
              <a:ea typeface="Arial"/>
              <a:cs typeface="Arial"/>
              <a:sym typeface="Arial"/>
            </a:endParaRPr>
          </a:p>
          <a:p>
            <a:pPr marL="342900" lvl="0" indent="-285750" algn="l" rtl="0">
              <a:spcBef>
                <a:spcPts val="800"/>
              </a:spcBef>
              <a:spcAft>
                <a:spcPts val="0"/>
              </a:spcAft>
              <a:buSzPts val="1900"/>
              <a:buFont typeface="Arial"/>
              <a:buChar char="❖"/>
            </a:pPr>
            <a:r>
              <a:rPr lang="pl" sz="1900">
                <a:latin typeface="Arial"/>
                <a:ea typeface="Arial"/>
                <a:cs typeface="Arial"/>
                <a:sym typeface="Arial"/>
              </a:rPr>
              <a:t>Find common (geographically overlapping) areas</a:t>
            </a:r>
            <a:endParaRPr sz="1900">
              <a:latin typeface="Arial"/>
              <a:ea typeface="Arial"/>
              <a:cs typeface="Arial"/>
              <a:sym typeface="Arial"/>
            </a:endParaRPr>
          </a:p>
          <a:p>
            <a:pPr marL="342900" lvl="0" indent="-285750" algn="l" rtl="0">
              <a:spcBef>
                <a:spcPts val="800"/>
              </a:spcBef>
              <a:spcAft>
                <a:spcPts val="0"/>
              </a:spcAft>
              <a:buSzPts val="1900"/>
              <a:buFont typeface="Arial"/>
              <a:buChar char="❖"/>
            </a:pPr>
            <a:r>
              <a:rPr lang="pl" sz="1900">
                <a:latin typeface="Arial"/>
                <a:ea typeface="Arial"/>
                <a:cs typeface="Arial"/>
                <a:sym typeface="Arial"/>
              </a:rPr>
              <a:t>Coordinate future acquisitions (taking into account in-situ measurements)</a:t>
            </a:r>
            <a:endParaRPr sz="1900">
              <a:latin typeface="Arial"/>
              <a:ea typeface="Arial"/>
              <a:cs typeface="Arial"/>
              <a:sym typeface="Arial"/>
            </a:endParaRPr>
          </a:p>
          <a:p>
            <a:pPr marL="342900" lvl="0" indent="-285750" algn="l" rtl="0">
              <a:spcBef>
                <a:spcPts val="800"/>
              </a:spcBef>
              <a:spcAft>
                <a:spcPts val="0"/>
              </a:spcAft>
              <a:buSzPts val="1900"/>
              <a:buFont typeface="Arial"/>
              <a:buChar char="❖"/>
            </a:pPr>
            <a:r>
              <a:rPr lang="pl" sz="1900">
                <a:latin typeface="Arial"/>
                <a:ea typeface="Arial"/>
                <a:cs typeface="Arial"/>
                <a:sym typeface="Arial"/>
              </a:rPr>
              <a:t>Find a mechanism to share data with the community from single data sharing point</a:t>
            </a:r>
            <a:endParaRPr sz="19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38"/>
          <p:cNvSpPr txBox="1">
            <a:spLocks noGrp="1"/>
          </p:cNvSpPr>
          <p:nvPr>
            <p:ph type="title"/>
          </p:nvPr>
        </p:nvSpPr>
        <p:spPr>
          <a:xfrm>
            <a:off x="132036" y="131954"/>
            <a:ext cx="7040400" cy="584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The way forward - long term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9"/>
          <p:cNvSpPr txBox="1">
            <a:spLocks noGrp="1"/>
          </p:cNvSpPr>
          <p:nvPr>
            <p:ph type="title"/>
          </p:nvPr>
        </p:nvSpPr>
        <p:spPr>
          <a:xfrm>
            <a:off x="132036" y="131954"/>
            <a:ext cx="7040400" cy="584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"/>
              <a:buNone/>
            </a:pPr>
            <a:r>
              <a:rPr lang="pl"/>
              <a:t>Planned and existing datasets</a:t>
            </a:r>
            <a:endParaRPr/>
          </a:p>
        </p:txBody>
      </p:sp>
      <p:pic>
        <p:nvPicPr>
          <p:cNvPr id="272" name="Google Shape;272;p39"/>
          <p:cNvPicPr preferRelativeResize="0"/>
          <p:nvPr/>
        </p:nvPicPr>
        <p:blipFill rotWithShape="1">
          <a:blip r:embed="rId3">
            <a:alphaModFix/>
          </a:blip>
          <a:srcRect b="-17412"/>
          <a:stretch/>
        </p:blipFill>
        <p:spPr>
          <a:xfrm>
            <a:off x="152400" y="705456"/>
            <a:ext cx="8839200" cy="3732575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39"/>
          <p:cNvSpPr txBox="1"/>
          <p:nvPr/>
        </p:nvSpPr>
        <p:spPr>
          <a:xfrm>
            <a:off x="671550" y="3930125"/>
            <a:ext cx="8249400" cy="9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-88900" algn="l" rtl="0">
              <a:lnSpc>
                <a:spcPct val="119000"/>
              </a:lnSpc>
              <a:spcBef>
                <a:spcPts val="300"/>
              </a:spcBef>
              <a:spcAft>
                <a:spcPts val="0"/>
              </a:spcAft>
              <a:buClr>
                <a:srgbClr val="8197A6"/>
              </a:buClr>
              <a:buSzPts val="1400"/>
              <a:buChar char="•"/>
            </a:pPr>
            <a:r>
              <a:rPr lang="pl">
                <a:solidFill>
                  <a:srgbClr val="FF0000"/>
                </a:solidFill>
              </a:rPr>
              <a:t>A global network of forest reference sites (forest census, airborne and terrestrial lidar) is currently established under GEO-TREES. All data will be open and free. Systematic EO data acquisition of these sites would foster R&amp;D.​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40"/>
          <p:cNvSpPr txBox="1">
            <a:spLocks noGrp="1"/>
          </p:cNvSpPr>
          <p:nvPr>
            <p:ph type="title"/>
          </p:nvPr>
        </p:nvSpPr>
        <p:spPr>
          <a:xfrm>
            <a:off x="132036" y="131954"/>
            <a:ext cx="7040400" cy="584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The way forward - short term</a:t>
            </a:r>
            <a:endParaRPr/>
          </a:p>
        </p:txBody>
      </p:sp>
      <p:sp>
        <p:nvSpPr>
          <p:cNvPr id="279" name="Google Shape;279;p40"/>
          <p:cNvSpPr txBox="1"/>
          <p:nvPr/>
        </p:nvSpPr>
        <p:spPr>
          <a:xfrm>
            <a:off x="65700" y="923400"/>
            <a:ext cx="9012600" cy="360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115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Montserrat"/>
              <a:buChar char="❖"/>
            </a:pPr>
            <a:r>
              <a:rPr lang="pl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Form small “CEOS PolSAR Team” from ongoing R&amp;D projects (selected “willing” members from e.g. ESA POLINSAR team, JAXA K&amp;C team, CONAE, CSA/NRCan, GEO-TREES, GEOGLAM, DLR airborne campaign team, ISRO, etc.)</a:t>
            </a:r>
            <a:endParaRPr sz="1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Montserrat"/>
              <a:buChar char="❖"/>
            </a:pPr>
            <a:r>
              <a:rPr lang="pl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Request multi-sensor QP/CP observations over QP Reference Sites selected by PolSAR Team</a:t>
            </a:r>
            <a:endParaRPr sz="1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Montserrat"/>
              <a:buChar char="❖"/>
            </a:pPr>
            <a:r>
              <a:rPr lang="pl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Start by using already archived QP/CP data (to hit the ground running when dedicated observations become available)</a:t>
            </a:r>
            <a:endParaRPr sz="1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Montserrat"/>
              <a:buChar char="❖"/>
            </a:pPr>
            <a:r>
              <a:rPr lang="pl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Aim: Demonstrate advantages of QP data over DP (needed to justify the additional “cost” of QP (temporal repeat, processing complexity, etc)) </a:t>
            </a:r>
            <a:endParaRPr sz="1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Montserrat"/>
              <a:buChar char="❖"/>
            </a:pPr>
            <a:r>
              <a:rPr lang="pl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2025 ESA POLINSAR ws</a:t>
            </a:r>
            <a:endParaRPr sz="1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Montserrat"/>
              <a:buChar char="▪"/>
            </a:pPr>
            <a:r>
              <a:rPr lang="pl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Special session &amp; interim reporting by PolSAR Team members</a:t>
            </a:r>
            <a:endParaRPr sz="1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Montserrat"/>
              <a:buChar char="▪"/>
            </a:pPr>
            <a:r>
              <a:rPr lang="pl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PolSAR Team coordination &amp; planning meeting</a:t>
            </a:r>
            <a:endParaRPr sz="1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Montserrat"/>
              <a:buChar char="❖"/>
            </a:pPr>
            <a:r>
              <a:rPr lang="pl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How can we broaden the PolSAR/PolInSAR community to non-expert users? </a:t>
            </a:r>
            <a:endParaRPr sz="1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Montserrat"/>
              <a:buChar char="▪"/>
            </a:pPr>
            <a:r>
              <a:rPr lang="pl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Better TOOLS required! PolSAR analysis is not straight-forward. Improved functionality in e.g. SNAP, pyroSAR etc required</a:t>
            </a:r>
            <a:endParaRPr sz="1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Montserrat"/>
              <a:buChar char="▪"/>
            </a:pPr>
            <a:r>
              <a:rPr lang="pl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Promote generation of CEOS-ARD PolSAR products 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41"/>
          <p:cNvSpPr txBox="1">
            <a:spLocks noGrp="1"/>
          </p:cNvSpPr>
          <p:nvPr>
            <p:ph type="body" idx="1"/>
          </p:nvPr>
        </p:nvSpPr>
        <p:spPr>
          <a:xfrm>
            <a:off x="243175" y="1168900"/>
            <a:ext cx="8621700" cy="34971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61950" algn="l" rtl="0">
              <a:spcBef>
                <a:spcPts val="800"/>
              </a:spcBef>
              <a:spcAft>
                <a:spcPts val="0"/>
              </a:spcAft>
              <a:buSzPts val="2100"/>
              <a:buChar char="-"/>
            </a:pPr>
            <a:r>
              <a:rPr lang="pl" dirty="0"/>
              <a:t>Space Agencies to collect polarimetric (on best effort basis) data over a number of reference sites that are TBD</a:t>
            </a:r>
            <a:endParaRPr dirty="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lang="pl" dirty="0"/>
              <a:t>Work out a common mechanism to share the data over the reference sites with the community</a:t>
            </a: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lang="pl" dirty="0"/>
              <a:t>....</a:t>
            </a: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lang="pl" dirty="0">
                <a:solidFill>
                  <a:srgbClr val="FF0000"/>
                </a:solidFill>
              </a:rPr>
              <a:t>(To be completed for the SIT)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285" name="Google Shape;285;p41"/>
          <p:cNvSpPr txBox="1">
            <a:spLocks noGrp="1"/>
          </p:cNvSpPr>
          <p:nvPr>
            <p:ph type="title"/>
          </p:nvPr>
        </p:nvSpPr>
        <p:spPr>
          <a:xfrm>
            <a:off x="132036" y="131954"/>
            <a:ext cx="7040400" cy="584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/>
              <a:t>Request for the SIT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6"/>
          <p:cNvSpPr txBox="1">
            <a:spLocks noGrp="1"/>
          </p:cNvSpPr>
          <p:nvPr>
            <p:ph type="title"/>
          </p:nvPr>
        </p:nvSpPr>
        <p:spPr>
          <a:xfrm>
            <a:off x="61061" y="152617"/>
            <a:ext cx="7040400" cy="5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pl" sz="2700">
                <a:latin typeface="Montserrat"/>
                <a:ea typeface="Montserrat"/>
                <a:cs typeface="Montserrat"/>
                <a:sym typeface="Montserrat"/>
              </a:rPr>
              <a:t>Recommendations POLINSAR</a:t>
            </a:r>
            <a:endParaRPr sz="27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5" name="Google Shape;175;p26"/>
          <p:cNvSpPr/>
          <p:nvPr/>
        </p:nvSpPr>
        <p:spPr>
          <a:xfrm>
            <a:off x="3258625" y="923400"/>
            <a:ext cx="2235900" cy="732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2500">
                <a:solidFill>
                  <a:srgbClr val="0070C0"/>
                </a:solidFill>
              </a:rPr>
              <a:t>POLINSAR</a:t>
            </a:r>
            <a:endParaRPr sz="2500">
              <a:solidFill>
                <a:srgbClr val="0070C0"/>
              </a:solidFill>
            </a:endParaRPr>
          </a:p>
        </p:txBody>
      </p:sp>
      <p:sp>
        <p:nvSpPr>
          <p:cNvPr id="176" name="Google Shape;176;p26"/>
          <p:cNvSpPr txBox="1"/>
          <p:nvPr/>
        </p:nvSpPr>
        <p:spPr>
          <a:xfrm>
            <a:off x="0" y="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26"/>
          <p:cNvSpPr/>
          <p:nvPr/>
        </p:nvSpPr>
        <p:spPr>
          <a:xfrm>
            <a:off x="2056675" y="1749525"/>
            <a:ext cx="4639800" cy="10482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500">
                <a:solidFill>
                  <a:schemeClr val="dk1"/>
                </a:solidFill>
                <a:highlight>
                  <a:schemeClr val="lt1"/>
                </a:highlight>
              </a:rPr>
              <a:t>International Workshop on Science and Applications of SAR Polarimetry and Polarimetric Interferometry</a:t>
            </a:r>
            <a:endParaRPr sz="15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500">
                <a:solidFill>
                  <a:schemeClr val="dk1"/>
                </a:solidFill>
                <a:highlight>
                  <a:schemeClr val="lt1"/>
                </a:highlight>
              </a:rPr>
              <a:t>(organised by ESA every two years)</a:t>
            </a:r>
            <a:endParaRPr sz="150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  <p:sp>
        <p:nvSpPr>
          <p:cNvPr id="178" name="Google Shape;178;p26"/>
          <p:cNvSpPr/>
          <p:nvPr/>
        </p:nvSpPr>
        <p:spPr>
          <a:xfrm>
            <a:off x="549475" y="2891250"/>
            <a:ext cx="7654200" cy="9081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500">
                <a:solidFill>
                  <a:schemeClr val="dk1"/>
                </a:solidFill>
                <a:highlight>
                  <a:schemeClr val="lt1"/>
                </a:highlight>
              </a:rPr>
              <a:t>Gathering RS scientists working in </a:t>
            </a:r>
            <a:r>
              <a:rPr lang="pl" sz="1500" b="1">
                <a:solidFill>
                  <a:schemeClr val="dk1"/>
                </a:solidFill>
                <a:highlight>
                  <a:schemeClr val="lt1"/>
                </a:highlight>
              </a:rPr>
              <a:t>various applications eg. agriculture, cryosphere, forestry, maritime, archeology, soil moisture</a:t>
            </a:r>
            <a:r>
              <a:rPr lang="pl" sz="1500">
                <a:solidFill>
                  <a:schemeClr val="dk1"/>
                </a:solidFill>
                <a:highlight>
                  <a:schemeClr val="lt1"/>
                </a:highlight>
              </a:rPr>
              <a:t> who are using polarimetric data in their research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7"/>
          <p:cNvSpPr txBox="1">
            <a:spLocks noGrp="1"/>
          </p:cNvSpPr>
          <p:nvPr>
            <p:ph type="title"/>
          </p:nvPr>
        </p:nvSpPr>
        <p:spPr>
          <a:xfrm>
            <a:off x="132036" y="131954"/>
            <a:ext cx="7040400" cy="584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3400">
                <a:solidFill>
                  <a:srgbClr val="FFFFFF"/>
                </a:solidFill>
              </a:rPr>
              <a:t>Recommendations POLINSAR</a:t>
            </a:r>
            <a:endParaRPr sz="3100"/>
          </a:p>
        </p:txBody>
      </p:sp>
      <p:pic>
        <p:nvPicPr>
          <p:cNvPr id="184" name="Google Shape;18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1988" y="899276"/>
            <a:ext cx="7020025" cy="12777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2329392"/>
            <a:ext cx="8839200" cy="25026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8"/>
          <p:cNvSpPr txBox="1">
            <a:spLocks noGrp="1"/>
          </p:cNvSpPr>
          <p:nvPr>
            <p:ph type="title"/>
          </p:nvPr>
        </p:nvSpPr>
        <p:spPr>
          <a:xfrm>
            <a:off x="132036" y="131954"/>
            <a:ext cx="7040400" cy="584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3400">
                <a:solidFill>
                  <a:srgbClr val="FFFFFF"/>
                </a:solidFill>
              </a:rPr>
              <a:t>Recommendations POLINSAR</a:t>
            </a:r>
            <a:endParaRPr sz="3100"/>
          </a:p>
        </p:txBody>
      </p:sp>
      <p:pic>
        <p:nvPicPr>
          <p:cNvPr id="191" name="Google Shape;19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6100" y="861126"/>
            <a:ext cx="7791799" cy="2009150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28"/>
          <p:cNvSpPr txBox="1"/>
          <p:nvPr/>
        </p:nvSpPr>
        <p:spPr>
          <a:xfrm>
            <a:off x="206875" y="2870275"/>
            <a:ext cx="9447600" cy="21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1300" b="1">
                <a:solidFill>
                  <a:schemeClr val="dk1"/>
                </a:solidFill>
              </a:rPr>
              <a:t>On-going joint research </a:t>
            </a:r>
            <a:r>
              <a:rPr lang="pl" sz="1300" b="1" u="sng">
                <a:solidFill>
                  <a:schemeClr val="dk1"/>
                </a:solidFill>
              </a:rPr>
              <a:t>between JAXA and ESA </a:t>
            </a:r>
            <a:r>
              <a:rPr lang="pl" sz="1300" b="1">
                <a:solidFill>
                  <a:schemeClr val="dk1"/>
                </a:solidFill>
              </a:rPr>
              <a:t>on using SAR data products for selected areas and applications</a:t>
            </a:r>
            <a:endParaRPr sz="1300" b="1">
              <a:solidFill>
                <a:schemeClr val="dk1"/>
              </a:solidFill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pl" sz="1300">
                <a:solidFill>
                  <a:schemeClr val="dk1"/>
                </a:solidFill>
              </a:rPr>
              <a:t>Improvement of observation frequency and coordination in Japan and Europe</a:t>
            </a:r>
            <a:endParaRPr sz="1300">
              <a:solidFill>
                <a:schemeClr val="dk1"/>
              </a:solidFill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pl" sz="1300">
                <a:solidFill>
                  <a:schemeClr val="dk1"/>
                </a:solidFill>
              </a:rPr>
              <a:t>Explore synergies between C- and L-band</a:t>
            </a:r>
            <a:endParaRPr sz="1300">
              <a:solidFill>
                <a:schemeClr val="dk1"/>
              </a:solidFill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pl" sz="1300">
                <a:solidFill>
                  <a:schemeClr val="dk1"/>
                </a:solidFill>
              </a:rPr>
              <a:t>Data exchange via dedicated ftp-site under ESA responsibility</a:t>
            </a:r>
            <a:endParaRPr sz="1300">
              <a:solidFill>
                <a:schemeClr val="dk1"/>
              </a:solidFill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pl" sz="1300">
                <a:solidFill>
                  <a:schemeClr val="dk1"/>
                </a:solidFill>
              </a:rPr>
              <a:t>Project Implementation Plan (PIP) outlines specific Joint Research Activities to be conducted as part of the ESA-JAXA cooperation</a:t>
            </a:r>
            <a:endParaRPr sz="13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1300" b="1">
                <a:solidFill>
                  <a:schemeClr val="dk1"/>
                </a:solidFill>
              </a:rPr>
              <a:t>Activities/agreement </a:t>
            </a:r>
            <a:r>
              <a:rPr lang="pl" sz="1300" b="1" u="sng">
                <a:solidFill>
                  <a:schemeClr val="dk1"/>
                </a:solidFill>
              </a:rPr>
              <a:t>between ESA and CONAE </a:t>
            </a:r>
            <a:r>
              <a:rPr lang="pl" sz="1300" b="1">
                <a:solidFill>
                  <a:schemeClr val="dk1"/>
                </a:solidFill>
              </a:rPr>
              <a:t>(SAOCOM) for preparation of ROSE-L and investigate synergies</a:t>
            </a:r>
            <a:endParaRPr sz="13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1300" b="1">
                <a:solidFill>
                  <a:schemeClr val="dk1"/>
                </a:solidFill>
              </a:rPr>
              <a:t>Acquisition coordination need between S1 NG and ROSE-L being taken into account</a:t>
            </a:r>
            <a:endParaRPr sz="13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 u="sng">
              <a:solidFill>
                <a:schemeClr val="hlink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9"/>
          <p:cNvSpPr txBox="1">
            <a:spLocks noGrp="1"/>
          </p:cNvSpPr>
          <p:nvPr>
            <p:ph type="title"/>
          </p:nvPr>
        </p:nvSpPr>
        <p:spPr>
          <a:xfrm>
            <a:off x="132036" y="131954"/>
            <a:ext cx="7040400" cy="584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3400">
                <a:solidFill>
                  <a:srgbClr val="FFFFFF"/>
                </a:solidFill>
              </a:rPr>
              <a:t>Recommendations POLINSAR</a:t>
            </a:r>
            <a:endParaRPr sz="3100"/>
          </a:p>
        </p:txBody>
      </p:sp>
      <p:pic>
        <p:nvPicPr>
          <p:cNvPr id="198" name="Google Shape;19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2038" y="884000"/>
            <a:ext cx="8119924" cy="518925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9"/>
          <p:cNvSpPr txBox="1"/>
          <p:nvPr/>
        </p:nvSpPr>
        <p:spPr>
          <a:xfrm>
            <a:off x="0" y="1633100"/>
            <a:ext cx="9144000" cy="8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solidFill>
                  <a:schemeClr val="dk1"/>
                </a:solidFill>
              </a:rPr>
              <a:t>Some relevant mission managers (ESA, CONAE) have been informed. Adapting acquisition plans is a challenge, due to many different constraints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solidFill>
                  <a:schemeClr val="dk1"/>
                </a:solidFill>
              </a:rPr>
              <a:t>Action could be discussed also at </a:t>
            </a:r>
            <a:r>
              <a:rPr lang="pl">
                <a:solidFill>
                  <a:srgbClr val="A3CB34"/>
                </a:solidFill>
              </a:rPr>
              <a:t>CEOS level (LSI – VC</a:t>
            </a:r>
            <a:r>
              <a:rPr lang="pl">
                <a:solidFill>
                  <a:schemeClr val="dk1"/>
                </a:solidFill>
              </a:rPr>
              <a:t>?)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0"/>
          <p:cNvSpPr txBox="1">
            <a:spLocks noGrp="1"/>
          </p:cNvSpPr>
          <p:nvPr>
            <p:ph type="title"/>
          </p:nvPr>
        </p:nvSpPr>
        <p:spPr>
          <a:xfrm>
            <a:off x="61061" y="152617"/>
            <a:ext cx="7040400" cy="5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pl" sz="2700">
                <a:latin typeface="Montserrat"/>
                <a:ea typeface="Montserrat"/>
                <a:cs typeface="Montserrat"/>
                <a:sym typeface="Montserrat"/>
              </a:rPr>
              <a:t>Recommendations POLINSAR</a:t>
            </a:r>
            <a:endParaRPr sz="27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05" name="Google Shape;205;p30"/>
          <p:cNvPicPr preferRelativeResize="0"/>
          <p:nvPr/>
        </p:nvPicPr>
        <p:blipFill rotWithShape="1">
          <a:blip r:embed="rId3">
            <a:alphaModFix/>
          </a:blip>
          <a:srcRect l="7893"/>
          <a:stretch/>
        </p:blipFill>
        <p:spPr>
          <a:xfrm>
            <a:off x="343400" y="900500"/>
            <a:ext cx="5994476" cy="1185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30"/>
          <p:cNvPicPr preferRelativeResize="0"/>
          <p:nvPr/>
        </p:nvPicPr>
        <p:blipFill rotWithShape="1">
          <a:blip r:embed="rId4">
            <a:alphaModFix/>
          </a:blip>
          <a:srcRect l="7893"/>
          <a:stretch/>
        </p:blipFill>
        <p:spPr>
          <a:xfrm>
            <a:off x="198374" y="2158525"/>
            <a:ext cx="6434829" cy="1798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30"/>
          <p:cNvPicPr preferRelativeResize="0"/>
          <p:nvPr/>
        </p:nvPicPr>
        <p:blipFill rotWithShape="1">
          <a:blip r:embed="rId5">
            <a:alphaModFix/>
          </a:blip>
          <a:srcRect l="8029"/>
          <a:stretch/>
        </p:blipFill>
        <p:spPr>
          <a:xfrm>
            <a:off x="52463" y="4028700"/>
            <a:ext cx="6905175" cy="47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1"/>
          <p:cNvSpPr txBox="1">
            <a:spLocks noGrp="1"/>
          </p:cNvSpPr>
          <p:nvPr>
            <p:ph type="title"/>
          </p:nvPr>
        </p:nvSpPr>
        <p:spPr>
          <a:xfrm>
            <a:off x="132036" y="131954"/>
            <a:ext cx="7040400" cy="584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</a:pPr>
            <a:r>
              <a:rPr lang="pl" sz="2700"/>
              <a:t>Recommendations POLINSAR</a:t>
            </a:r>
            <a:endParaRPr sz="3100"/>
          </a:p>
        </p:txBody>
      </p:sp>
      <p:sp>
        <p:nvSpPr>
          <p:cNvPr id="213" name="Google Shape;213;p31"/>
          <p:cNvSpPr txBox="1"/>
          <p:nvPr/>
        </p:nvSpPr>
        <p:spPr>
          <a:xfrm>
            <a:off x="398525" y="889925"/>
            <a:ext cx="8685300" cy="39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solidFill>
                  <a:schemeClr val="dk1"/>
                </a:solidFill>
              </a:rPr>
              <a:t>The scientific SAR polarimetry (POLINSAR) community is advocating since many years the creation of so-called </a:t>
            </a:r>
            <a:r>
              <a:rPr lang="pl" b="1" u="sng">
                <a:solidFill>
                  <a:schemeClr val="dk1"/>
                </a:solidFill>
              </a:rPr>
              <a:t>supersites for polarimetry (and interferometry)</a:t>
            </a:r>
            <a:r>
              <a:rPr lang="pl">
                <a:solidFill>
                  <a:schemeClr val="dk1"/>
                </a:solidFill>
              </a:rPr>
              <a:t>: a set of </a:t>
            </a:r>
            <a:r>
              <a:rPr lang="pl" u="sng">
                <a:solidFill>
                  <a:schemeClr val="dk1"/>
                </a:solidFill>
              </a:rPr>
              <a:t>predefined sites, including various types of natural targets </a:t>
            </a:r>
            <a:r>
              <a:rPr lang="pl">
                <a:solidFill>
                  <a:schemeClr val="dk1"/>
                </a:solidFill>
              </a:rPr>
              <a:t>(forests, ice, snow, deserts, coastal areas, wetlands, agriculture etc.). Associated requirements: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9000"/>
              </a:lnSpc>
              <a:spcBef>
                <a:spcPts val="2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215900" lvl="0" indent="-228600" algn="l" rtl="0">
              <a:lnSpc>
                <a:spcPct val="119000"/>
              </a:lnSpc>
              <a:spcBef>
                <a:spcPts val="200"/>
              </a:spcBef>
              <a:spcAft>
                <a:spcPts val="0"/>
              </a:spcAft>
              <a:buClr>
                <a:srgbClr val="8197A6"/>
              </a:buClr>
              <a:buSzPts val="1400"/>
              <a:buChar char="•"/>
            </a:pPr>
            <a:r>
              <a:rPr lang="pl" b="1">
                <a:solidFill>
                  <a:schemeClr val="dk1"/>
                </a:solidFill>
              </a:rPr>
              <a:t>In-situ </a:t>
            </a:r>
            <a:r>
              <a:rPr lang="pl">
                <a:solidFill>
                  <a:schemeClr val="dk1"/>
                </a:solidFill>
              </a:rPr>
              <a:t>data are </a:t>
            </a:r>
            <a:r>
              <a:rPr lang="pl" b="1">
                <a:solidFill>
                  <a:schemeClr val="dk1"/>
                </a:solidFill>
              </a:rPr>
              <a:t>regularly</a:t>
            </a:r>
            <a:r>
              <a:rPr lang="pl">
                <a:solidFill>
                  <a:schemeClr val="dk1"/>
                </a:solidFill>
              </a:rPr>
              <a:t> collected (plus lidar when relevant for the specific application)</a:t>
            </a:r>
            <a:endParaRPr>
              <a:solidFill>
                <a:schemeClr val="dk1"/>
              </a:solidFill>
            </a:endParaRPr>
          </a:p>
          <a:p>
            <a:pPr marL="215900" lvl="0" indent="-228600" algn="l" rtl="0">
              <a:lnSpc>
                <a:spcPct val="119000"/>
              </a:lnSpc>
              <a:spcBef>
                <a:spcPts val="200"/>
              </a:spcBef>
              <a:spcAft>
                <a:spcPts val="0"/>
              </a:spcAft>
              <a:buClr>
                <a:srgbClr val="8197A6"/>
              </a:buClr>
              <a:buSzPts val="1400"/>
              <a:buChar char="•"/>
            </a:pPr>
            <a:r>
              <a:rPr lang="pl">
                <a:solidFill>
                  <a:schemeClr val="dk1"/>
                </a:solidFill>
              </a:rPr>
              <a:t>Data from </a:t>
            </a:r>
            <a:r>
              <a:rPr lang="pl" b="1">
                <a:solidFill>
                  <a:schemeClr val="dk1"/>
                </a:solidFill>
              </a:rPr>
              <a:t>several different SAR missions </a:t>
            </a:r>
            <a:r>
              <a:rPr lang="pl">
                <a:solidFill>
                  <a:schemeClr val="dk1"/>
                </a:solidFill>
              </a:rPr>
              <a:t>(and airborne campaigns), at </a:t>
            </a:r>
            <a:r>
              <a:rPr lang="pl" b="1">
                <a:solidFill>
                  <a:schemeClr val="dk1"/>
                </a:solidFill>
              </a:rPr>
              <a:t>different frequencies</a:t>
            </a:r>
            <a:r>
              <a:rPr lang="pl">
                <a:solidFill>
                  <a:schemeClr val="dk1"/>
                </a:solidFill>
              </a:rPr>
              <a:t>, are acquired, </a:t>
            </a:r>
            <a:r>
              <a:rPr lang="pl" b="1">
                <a:solidFill>
                  <a:schemeClr val="dk1"/>
                </a:solidFill>
              </a:rPr>
              <a:t>including full-pol </a:t>
            </a:r>
            <a:r>
              <a:rPr lang="pl">
                <a:solidFill>
                  <a:schemeClr val="dk1"/>
                </a:solidFill>
              </a:rPr>
              <a:t>data, over appropriate time periods (</a:t>
            </a:r>
            <a:r>
              <a:rPr lang="pl" b="1">
                <a:solidFill>
                  <a:schemeClr val="dk1"/>
                </a:solidFill>
              </a:rPr>
              <a:t>multitemporal </a:t>
            </a:r>
            <a:r>
              <a:rPr lang="pl">
                <a:solidFill>
                  <a:schemeClr val="dk1"/>
                </a:solidFill>
              </a:rPr>
              <a:t>aspect)</a:t>
            </a:r>
            <a:endParaRPr>
              <a:solidFill>
                <a:schemeClr val="dk1"/>
              </a:solidFill>
            </a:endParaRPr>
          </a:p>
          <a:p>
            <a:pPr marL="215900" lvl="0" indent="-228600" algn="l" rtl="0">
              <a:lnSpc>
                <a:spcPct val="119000"/>
              </a:lnSpc>
              <a:spcBef>
                <a:spcPts val="200"/>
              </a:spcBef>
              <a:spcAft>
                <a:spcPts val="0"/>
              </a:spcAft>
              <a:buClr>
                <a:srgbClr val="8197A6"/>
              </a:buClr>
              <a:buSzPts val="1400"/>
              <a:buChar char="•"/>
            </a:pPr>
            <a:r>
              <a:rPr lang="pl">
                <a:solidFill>
                  <a:schemeClr val="dk1"/>
                </a:solidFill>
              </a:rPr>
              <a:t>Acquired datasets shall be </a:t>
            </a:r>
            <a:r>
              <a:rPr lang="pl" b="1">
                <a:solidFill>
                  <a:schemeClr val="dk1"/>
                </a:solidFill>
              </a:rPr>
              <a:t>harmonized and made available free &amp; open </a:t>
            </a:r>
            <a:r>
              <a:rPr lang="pl">
                <a:solidFill>
                  <a:schemeClr val="dk1"/>
                </a:solidFill>
              </a:rPr>
              <a:t>for the scientific community</a:t>
            </a:r>
            <a:endParaRPr>
              <a:solidFill>
                <a:schemeClr val="dk1"/>
              </a:solidFill>
            </a:endParaRPr>
          </a:p>
          <a:p>
            <a:pPr marL="215900" lvl="0" indent="-228600" algn="l" rtl="0">
              <a:lnSpc>
                <a:spcPct val="119000"/>
              </a:lnSpc>
              <a:spcBef>
                <a:spcPts val="200"/>
              </a:spcBef>
              <a:spcAft>
                <a:spcPts val="0"/>
              </a:spcAft>
              <a:buClr>
                <a:srgbClr val="8197A6"/>
              </a:buClr>
              <a:buSzPts val="1400"/>
              <a:buChar char="•"/>
            </a:pPr>
            <a:r>
              <a:rPr lang="pl">
                <a:solidFill>
                  <a:schemeClr val="dk1"/>
                </a:solidFill>
              </a:rPr>
              <a:t>Airborne campaign data shall come in a standardized format</a:t>
            </a:r>
            <a:endParaRPr>
              <a:solidFill>
                <a:schemeClr val="dk1"/>
              </a:solidFill>
            </a:endParaRPr>
          </a:p>
          <a:p>
            <a:pPr marL="215900" lvl="0" indent="-228600" algn="l" rtl="0">
              <a:lnSpc>
                <a:spcPct val="119000"/>
              </a:lnSpc>
              <a:spcBef>
                <a:spcPts val="200"/>
              </a:spcBef>
              <a:spcAft>
                <a:spcPts val="0"/>
              </a:spcAft>
              <a:buClr>
                <a:srgbClr val="8197A6"/>
              </a:buClr>
              <a:buSzPts val="1400"/>
              <a:buChar char="•"/>
            </a:pPr>
            <a:r>
              <a:rPr lang="pl">
                <a:solidFill>
                  <a:schemeClr val="dk1"/>
                </a:solidFill>
              </a:rPr>
              <a:t>User-friendly open reference datasets (ideally coregistered on the same grid, at L1 &amp; L2)</a:t>
            </a:r>
            <a:endParaRPr>
              <a:solidFill>
                <a:schemeClr val="dk1"/>
              </a:solidFill>
            </a:endParaRPr>
          </a:p>
          <a:p>
            <a:pPr marL="215900" lvl="0" indent="-228600" algn="l" rtl="0">
              <a:lnSpc>
                <a:spcPct val="119000"/>
              </a:lnSpc>
              <a:spcBef>
                <a:spcPts val="200"/>
              </a:spcBef>
              <a:spcAft>
                <a:spcPts val="0"/>
              </a:spcAft>
              <a:buClr>
                <a:srgbClr val="8197A6"/>
              </a:buClr>
              <a:buSzPts val="1400"/>
              <a:buChar char="•"/>
            </a:pPr>
            <a:r>
              <a:rPr lang="pl">
                <a:solidFill>
                  <a:schemeClr val="dk1"/>
                </a:solidFill>
              </a:rPr>
              <a:t>Providing a single data access to users for all data</a:t>
            </a:r>
            <a:endParaRPr>
              <a:solidFill>
                <a:schemeClr val="dk1"/>
              </a:solidFill>
            </a:endParaRPr>
          </a:p>
          <a:p>
            <a:pPr marL="215900" lvl="0" indent="-228600" algn="l" rtl="0">
              <a:lnSpc>
                <a:spcPct val="119000"/>
              </a:lnSpc>
              <a:spcBef>
                <a:spcPts val="200"/>
              </a:spcBef>
              <a:spcAft>
                <a:spcPts val="0"/>
              </a:spcAft>
              <a:buClr>
                <a:srgbClr val="8197A6"/>
              </a:buClr>
              <a:buSzPts val="1400"/>
              <a:buChar char="•"/>
            </a:pPr>
            <a:r>
              <a:rPr lang="pl">
                <a:solidFill>
                  <a:schemeClr val="dk1"/>
                </a:solidFill>
              </a:rPr>
              <a:t>Include characteristic sites like </a:t>
            </a:r>
            <a:r>
              <a:rPr lang="pl" b="1">
                <a:solidFill>
                  <a:schemeClr val="dk1"/>
                </a:solidFill>
              </a:rPr>
              <a:t>agricultural sites, forest, ocean, desert, covered with snow, coastal areas/wetlands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2"/>
          <p:cNvSpPr txBox="1">
            <a:spLocks noGrp="1"/>
          </p:cNvSpPr>
          <p:nvPr>
            <p:ph type="title"/>
          </p:nvPr>
        </p:nvSpPr>
        <p:spPr>
          <a:xfrm>
            <a:off x="132036" y="131954"/>
            <a:ext cx="7040400" cy="584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2700"/>
              <a:t>Possible actions: QP ref. SITES</a:t>
            </a:r>
            <a:endParaRPr sz="3100"/>
          </a:p>
        </p:txBody>
      </p:sp>
      <p:sp>
        <p:nvSpPr>
          <p:cNvPr id="219" name="Google Shape;219;p32"/>
          <p:cNvSpPr txBox="1"/>
          <p:nvPr/>
        </p:nvSpPr>
        <p:spPr>
          <a:xfrm>
            <a:off x="269500" y="992050"/>
            <a:ext cx="8515200" cy="340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solidFill>
                  <a:srgbClr val="003249"/>
                </a:solidFill>
              </a:rPr>
              <a:t>More specifically:​</a:t>
            </a:r>
            <a:endParaRPr sz="1200">
              <a:solidFill>
                <a:srgbClr val="00324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lvl="0" indent="0" algn="l" rtl="0">
              <a:lnSpc>
                <a:spcPct val="119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pl">
                <a:solidFill>
                  <a:srgbClr val="003249"/>
                </a:solidFill>
              </a:rPr>
              <a:t>For</a:t>
            </a:r>
            <a:r>
              <a:rPr lang="pl">
                <a:solidFill>
                  <a:schemeClr val="dk1"/>
                </a:solidFill>
              </a:rPr>
              <a:t> </a:t>
            </a:r>
            <a:r>
              <a:rPr lang="pl" b="1">
                <a:solidFill>
                  <a:srgbClr val="0070C0"/>
                </a:solidFill>
              </a:rPr>
              <a:t>FOREST supersites</a:t>
            </a:r>
            <a:r>
              <a:rPr lang="pl">
                <a:solidFill>
                  <a:schemeClr val="dk1"/>
                </a:solidFill>
              </a:rPr>
              <a:t>:​</a:t>
            </a:r>
            <a:endParaRPr sz="1200">
              <a:solidFill>
                <a:srgbClr val="00324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lvl="0" indent="-88900" algn="l" rtl="0">
              <a:lnSpc>
                <a:spcPct val="119000"/>
              </a:lnSpc>
              <a:spcBef>
                <a:spcPts val="300"/>
              </a:spcBef>
              <a:spcAft>
                <a:spcPts val="0"/>
              </a:spcAft>
              <a:buClr>
                <a:srgbClr val="8197A6"/>
              </a:buClr>
              <a:buSzPts val="1400"/>
              <a:buChar char="•"/>
            </a:pPr>
            <a:r>
              <a:rPr lang="pl">
                <a:solidFill>
                  <a:srgbClr val="003249"/>
                </a:solidFill>
              </a:rPr>
              <a:t>Acquired data shall allow analysis of </a:t>
            </a:r>
            <a:r>
              <a:rPr lang="pl" b="1">
                <a:solidFill>
                  <a:srgbClr val="003249"/>
                </a:solidFill>
              </a:rPr>
              <a:t>vertical forest structure from PolInSAR</a:t>
            </a:r>
            <a:r>
              <a:rPr lang="pl">
                <a:solidFill>
                  <a:srgbClr val="003249"/>
                </a:solidFill>
              </a:rPr>
              <a:t>, TomoSAR and LIDAR. Data shall be well calibrated polarimetrically and interferometrically. Provision of 3D data would be also beneficial.​</a:t>
            </a:r>
            <a:endParaRPr sz="1200">
              <a:solidFill>
                <a:srgbClr val="003249"/>
              </a:solidFill>
            </a:endParaRPr>
          </a:p>
          <a:p>
            <a:pPr marL="0" lvl="0" indent="-88900" algn="l" rtl="0">
              <a:lnSpc>
                <a:spcPct val="119000"/>
              </a:lnSpc>
              <a:spcBef>
                <a:spcPts val="300"/>
              </a:spcBef>
              <a:spcAft>
                <a:spcPts val="0"/>
              </a:spcAft>
              <a:buClr>
                <a:srgbClr val="8197A6"/>
              </a:buClr>
              <a:buSzPts val="1400"/>
              <a:buChar char="•"/>
            </a:pPr>
            <a:r>
              <a:rPr lang="pl">
                <a:solidFill>
                  <a:srgbClr val="003249"/>
                </a:solidFill>
              </a:rPr>
              <a:t>Study of forest change requires multitemporal data, possibly PolTomo, gathered at well-characterized supersites and coincident Lidar and in-situ collection.​</a:t>
            </a:r>
            <a:endParaRPr sz="1200">
              <a:solidFill>
                <a:srgbClr val="003249"/>
              </a:solidFill>
            </a:endParaRPr>
          </a:p>
          <a:p>
            <a:pPr marL="457200" lvl="0" indent="0" algn="l" rtl="0">
              <a:lnSpc>
                <a:spcPct val="119000"/>
              </a:lnSpc>
              <a:spcBef>
                <a:spcPts val="300"/>
              </a:spcBef>
              <a:spcAft>
                <a:spcPts val="0"/>
              </a:spcAft>
              <a:buNone/>
            </a:pPr>
            <a:endParaRPr sz="1200">
              <a:solidFill>
                <a:srgbClr val="003249"/>
              </a:solidFill>
            </a:endParaRPr>
          </a:p>
          <a:p>
            <a:pPr marL="0" lvl="0" indent="0" algn="l" rtl="0">
              <a:lnSpc>
                <a:spcPct val="119000"/>
              </a:lnSpc>
              <a:spcBef>
                <a:spcPts val="200"/>
              </a:spcBef>
              <a:spcAft>
                <a:spcPts val="0"/>
              </a:spcAft>
              <a:buNone/>
            </a:pPr>
            <a:endParaRPr sz="1200">
              <a:solidFill>
                <a:srgbClr val="003249"/>
              </a:solidFill>
            </a:endParaRPr>
          </a:p>
          <a:p>
            <a:pPr marL="0" lvl="0" indent="0" algn="l" rtl="0">
              <a:lnSpc>
                <a:spcPct val="119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pl">
                <a:solidFill>
                  <a:srgbClr val="003249"/>
                </a:solidFill>
              </a:rPr>
              <a:t>For </a:t>
            </a:r>
            <a:r>
              <a:rPr lang="pl" b="1">
                <a:solidFill>
                  <a:srgbClr val="0070C0"/>
                </a:solidFill>
              </a:rPr>
              <a:t>AGRICULTURE supersites:</a:t>
            </a:r>
            <a:r>
              <a:rPr lang="pl">
                <a:solidFill>
                  <a:srgbClr val="0070C0"/>
                </a:solidFill>
              </a:rPr>
              <a:t>​</a:t>
            </a:r>
            <a:endParaRPr sz="1200">
              <a:solidFill>
                <a:srgbClr val="00324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lvl="0" indent="-88900" algn="l" rtl="0">
              <a:lnSpc>
                <a:spcPct val="119000"/>
              </a:lnSpc>
              <a:spcBef>
                <a:spcPts val="300"/>
              </a:spcBef>
              <a:spcAft>
                <a:spcPts val="0"/>
              </a:spcAft>
              <a:buClr>
                <a:srgbClr val="8197A6"/>
              </a:buClr>
              <a:buSzPts val="1400"/>
              <a:buChar char="•"/>
            </a:pPr>
            <a:r>
              <a:rPr lang="pl">
                <a:solidFill>
                  <a:schemeClr val="dk1"/>
                </a:solidFill>
              </a:rPr>
              <a:t> </a:t>
            </a:r>
            <a:r>
              <a:rPr lang="pl">
                <a:solidFill>
                  <a:srgbClr val="003249"/>
                </a:solidFill>
              </a:rPr>
              <a:t>quad-pol is essential, possibly at high resolution and with </a:t>
            </a:r>
            <a:r>
              <a:rPr lang="pl" b="1">
                <a:solidFill>
                  <a:srgbClr val="003249"/>
                </a:solidFill>
              </a:rPr>
              <a:t>large baseline to gain sensitivity on crop height​</a:t>
            </a:r>
            <a:endParaRPr sz="1200"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3"/>
          <p:cNvSpPr txBox="1">
            <a:spLocks noGrp="1"/>
          </p:cNvSpPr>
          <p:nvPr>
            <p:ph type="title"/>
          </p:nvPr>
        </p:nvSpPr>
        <p:spPr>
          <a:xfrm>
            <a:off x="78636" y="111304"/>
            <a:ext cx="7040400" cy="584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2700"/>
              <a:t>Possible actions: QP ref.SITES</a:t>
            </a:r>
            <a:endParaRPr sz="3100"/>
          </a:p>
        </p:txBody>
      </p:sp>
      <p:sp>
        <p:nvSpPr>
          <p:cNvPr id="225" name="Google Shape;225;p33"/>
          <p:cNvSpPr txBox="1"/>
          <p:nvPr/>
        </p:nvSpPr>
        <p:spPr>
          <a:xfrm>
            <a:off x="338325" y="993300"/>
            <a:ext cx="8361300" cy="31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solidFill>
                  <a:srgbClr val="003249"/>
                </a:solidFill>
              </a:rPr>
              <a:t>For </a:t>
            </a:r>
            <a:r>
              <a:rPr lang="pl" b="1">
                <a:solidFill>
                  <a:srgbClr val="0070C0"/>
                </a:solidFill>
              </a:rPr>
              <a:t>SNOW supersites:</a:t>
            </a:r>
            <a:r>
              <a:rPr lang="pl">
                <a:solidFill>
                  <a:srgbClr val="0070C0"/>
                </a:solidFill>
              </a:rPr>
              <a:t>​</a:t>
            </a:r>
            <a:endParaRPr sz="1200">
              <a:solidFill>
                <a:srgbClr val="00324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lvl="0" indent="-88900" algn="l" rtl="0">
              <a:lnSpc>
                <a:spcPct val="119000"/>
              </a:lnSpc>
              <a:spcBef>
                <a:spcPts val="300"/>
              </a:spcBef>
              <a:spcAft>
                <a:spcPts val="0"/>
              </a:spcAft>
              <a:buClr>
                <a:srgbClr val="8197A6"/>
              </a:buClr>
              <a:buSzPts val="1400"/>
              <a:buChar char="•"/>
            </a:pPr>
            <a:r>
              <a:rPr lang="pl">
                <a:solidFill>
                  <a:srgbClr val="003249"/>
                </a:solidFill>
              </a:rPr>
              <a:t>campaigns/acquisitions shall allow </a:t>
            </a:r>
            <a:r>
              <a:rPr lang="pl" b="1">
                <a:solidFill>
                  <a:srgbClr val="003249"/>
                </a:solidFill>
              </a:rPr>
              <a:t>to evaluate retrieval in various conditions (varying snow depth, dry/wet, temperature, topography)</a:t>
            </a:r>
            <a:r>
              <a:rPr lang="pl">
                <a:solidFill>
                  <a:srgbClr val="003249"/>
                </a:solidFill>
              </a:rPr>
              <a:t>.​</a:t>
            </a:r>
            <a:endParaRPr sz="1200">
              <a:solidFill>
                <a:srgbClr val="003249"/>
              </a:solidFill>
            </a:endParaRPr>
          </a:p>
          <a:p>
            <a:pPr marL="0" lvl="0" indent="-88900" algn="l" rtl="0">
              <a:lnSpc>
                <a:spcPct val="119000"/>
              </a:lnSpc>
              <a:spcBef>
                <a:spcPts val="300"/>
              </a:spcBef>
              <a:spcAft>
                <a:spcPts val="0"/>
              </a:spcAft>
              <a:buClr>
                <a:srgbClr val="8197A6"/>
              </a:buClr>
              <a:buSzPts val="1400"/>
              <a:buChar char="•"/>
            </a:pPr>
            <a:r>
              <a:rPr lang="pl">
                <a:solidFill>
                  <a:srgbClr val="003249"/>
                </a:solidFill>
              </a:rPr>
              <a:t>Acquired dataset shall have the right format/mode/level of processing in order to allow application of different methodologies (polarimetry, DEM differencing, DInSAR, Tomography)​</a:t>
            </a:r>
            <a:endParaRPr sz="1200">
              <a:solidFill>
                <a:srgbClr val="003249"/>
              </a:solidFill>
            </a:endParaRPr>
          </a:p>
          <a:p>
            <a:pPr marL="0" lvl="0" indent="-88900" algn="l" rtl="0">
              <a:lnSpc>
                <a:spcPct val="119000"/>
              </a:lnSpc>
              <a:spcBef>
                <a:spcPts val="300"/>
              </a:spcBef>
              <a:spcAft>
                <a:spcPts val="0"/>
              </a:spcAft>
              <a:buClr>
                <a:srgbClr val="8197A6"/>
              </a:buClr>
              <a:buSzPts val="1400"/>
              <a:buChar char="•"/>
            </a:pPr>
            <a:r>
              <a:rPr lang="pl">
                <a:solidFill>
                  <a:srgbClr val="003249"/>
                </a:solidFill>
              </a:rPr>
              <a:t>Data shall include SAR acquisitions in different bands, including high frequencies. Dedicated snow campaign should be launched for the investigation of higher frequencies, TomoSAR and mono/bistatic acquisitions.​</a:t>
            </a:r>
            <a:endParaRPr sz="1200">
              <a:solidFill>
                <a:srgbClr val="003249"/>
              </a:solidFill>
            </a:endParaRPr>
          </a:p>
          <a:p>
            <a:pPr marL="0" lvl="0" indent="0" algn="l" rtl="0">
              <a:lnSpc>
                <a:spcPct val="119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pl">
                <a:solidFill>
                  <a:schemeClr val="dk1"/>
                </a:solidFill>
              </a:rPr>
              <a:t>​</a:t>
            </a:r>
            <a:endParaRPr sz="1200">
              <a:solidFill>
                <a:srgbClr val="00324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lvl="0" indent="0" algn="l" rtl="0">
              <a:lnSpc>
                <a:spcPct val="119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pl">
                <a:solidFill>
                  <a:srgbClr val="003249"/>
                </a:solidFill>
              </a:rPr>
              <a:t>These requirements were gathered during the last two POLINSARs. In the same way </a:t>
            </a:r>
            <a:r>
              <a:rPr lang="pl" b="1" i="1" u="sng">
                <a:solidFill>
                  <a:srgbClr val="0070C0"/>
                </a:solidFill>
              </a:rPr>
              <a:t>we could gather requirements from the scientific community for the other types of supersites.</a:t>
            </a:r>
            <a:r>
              <a:rPr lang="pl">
                <a:solidFill>
                  <a:srgbClr val="0070C0"/>
                </a:solidFill>
              </a:rPr>
              <a:t>​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1128</Words>
  <Application>Microsoft Macintosh PowerPoint</Application>
  <PresentationFormat>On-screen Show (16:9)</PresentationFormat>
  <Paragraphs>91</Paragraphs>
  <Slides>17</Slides>
  <Notes>17</Notes>
  <HiddenSlides>4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Quattrocento Sans</vt:lpstr>
      <vt:lpstr>Montserrat</vt:lpstr>
      <vt:lpstr>Simple Light</vt:lpstr>
      <vt:lpstr>ceos</vt:lpstr>
      <vt:lpstr>ceos</vt:lpstr>
      <vt:lpstr>LSI-VC-15 2024 Follow-up: Quad-pol and Multi-frequency data requests from the ESA POLINSAR Workshop 2023</vt:lpstr>
      <vt:lpstr>Recommendations POLINSAR</vt:lpstr>
      <vt:lpstr>Recommendations POLINSAR</vt:lpstr>
      <vt:lpstr>Recommendations POLINSAR</vt:lpstr>
      <vt:lpstr>Recommendations POLINSAR</vt:lpstr>
      <vt:lpstr>Recommendations POLINSAR</vt:lpstr>
      <vt:lpstr>Recommendations POLINSAR</vt:lpstr>
      <vt:lpstr>Possible actions: QP ref. SITES</vt:lpstr>
      <vt:lpstr>Possible actions: QP ref.SITES</vt:lpstr>
      <vt:lpstr>Why fully polarimetric data?</vt:lpstr>
      <vt:lpstr>Why fully polarimetric data? </vt:lpstr>
      <vt:lpstr>Why fully polarimetric data? </vt:lpstr>
      <vt:lpstr>Why fully polarimetric data?</vt:lpstr>
      <vt:lpstr>The way forward - long term</vt:lpstr>
      <vt:lpstr>Planned and existing datasets</vt:lpstr>
      <vt:lpstr>The way forward - short term</vt:lpstr>
      <vt:lpstr>Request for the SIT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LSI-VC-15 2024 Follow-up: Quad-pol and Multi-frequency data requests from the ESA POLINSAR Workshop 2023</dc:title>
  <cp:lastModifiedBy>Ake Ros</cp:lastModifiedBy>
  <cp:revision>1</cp:revision>
  <dcterms:modified xsi:type="dcterms:W3CDTF">2024-04-04T16:02:56Z</dcterms:modified>
</cp:coreProperties>
</file>