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12192000"/>
  <p:notesSz cx="6858000" cy="9144000"/>
  <p:embeddedFontLst>
    <p:embeddedFont>
      <p:font typeface="Helvetica Neue Light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iHGHxb/3EB9KY4OOvvCmu8t15S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HelveticaNeueLight-bold.fntdata"/><Relationship Id="rId27" Type="http://schemas.openxmlformats.org/officeDocument/2006/relationships/font" Target="fonts/HelveticaNeueLigh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elveticaNeueLigh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HelveticaNeueLigh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3" name="Google Shape;7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8" name="Google Shape;198;p17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4" name="Google Shape;204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4" name="Google Shape;214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4" name="Google Shape;224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WMO Global Observing System: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/>
              <a:t>Globally integrated system with many components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/>
              <a:t>Many partners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/>
              <a:t>Developed and grown over time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/>
              <a:t>Acquires data, processes it, shares it with others in the network, delivers it to users</a:t>
            </a:r>
            <a:endParaRPr/>
          </a:p>
        </p:txBody>
      </p:sp>
      <p:sp>
        <p:nvSpPr>
          <p:cNvPr id="235" name="Google Shape;235;p2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Slide from Kim and Navarro webinar 2020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This is the overall workflow from observations to EBVs, indicators, and users…but, this is not commonly operationalized. GBiOS would facilitate that process.</a:t>
            </a:r>
            <a:endParaRPr/>
          </a:p>
        </p:txBody>
      </p:sp>
      <p:sp>
        <p:nvSpPr>
          <p:cNvPr id="112" name="Google Shape;112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6" name="Google Shape;13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6.png"/><Relationship Id="rId6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3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3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3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3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3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3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2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4"/>
          <p:cNvSpPr txBox="1"/>
          <p:nvPr>
            <p:ph idx="1" type="body"/>
          </p:nvPr>
        </p:nvSpPr>
        <p:spPr>
          <a:xfrm>
            <a:off x="324233" y="1213430"/>
            <a:ext cx="11668070" cy="5204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2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2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4" name="Google Shape;34;p2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27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2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7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27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2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2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6" name="Google Shape;56;p2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8"/>
          <p:cNvSpPr txBox="1"/>
          <p:nvPr>
            <p:ph idx="1" type="body"/>
          </p:nvPr>
        </p:nvSpPr>
        <p:spPr>
          <a:xfrm>
            <a:off x="324233" y="1227909"/>
            <a:ext cx="11495400" cy="52251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2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2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65" name="Google Shape;65;p2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9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29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2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22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22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2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hyperlink" Target="https://www3.weforum.org/docs/WEF_The_Global_Risks_Report_2021.pdf" TargetMode="External"/><Relationship Id="rId10" Type="http://schemas.openxmlformats.org/officeDocument/2006/relationships/hyperlink" Target="https://experience.arcgis.com/experience/2ffc8feeafab47c8a6dcf9e88436e37c/page/page_25/" TargetMode="External"/><Relationship Id="rId13" Type="http://schemas.openxmlformats.org/officeDocument/2006/relationships/hyperlink" Target="https://www3.weforum.org/docs/WEF_The_Global_Risks_Report_2021.pdf" TargetMode="External"/><Relationship Id="rId12" Type="http://schemas.openxmlformats.org/officeDocument/2006/relationships/hyperlink" Target="https://www.iucn.org/files/iucn-position-paper-unfccc-cop26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geobon.org/" TargetMode="External"/><Relationship Id="rId4" Type="http://schemas.openxmlformats.org/officeDocument/2006/relationships/hyperlink" Target="https://seea.un.org/sites/seea.un.org/files/4._geo_bon_in_support_of_gbf_monitoring_framework.pdf" TargetMode="External"/><Relationship Id="rId9" Type="http://schemas.openxmlformats.org/officeDocument/2006/relationships/hyperlink" Target="https://kiss.caltech.edu/workshops/biodiversity/biodiversity.html" TargetMode="External"/><Relationship Id="rId5" Type="http://schemas.openxmlformats.org/officeDocument/2006/relationships/hyperlink" Target="https://www.youtube.com/watch?v=hZTIBz84lDA&amp;t=898s" TargetMode="External"/><Relationship Id="rId6" Type="http://schemas.openxmlformats.org/officeDocument/2006/relationships/hyperlink" Target="https://geobon.org/wp-content/uploads/2021/10/Slides_27Sep_Part1.pdf" TargetMode="External"/><Relationship Id="rId7" Type="http://schemas.openxmlformats.org/officeDocument/2006/relationships/hyperlink" Target="https://www.youtube.com/watch?v=dlF07I063vw" TargetMode="External"/><Relationship Id="rId8" Type="http://schemas.openxmlformats.org/officeDocument/2006/relationships/hyperlink" Target="https://seea.un.org/ecosystem-accounting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g"/><Relationship Id="rId4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jpg"/><Relationship Id="rId4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/>
          <p:nvPr>
            <p:ph type="title"/>
          </p:nvPr>
        </p:nvSpPr>
        <p:spPr>
          <a:xfrm>
            <a:off x="176046" y="766915"/>
            <a:ext cx="8854938" cy="33816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5400"/>
              <a:t>Biodiversity</a:t>
            </a:r>
            <a:br>
              <a:rPr lang="en-US" sz="5400"/>
            </a:br>
            <a:r>
              <a:rPr lang="en-US" sz="4000"/>
              <a:t>Exploring connections with </a:t>
            </a:r>
            <a:r>
              <a:rPr lang="en-US" sz="3200"/>
              <a:t>LSI –VC</a:t>
            </a:r>
            <a:r>
              <a:rPr lang="en-US" sz="3600"/>
              <a:t> </a:t>
            </a:r>
            <a:br>
              <a:rPr i="1" lang="en-US" sz="4400"/>
            </a:br>
            <a:endParaRPr i="1" sz="4400"/>
          </a:p>
        </p:txBody>
      </p:sp>
      <p:sp>
        <p:nvSpPr>
          <p:cNvPr id="76" name="Google Shape;76;p1"/>
          <p:cNvSpPr/>
          <p:nvPr/>
        </p:nvSpPr>
        <p:spPr>
          <a:xfrm>
            <a:off x="7249543" y="4148566"/>
            <a:ext cx="4866300" cy="22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Gary Geller</a:t>
            </a:r>
            <a:endParaRPr/>
          </a:p>
          <a:p>
            <a:pPr indent="0" lvl="0" marL="0" marR="0" rtl="0" algn="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NASA Jet Propulsion Laboratory</a:t>
            </a:r>
            <a:endParaRPr/>
          </a:p>
          <a:p>
            <a:pPr indent="0" lvl="0" marL="0" marR="0" rtl="0" algn="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California Institute of Technology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 Item 5.</a:t>
            </a:r>
            <a:r>
              <a:rPr b="1" lang="en-US" sz="1800">
                <a:solidFill>
                  <a:schemeClr val="accent1"/>
                </a:solidFill>
              </a:rPr>
              <a:t>1</a:t>
            </a:r>
            <a:r>
              <a:rPr b="1" i="0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LSI-VC-15</a:t>
            </a:r>
            <a:endParaRPr/>
          </a:p>
          <a:p>
            <a:pPr indent="0" lvl="0" marL="0" marR="0" rtl="0" algn="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3-5 April 2024</a:t>
            </a:r>
            <a:endParaRPr/>
          </a:p>
          <a:p>
            <a:pPr indent="0" lvl="0" marL="0" marR="0" rtl="0" algn="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Tokyo</a:t>
            </a:r>
            <a:endParaRPr/>
          </a:p>
        </p:txBody>
      </p:sp>
      <p:sp>
        <p:nvSpPr>
          <p:cNvPr id="77" name="Google Shape;77;p1"/>
          <p:cNvSpPr/>
          <p:nvPr/>
        </p:nvSpPr>
        <p:spPr>
          <a:xfrm>
            <a:off x="5943600" y="6624539"/>
            <a:ext cx="4475700" cy="2334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t" bIns="46025" lIns="92075" spcFirstLastPara="1" rIns="92075" wrap="square" tIns="4602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(c) 2024 California Institute of Technology. Government sponsorship acknowledged.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"/>
          <p:cNvSpPr txBox="1"/>
          <p:nvPr>
            <p:ph idx="1" type="body"/>
          </p:nvPr>
        </p:nvSpPr>
        <p:spPr>
          <a:xfrm>
            <a:off x="324233" y="1213430"/>
            <a:ext cx="11668070" cy="5204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Multi-faceted problem—no silver bullet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1000"/>
              <a:t> </a:t>
            </a:r>
            <a:endParaRPr/>
          </a:p>
          <a:p>
            <a:pPr indent="-514350" lvl="0" marL="565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AutoNum type="arabicParenR"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Dream world: agencies generate all EBVs and indicators</a:t>
            </a:r>
            <a:endParaRPr/>
          </a:p>
          <a:p>
            <a:pPr indent="-514350" lvl="0" marL="565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AutoNum type="arabicParenR"/>
            </a:pPr>
            <a:r>
              <a:rPr lang="en-US"/>
              <a:t>White paper recommendations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Support algorithm development via R&amp;D</a:t>
            </a:r>
            <a:endParaRPr/>
          </a:p>
          <a:p>
            <a: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US" sz="2400"/>
              <a:t>Could LSI-VC help coordinate R&amp;D calls?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Continue capacity building</a:t>
            </a:r>
            <a:endParaRPr/>
          </a:p>
          <a:p>
            <a:pPr indent="-514350" lvl="0" marL="565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AutoNum type="arabicParenR"/>
            </a:pPr>
            <a:r>
              <a:rPr lang="en-US"/>
              <a:t>Some product generation support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Generate selected products (e.g., Copernicus; “MODISify Landsat”)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Provide production options (e.g., like Copernicus DIAS)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Could LSI-VC help coordinate to maximize impact at least overall cost?</a:t>
            </a:r>
            <a:endParaRPr/>
          </a:p>
        </p:txBody>
      </p:sp>
      <p:sp>
        <p:nvSpPr>
          <p:cNvPr id="154" name="Google Shape;154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Some Solution Scenarios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"/>
          <p:cNvSpPr txBox="1"/>
          <p:nvPr>
            <p:ph idx="1" type="body"/>
          </p:nvPr>
        </p:nvSpPr>
        <p:spPr>
          <a:xfrm>
            <a:off x="426408" y="1303574"/>
            <a:ext cx="11668070" cy="4551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65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AutoNum type="arabicParenR"/>
            </a:pPr>
            <a:r>
              <a:rPr lang="en-US"/>
              <a:t>The biodiversity community has limited technical capacity</a:t>
            </a:r>
            <a:endParaRPr/>
          </a:p>
          <a:p>
            <a:pPr indent="-514350" lvl="0" marL="565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AutoNum type="arabicParenR"/>
            </a:pPr>
            <a:r>
              <a:rPr lang="en-US"/>
              <a:t>Derived, higher level products are needed</a:t>
            </a:r>
            <a:endParaRPr/>
          </a:p>
          <a:p>
            <a:pPr indent="-514350" lvl="1" marL="10223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EBVs and Indicators are always L3 or L4</a:t>
            </a:r>
            <a:endParaRPr/>
          </a:p>
          <a:p>
            <a:pPr indent="-514350" lvl="0" marL="565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AutoNum type="arabicParenR"/>
            </a:pPr>
            <a:r>
              <a:rPr lang="en-US"/>
              <a:t>Capacity limitation impact</a:t>
            </a:r>
            <a:endParaRPr/>
          </a:p>
          <a:p>
            <a:pPr indent="-238125" lvl="1" marL="746125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Algorithms &amp; software</a:t>
            </a:r>
            <a:endParaRPr/>
          </a:p>
          <a:p>
            <a:pPr indent="-238125" lvl="1" marL="746125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Product generation</a:t>
            </a:r>
            <a:endParaRPr/>
          </a:p>
          <a:p>
            <a:pPr indent="-514350" lvl="0" marL="565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AutoNum type="arabicParenR"/>
            </a:pPr>
            <a:r>
              <a:rPr lang="en-US"/>
              <a:t>Several solution scenarios</a:t>
            </a:r>
            <a:endParaRPr/>
          </a:p>
        </p:txBody>
      </p:sp>
      <p:sp>
        <p:nvSpPr>
          <p:cNvPr id="160" name="Google Shape;160;p1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Key messages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"/>
          <p:cNvSpPr txBox="1"/>
          <p:nvPr/>
        </p:nvSpPr>
        <p:spPr>
          <a:xfrm>
            <a:off x="2273417" y="2967335"/>
            <a:ext cx="849804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Thoughts from LSI-VC?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 txBox="1"/>
          <p:nvPr/>
        </p:nvSpPr>
        <p:spPr>
          <a:xfrm>
            <a:off x="3460830" y="2949304"/>
            <a:ext cx="366450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/>
          </a:p>
        </p:txBody>
      </p:sp>
      <p:pic>
        <p:nvPicPr>
          <p:cNvPr id="171" name="Google Shape;17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4948" y="1597305"/>
            <a:ext cx="4488988" cy="462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3"/>
          <p:cNvSpPr txBox="1"/>
          <p:nvPr/>
        </p:nvSpPr>
        <p:spPr>
          <a:xfrm>
            <a:off x="7349925" y="6204030"/>
            <a:ext cx="81022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 FWS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"/>
          <p:cNvSpPr txBox="1"/>
          <p:nvPr/>
        </p:nvSpPr>
        <p:spPr>
          <a:xfrm>
            <a:off x="4232786" y="2625213"/>
            <a:ext cx="268420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Backup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Observations, EBVs, Products…</a:t>
            </a:r>
            <a:endParaRPr/>
          </a:p>
        </p:txBody>
      </p:sp>
      <p:pic>
        <p:nvPicPr>
          <p:cNvPr id="183" name="Google Shape;18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1238" y="3419476"/>
            <a:ext cx="9524" cy="19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59118" y="1067409"/>
            <a:ext cx="9558257" cy="5430247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5"/>
          <p:cNvSpPr/>
          <p:nvPr/>
        </p:nvSpPr>
        <p:spPr>
          <a:xfrm>
            <a:off x="2598736" y="3216923"/>
            <a:ext cx="926888" cy="638445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5"/>
          <p:cNvSpPr/>
          <p:nvPr/>
        </p:nvSpPr>
        <p:spPr>
          <a:xfrm>
            <a:off x="3816365" y="3256201"/>
            <a:ext cx="926888" cy="638445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5"/>
          <p:cNvSpPr/>
          <p:nvPr/>
        </p:nvSpPr>
        <p:spPr>
          <a:xfrm>
            <a:off x="6417901" y="3216923"/>
            <a:ext cx="926888" cy="638445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5"/>
          <p:cNvSpPr/>
          <p:nvPr/>
        </p:nvSpPr>
        <p:spPr>
          <a:xfrm>
            <a:off x="9542044" y="3438524"/>
            <a:ext cx="926888" cy="638445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"/>
          <p:cNvSpPr txBox="1"/>
          <p:nvPr>
            <p:ph idx="1" type="body"/>
          </p:nvPr>
        </p:nvSpPr>
        <p:spPr>
          <a:xfrm>
            <a:off x="324233" y="1213430"/>
            <a:ext cx="11668070" cy="5204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Areas of international biodiversity importance because of their species or their ecosystems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Global standard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More than 16,000 KBAs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Many are remote, cannot be monitoring except by EO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Minimal technical and production capabilities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“We need something like World Resources Institute Global Forest Watch”</a:t>
            </a:r>
            <a:endParaRPr/>
          </a:p>
        </p:txBody>
      </p:sp>
      <p:sp>
        <p:nvSpPr>
          <p:cNvPr id="194" name="Google Shape;194;p1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000"/>
              <a:t>User example: Key Biodiversity Areas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/>
          <p:nvPr>
            <p:ph idx="1" type="body"/>
          </p:nvPr>
        </p:nvSpPr>
        <p:spPr>
          <a:xfrm>
            <a:off x="324233" y="1213430"/>
            <a:ext cx="11668070" cy="5204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GEO BON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website</a:t>
            </a:r>
            <a:r>
              <a:rPr lang="en-US"/>
              <a:t>, and overview (</a:t>
            </a:r>
            <a:r>
              <a:rPr lang="en-US" u="sng">
                <a:solidFill>
                  <a:schemeClr val="hlink"/>
                </a:solidFill>
                <a:hlinkClick r:id="rId4"/>
              </a:rPr>
              <a:t>slides</a:t>
            </a:r>
            <a:r>
              <a:rPr lang="en-US"/>
              <a:t> and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video</a:t>
            </a:r>
            <a:r>
              <a:rPr lang="en-US"/>
              <a:t>)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Ecosystem Extent and Integrity (</a:t>
            </a:r>
            <a:r>
              <a:rPr lang="en-US" u="sng">
                <a:solidFill>
                  <a:schemeClr val="hlink"/>
                </a:solidFill>
                <a:hlinkClick r:id="rId6"/>
              </a:rPr>
              <a:t>slides</a:t>
            </a:r>
            <a:r>
              <a:rPr lang="en-US"/>
              <a:t> and </a:t>
            </a:r>
            <a:r>
              <a:rPr lang="en-US" u="sng">
                <a:solidFill>
                  <a:schemeClr val="hlink"/>
                </a:solidFill>
                <a:hlinkClick r:id="rId7"/>
              </a:rPr>
              <a:t>video</a:t>
            </a:r>
            <a:r>
              <a:rPr lang="en-US"/>
              <a:t>): key variables for which satellite EO is essential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UN SEEA: ecosystem accounting </a:t>
            </a:r>
            <a:r>
              <a:rPr lang="en-US" u="sng">
                <a:solidFill>
                  <a:schemeClr val="hlink"/>
                </a:solidFill>
                <a:hlinkClick r:id="rId8"/>
              </a:rPr>
              <a:t>variables </a:t>
            </a:r>
            <a:r>
              <a:rPr lang="en-US"/>
              <a:t>(extent, condition, services…)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u="sng">
                <a:solidFill>
                  <a:schemeClr val="hlink"/>
                </a:solidFill>
                <a:hlinkClick r:id="rId9"/>
              </a:rPr>
              <a:t>Workshop </a:t>
            </a:r>
            <a:r>
              <a:rPr lang="en-US"/>
              <a:t>linking EO and </a:t>
            </a:r>
            <a:r>
              <a:rPr i="1" lang="en-US"/>
              <a:t>in situ</a:t>
            </a:r>
            <a:r>
              <a:rPr lang="en-US"/>
              <a:t> for a global system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Example dashboard highlighting products </a:t>
            </a:r>
            <a:r>
              <a:rPr lang="en-US" u="sng">
                <a:solidFill>
                  <a:schemeClr val="hlink"/>
                </a:solidFill>
                <a:hlinkClick r:id="rId10"/>
              </a:rPr>
              <a:t>ASEAN Biodiversity Dashboard 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World Economic Forum </a:t>
            </a:r>
            <a:r>
              <a:rPr lang="en-US" u="sng">
                <a:solidFill>
                  <a:schemeClr val="hlink"/>
                </a:solidFill>
                <a:hlinkClick r:id="rId11"/>
              </a:rPr>
              <a:t>Global Risks Report 2021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400"/>
              <a:t>IUCN </a:t>
            </a:r>
            <a:r>
              <a:rPr lang="en-US" sz="2400" u="sng">
                <a:solidFill>
                  <a:schemeClr val="hlink"/>
                </a:solidFill>
                <a:hlinkClick r:id="rId12"/>
              </a:rPr>
              <a:t>position paper</a:t>
            </a:r>
            <a:r>
              <a:rPr lang="en-US" sz="2400"/>
              <a:t> for UNFCCC COP26 </a:t>
            </a:r>
            <a:endParaRPr sz="2400" u="sng">
              <a:solidFill>
                <a:schemeClr val="hlink"/>
              </a:solidFill>
              <a:hlinkClick r:id="rId13"/>
            </a:endParaRPr>
          </a:p>
        </p:txBody>
      </p:sp>
      <p:sp>
        <p:nvSpPr>
          <p:cNvPr id="201" name="Google Shape;201;p1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000"/>
              <a:t>Additional resources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8"/>
          <p:cNvSpPr txBox="1"/>
          <p:nvPr>
            <p:ph idx="1" type="body"/>
          </p:nvPr>
        </p:nvSpPr>
        <p:spPr>
          <a:xfrm>
            <a:off x="386632" y="1689652"/>
            <a:ext cx="5509008" cy="4753678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User Engagement</a:t>
            </a:r>
            <a:endParaRPr sz="2000"/>
          </a:p>
          <a:p>
            <a:pPr indent="0" lvl="0" marL="50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Increase biodiversity community engagement with EO and CEOS through workshop(s) and other activities to improve ecosystem extent mapping.</a:t>
            </a:r>
            <a:endParaRPr sz="2000"/>
          </a:p>
          <a:p>
            <a:pPr indent="0" lvl="0" marL="50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/>
          </a:p>
          <a:p>
            <a:pPr indent="0" lvl="0" marL="50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/>
          </a:p>
          <a:p>
            <a:pPr indent="0" lvl="0" marL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br>
              <a:rPr lang="en-US" sz="2000"/>
            </a:b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organizations: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Convention on Biological Diversity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System of Environmental Economic Accounting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GEO Global Ecosystems Atlas initiative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Ramsar Convention on Wetlands</a:t>
            </a:r>
            <a:endParaRPr/>
          </a:p>
        </p:txBody>
      </p:sp>
      <p:sp>
        <p:nvSpPr>
          <p:cNvPr id="207" name="Google Shape;207;p18"/>
          <p:cNvSpPr txBox="1"/>
          <p:nvPr>
            <p:ph idx="2" type="body"/>
          </p:nvPr>
        </p:nvSpPr>
        <p:spPr>
          <a:xfrm>
            <a:off x="5895640" y="1689652"/>
            <a:ext cx="5530465" cy="4753678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1a. Identify specific user requirements to guide EOs &amp; identify products needed for ecosystem extent.</a:t>
            </a:r>
            <a:endParaRPr sz="2000"/>
          </a:p>
          <a:p>
            <a:pPr indent="0" lvl="0" marL="50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/>
          </a:p>
          <a:p>
            <a:pPr indent="0" lvl="0" marL="50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1b. Establish a sustainable communication channel between CEOS and user communities for continued interaction.</a:t>
            </a:r>
            <a:endParaRPr sz="2000"/>
          </a:p>
          <a:p>
            <a:pPr indent="0" lvl="0" marL="50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br>
              <a:rPr lang="en-US" sz="2000"/>
            </a:b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1c. Improve CEOS understanding of technological, socio-political, and cultural constraints for the biodiversity community to use EO data.</a:t>
            </a:r>
            <a:endParaRPr sz="2000"/>
          </a:p>
          <a:p>
            <a:pPr indent="0" lvl="0" marL="50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/>
          </a:p>
        </p:txBody>
      </p:sp>
      <p:sp>
        <p:nvSpPr>
          <p:cNvPr id="208" name="Google Shape;208;p1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Recommendation Area 1</a:t>
            </a:r>
            <a:endParaRPr/>
          </a:p>
        </p:txBody>
      </p:sp>
      <p:sp>
        <p:nvSpPr>
          <p:cNvPr id="209" name="Google Shape;209;p18"/>
          <p:cNvSpPr txBox="1"/>
          <p:nvPr/>
        </p:nvSpPr>
        <p:spPr>
          <a:xfrm>
            <a:off x="386632" y="1205948"/>
            <a:ext cx="5501017" cy="483704"/>
          </a:xfrm>
          <a:prstGeom prst="rect">
            <a:avLst/>
          </a:prstGeom>
          <a:solidFill>
            <a:srgbClr val="323F4F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Thematic Recommendation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8"/>
          <p:cNvSpPr txBox="1"/>
          <p:nvPr/>
        </p:nvSpPr>
        <p:spPr>
          <a:xfrm>
            <a:off x="5895639" y="1205948"/>
            <a:ext cx="5530465" cy="483704"/>
          </a:xfrm>
          <a:prstGeom prst="rect">
            <a:avLst/>
          </a:prstGeom>
          <a:solidFill>
            <a:srgbClr val="323F4F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Specific Recommendations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1" name="Google Shape;211;p18"/>
          <p:cNvCxnSpPr/>
          <p:nvPr/>
        </p:nvCxnSpPr>
        <p:spPr>
          <a:xfrm>
            <a:off x="5898630" y="1191717"/>
            <a:ext cx="0" cy="50217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9"/>
          <p:cNvSpPr txBox="1"/>
          <p:nvPr>
            <p:ph idx="1" type="body"/>
          </p:nvPr>
        </p:nvSpPr>
        <p:spPr>
          <a:xfrm>
            <a:off x="386632" y="1689652"/>
            <a:ext cx="5509008" cy="4753678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Technical advances</a:t>
            </a:r>
            <a:endParaRPr/>
          </a:p>
          <a:p>
            <a:pPr indent="0" lvl="0" marL="50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 development of technical advances to improve utilization of EO for ecosystem mapping.</a:t>
            </a:r>
            <a:endParaRPr/>
          </a:p>
          <a:p>
            <a:pPr indent="0" lvl="0" marL="50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17" name="Google Shape;217;p19"/>
          <p:cNvSpPr txBox="1"/>
          <p:nvPr>
            <p:ph idx="2" type="body"/>
          </p:nvPr>
        </p:nvSpPr>
        <p:spPr>
          <a:xfrm>
            <a:off x="5895640" y="1689652"/>
            <a:ext cx="5530465" cy="4753678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2a. For each ecosystem, identify the key EOs and processing methods needed for its delineation.</a:t>
            </a:r>
            <a:endParaRPr/>
          </a:p>
          <a:p>
            <a:pPr indent="0" lvl="0" marL="50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2b. Facilitate combining data from different types of sensors to take advantage of their complementarity.</a:t>
            </a:r>
            <a:endParaRPr/>
          </a:p>
          <a:p>
            <a:pPr indent="0" lvl="0" marL="50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2c. Facilitate time series analysis and its application to ecosystem extent mapping.</a:t>
            </a:r>
            <a:endParaRPr/>
          </a:p>
          <a:p>
            <a:pPr indent="0" lvl="0" marL="50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2d. Explore ways to utilize EO to characterize ecosystem condition and its relationship to ecosystem extent.</a:t>
            </a:r>
            <a:endParaRPr/>
          </a:p>
          <a:p>
            <a:pPr indent="0" lvl="0" marL="50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/>
          </a:p>
        </p:txBody>
      </p:sp>
      <p:sp>
        <p:nvSpPr>
          <p:cNvPr id="218" name="Google Shape;218;p1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Recommendation Area 2</a:t>
            </a:r>
            <a:endParaRPr/>
          </a:p>
        </p:txBody>
      </p:sp>
      <p:sp>
        <p:nvSpPr>
          <p:cNvPr id="219" name="Google Shape;219;p19"/>
          <p:cNvSpPr txBox="1"/>
          <p:nvPr/>
        </p:nvSpPr>
        <p:spPr>
          <a:xfrm>
            <a:off x="386632" y="1205948"/>
            <a:ext cx="5501017" cy="483704"/>
          </a:xfrm>
          <a:prstGeom prst="rect">
            <a:avLst/>
          </a:prstGeom>
          <a:solidFill>
            <a:srgbClr val="323F4F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Thematic Recommendation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9"/>
          <p:cNvSpPr txBox="1"/>
          <p:nvPr/>
        </p:nvSpPr>
        <p:spPr>
          <a:xfrm>
            <a:off x="5895639" y="1205948"/>
            <a:ext cx="5530465" cy="483704"/>
          </a:xfrm>
          <a:prstGeom prst="rect">
            <a:avLst/>
          </a:prstGeom>
          <a:solidFill>
            <a:srgbClr val="323F4F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Specific Recommendations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1" name="Google Shape;221;p19"/>
          <p:cNvCxnSpPr/>
          <p:nvPr/>
        </p:nvCxnSpPr>
        <p:spPr>
          <a:xfrm>
            <a:off x="5898630" y="1191717"/>
            <a:ext cx="0" cy="50217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"/>
          <p:cNvSpPr txBox="1"/>
          <p:nvPr>
            <p:ph idx="1" type="body"/>
          </p:nvPr>
        </p:nvSpPr>
        <p:spPr>
          <a:xfrm>
            <a:off x="324233" y="1213430"/>
            <a:ext cx="11668070" cy="5204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Introduction and context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EBVs and product workflow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Challenges &amp; possible scenarios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Thoughts from LSI-VC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83" name="Google Shape;83;p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Agenda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"/>
          <p:cNvSpPr txBox="1"/>
          <p:nvPr>
            <p:ph idx="1" type="body"/>
          </p:nvPr>
        </p:nvSpPr>
        <p:spPr>
          <a:xfrm>
            <a:off x="386632" y="1689652"/>
            <a:ext cx="5509008" cy="4753678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Capacity</a:t>
            </a:r>
            <a:endParaRPr sz="2000"/>
          </a:p>
          <a:p>
            <a:pPr indent="0" lvl="0" marL="50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 to increase capacity of biodiversity users to utilize EO for ecosystem mapping and monitoring.</a:t>
            </a:r>
            <a:endParaRPr sz="2000"/>
          </a:p>
        </p:txBody>
      </p:sp>
      <p:sp>
        <p:nvSpPr>
          <p:cNvPr id="227" name="Google Shape;227;p20"/>
          <p:cNvSpPr txBox="1"/>
          <p:nvPr>
            <p:ph idx="2" type="body"/>
          </p:nvPr>
        </p:nvSpPr>
        <p:spPr>
          <a:xfrm>
            <a:off x="5895640" y="1689652"/>
            <a:ext cx="5530465" cy="4753678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Identify opportunities for capacity development resources, e.g., a training or a Massive Open Online Course (MOOC) focused on the use of EO for ecosystem mapping and monitoring.</a:t>
            </a:r>
            <a:endParaRPr sz="2000"/>
          </a:p>
        </p:txBody>
      </p:sp>
      <p:sp>
        <p:nvSpPr>
          <p:cNvPr id="228" name="Google Shape;228;p2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Recommendation Area 3</a:t>
            </a:r>
            <a:endParaRPr/>
          </a:p>
        </p:txBody>
      </p:sp>
      <p:sp>
        <p:nvSpPr>
          <p:cNvPr id="229" name="Google Shape;229;p20"/>
          <p:cNvSpPr txBox="1"/>
          <p:nvPr/>
        </p:nvSpPr>
        <p:spPr>
          <a:xfrm>
            <a:off x="386632" y="1205948"/>
            <a:ext cx="5501017" cy="483704"/>
          </a:xfrm>
          <a:prstGeom prst="rect">
            <a:avLst/>
          </a:prstGeom>
          <a:solidFill>
            <a:srgbClr val="323F4F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Thematic Recommendation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0"/>
          <p:cNvSpPr txBox="1"/>
          <p:nvPr/>
        </p:nvSpPr>
        <p:spPr>
          <a:xfrm>
            <a:off x="5895639" y="1205948"/>
            <a:ext cx="5530465" cy="483704"/>
          </a:xfrm>
          <a:prstGeom prst="rect">
            <a:avLst/>
          </a:prstGeom>
          <a:solidFill>
            <a:srgbClr val="323F4F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Specific Recommendations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1" name="Google Shape;231;p20"/>
          <p:cNvCxnSpPr/>
          <p:nvPr/>
        </p:nvCxnSpPr>
        <p:spPr>
          <a:xfrm>
            <a:off x="5898630" y="1191717"/>
            <a:ext cx="0" cy="50217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1"/>
          <p:cNvSpPr txBox="1"/>
          <p:nvPr>
            <p:ph idx="1" type="body"/>
          </p:nvPr>
        </p:nvSpPr>
        <p:spPr>
          <a:xfrm>
            <a:off x="6376380" y="1071664"/>
            <a:ext cx="5346025" cy="9863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Global Biodiversity Observing System (GBiOS)</a:t>
            </a:r>
            <a:endParaRPr/>
          </a:p>
        </p:txBody>
      </p:sp>
      <p:sp>
        <p:nvSpPr>
          <p:cNvPr id="238" name="Google Shape;238;p21"/>
          <p:cNvSpPr txBox="1"/>
          <p:nvPr>
            <p:ph type="title"/>
          </p:nvPr>
        </p:nvSpPr>
        <p:spPr>
          <a:xfrm>
            <a:off x="324233" y="232653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Global monitoring</a:t>
            </a:r>
            <a:endParaRPr/>
          </a:p>
        </p:txBody>
      </p:sp>
      <p:pic>
        <p:nvPicPr>
          <p:cNvPr id="239" name="Google Shape;23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2305" y="2058037"/>
            <a:ext cx="5510480" cy="4233703"/>
          </a:xfrm>
          <a:prstGeom prst="rect">
            <a:avLst/>
          </a:prstGeom>
          <a:noFill/>
          <a:ln cap="flat" cmpd="sng" w="22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40" name="Google Shape;24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4795" y="2058037"/>
            <a:ext cx="5911205" cy="4233702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1"/>
          <p:cNvSpPr txBox="1"/>
          <p:nvPr/>
        </p:nvSpPr>
        <p:spPr>
          <a:xfrm>
            <a:off x="116541" y="1436110"/>
            <a:ext cx="1811799" cy="383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Weather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"/>
          <p:cNvSpPr txBox="1"/>
          <p:nvPr>
            <p:ph idx="1" type="body"/>
          </p:nvPr>
        </p:nvSpPr>
        <p:spPr>
          <a:xfrm>
            <a:off x="426408" y="1303574"/>
            <a:ext cx="11668070" cy="4551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65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AutoNum type="arabicParenR"/>
            </a:pPr>
            <a:r>
              <a:rPr lang="en-US"/>
              <a:t>The biodiversity community has limited technical capacity</a:t>
            </a:r>
            <a:endParaRPr/>
          </a:p>
          <a:p>
            <a:pPr indent="-514350" lvl="0" marL="565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AutoNum type="arabicParenR"/>
            </a:pPr>
            <a:r>
              <a:rPr lang="en-US"/>
              <a:t>Derived, higher level products are needed</a:t>
            </a:r>
            <a:endParaRPr/>
          </a:p>
          <a:p>
            <a:pPr indent="-514350" lvl="1" marL="10223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EBVs and Indicators are always L3 or L4</a:t>
            </a:r>
            <a:endParaRPr/>
          </a:p>
          <a:p>
            <a:pPr indent="-514350" lvl="0" marL="565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AutoNum type="arabicParenR"/>
            </a:pPr>
            <a:r>
              <a:rPr lang="en-US"/>
              <a:t>Capacity limitation impact</a:t>
            </a:r>
            <a:endParaRPr/>
          </a:p>
          <a:p>
            <a:pPr indent="-238125" lvl="1" marL="746125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Algorithms &amp; software</a:t>
            </a:r>
            <a:endParaRPr/>
          </a:p>
          <a:p>
            <a:pPr indent="-238125" lvl="1" marL="746125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Product generation</a:t>
            </a:r>
            <a:endParaRPr/>
          </a:p>
        </p:txBody>
      </p:sp>
      <p:sp>
        <p:nvSpPr>
          <p:cNvPr id="89" name="Google Shape;89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Key messages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"/>
          <p:cNvSpPr txBox="1"/>
          <p:nvPr>
            <p:ph idx="1" type="body"/>
          </p:nvPr>
        </p:nvSpPr>
        <p:spPr>
          <a:xfrm>
            <a:off x="324233" y="1213430"/>
            <a:ext cx="11668070" cy="5204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Biodiversity: The variety of life on Earth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Genes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Species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Ecosystem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Ecosystem Extent Task Team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2022 Plenary: Approved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2023 Plenary: white paper endorsed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2024 Plenary: Demonstrator(s)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Overarching goal: Enduring CEOS engagement with biodiversity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EO not yet fully exploited</a:t>
            </a:r>
            <a:endParaRPr/>
          </a:p>
        </p:txBody>
      </p:sp>
      <p:sp>
        <p:nvSpPr>
          <p:cNvPr id="96" name="Google Shape;96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Background</a:t>
            </a: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10804560" y="3815733"/>
            <a:ext cx="1263166" cy="26475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Wikimedia Avoini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4"/>
          <p:cNvPicPr preferRelativeResize="0"/>
          <p:nvPr/>
        </p:nvPicPr>
        <p:blipFill rotWithShape="1">
          <a:blip r:embed="rId3">
            <a:alphaModFix/>
          </a:blip>
          <a:srcRect b="0" l="0" r="26330" t="0"/>
          <a:stretch/>
        </p:blipFill>
        <p:spPr>
          <a:xfrm>
            <a:off x="6709447" y="2000760"/>
            <a:ext cx="5282856" cy="1814973"/>
          </a:xfrm>
          <a:prstGeom prst="rect">
            <a:avLst/>
          </a:prstGeom>
          <a:noFill/>
          <a:ln cap="flat" cmpd="sng" w="9525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Essential Biodiversity Variables</a:t>
            </a:r>
            <a:endParaRPr/>
          </a:p>
        </p:txBody>
      </p:sp>
      <p:pic>
        <p:nvPicPr>
          <p:cNvPr id="104" name="Google Shape;10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7773" y="1089898"/>
            <a:ext cx="9134475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5"/>
          <p:cNvSpPr/>
          <p:nvPr/>
        </p:nvSpPr>
        <p:spPr>
          <a:xfrm>
            <a:off x="-23777" y="1089898"/>
            <a:ext cx="3851059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 of measurements to capture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major dimensions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biodiversity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how it is changing</a:t>
            </a:r>
            <a:endParaRPr/>
          </a:p>
        </p:txBody>
      </p:sp>
      <p:sp>
        <p:nvSpPr>
          <p:cNvPr id="106" name="Google Shape;106;p5"/>
          <p:cNvSpPr txBox="1"/>
          <p:nvPr/>
        </p:nvSpPr>
        <p:spPr>
          <a:xfrm>
            <a:off x="7502613" y="6270009"/>
            <a:ext cx="429928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Pereira et a. 2013, Fernandez et al 2020</a:t>
            </a: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6340717" y="2545393"/>
            <a:ext cx="4299284" cy="10287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5"/>
          <p:cNvSpPr/>
          <p:nvPr/>
        </p:nvSpPr>
        <p:spPr>
          <a:xfrm>
            <a:off x="1796716" y="2536510"/>
            <a:ext cx="4299284" cy="10287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 txBox="1"/>
          <p:nvPr/>
        </p:nvSpPr>
        <p:spPr>
          <a:xfrm>
            <a:off x="10478596" y="1945972"/>
            <a:ext cx="987491" cy="461665"/>
          </a:xfrm>
          <a:prstGeom prst="rect">
            <a:avLst/>
          </a:prstGeom>
          <a:solidFill>
            <a:srgbClr val="008B7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Users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5" name="Google Shape;115;p6"/>
          <p:cNvGrpSpPr/>
          <p:nvPr/>
        </p:nvGrpSpPr>
        <p:grpSpPr>
          <a:xfrm>
            <a:off x="9956366" y="2698578"/>
            <a:ext cx="1844535" cy="2867707"/>
            <a:chOff x="9905490" y="2977527"/>
            <a:chExt cx="1844535" cy="2867707"/>
          </a:xfrm>
        </p:grpSpPr>
        <p:pic>
          <p:nvPicPr>
            <p:cNvPr id="116" name="Google Shape;116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280508" y="4748502"/>
              <a:ext cx="1177637" cy="10967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" name="Google Shape;117;p6"/>
            <p:cNvSpPr txBox="1"/>
            <p:nvPr/>
          </p:nvSpPr>
          <p:spPr>
            <a:xfrm>
              <a:off x="9905490" y="2977527"/>
              <a:ext cx="1844535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008B7A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National Governments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8" name="Google Shape;118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905490" y="3756351"/>
              <a:ext cx="487018" cy="9013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9" name="Google Shape;11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2979" y="1315999"/>
            <a:ext cx="8078101" cy="453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000"/>
              <a:t>Conceptual workflow</a:t>
            </a:r>
            <a:endParaRPr/>
          </a:p>
        </p:txBody>
      </p:sp>
      <p:sp>
        <p:nvSpPr>
          <p:cNvPr id="121" name="Google Shape;121;p6"/>
          <p:cNvSpPr txBox="1"/>
          <p:nvPr/>
        </p:nvSpPr>
        <p:spPr>
          <a:xfrm>
            <a:off x="760756" y="5962622"/>
            <a:ext cx="256833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Navarro et al. 2017 COES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"/>
          <p:cNvSpPr/>
          <p:nvPr/>
        </p:nvSpPr>
        <p:spPr>
          <a:xfrm>
            <a:off x="9826248" y="2496908"/>
            <a:ext cx="2242457" cy="3278982"/>
          </a:xfrm>
          <a:prstGeom prst="rect">
            <a:avLst/>
          </a:prstGeom>
          <a:noFill/>
          <a:ln cap="flat" cmpd="sng" w="25400">
            <a:solidFill>
              <a:srgbClr val="008B7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6"/>
          <p:cNvSpPr/>
          <p:nvPr/>
        </p:nvSpPr>
        <p:spPr>
          <a:xfrm>
            <a:off x="8868100" y="4107309"/>
            <a:ext cx="821683" cy="47234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8B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729003" y="3657537"/>
            <a:ext cx="1161562" cy="54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/>
          <p:nvPr>
            <p:ph idx="1" type="body"/>
          </p:nvPr>
        </p:nvSpPr>
        <p:spPr>
          <a:xfrm>
            <a:off x="324233" y="1213430"/>
            <a:ext cx="11668070" cy="5204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Key input to many other products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Assessed via ecosystem components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Example products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Structure: Height, vertical biomass profile, fragmentation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Function: Phenology, traits (e.g., water content, lignin)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Composition: Who lives there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30" name="Google Shape;130;p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000"/>
              <a:t>Example: Ecosystem Condition</a:t>
            </a:r>
            <a:endParaRPr/>
          </a:p>
        </p:txBody>
      </p:sp>
      <p:pic>
        <p:nvPicPr>
          <p:cNvPr id="131" name="Google Shape;13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53993" y="1213430"/>
            <a:ext cx="2735349" cy="23934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" name="Google Shape;132;p7"/>
          <p:cNvCxnSpPr/>
          <p:nvPr/>
        </p:nvCxnSpPr>
        <p:spPr>
          <a:xfrm>
            <a:off x="6981281" y="2150277"/>
            <a:ext cx="2215473" cy="320361"/>
          </a:xfrm>
          <a:prstGeom prst="straightConnector1">
            <a:avLst/>
          </a:prstGeom>
          <a:noFill/>
          <a:ln cap="flat" cmpd="sng" w="38100">
            <a:solidFill>
              <a:srgbClr val="2F415D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133" name="Google Shape;13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19809" y="4497436"/>
            <a:ext cx="4111914" cy="165433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"/>
          <p:cNvSpPr txBox="1"/>
          <p:nvPr>
            <p:ph idx="1" type="body"/>
          </p:nvPr>
        </p:nvSpPr>
        <p:spPr>
          <a:xfrm>
            <a:off x="324233" y="1148317"/>
            <a:ext cx="11495400" cy="53162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ontserrat"/>
              <a:buChar char="❖"/>
            </a:pPr>
            <a:r>
              <a:rPr lang="en-US"/>
              <a:t>Workflows mostly not operationalized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ontserrat"/>
              <a:buChar char="❖"/>
            </a:pPr>
            <a:r>
              <a:rPr lang="en-US"/>
              <a:t>Product algorithms often not available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ontserrat"/>
              <a:buChar char="❖"/>
            </a:pPr>
            <a:r>
              <a:rPr lang="en-US"/>
              <a:t>Production resources limited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ontserrat"/>
              <a:buChar char="❖"/>
            </a:pPr>
            <a:r>
              <a:rPr lang="en-US"/>
              <a:t>EO data usability &amp; technical capacity of users </a:t>
            </a:r>
            <a:endParaRPr/>
          </a:p>
          <a:p>
            <a:pPr indent="0" lvl="0" marL="50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39" name="Google Shape;139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 Medium"/>
              <a:buNone/>
            </a:pPr>
            <a:r>
              <a:rPr lang="en-US"/>
              <a:t>However…Challenges</a:t>
            </a:r>
            <a:endParaRPr/>
          </a:p>
        </p:txBody>
      </p:sp>
      <p:pic>
        <p:nvPicPr>
          <p:cNvPr id="140" name="Google Shape;14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9579" y="4731690"/>
            <a:ext cx="8293549" cy="1746671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1" name="Google Shape;141;p8"/>
          <p:cNvSpPr txBox="1"/>
          <p:nvPr/>
        </p:nvSpPr>
        <p:spPr>
          <a:xfrm>
            <a:off x="10210760" y="6321243"/>
            <a:ext cx="1588084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 National Park Service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50070" y="1508052"/>
            <a:ext cx="3167451" cy="127435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"/>
          <p:cNvSpPr txBox="1"/>
          <p:nvPr>
            <p:ph idx="1" type="body"/>
          </p:nvPr>
        </p:nvSpPr>
        <p:spPr>
          <a:xfrm>
            <a:off x="324233" y="1213430"/>
            <a:ext cx="11668070" cy="5204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Develop algorithms for value-added biodiversity products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Release as open source software 🡺 existing toolkits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BON in a Box; ESA Earth Online; others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User can then…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Generate products on their own system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Modify code if needed (e.g., for local conditions)</a:t>
            </a:r>
            <a:endParaRPr/>
          </a:p>
          <a:p>
            <a: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Only a partial solution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Limited technical capacity (processing; code updates)</a:t>
            </a:r>
            <a:endParaRPr/>
          </a:p>
        </p:txBody>
      </p:sp>
      <p:sp>
        <p:nvSpPr>
          <p:cNvPr id="148" name="Google Shape;148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Recommendation: Support for R&amp;D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Geller, Gary N (US 398P)</dc:creator>
</cp:coreProperties>
</file>