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h1V2JWszgIvx6IktTJVn6P7e1H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06AE31-819B-4196-9080-6530F6D49E74}">
  <a:tblStyle styleId="{D506AE31-819B-4196-9080-6530F6D49E7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Looked at other frameworks</a:t>
            </a:r>
            <a:endParaRPr/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Didn’t try to re-invent wheel</a:t>
            </a:r>
            <a:endParaRPr/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is the “CEOS” framework … vs. “adopting” someone else’s framework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Looked at other frameworks</a:t>
            </a:r>
            <a:endParaRPr/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Didn’t try to re-invent wheel</a:t>
            </a:r>
            <a:endParaRPr/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is the “CEOS” framework … vs. “adopting” someone else’s framework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Looked at other frameworks</a:t>
            </a:r>
            <a:endParaRPr/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Didn’t try to re-invent wheel</a:t>
            </a:r>
            <a:endParaRPr/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is the “CEOS” framework … vs. “adopting” someone else’s framework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6d278bb2fc_2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26d278bb2fc_2_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8" name="Google Shape;18;g26d278bb2fc_2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26d278bb2fc_2_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6d278bb2fc_2_6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g26d278bb2fc_2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2" name="Google Shape;22;g26d278bb2fc_2_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3" name="Google Shape;23;g26d278bb2fc_2_6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4" name="Google Shape;24;g26d278bb2fc_2_6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6d278bb2fc_2_1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g26d278bb2fc_2_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26d278bb2fc_2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g26d278bb2fc_2_1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26d278bb2fc_2_16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26d278bb2fc_2_1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g26d278bb2fc_2_1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LSI-VC-15, 3-5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g26d278bb2fc_2_16"/>
          <p:cNvSpPr txBox="1"/>
          <p:nvPr>
            <p:ph idx="1" type="body"/>
          </p:nvPr>
        </p:nvSpPr>
        <p:spPr>
          <a:xfrm>
            <a:off x="324233" y="1208676"/>
            <a:ext cx="11866800" cy="5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g26d278bb2fc_2_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d278bb2fc_2_2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g26d278bb2fc_2_2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26d278bb2fc_2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" name="Google Shape;39;g26d278bb2fc_2_2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6d278bb2fc_2_26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26d278bb2fc_2_26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g26d278bb2fc_2_26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g26d278bb2fc_2_2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g26d278bb2fc_2_2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g26d278bb2fc_2_2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d278bb2fc_2_37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26d278bb2fc_2_3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26d278bb2fc_2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g26d278bb2fc_2_37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6d278bb2fc_2_37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6d278bb2fc_2_37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g26d278bb2fc_2_3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g26d278bb2fc_2_3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d278bb2fc_2_4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26d278bb2fc_2_4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26d278bb2fc_2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9" name="Google Shape;59;g26d278bb2fc_2_4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6d278bb2fc_2_46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6d278bb2fc_2_46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g26d278bb2fc_2_46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g26d278bb2fc_2_4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g26d278bb2fc_2_4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g26d278bb2fc_2_4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1_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26d278bb2fc_2_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6d278bb2fc_2_57"/>
          <p:cNvPicPr preferRelativeResize="0"/>
          <p:nvPr/>
        </p:nvPicPr>
        <p:blipFill rotWithShape="1">
          <a:blip r:embed="rId3">
            <a:alphaModFix/>
          </a:blip>
          <a:srcRect b="-110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69" name="Google Shape;69;g26d278bb2fc_2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6d278bb2fc_2_5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6d278bb2fc_2_57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26d278bb2fc_2_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73" name="Google Shape;73;g26d278bb2fc_2_57"/>
          <p:cNvPicPr preferRelativeResize="0"/>
          <p:nvPr/>
        </p:nvPicPr>
        <p:blipFill rotWithShape="1">
          <a:blip r:embed="rId6">
            <a:alphaModFix amt="34000"/>
          </a:blip>
          <a:srcRect b="-8775" l="32581" r="8553" t="2403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4" name="Google Shape;74;g26d278bb2fc_2_57"/>
          <p:cNvPicPr preferRelativeResize="0"/>
          <p:nvPr/>
        </p:nvPicPr>
        <p:blipFill rotWithShape="1">
          <a:blip r:embed="rId6">
            <a:alphaModFix amt="34000"/>
          </a:blip>
          <a:srcRect b="670" l="54013" r="11358" t="36082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5" name="Google Shape;75;g26d278bb2fc_2_57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d278bb2fc_2_67"/>
          <p:cNvSpPr/>
          <p:nvPr/>
        </p:nvSpPr>
        <p:spPr>
          <a:xfrm>
            <a:off x="0" y="0"/>
            <a:ext cx="12192000" cy="103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26d278bb2fc_2_67"/>
          <p:cNvPicPr preferRelativeResize="0"/>
          <p:nvPr/>
        </p:nvPicPr>
        <p:blipFill rotWithShape="1">
          <a:blip r:embed="rId2">
            <a:alphaModFix/>
          </a:blip>
          <a:srcRect b="35418" l="-2837" r="51336" t="39268"/>
          <a:stretch/>
        </p:blipFill>
        <p:spPr>
          <a:xfrm>
            <a:off x="9304338" y="0"/>
            <a:ext cx="2887660" cy="10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6d278bb2fc_2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125"/>
            <a:ext cx="2027237" cy="8032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0" name="Google Shape;80;g26d278bb2fc_2_67"/>
          <p:cNvSpPr/>
          <p:nvPr/>
        </p:nvSpPr>
        <p:spPr>
          <a:xfrm>
            <a:off x="-1588" y="6573838"/>
            <a:ext cx="12193500" cy="28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6d278bb2fc_2_67"/>
          <p:cNvSpPr/>
          <p:nvPr/>
        </p:nvSpPr>
        <p:spPr>
          <a:xfrm flipH="1" rot="10800000">
            <a:off x="-4763" y="6540438"/>
            <a:ext cx="12196800" cy="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6d278bb2fc_2_67"/>
          <p:cNvSpPr txBox="1"/>
          <p:nvPr/>
        </p:nvSpPr>
        <p:spPr>
          <a:xfrm>
            <a:off x="10266363" y="6573838"/>
            <a:ext cx="192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6d278bb2fc_2_6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26d278bb2fc_2_6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d278bb2fc_2_0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g26d278bb2fc_2_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g26d278bb2fc_2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" name="Google Shape;13;g26d278bb2fc_2_0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6d278bb2fc_2_0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nitant@sac.isro.gov.in" TargetMode="External"/><Relationship Id="rId4" Type="http://schemas.openxmlformats.org/officeDocument/2006/relationships/hyperlink" Target="mailto:tshore@usgs.gov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176047" y="175939"/>
            <a:ext cx="7957300" cy="324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LSI-VC-15 </a:t>
            </a: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7500"/>
              <a:t>4</a:t>
            </a:r>
            <a:br>
              <a:rPr lang="en-US" sz="7500"/>
            </a:br>
            <a:r>
              <a:rPr lang="en-US" sz="4000"/>
              <a:t>CEOS Interoperability Handbook 2.0</a:t>
            </a:r>
            <a:endParaRPr sz="4000"/>
          </a:p>
        </p:txBody>
      </p:sp>
      <p:sp>
        <p:nvSpPr>
          <p:cNvPr id="90" name="Google Shape;90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Nitant Dube, WGISS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3.1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LSI-VC-15 2024, Tokyo </a:t>
            </a:r>
            <a:endParaRPr b="1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3rd - 5th April 2024</a:t>
            </a:r>
            <a:endParaRPr b="1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CEOS Interoperability Handbook V2.0</a:t>
            </a:r>
            <a:endParaRPr sz="3600"/>
          </a:p>
        </p:txBody>
      </p:sp>
      <p:sp>
        <p:nvSpPr>
          <p:cNvPr id="96" name="Google Shape;96;p2"/>
          <p:cNvSpPr txBox="1"/>
          <p:nvPr/>
        </p:nvSpPr>
        <p:spPr>
          <a:xfrm>
            <a:off x="694509" y="113329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Interoperability Handbook Version 2.0 should provide guidance to the organizations for development of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Interoperable Data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help them in  Measuring their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maturity level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244600" y="3873500"/>
            <a:ext cx="3962400" cy="1447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Interoperability Handbook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6375400" y="3683000"/>
            <a:ext cx="3962400" cy="1447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Maturity Matrix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Work Plan 2024-2026</a:t>
            </a:r>
            <a:endParaRPr/>
          </a:p>
        </p:txBody>
      </p:sp>
      <p:graphicFrame>
        <p:nvGraphicFramePr>
          <p:cNvPr id="104" name="Google Shape;104;p3"/>
          <p:cNvGraphicFramePr/>
          <p:nvPr/>
        </p:nvGraphicFramePr>
        <p:xfrm>
          <a:off x="159024" y="1124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{D506AE31-819B-4196-9080-6530F6D49E74}</a:tableStyleId>
              </a:tblPr>
              <a:tblGrid>
                <a:gridCol w="2690075"/>
                <a:gridCol w="2374225"/>
                <a:gridCol w="2553900"/>
                <a:gridCol w="4269000"/>
              </a:tblGrid>
              <a:tr h="4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Year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2024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2025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2026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</a:tr>
              <a:tr h="85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Interoperability Framework</a:t>
                      </a:r>
                      <a:endParaRPr sz="1600" u="none" cap="none" strike="noStrike"/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Handbook V2.0</a:t>
                      </a:r>
                      <a:endParaRPr sz="1600" u="none" cap="none" strike="noStrike"/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Handbook V2.0 +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</a:rPr>
                        <a:t>Maturity Matrix</a:t>
                      </a:r>
                      <a:endParaRPr sz="16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Interoperability Demonstration </a:t>
                      </a: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: Development of Earth Observation Plug and Play (EOPnP) modules</a:t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0975" marB="60975" marR="121925" marL="121925"/>
                </a:tc>
              </a:tr>
            </a:tbl>
          </a:graphicData>
        </a:graphic>
      </p:graphicFrame>
      <p:graphicFrame>
        <p:nvGraphicFramePr>
          <p:cNvPr id="105" name="Google Shape;105;p3"/>
          <p:cNvGraphicFramePr/>
          <p:nvPr/>
        </p:nvGraphicFramePr>
        <p:xfrm>
          <a:off x="176045" y="2642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{D506AE31-819B-4196-9080-6530F6D49E74}</a:tableStyleId>
              </a:tblPr>
              <a:tblGrid>
                <a:gridCol w="2302100"/>
                <a:gridCol w="2504675"/>
                <a:gridCol w="2358900"/>
                <a:gridCol w="2531175"/>
                <a:gridCol w="2173375"/>
              </a:tblGrid>
              <a:tr h="36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Year-2024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Q1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Q2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Q3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Q4 (Milestone#1)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</a:tr>
              <a:tr h="85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Handbook V2.0 </a:t>
                      </a:r>
                      <a:endParaRPr sz="1600" u="none" cap="none" strike="noStrike"/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E-mails sent, with request for identification of Champions</a:t>
                      </a:r>
                      <a:endParaRPr sz="1600" u="none" cap="none" strike="noStrike"/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Discussions with Champions/ leads and Draft Sketch of HB 2.0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Detailed discussions on each Factors</a:t>
                      </a:r>
                      <a:endParaRPr sz="1600" u="none" cap="none" strike="noStrike"/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Presentation of Draft HB2.0 during WGISS-58</a:t>
                      </a:r>
                      <a:endParaRPr sz="1600" u="none" cap="none" strike="noStrike"/>
                    </a:p>
                  </a:txBody>
                  <a:tcPr marT="60975" marB="60975" marR="121925" marL="1219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Google Shape;106;p3"/>
          <p:cNvGraphicFramePr/>
          <p:nvPr/>
        </p:nvGraphicFramePr>
        <p:xfrm>
          <a:off x="176045" y="4031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{D506AE31-819B-4196-9080-6530F6D49E74}</a:tableStyleId>
              </a:tblPr>
              <a:tblGrid>
                <a:gridCol w="2302100"/>
                <a:gridCol w="2504675"/>
                <a:gridCol w="2358900"/>
                <a:gridCol w="2531175"/>
                <a:gridCol w="2173375"/>
              </a:tblGrid>
              <a:tr h="55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Year-2025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Q1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Q2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Q3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/>
                        <a:t>Q4 (Milestone#2)</a:t>
                      </a:r>
                      <a:endParaRPr b="1" sz="1600" u="none" cap="none" strike="noStrike"/>
                    </a:p>
                  </a:txBody>
                  <a:tcPr marT="60975" marB="60975" marR="121925" marL="121925">
                    <a:solidFill>
                      <a:srgbClr val="FFF2CC"/>
                    </a:solidFill>
                  </a:tcPr>
                </a:tc>
              </a:tr>
              <a:tr h="158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Handbook V2.0 +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</a:rPr>
                        <a:t>Maturity Matrix</a:t>
                      </a:r>
                      <a:endParaRPr sz="16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Presentation of Final version of HB2.0 during WGISS-59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</a:rPr>
                        <a:t>Maturity Matrix Discussions during WGISS-59 </a:t>
                      </a:r>
                      <a:endParaRPr sz="16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Release of HB 2.0 for comments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</a:rPr>
                        <a:t>Development of Maturity Matrix</a:t>
                      </a:r>
                      <a:endParaRPr sz="16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Incorporation of Comments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</a:rPr>
                        <a:t>Development of Maturity Matrix</a:t>
                      </a:r>
                      <a:endParaRPr b="0" sz="16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Endorsement during CEOS Plenary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</a:rPr>
                        <a:t>Presentation of Maturity Matrix during WGISS-60</a:t>
                      </a:r>
                      <a:endParaRPr sz="16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60975" marB="60975" marR="121925" marL="1219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Interoperability Factors</a:t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4590413" y="1635538"/>
            <a:ext cx="2625635" cy="109728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Interoperability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4"/>
          <p:cNvCxnSpPr>
            <a:stCxn id="112" idx="4"/>
            <a:endCxn id="114" idx="3"/>
          </p:cNvCxnSpPr>
          <p:nvPr/>
        </p:nvCxnSpPr>
        <p:spPr>
          <a:xfrm flipH="1">
            <a:off x="2503631" y="2732818"/>
            <a:ext cx="3399600" cy="267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4"/>
          <p:cNvCxnSpPr>
            <a:stCxn id="112" idx="4"/>
          </p:cNvCxnSpPr>
          <p:nvPr/>
        </p:nvCxnSpPr>
        <p:spPr>
          <a:xfrm>
            <a:off x="5903230" y="2732818"/>
            <a:ext cx="4059900" cy="521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4"/>
          <p:cNvCxnSpPr>
            <a:stCxn id="112" idx="4"/>
          </p:cNvCxnSpPr>
          <p:nvPr/>
        </p:nvCxnSpPr>
        <p:spPr>
          <a:xfrm flipH="1">
            <a:off x="4203431" y="2732818"/>
            <a:ext cx="1699800" cy="680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4"/>
          <p:cNvSpPr/>
          <p:nvPr/>
        </p:nvSpPr>
        <p:spPr>
          <a:xfrm>
            <a:off x="9963149" y="3060470"/>
            <a:ext cx="1907177" cy="509452"/>
          </a:xfrm>
          <a:prstGeom prst="roundRect">
            <a:avLst>
              <a:gd fmla="val 16667" name="adj"/>
            </a:avLst>
          </a:prstGeom>
          <a:solidFill>
            <a:srgbClr val="ACB8CA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96445" y="2744970"/>
            <a:ext cx="1907177" cy="509452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(Semantics)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885372" y="3413415"/>
            <a:ext cx="1907177" cy="509452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106736" y="3396819"/>
            <a:ext cx="1907177" cy="509452"/>
          </a:xfrm>
          <a:prstGeom prst="roundRect">
            <a:avLst>
              <a:gd fmla="val 16667" name="adj"/>
            </a:avLst>
          </a:prstGeom>
          <a:solidFill>
            <a:srgbClr val="9CC2E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(Accessibility)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7400369" y="3384462"/>
            <a:ext cx="1907177" cy="509452"/>
          </a:xfrm>
          <a:prstGeom prst="roundRect">
            <a:avLst>
              <a:gd fmla="val 16667" name="adj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4"/>
          <p:cNvCxnSpPr>
            <a:stCxn id="112" idx="4"/>
          </p:cNvCxnSpPr>
          <p:nvPr/>
        </p:nvCxnSpPr>
        <p:spPr>
          <a:xfrm>
            <a:off x="5903231" y="2732818"/>
            <a:ext cx="0" cy="67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4"/>
          <p:cNvCxnSpPr>
            <a:stCxn id="112" idx="4"/>
          </p:cNvCxnSpPr>
          <p:nvPr/>
        </p:nvCxnSpPr>
        <p:spPr>
          <a:xfrm>
            <a:off x="5903230" y="2732818"/>
            <a:ext cx="1609200" cy="663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4"/>
          <p:cNvSpPr txBox="1"/>
          <p:nvPr/>
        </p:nvSpPr>
        <p:spPr>
          <a:xfrm>
            <a:off x="345989" y="3569922"/>
            <a:ext cx="2360141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Naming and Meaning of Data Elements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885372" y="4319990"/>
            <a:ext cx="1907177" cy="147732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formats, Analysis, Stewardship and Preservation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106735" y="4339824"/>
            <a:ext cx="1907177" cy="9233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Discovery and exchange protocols and API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7400369" y="4351702"/>
            <a:ext cx="1907177" cy="9233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Calibration, Validation, Quality Tags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9736666" y="3817131"/>
            <a:ext cx="2360141" cy="17543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to ensure Interoperable data and services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Data, Open Science, Open Source Science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Initiatives linked to Factors</a:t>
            </a:r>
            <a:endParaRPr/>
          </a:p>
        </p:txBody>
      </p:sp>
      <p:graphicFrame>
        <p:nvGraphicFramePr>
          <p:cNvPr id="133" name="Google Shape;133;p5"/>
          <p:cNvGraphicFramePr/>
          <p:nvPr/>
        </p:nvGraphicFramePr>
        <p:xfrm>
          <a:off x="284433" y="12409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{D506AE31-819B-4196-9080-6530F6D49E74}</a:tableStyleId>
              </a:tblPr>
              <a:tblGrid>
                <a:gridCol w="1313450"/>
                <a:gridCol w="2027825"/>
                <a:gridCol w="2491875"/>
                <a:gridCol w="2273350"/>
                <a:gridCol w="1950050"/>
                <a:gridCol w="1609725"/>
              </a:tblGrid>
              <a:tr h="107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/>
                        <a:t>Factor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/>
                        <a:t>Vocabulary (Semantics)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/>
                        <a:t>Architecture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/>
                        <a:t>Interface (Accessibility)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/>
                        <a:t>Quality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/>
                        <a:t>Policy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</a:tr>
              <a:tr h="4039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Initiatives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/>
                        <a:t>CEOS Common Online Dictionary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/>
                        <a:t>Long term Preservation of Earth Observation Space Data : Glossary of Acronyms and Terms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CEOS-ARD (Guidelines)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Persistent Identifiers Best Practices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WGISS Data Management and Stewardship Maturity Matrix</a:t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WCDA, FedEO, CWIC, IDN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Open Search Best Practices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Service Discovery Best Practices</a:t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CALVAL &amp; QA4EO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LSI-VC consistent calibration and pre-processing</a:t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Purge Alert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Contributors</a:t>
            </a:r>
            <a:endParaRPr/>
          </a:p>
        </p:txBody>
      </p:sp>
      <p:graphicFrame>
        <p:nvGraphicFramePr>
          <p:cNvPr id="140" name="Google Shape;140;p6"/>
          <p:cNvGraphicFramePr/>
          <p:nvPr/>
        </p:nvGraphicFramePr>
        <p:xfrm>
          <a:off x="284433" y="12409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{D506AE31-819B-4196-9080-6530F6D49E74}</a:tableStyleId>
              </a:tblPr>
              <a:tblGrid>
                <a:gridCol w="1430075"/>
                <a:gridCol w="1911225"/>
                <a:gridCol w="2491875"/>
                <a:gridCol w="1944375"/>
                <a:gridCol w="1836150"/>
                <a:gridCol w="2052600"/>
              </a:tblGrid>
              <a:tr h="68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Factor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Vocabulary (Semantics)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Architecture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Interface (Accessibility)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Quality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Policy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68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WGISS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Katrin Molch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Nitant Dube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Tom Shore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WGCV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LSI-VC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Peter Strobl</a:t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(EU commission)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#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#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8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WGCapD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CEOS-COAST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Prasanjit Dash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SEO/CEO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Thanks</a:t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nitant@sac.isro.gov.in</a:t>
            </a:r>
            <a:endParaRPr/>
          </a:p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tshore@usgs.gov</a:t>
            </a:r>
            <a:r>
              <a:rPr lang="en-US"/>
              <a:t> </a:t>
            </a:r>
            <a:endParaRPr/>
          </a:p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Interoperability meeting is scheduled on Every Second Wednesday of the month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Interoperability Framework : Factors</a:t>
            </a:r>
            <a:endParaRPr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57" y="1377518"/>
            <a:ext cx="11790686" cy="410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2024-01-02T04:40:56Z</dcterms:created>
  <dc:creator>Nitant Dube</dc:creator>
</cp:coreProperties>
</file>