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hdRbiPbW+50iDiCeAeqN3X9nAy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A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8" name="Google Shape;5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0" name="Google Shape;130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Relationship Id="rId3" Type="http://schemas.openxmlformats.org/officeDocument/2006/relationships/image" Target="../media/image8.jpg"/><Relationship Id="rId4" Type="http://schemas.openxmlformats.org/officeDocument/2006/relationships/image" Target="../media/image7.jpg"/><Relationship Id="rId5" Type="http://schemas.openxmlformats.org/officeDocument/2006/relationships/image" Target="../media/image2.png"/><Relationship Id="rId6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11"/>
          <p:cNvPicPr preferRelativeResize="0"/>
          <p:nvPr/>
        </p:nvPicPr>
        <p:blipFill rotWithShape="1">
          <a:blip r:embed="rId3">
            <a:alphaModFix/>
          </a:blip>
          <a:srcRect b="-113" l="0" r="0" t="0"/>
          <a:stretch/>
        </p:blipFill>
        <p:spPr>
          <a:xfrm flipH="1" rot="10800000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nature&#10;&#10;Description automatically generated" id="18" name="Google Shape;18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11"/>
          <p:cNvSpPr/>
          <p:nvPr/>
        </p:nvSpPr>
        <p:spPr>
          <a:xfrm flipH="1">
            <a:off x="5456394" y="1968439"/>
            <a:ext cx="6751471" cy="4901119"/>
          </a:xfrm>
          <a:custGeom>
            <a:rect b="b" l="l" r="r" t="t"/>
            <a:pathLst>
              <a:path extrusionOk="0" h="4901119" w="6751471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1"/>
          <p:cNvSpPr/>
          <p:nvPr/>
        </p:nvSpPr>
        <p:spPr>
          <a:xfrm flipH="1">
            <a:off x="-4784" y="-14542"/>
            <a:ext cx="12199164" cy="6874921"/>
          </a:xfrm>
          <a:custGeom>
            <a:rect b="b" l="l" r="r" t="t"/>
            <a:pathLst>
              <a:path extrusionOk="0" h="6836301" w="1476191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rotWithShape="0" algn="t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" name="Google Shape;21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pic>
        <p:nvPicPr>
          <p:cNvPr id="22" name="Google Shape;22;p11"/>
          <p:cNvPicPr preferRelativeResize="0"/>
          <p:nvPr/>
        </p:nvPicPr>
        <p:blipFill rotWithShape="1">
          <a:blip r:embed="rId6">
            <a:alphaModFix amt="34000"/>
          </a:blip>
          <a:srcRect b="-8773" l="32582" r="8554" t="2399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23" name="Google Shape;23;p11"/>
          <p:cNvPicPr preferRelativeResize="0"/>
          <p:nvPr/>
        </p:nvPicPr>
        <p:blipFill rotWithShape="1">
          <a:blip r:embed="rId6">
            <a:alphaModFix amt="34000"/>
          </a:blip>
          <a:srcRect b="672" l="54016" r="11355" t="36081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4" name="Google Shape;24;p11"/>
          <p:cNvSpPr txBox="1"/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b="0" i="0" sz="8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" name="Google Shape;27;p12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29" name="Google Shape;29;p12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2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12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</a:pPr>
            <a:r>
              <a:rPr b="1" i="0" lang="en-AU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AU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2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12"/>
          <p:cNvSpPr txBox="1"/>
          <p:nvPr/>
        </p:nvSpPr>
        <p:spPr>
          <a:xfrm>
            <a:off x="-24384" y="6562799"/>
            <a:ext cx="4925568" cy="3077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</a:pPr>
            <a:r>
              <a:rPr b="1" i="0" lang="en-AU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LSI VC 3  April 2024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36;p13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38" name="Google Shape;38;p13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3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3"/>
          <p:cNvSpPr txBox="1"/>
          <p:nvPr>
            <p:ph idx="1" type="body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13"/>
          <p:cNvSpPr txBox="1"/>
          <p:nvPr>
            <p:ph idx="2" type="body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3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</a:pPr>
            <a:r>
              <a:rPr b="1" lang="en-AU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AU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3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13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445F"/>
              </a:buClr>
              <a:buSzPts val="1400"/>
              <a:buFont typeface="Arial"/>
              <a:buNone/>
            </a:pPr>
            <a:r>
              <a:rPr b="1" i="0" lang="en-AU" sz="1400" u="none" cap="none" strike="noStrike">
                <a:solidFill>
                  <a:srgbClr val="33445F"/>
                </a:solidFill>
                <a:latin typeface="Arial"/>
                <a:ea typeface="Arial"/>
                <a:cs typeface="Arial"/>
                <a:sym typeface="Arial"/>
              </a:rPr>
              <a:t>CEOS LSI VC 3  April 2024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" name="Google Shape;47;p14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49" name="Google Shape;49;p14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4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4"/>
          <p:cNvSpPr txBox="1"/>
          <p:nvPr>
            <p:ph idx="1" type="body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4"/>
          <p:cNvSpPr txBox="1"/>
          <p:nvPr>
            <p:ph idx="2" type="body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4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</a:pPr>
            <a:r>
              <a:rPr b="1" lang="en-AU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AU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4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4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445F"/>
              </a:buClr>
              <a:buSzPts val="1400"/>
              <a:buFont typeface="Arial"/>
              <a:buNone/>
            </a:pPr>
            <a:r>
              <a:rPr b="1" i="0" lang="en-AU" sz="1400" u="none" cap="none" strike="noStrike">
                <a:solidFill>
                  <a:srgbClr val="33445F"/>
                </a:solidFill>
                <a:latin typeface="Arial"/>
                <a:ea typeface="Arial"/>
                <a:cs typeface="Arial"/>
                <a:sym typeface="Arial"/>
              </a:rPr>
              <a:t>CEOS LSI VC 3  April 2024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Google Shape;11;p10"/>
          <p:cNvPicPr preferRelativeResize="0"/>
          <p:nvPr/>
        </p:nvPicPr>
        <p:blipFill rotWithShape="1">
          <a:blip r:embed="rId1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13" name="Google Shape;13;p10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0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/>
          <p:nvPr/>
        </p:nvSpPr>
        <p:spPr>
          <a:xfrm>
            <a:off x="7973786" y="4822371"/>
            <a:ext cx="3836513" cy="19539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AU" sz="2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Medhavy Thankappan</a:t>
            </a:r>
            <a:endParaRPr b="1" i="0" sz="20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b="1" i="0" lang="en-AU" sz="2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Geoscience Australia</a:t>
            </a:r>
            <a:endParaRPr b="0" i="0" sz="1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AU" sz="2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LSI-VC 15</a:t>
            </a:r>
            <a:endParaRPr b="1" i="0" sz="20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AU" sz="2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3 - 5 April 2024</a:t>
            </a:r>
            <a:endParaRPr b="1" i="0" sz="20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363682" y="2274512"/>
            <a:ext cx="11464636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b="0" i="0" lang="en-AU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Surface Reflectance Quality, Equivalency and Consistency in Support of CEOS-ARD Interoperability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AU"/>
              <a:t>Context</a:t>
            </a:r>
            <a:endParaRPr/>
          </a:p>
        </p:txBody>
      </p:sp>
      <p:sp>
        <p:nvSpPr>
          <p:cNvPr id="67" name="Google Shape;67;p2"/>
          <p:cNvSpPr/>
          <p:nvPr/>
        </p:nvSpPr>
        <p:spPr>
          <a:xfrm>
            <a:off x="330161" y="1210359"/>
            <a:ext cx="11731464" cy="5262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v"/>
            </a:pPr>
            <a:r>
              <a:rPr b="1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Bespoke production workflows </a:t>
            </a:r>
            <a:r>
              <a:rPr b="0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that re-generate surface reflectance (SR) products due to issues with interoperability of CEOS-ARD SR products (e.g. NASA Harmonised Landsat Sentinel and ESA Sen2Like products)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v"/>
            </a:pPr>
            <a:r>
              <a:rPr b="0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CEOS-ARD initiative has been effective in promoting the need to standardise surface reflectance products but does not prescribe SR </a:t>
            </a:r>
            <a:r>
              <a:rPr b="1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measurement</a:t>
            </a:r>
            <a:r>
              <a:rPr b="0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equivalence</a:t>
            </a:r>
            <a:r>
              <a:rPr b="0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as a requirement for interoperability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v"/>
            </a:pPr>
            <a:r>
              <a:rPr b="0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Ambiguity in definition of the Surface Reflectance </a:t>
            </a:r>
            <a:r>
              <a:rPr b="1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measurand</a:t>
            </a:r>
            <a:r>
              <a:rPr b="0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[Schaepman-Strub et. al., 2006].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v"/>
            </a:pPr>
            <a:r>
              <a:rPr b="1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Many approaches</a:t>
            </a:r>
            <a:r>
              <a:rPr b="0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 "surface reflectance" production, including inputs, model selection and model parameters.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AU"/>
              <a:t> SR production approaches</a:t>
            </a:r>
            <a:endParaRPr/>
          </a:p>
        </p:txBody>
      </p:sp>
      <p:pic>
        <p:nvPicPr>
          <p:cNvPr id="73" name="Google Shape;7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1921" y="1101825"/>
            <a:ext cx="10537459" cy="532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AU"/>
              <a:t> Proposal</a:t>
            </a:r>
            <a:endParaRPr/>
          </a:p>
        </p:txBody>
      </p:sp>
      <p:sp>
        <p:nvSpPr>
          <p:cNvPr id="79" name="Google Shape;79;p4"/>
          <p:cNvSpPr/>
          <p:nvPr/>
        </p:nvSpPr>
        <p:spPr>
          <a:xfrm>
            <a:off x="230268" y="1091088"/>
            <a:ext cx="11731464" cy="5262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905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Proposal </a:t>
            </a:r>
            <a:r>
              <a:rPr b="1"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build on CEOS-ARD </a:t>
            </a:r>
            <a:r>
              <a:rPr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achievements and take next steps to deliver on CEOS-ARD </a:t>
            </a:r>
            <a:r>
              <a:rPr b="1"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multi-sensor interoperability </a:t>
            </a:r>
            <a:r>
              <a:rPr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objectives</a:t>
            </a:r>
            <a:endParaRPr/>
          </a:p>
          <a:p>
            <a:pPr indent="-1905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Seek to establish a set of inputs, corrections, associated parameters and tolerances for achieving SR equivalence in support of interoperability between CEOS-ARD SR products</a:t>
            </a:r>
            <a:endParaRPr/>
          </a:p>
          <a:p>
            <a:pPr indent="-1905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Need for an agreed and unambiguous definition of SR in the context of CEOS-ARD cross-sensor interoperability, with potential for WGCV to provide guidance</a:t>
            </a:r>
            <a:endParaRPr/>
          </a:p>
          <a:p>
            <a:pPr indent="-1905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Concept presented at ARD23 Workshop, WGCV (Jun 2023), LSI-VC (Oct 2023), briefing paper for discussion at WGCV (Mar 2024) - </a:t>
            </a:r>
            <a:r>
              <a:rPr i="1"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see Word document</a:t>
            </a:r>
            <a:endParaRPr/>
          </a:p>
          <a:p>
            <a:pPr indent="-1905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"/>
          <p:cNvSpPr txBox="1"/>
          <p:nvPr>
            <p:ph type="title"/>
          </p:nvPr>
        </p:nvSpPr>
        <p:spPr>
          <a:xfrm>
            <a:off x="371992" y="170507"/>
            <a:ext cx="9843300" cy="7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AU"/>
              <a:t>Steps</a:t>
            </a:r>
            <a:endParaRPr/>
          </a:p>
        </p:txBody>
      </p:sp>
      <p:grpSp>
        <p:nvGrpSpPr>
          <p:cNvPr id="85" name="Google Shape;85;p5"/>
          <p:cNvGrpSpPr/>
          <p:nvPr/>
        </p:nvGrpSpPr>
        <p:grpSpPr>
          <a:xfrm>
            <a:off x="855931" y="434199"/>
            <a:ext cx="9916356" cy="6197722"/>
            <a:chOff x="2763037" y="0"/>
            <a:chExt cx="9916356" cy="6197722"/>
          </a:xfrm>
        </p:grpSpPr>
        <p:sp>
          <p:nvSpPr>
            <p:cNvPr id="86" name="Google Shape;86;p5"/>
            <p:cNvSpPr/>
            <p:nvPr/>
          </p:nvSpPr>
          <p:spPr>
            <a:xfrm>
              <a:off x="2763037" y="0"/>
              <a:ext cx="9916355" cy="6197722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quadBezTo>
                    <a:pt x="20000" y="40000"/>
                    <a:pt x="101250" y="15000"/>
                  </a:quadBezTo>
                  <a:lnTo>
                    <a:pt x="100194" y="0"/>
                  </a:lnTo>
                  <a:lnTo>
                    <a:pt x="120000" y="24000"/>
                  </a:lnTo>
                  <a:lnTo>
                    <a:pt x="104419" y="60000"/>
                  </a:lnTo>
                  <a:lnTo>
                    <a:pt x="103363" y="45000"/>
                  </a:lnTo>
                  <a:quadBezTo>
                    <a:pt x="30000" y="55000"/>
                    <a:pt x="0" y="120000"/>
                  </a:quadBezTo>
                  <a:close/>
                </a:path>
              </a:pathLst>
            </a:custGeom>
            <a:solidFill>
              <a:srgbClr val="D5E8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5"/>
            <p:cNvSpPr/>
            <p:nvPr/>
          </p:nvSpPr>
          <p:spPr>
            <a:xfrm>
              <a:off x="3739798" y="4608626"/>
              <a:ext cx="228076" cy="228076"/>
            </a:xfrm>
            <a:prstGeom prst="ellipse">
              <a:avLst/>
            </a:prstGeom>
            <a:solidFill>
              <a:schemeClr val="accent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5"/>
            <p:cNvSpPr/>
            <p:nvPr/>
          </p:nvSpPr>
          <p:spPr>
            <a:xfrm>
              <a:off x="3853836" y="4722664"/>
              <a:ext cx="1299042" cy="14750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5"/>
            <p:cNvSpPr txBox="1"/>
            <p:nvPr/>
          </p:nvSpPr>
          <p:spPr>
            <a:xfrm>
              <a:off x="3853836" y="4722664"/>
              <a:ext cx="1299042" cy="14750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12085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Calibri"/>
                <a:buNone/>
              </a:pPr>
              <a:r>
                <a:rPr lang="en-AU" sz="1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Engage the expert community </a:t>
              </a:r>
              <a:endParaRPr/>
            </a:p>
          </p:txBody>
        </p:sp>
        <p:sp>
          <p:nvSpPr>
            <p:cNvPr id="90" name="Google Shape;90;p5"/>
            <p:cNvSpPr/>
            <p:nvPr/>
          </p:nvSpPr>
          <p:spPr>
            <a:xfrm>
              <a:off x="4974385" y="3422382"/>
              <a:ext cx="356988" cy="356988"/>
            </a:xfrm>
            <a:prstGeom prst="ellipse">
              <a:avLst/>
            </a:prstGeom>
            <a:solidFill>
              <a:srgbClr val="68D49A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5"/>
            <p:cNvSpPr/>
            <p:nvPr/>
          </p:nvSpPr>
          <p:spPr>
            <a:xfrm>
              <a:off x="5152879" y="3600876"/>
              <a:ext cx="1646114" cy="25968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5"/>
            <p:cNvSpPr txBox="1"/>
            <p:nvPr/>
          </p:nvSpPr>
          <p:spPr>
            <a:xfrm>
              <a:off x="5152879" y="3600876"/>
              <a:ext cx="1646114" cy="25968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18915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Calibri"/>
                <a:buNone/>
              </a:pPr>
              <a:r>
                <a:rPr lang="en-AU" sz="1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Define the target measurand</a:t>
              </a:r>
              <a:endParaRPr/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66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Char char="•"/>
              </a:pPr>
              <a:r>
                <a:rPr b="0" i="0" lang="en-AU" sz="15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Explicit definition of surface reflectance in this context</a:t>
              </a:r>
              <a:endParaRPr/>
            </a:p>
          </p:txBody>
        </p:sp>
        <p:sp>
          <p:nvSpPr>
            <p:cNvPr id="93" name="Google Shape;93;p5"/>
            <p:cNvSpPr/>
            <p:nvPr/>
          </p:nvSpPr>
          <p:spPr>
            <a:xfrm>
              <a:off x="6561001" y="2476609"/>
              <a:ext cx="475985" cy="475985"/>
            </a:xfrm>
            <a:prstGeom prst="ellipse">
              <a:avLst/>
            </a:prstGeom>
            <a:solidFill>
              <a:srgbClr val="7AD25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>
              <a:off x="6798994" y="2714602"/>
              <a:ext cx="1913856" cy="34831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5"/>
            <p:cNvSpPr txBox="1"/>
            <p:nvPr/>
          </p:nvSpPr>
          <p:spPr>
            <a:xfrm>
              <a:off x="6798994" y="2714602"/>
              <a:ext cx="1913856" cy="34831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25220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Calibri"/>
                <a:buNone/>
              </a:pPr>
              <a:r>
                <a:rPr lang="en-AU" sz="1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Confirm the range of required inputs and methods</a:t>
              </a:r>
              <a:endParaRPr/>
            </a:p>
          </p:txBody>
        </p:sp>
        <p:sp>
          <p:nvSpPr>
            <p:cNvPr id="96" name="Google Shape;96;p5"/>
            <p:cNvSpPr/>
            <p:nvPr/>
          </p:nvSpPr>
          <p:spPr>
            <a:xfrm>
              <a:off x="8405444" y="1737841"/>
              <a:ext cx="614814" cy="614814"/>
            </a:xfrm>
            <a:prstGeom prst="ellipse">
              <a:avLst/>
            </a:prstGeom>
            <a:solidFill>
              <a:srgbClr val="D0C442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5"/>
            <p:cNvSpPr/>
            <p:nvPr/>
          </p:nvSpPr>
          <p:spPr>
            <a:xfrm>
              <a:off x="8712851" y="2045248"/>
              <a:ext cx="1983271" cy="41524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5"/>
            <p:cNvSpPr txBox="1"/>
            <p:nvPr/>
          </p:nvSpPr>
          <p:spPr>
            <a:xfrm>
              <a:off x="8712851" y="2045248"/>
              <a:ext cx="1983271" cy="41524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325775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Calibri"/>
                <a:buNone/>
              </a:pPr>
              <a:r>
                <a:rPr lang="en-AU" sz="1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Determine tolerance of required inputs and methods</a:t>
              </a:r>
              <a:endParaRPr/>
            </a:p>
          </p:txBody>
        </p:sp>
        <p:sp>
          <p:nvSpPr>
            <p:cNvPr id="99" name="Google Shape;99;p5"/>
            <p:cNvSpPr/>
            <p:nvPr/>
          </p:nvSpPr>
          <p:spPr>
            <a:xfrm>
              <a:off x="10304426" y="1244502"/>
              <a:ext cx="783392" cy="783392"/>
            </a:xfrm>
            <a:prstGeom prst="ellipse">
              <a:avLst/>
            </a:prstGeom>
            <a:solidFill>
              <a:srgbClr val="CF452F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5"/>
            <p:cNvSpPr/>
            <p:nvPr/>
          </p:nvSpPr>
          <p:spPr>
            <a:xfrm>
              <a:off x="10696122" y="1636198"/>
              <a:ext cx="1983271" cy="45615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5"/>
            <p:cNvSpPr txBox="1"/>
            <p:nvPr/>
          </p:nvSpPr>
          <p:spPr>
            <a:xfrm>
              <a:off x="10696122" y="1636198"/>
              <a:ext cx="1983271" cy="45615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1510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Calibri"/>
                <a:buNone/>
              </a:pPr>
              <a:r>
                <a:rPr lang="en-AU" sz="1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Publish through appropriate channels as a key reference for practitioners</a:t>
              </a:r>
              <a:endParaRPr/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66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Char char="•"/>
              </a:pPr>
              <a:r>
                <a:rPr b="0" i="0" lang="en-AU" sz="15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CEOS-ARD Framework</a:t>
              </a:r>
              <a:endParaRPr/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Char char="•"/>
              </a:pPr>
              <a:r>
                <a:rPr b="0" i="0" lang="en-AU" sz="15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Standalone guidance document</a:t>
              </a:r>
              <a:endParaRPr/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Char char="•"/>
              </a:pPr>
              <a:r>
                <a:rPr b="0" i="0" lang="en-AU" sz="15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Surface Reflectance metadata specifications</a:t>
              </a:r>
              <a:endParaRPr/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Char char="•"/>
              </a:pPr>
              <a:r>
                <a:rPr b="0" i="0" lang="en-AU" sz="15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Journal paper</a:t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"/>
          <p:cNvSpPr txBox="1"/>
          <p:nvPr>
            <p:ph type="title"/>
          </p:nvPr>
        </p:nvSpPr>
        <p:spPr>
          <a:xfrm>
            <a:off x="371992" y="170507"/>
            <a:ext cx="9843300" cy="7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AU"/>
              <a:t>Benefits</a:t>
            </a:r>
            <a:endParaRPr/>
          </a:p>
        </p:txBody>
      </p:sp>
      <p:sp>
        <p:nvSpPr>
          <p:cNvPr id="107" name="Google Shape;107;p6"/>
          <p:cNvSpPr txBox="1"/>
          <p:nvPr/>
        </p:nvSpPr>
        <p:spPr>
          <a:xfrm>
            <a:off x="371992" y="1927317"/>
            <a:ext cx="11011765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b="1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Reduced duplication of effort​, cost savings</a:t>
            </a:r>
            <a:r>
              <a:rPr b="0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​</a:t>
            </a:r>
            <a:endParaRPr/>
          </a:p>
          <a:p>
            <a:pPr indent="-1905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b="1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Increased global applicability</a:t>
            </a:r>
            <a:r>
              <a:rPr b="0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algorithms, instead of tuning for specific versions of surface reflectance​</a:t>
            </a:r>
            <a:endParaRPr/>
          </a:p>
          <a:p>
            <a:pPr indent="-1905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b="1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Consistent time-series</a:t>
            </a:r>
            <a:r>
              <a:rPr b="0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across sensors and providers​</a:t>
            </a:r>
            <a:endParaRPr/>
          </a:p>
          <a:p>
            <a:pPr indent="-1905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b="0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Progress towards </a:t>
            </a:r>
            <a:r>
              <a:rPr b="1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sensor-agnostic interoperability</a:t>
            </a:r>
            <a:r>
              <a:rPr b="0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​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​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AU"/>
              <a:t>Example</a:t>
            </a:r>
            <a:endParaRPr/>
          </a:p>
        </p:txBody>
      </p:sp>
      <p:pic>
        <p:nvPicPr>
          <p:cNvPr descr="Chart, scatter chart&#10;&#10;Description automatically generated" id="113" name="Google Shape;11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97580" y="1118421"/>
            <a:ext cx="5999018" cy="5227292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7"/>
          <p:cNvSpPr txBox="1"/>
          <p:nvPr/>
        </p:nvSpPr>
        <p:spPr>
          <a:xfrm>
            <a:off x="579709" y="1905506"/>
            <a:ext cx="3684065" cy="3046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b="1"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Consistent approaches</a:t>
            </a:r>
            <a:r>
              <a:rPr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lead to </a:t>
            </a:r>
            <a:r>
              <a:rPr b="1"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equivalent</a:t>
            </a:r>
            <a:r>
              <a:rPr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surface reflectance measurands and yield better results from multi-sensor analyses​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7"/>
          <p:cNvSpPr txBox="1"/>
          <p:nvPr/>
        </p:nvSpPr>
        <p:spPr>
          <a:xfrm>
            <a:off x="6397308" y="5927271"/>
            <a:ext cx="2383970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Common methods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7"/>
          <p:cNvSpPr txBox="1"/>
          <p:nvPr/>
        </p:nvSpPr>
        <p:spPr>
          <a:xfrm>
            <a:off x="8835709" y="5927271"/>
            <a:ext cx="330925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Agency-specific approaches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7"/>
          <p:cNvSpPr txBox="1"/>
          <p:nvPr/>
        </p:nvSpPr>
        <p:spPr>
          <a:xfrm>
            <a:off x="4869480" y="3301180"/>
            <a:ext cx="932151" cy="861774"/>
          </a:xfrm>
          <a:prstGeom prst="rect">
            <a:avLst/>
          </a:prstGeom>
          <a:noFill/>
          <a:ln cap="flat" cmpd="sng" w="28575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Time-series consistency with common methods and inputs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7"/>
          <p:cNvSpPr/>
          <p:nvPr/>
        </p:nvSpPr>
        <p:spPr>
          <a:xfrm rot="-960000">
            <a:off x="10870192" y="1504371"/>
            <a:ext cx="761997" cy="1243262"/>
          </a:xfrm>
          <a:prstGeom prst="ellipse">
            <a:avLst/>
          </a:prstGeom>
          <a:noFill/>
          <a:ln cap="flat" cmpd="sng" w="2540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7"/>
          <p:cNvSpPr/>
          <p:nvPr/>
        </p:nvSpPr>
        <p:spPr>
          <a:xfrm rot="-960000">
            <a:off x="7832218" y="1504371"/>
            <a:ext cx="761997" cy="1243262"/>
          </a:xfrm>
          <a:prstGeom prst="ellipse">
            <a:avLst/>
          </a:prstGeom>
          <a:noFill/>
          <a:ln cap="flat" cmpd="sng" w="2540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7"/>
          <p:cNvSpPr/>
          <p:nvPr/>
        </p:nvSpPr>
        <p:spPr>
          <a:xfrm rot="-960000">
            <a:off x="10810033" y="3920712"/>
            <a:ext cx="761997" cy="1243262"/>
          </a:xfrm>
          <a:prstGeom prst="ellipse">
            <a:avLst/>
          </a:prstGeom>
          <a:noFill/>
          <a:ln cap="flat" cmpd="sng" w="2540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7"/>
          <p:cNvSpPr/>
          <p:nvPr/>
        </p:nvSpPr>
        <p:spPr>
          <a:xfrm rot="-960000">
            <a:off x="7872322" y="3920712"/>
            <a:ext cx="761997" cy="1243262"/>
          </a:xfrm>
          <a:prstGeom prst="ellipse">
            <a:avLst/>
          </a:prstGeom>
          <a:noFill/>
          <a:ln cap="flat" cmpd="sng" w="2540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AU"/>
              <a:t>Outcomes from WGCV-53</a:t>
            </a:r>
            <a:endParaRPr/>
          </a:p>
        </p:txBody>
      </p:sp>
      <p:sp>
        <p:nvSpPr>
          <p:cNvPr id="127" name="Google Shape;127;p8"/>
          <p:cNvSpPr/>
          <p:nvPr/>
        </p:nvSpPr>
        <p:spPr>
          <a:xfrm>
            <a:off x="262424" y="1204104"/>
            <a:ext cx="11731464" cy="489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Defining Surface Reflectance and its purpose, address uncertainties associated with SR products for specific applications, clarifying what users can expect from the product</a:t>
            </a:r>
            <a:endParaRPr/>
          </a:p>
          <a:p>
            <a:pPr indent="-1905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Reporting what is done in the process for SR products is important, metadata should include information indicating what is being produced to avoid confusion and ensure consistency</a:t>
            </a:r>
            <a:endParaRPr/>
          </a:p>
          <a:p>
            <a:pPr indent="-1905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Clarify the meaning of  ‘interoperability’, could mean consistency in datasets to enable their use together.</a:t>
            </a:r>
            <a:endParaRPr/>
          </a:p>
          <a:p>
            <a:pPr indent="-1905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A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WGCV and WGISS joint meeting (Oct 2024) will be a key opportunity to discuss interoperability of SR datasets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/>
          <p:nvPr>
            <p:ph type="title"/>
          </p:nvPr>
        </p:nvSpPr>
        <p:spPr>
          <a:xfrm>
            <a:off x="1285233" y="2550897"/>
            <a:ext cx="4809607" cy="1157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AU" sz="7500"/>
              <a:t>Thank you</a:t>
            </a:r>
            <a:endParaRPr sz="7500"/>
          </a:p>
        </p:txBody>
      </p:sp>
      <p:sp>
        <p:nvSpPr>
          <p:cNvPr id="133" name="Google Shape;133;p9"/>
          <p:cNvSpPr txBox="1"/>
          <p:nvPr/>
        </p:nvSpPr>
        <p:spPr>
          <a:xfrm>
            <a:off x="287114" y="3708459"/>
            <a:ext cx="5807726" cy="5913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2023-09-18T21:24:26Z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0x0101008894E160D5594B46A310B92C569CC8F0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_activity">
    <vt:lpwstr>{"FileActivityType":"9","FileActivityTimeStamp":"2023-09-18T21:46:47.480Z","FileActivityUsersOnPage":[{"DisplayName":"Simon Oliver","Id":"simon.oliver@ga.gov.au"},{"DisplayName":"Medhavy Thankappan","Id":"medhavy.thankappan@ga.gov.au"}],"FileActivityNavigationId":null}</vt:lpwstr>
  </property>
  <property fmtid="{D5CDD505-2E9C-101B-9397-08002B2CF9AE}" pid="8" name="TriggerFlowInfo">
    <vt:lpwstr/>
  </property>
</Properties>
</file>