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858000" cy="9144000"/>
  <p:embeddedFontLst>
    <p:embeddedFont>
      <p:font typeface="Arimo"/>
      <p:regular r:id="rId22"/>
      <p:bold r:id="rId23"/>
      <p:italic r:id="rId24"/>
      <p:boldItalic r:id="rId25"/>
    </p:embeddedFont>
    <p:embeddedFont>
      <p:font typeface="Franklin Gothic"/>
      <p:bold r:id="rId26"/>
    </p:embeddedFont>
    <p:embeddedFont>
      <p:font typeface="Montserrat"/>
      <p:regular r:id="rId27"/>
      <p:bold r:id="rId28"/>
      <p:italic r:id="rId29"/>
      <p:boldItalic r:id="rId30"/>
    </p:embeddedFont>
    <p:embeddedFont>
      <p:font typeface="Quattrocento Sans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5" roundtripDataSignature="AMtx7mgsS7RWuVQUOdxdo0DgPTpfkX1M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E74F0F7-CA2D-4625-9736-73F0F811B09A}">
  <a:tblStyle styleId="{3E74F0F7-CA2D-4625-9736-73F0F811B09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0AF78D47-04B3-480E-BEC8-4C1FF9B08A70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8E9"/>
          </a:solidFill>
        </a:fill>
      </a:tcStyle>
    </a:wholeTbl>
    <a:band1H>
      <a:tcTxStyle/>
      <a:tcStyle>
        <a:fill>
          <a:solidFill>
            <a:srgbClr val="CCCDD1"/>
          </a:solidFill>
        </a:fill>
      </a:tcStyle>
    </a:band1H>
    <a:band2H>
      <a:tcTxStyle/>
    </a:band2H>
    <a:band1V>
      <a:tcTxStyle/>
      <a:tcStyle>
        <a:fill>
          <a:solidFill>
            <a:srgbClr val="CCCDD1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Arimo-regular.fntdata"/><Relationship Id="rId21" Type="http://schemas.openxmlformats.org/officeDocument/2006/relationships/slide" Target="slides/slide16.xml"/><Relationship Id="rId24" Type="http://schemas.openxmlformats.org/officeDocument/2006/relationships/font" Target="fonts/Arimo-italic.fntdata"/><Relationship Id="rId23" Type="http://schemas.openxmlformats.org/officeDocument/2006/relationships/font" Target="fonts/Arimo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FranklinGothic-bold.fntdata"/><Relationship Id="rId25" Type="http://schemas.openxmlformats.org/officeDocument/2006/relationships/font" Target="fonts/Arimo-boldItalic.fntdata"/><Relationship Id="rId28" Type="http://schemas.openxmlformats.org/officeDocument/2006/relationships/font" Target="fonts/Montserrat-bold.fntdata"/><Relationship Id="rId27" Type="http://schemas.openxmlformats.org/officeDocument/2006/relationships/font" Target="fonts/Montserra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QuattrocentoSans-regular.fntdata"/><Relationship Id="rId30" Type="http://schemas.openxmlformats.org/officeDocument/2006/relationships/font" Target="fonts/Montserrat-boldItalic.fntdata"/><Relationship Id="rId11" Type="http://schemas.openxmlformats.org/officeDocument/2006/relationships/slide" Target="slides/slide6.xml"/><Relationship Id="rId33" Type="http://schemas.openxmlformats.org/officeDocument/2006/relationships/font" Target="fonts/QuattrocentoSans-italic.fntdata"/><Relationship Id="rId10" Type="http://schemas.openxmlformats.org/officeDocument/2006/relationships/slide" Target="slides/slide5.xml"/><Relationship Id="rId32" Type="http://schemas.openxmlformats.org/officeDocument/2006/relationships/font" Target="fonts/QuattrocentoSans-bold.fntdata"/><Relationship Id="rId13" Type="http://schemas.openxmlformats.org/officeDocument/2006/relationships/slide" Target="slides/slide8.xml"/><Relationship Id="rId35" Type="http://customschemas.google.com/relationships/presentationmetadata" Target="metadata"/><Relationship Id="rId12" Type="http://schemas.openxmlformats.org/officeDocument/2006/relationships/slide" Target="slides/slide7.xml"/><Relationship Id="rId34" Type="http://schemas.openxmlformats.org/officeDocument/2006/relationships/font" Target="fonts/QuattrocentoSans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" name="Google Shape;6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1" name="Google Shape;301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0" name="Google Shape;380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3" name="Google Shape;393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9" name="Google Shape;409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2" name="Google Shape;422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5" name="Google Shape;43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0" name="Google Shape;45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" name="Google Shape;72;p1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" name="Google Shape;161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6" name="Google Shape;176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8" name="Google Shape;188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1" name="Google Shape;201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6" name="Google Shape;256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4" name="Google Shape;264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8" name="Google Shape;278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3.jpg"/><Relationship Id="rId4" Type="http://schemas.openxmlformats.org/officeDocument/2006/relationships/image" Target="../media/image7.jp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5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5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5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5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5"/>
          <p:cNvPicPr preferRelativeResize="0"/>
          <p:nvPr/>
        </p:nvPicPr>
        <p:blipFill rotWithShape="1">
          <a:blip r:embed="rId6">
            <a:alphaModFix amt="34000"/>
          </a:blip>
          <a:srcRect b="670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5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黒背景" showMasterSp="0">
  <p:cSld name="黒背景">
    <p:bg>
      <p:bgPr>
        <a:solidFill>
          <a:schemeClr val="dk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6" name="Google Shape;26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6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LSI-VC-15, 3-5 April 2024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30;p6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1" name="Google Shape;31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6" name="Google Shape;36;p7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7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7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0" name="Google Shape;40;p7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41;p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2" name="Google Shape;42;p7"/>
          <p:cNvSpPr txBox="1"/>
          <p:nvPr/>
        </p:nvSpPr>
        <p:spPr>
          <a:xfrm>
            <a:off x="-24384" y="6562799"/>
            <a:ext cx="4925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LSI-VC-14, 10-12 October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8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7" name="Google Shape;47;p8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8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" name="Google Shape;50;p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1" name="Google Shape;51;p8"/>
          <p:cNvSpPr txBox="1"/>
          <p:nvPr/>
        </p:nvSpPr>
        <p:spPr>
          <a:xfrm>
            <a:off x="-24384" y="6562799"/>
            <a:ext cx="4925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LSI-VC-14, 10-12 October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9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6" name="Google Shape;56;p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0" name="Google Shape;60;p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61;p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2" name="Google Shape;62;p9"/>
          <p:cNvSpPr txBox="1"/>
          <p:nvPr/>
        </p:nvSpPr>
        <p:spPr>
          <a:xfrm>
            <a:off x="-24384" y="6562799"/>
            <a:ext cx="4925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LSI-VC-13, 23-24 March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4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Relationship Id="rId5" Type="http://schemas.openxmlformats.org/officeDocument/2006/relationships/image" Target="../media/image38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7.png"/><Relationship Id="rId4" Type="http://schemas.openxmlformats.org/officeDocument/2006/relationships/image" Target="../media/image5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4.png"/><Relationship Id="rId4" Type="http://schemas.openxmlformats.org/officeDocument/2006/relationships/image" Target="../media/image49.png"/><Relationship Id="rId5" Type="http://schemas.openxmlformats.org/officeDocument/2006/relationships/image" Target="../media/image5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png"/><Relationship Id="rId4" Type="http://schemas.openxmlformats.org/officeDocument/2006/relationships/image" Target="../media/image61.png"/><Relationship Id="rId5" Type="http://schemas.openxmlformats.org/officeDocument/2006/relationships/image" Target="../media/image5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5.jp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35.png"/><Relationship Id="rId11" Type="http://schemas.openxmlformats.org/officeDocument/2006/relationships/image" Target="../media/image10.png"/><Relationship Id="rId22" Type="http://schemas.openxmlformats.org/officeDocument/2006/relationships/image" Target="../media/image16.png"/><Relationship Id="rId10" Type="http://schemas.openxmlformats.org/officeDocument/2006/relationships/image" Target="../media/image9.png"/><Relationship Id="rId21" Type="http://schemas.openxmlformats.org/officeDocument/2006/relationships/image" Target="../media/image29.png"/><Relationship Id="rId13" Type="http://schemas.openxmlformats.org/officeDocument/2006/relationships/image" Target="../media/image30.png"/><Relationship Id="rId12" Type="http://schemas.openxmlformats.org/officeDocument/2006/relationships/image" Target="../media/image23.png"/><Relationship Id="rId23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8.png"/><Relationship Id="rId4" Type="http://schemas.openxmlformats.org/officeDocument/2006/relationships/image" Target="../media/image28.png"/><Relationship Id="rId9" Type="http://schemas.openxmlformats.org/officeDocument/2006/relationships/image" Target="../media/image13.png"/><Relationship Id="rId15" Type="http://schemas.openxmlformats.org/officeDocument/2006/relationships/image" Target="../media/image18.png"/><Relationship Id="rId14" Type="http://schemas.openxmlformats.org/officeDocument/2006/relationships/image" Target="../media/image20.png"/><Relationship Id="rId17" Type="http://schemas.openxmlformats.org/officeDocument/2006/relationships/image" Target="../media/image17.png"/><Relationship Id="rId16" Type="http://schemas.openxmlformats.org/officeDocument/2006/relationships/image" Target="../media/image12.png"/><Relationship Id="rId5" Type="http://schemas.openxmlformats.org/officeDocument/2006/relationships/image" Target="../media/image19.png"/><Relationship Id="rId19" Type="http://schemas.openxmlformats.org/officeDocument/2006/relationships/image" Target="../media/image24.png"/><Relationship Id="rId6" Type="http://schemas.openxmlformats.org/officeDocument/2006/relationships/image" Target="../media/image14.png"/><Relationship Id="rId18" Type="http://schemas.openxmlformats.org/officeDocument/2006/relationships/image" Target="../media/image25.png"/><Relationship Id="rId7" Type="http://schemas.openxmlformats.org/officeDocument/2006/relationships/image" Target="../media/image64.png"/><Relationship Id="rId8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jpg"/><Relationship Id="rId4" Type="http://schemas.openxmlformats.org/officeDocument/2006/relationships/image" Target="../media/image62.jpg"/><Relationship Id="rId5" Type="http://schemas.openxmlformats.org/officeDocument/2006/relationships/image" Target="../media/image63.jpg"/><Relationship Id="rId6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6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LSI-VC-15</a:t>
            </a:r>
            <a:endParaRPr sz="7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>
                <a:latin typeface="Montserrat"/>
                <a:ea typeface="Montserrat"/>
                <a:cs typeface="Montserrat"/>
                <a:sym typeface="Montserrat"/>
              </a:rPr>
              <a:t>202</a:t>
            </a:r>
            <a:r>
              <a:rPr lang="en-GB" sz="7500"/>
              <a:t>4</a:t>
            </a:r>
            <a:endParaRPr sz="7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GB" sz="4000">
                <a:latin typeface="Montserrat"/>
                <a:ea typeface="Montserrat"/>
                <a:cs typeface="Montserrat"/>
                <a:sym typeface="Montserrat"/>
              </a:rPr>
              <a:t>JAXA Mission Updates </a:t>
            </a:r>
            <a:endParaRPr i="1"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p1"/>
          <p:cNvSpPr/>
          <p:nvPr/>
        </p:nvSpPr>
        <p:spPr>
          <a:xfrm>
            <a:off x="7222284" y="4148583"/>
            <a:ext cx="4832943" cy="27094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Takeo Tadono, JAXA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Ake Rosenqvist, soloEO/JAXA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#2.6-3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LSI-VC-15 2024, Tokyo 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3rd - 5th April 2024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8"/>
          <p:cNvSpPr txBox="1"/>
          <p:nvPr/>
        </p:nvSpPr>
        <p:spPr>
          <a:xfrm>
            <a:off x="94019" y="173584"/>
            <a:ext cx="9492107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ALOS-4 Ground Segments</a:t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04" name="Google Shape;304;p18"/>
          <p:cNvCxnSpPr/>
          <p:nvPr/>
        </p:nvCxnSpPr>
        <p:spPr>
          <a:xfrm>
            <a:off x="4852168" y="4394201"/>
            <a:ext cx="0" cy="1735173"/>
          </a:xfrm>
          <a:prstGeom prst="straightConnector1">
            <a:avLst/>
          </a:prstGeom>
          <a:noFill/>
          <a:ln cap="flat" cmpd="sng" w="12700">
            <a:solidFill>
              <a:srgbClr val="0000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5" name="Google Shape;305;p18"/>
          <p:cNvCxnSpPr/>
          <p:nvPr/>
        </p:nvCxnSpPr>
        <p:spPr>
          <a:xfrm>
            <a:off x="6855443" y="3267328"/>
            <a:ext cx="0" cy="56849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6" name="Google Shape;306;p18"/>
          <p:cNvCxnSpPr/>
          <p:nvPr/>
        </p:nvCxnSpPr>
        <p:spPr>
          <a:xfrm>
            <a:off x="2078474" y="3061342"/>
            <a:ext cx="0" cy="1155368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7" name="Google Shape;307;p18"/>
          <p:cNvSpPr txBox="1"/>
          <p:nvPr/>
        </p:nvSpPr>
        <p:spPr>
          <a:xfrm>
            <a:off x="8440474" y="1975063"/>
            <a:ext cx="99979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S-band (TLM)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8"/>
          <p:cNvSpPr txBox="1"/>
          <p:nvPr/>
        </p:nvSpPr>
        <p:spPr>
          <a:xfrm>
            <a:off x="3796012" y="2001958"/>
            <a:ext cx="15660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Ka-band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GB" sz="1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(Mission Data)</a:t>
            </a:r>
            <a:endParaRPr b="1" i="0" sz="1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8"/>
          <p:cNvSpPr/>
          <p:nvPr/>
        </p:nvSpPr>
        <p:spPr>
          <a:xfrm>
            <a:off x="8000918" y="2712832"/>
            <a:ext cx="2051249" cy="549198"/>
          </a:xfrm>
          <a:prstGeom prst="roundRect">
            <a:avLst>
              <a:gd fmla="val 16667" name="adj"/>
            </a:avLst>
          </a:prstGeom>
          <a:solidFill>
            <a:srgbClr val="DEF6FE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Ground Network Stations</a:t>
            </a:r>
            <a:endParaRPr/>
          </a:p>
        </p:txBody>
      </p:sp>
      <p:pic>
        <p:nvPicPr>
          <p:cNvPr id="310" name="Google Shape;31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956592" y="2336068"/>
            <a:ext cx="376238" cy="39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8"/>
          <p:cNvSpPr txBox="1"/>
          <p:nvPr/>
        </p:nvSpPr>
        <p:spPr>
          <a:xfrm>
            <a:off x="3992357" y="3847699"/>
            <a:ext cx="4979975" cy="566044"/>
          </a:xfrm>
          <a:prstGeom prst="rect">
            <a:avLst/>
          </a:prstGeom>
          <a:solidFill>
            <a:srgbClr val="E9FFAB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Spacecraft Control Mission Operation system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(SCMO)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0030" y="2345564"/>
            <a:ext cx="406400" cy="39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30243" y="2351775"/>
            <a:ext cx="406400" cy="392113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8"/>
          <p:cNvSpPr txBox="1"/>
          <p:nvPr/>
        </p:nvSpPr>
        <p:spPr>
          <a:xfrm>
            <a:off x="1092321" y="1912343"/>
            <a:ext cx="169895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Ka-band (TLM)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Ka-band (Mission Data)</a:t>
            </a:r>
            <a:endParaRPr b="1" i="0" sz="1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8"/>
          <p:cNvSpPr/>
          <p:nvPr/>
        </p:nvSpPr>
        <p:spPr>
          <a:xfrm flipH="1" rot="8121900">
            <a:off x="2310062" y="2028529"/>
            <a:ext cx="1035108" cy="97393"/>
          </a:xfrm>
          <a:custGeom>
            <a:rect b="b" l="l" r="r" t="t"/>
            <a:pathLst>
              <a:path extrusionOk="0" h="45" w="1180">
                <a:moveTo>
                  <a:pt x="0" y="0"/>
                </a:moveTo>
                <a:lnTo>
                  <a:pt x="635" y="0"/>
                </a:lnTo>
                <a:lnTo>
                  <a:pt x="590" y="45"/>
                </a:lnTo>
                <a:lnTo>
                  <a:pt x="1180" y="45"/>
                </a:ln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triangle"/>
            <a:tailEnd len="med" w="med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8"/>
          <p:cNvSpPr txBox="1"/>
          <p:nvPr/>
        </p:nvSpPr>
        <p:spPr>
          <a:xfrm flipH="1" rot="-2678100">
            <a:off x="2310050" y="2028525"/>
            <a:ext cx="1035108" cy="97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8"/>
          <p:cNvSpPr txBox="1"/>
          <p:nvPr/>
        </p:nvSpPr>
        <p:spPr>
          <a:xfrm>
            <a:off x="2376885" y="1605583"/>
            <a:ext cx="68701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 band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(CMD)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8" name="Google Shape;318;p18"/>
          <p:cNvCxnSpPr/>
          <p:nvPr/>
        </p:nvCxnSpPr>
        <p:spPr>
          <a:xfrm>
            <a:off x="6598371" y="3234140"/>
            <a:ext cx="0" cy="623859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319" name="Google Shape;319;p18"/>
          <p:cNvCxnSpPr/>
          <p:nvPr/>
        </p:nvCxnSpPr>
        <p:spPr>
          <a:xfrm>
            <a:off x="8643633" y="3262030"/>
            <a:ext cx="0" cy="585281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320" name="Google Shape;320;p18"/>
          <p:cNvSpPr/>
          <p:nvPr/>
        </p:nvSpPr>
        <p:spPr>
          <a:xfrm rot="-445551">
            <a:off x="3801610" y="1468556"/>
            <a:ext cx="1985968" cy="118216"/>
          </a:xfrm>
          <a:custGeom>
            <a:rect b="b" l="l" r="r" t="t"/>
            <a:pathLst>
              <a:path extrusionOk="0" h="45" w="1180">
                <a:moveTo>
                  <a:pt x="0" y="0"/>
                </a:moveTo>
                <a:lnTo>
                  <a:pt x="635" y="0"/>
                </a:lnTo>
                <a:lnTo>
                  <a:pt x="590" y="45"/>
                </a:lnTo>
                <a:lnTo>
                  <a:pt x="1180" y="45"/>
                </a:ln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triangle"/>
            <a:tailEnd len="med" w="med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8"/>
          <p:cNvSpPr txBox="1"/>
          <p:nvPr/>
        </p:nvSpPr>
        <p:spPr>
          <a:xfrm rot="10354449">
            <a:off x="3801600" y="1468550"/>
            <a:ext cx="1985968" cy="118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8"/>
          <p:cNvSpPr txBox="1"/>
          <p:nvPr/>
        </p:nvSpPr>
        <p:spPr>
          <a:xfrm>
            <a:off x="3464269" y="1082408"/>
            <a:ext cx="164770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Laser （TLM）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Laser （Mission data)</a:t>
            </a:r>
            <a:endParaRPr/>
          </a:p>
        </p:txBody>
      </p:sp>
      <p:pic>
        <p:nvPicPr>
          <p:cNvPr id="323" name="Google Shape;32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5038" y="2331963"/>
            <a:ext cx="406400" cy="3921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4" name="Google Shape;324;p18"/>
          <p:cNvCxnSpPr/>
          <p:nvPr/>
        </p:nvCxnSpPr>
        <p:spPr>
          <a:xfrm>
            <a:off x="4821230" y="3087317"/>
            <a:ext cx="0" cy="748705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テーブル, 座る, 作品, スライス が含まれている画像&#10;&#10;自動的に生成された説明" id="325" name="Google Shape;325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89785" y="1304755"/>
            <a:ext cx="1209893" cy="54020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26" name="Google Shape;326;p18"/>
          <p:cNvSpPr/>
          <p:nvPr/>
        </p:nvSpPr>
        <p:spPr>
          <a:xfrm rot="-2367647">
            <a:off x="4672614" y="1944112"/>
            <a:ext cx="1492315" cy="110790"/>
          </a:xfrm>
          <a:custGeom>
            <a:rect b="b" l="l" r="r" t="t"/>
            <a:pathLst>
              <a:path extrusionOk="0" h="45" w="1180">
                <a:moveTo>
                  <a:pt x="0" y="0"/>
                </a:moveTo>
                <a:lnTo>
                  <a:pt x="635" y="0"/>
                </a:lnTo>
                <a:lnTo>
                  <a:pt x="590" y="45"/>
                </a:lnTo>
                <a:lnTo>
                  <a:pt x="1180" y="45"/>
                </a:ln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triangl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8"/>
          <p:cNvSpPr txBox="1"/>
          <p:nvPr/>
        </p:nvSpPr>
        <p:spPr>
          <a:xfrm rot="8432353">
            <a:off x="4672600" y="1944100"/>
            <a:ext cx="1492315" cy="1107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-7736585">
            <a:off x="6450589" y="2101104"/>
            <a:ext cx="589730" cy="84958"/>
          </a:xfrm>
          <a:custGeom>
            <a:rect b="b" l="l" r="r" t="t"/>
            <a:pathLst>
              <a:path extrusionOk="0" h="45" w="1180">
                <a:moveTo>
                  <a:pt x="0" y="0"/>
                </a:moveTo>
                <a:lnTo>
                  <a:pt x="635" y="0"/>
                </a:lnTo>
                <a:lnTo>
                  <a:pt x="590" y="45"/>
                </a:lnTo>
                <a:lnTo>
                  <a:pt x="1180" y="45"/>
                </a:ln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triangle"/>
            <a:tailEnd len="med" w="med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8"/>
          <p:cNvSpPr txBox="1"/>
          <p:nvPr/>
        </p:nvSpPr>
        <p:spPr>
          <a:xfrm rot="3063415">
            <a:off x="6450575" y="2101100"/>
            <a:ext cx="589730" cy="849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8"/>
          <p:cNvSpPr txBox="1"/>
          <p:nvPr/>
        </p:nvSpPr>
        <p:spPr>
          <a:xfrm>
            <a:off x="6991773" y="1367580"/>
            <a:ext cx="62260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S-band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(CMD)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76062" y="1256038"/>
            <a:ext cx="961310" cy="477887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8"/>
          <p:cNvSpPr txBox="1"/>
          <p:nvPr/>
        </p:nvSpPr>
        <p:spPr>
          <a:xfrm>
            <a:off x="6165707" y="1089114"/>
            <a:ext cx="65434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ALOS-4</a:t>
            </a:r>
            <a:endParaRPr b="1" i="0" sz="10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04948" y="2331963"/>
            <a:ext cx="418499" cy="40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35977" y="2324304"/>
            <a:ext cx="418499" cy="40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46983" y="2336068"/>
            <a:ext cx="418499" cy="4037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18"/>
          <p:cNvCxnSpPr/>
          <p:nvPr/>
        </p:nvCxnSpPr>
        <p:spPr>
          <a:xfrm>
            <a:off x="2241243" y="3143086"/>
            <a:ext cx="0" cy="835386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337" name="Google Shape;337;p18"/>
          <p:cNvCxnSpPr/>
          <p:nvPr/>
        </p:nvCxnSpPr>
        <p:spPr>
          <a:xfrm>
            <a:off x="2238238" y="3978472"/>
            <a:ext cx="1754119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8" name="Google Shape;338;p18"/>
          <p:cNvCxnSpPr/>
          <p:nvPr/>
        </p:nvCxnSpPr>
        <p:spPr>
          <a:xfrm>
            <a:off x="2078474" y="4224112"/>
            <a:ext cx="1836774" cy="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39" name="Google Shape;339;p18"/>
          <p:cNvSpPr/>
          <p:nvPr/>
        </p:nvSpPr>
        <p:spPr>
          <a:xfrm rot="-10010775">
            <a:off x="6749648" y="1935590"/>
            <a:ext cx="2185066" cy="120981"/>
          </a:xfrm>
          <a:custGeom>
            <a:rect b="b" l="l" r="r" t="t"/>
            <a:pathLst>
              <a:path extrusionOk="0" h="45" w="1180">
                <a:moveTo>
                  <a:pt x="0" y="0"/>
                </a:moveTo>
                <a:lnTo>
                  <a:pt x="635" y="0"/>
                </a:lnTo>
                <a:lnTo>
                  <a:pt x="590" y="45"/>
                </a:lnTo>
                <a:lnTo>
                  <a:pt x="1180" y="45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18"/>
          <p:cNvSpPr txBox="1"/>
          <p:nvPr/>
        </p:nvSpPr>
        <p:spPr>
          <a:xfrm rot="789225">
            <a:off x="6749625" y="1935575"/>
            <a:ext cx="2185066" cy="120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8"/>
          <p:cNvSpPr txBox="1"/>
          <p:nvPr/>
        </p:nvSpPr>
        <p:spPr>
          <a:xfrm>
            <a:off x="5220906" y="1186724"/>
            <a:ext cx="89166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Laser (CMD)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8"/>
          <p:cNvSpPr txBox="1"/>
          <p:nvPr/>
        </p:nvSpPr>
        <p:spPr>
          <a:xfrm>
            <a:off x="6696746" y="1786021"/>
            <a:ext cx="62260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S-band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(CMD)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8"/>
          <p:cNvSpPr txBox="1"/>
          <p:nvPr/>
        </p:nvSpPr>
        <p:spPr>
          <a:xfrm>
            <a:off x="2250084" y="3379286"/>
            <a:ext cx="507117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CMD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8"/>
          <p:cNvSpPr txBox="1"/>
          <p:nvPr/>
        </p:nvSpPr>
        <p:spPr>
          <a:xfrm>
            <a:off x="5192158" y="5094439"/>
            <a:ext cx="4637642" cy="549198"/>
          </a:xfrm>
          <a:prstGeom prst="rect">
            <a:avLst/>
          </a:prstGeom>
          <a:solidFill>
            <a:srgbClr val="FFFFCC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72000" lIns="91425" spcFirstLastPara="1" rIns="91425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 Intelligence Collection and Sharing system (EICS)</a:t>
            </a:r>
            <a:endParaRPr/>
          </a:p>
        </p:txBody>
      </p:sp>
      <p:sp>
        <p:nvSpPr>
          <p:cNvPr id="345" name="Google Shape;345;p18"/>
          <p:cNvSpPr/>
          <p:nvPr/>
        </p:nvSpPr>
        <p:spPr>
          <a:xfrm>
            <a:off x="4107157" y="6146932"/>
            <a:ext cx="4364781" cy="334199"/>
          </a:xfrm>
          <a:prstGeom prst="parallelogram">
            <a:avLst>
              <a:gd fmla="val 25000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Users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6" name="Google Shape;346;p18"/>
          <p:cNvCxnSpPr/>
          <p:nvPr/>
        </p:nvCxnSpPr>
        <p:spPr>
          <a:xfrm>
            <a:off x="6285890" y="4413743"/>
            <a:ext cx="0" cy="674928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47" name="Google Shape;347;p18"/>
          <p:cNvCxnSpPr/>
          <p:nvPr/>
        </p:nvCxnSpPr>
        <p:spPr>
          <a:xfrm>
            <a:off x="5714200" y="5643637"/>
            <a:ext cx="0" cy="503295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48" name="Google Shape;348;p18"/>
          <p:cNvSpPr txBox="1"/>
          <p:nvPr/>
        </p:nvSpPr>
        <p:spPr>
          <a:xfrm>
            <a:off x="5454234" y="2034442"/>
            <a:ext cx="1318216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S-band (TLM)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Ka-band (Mission Data)</a:t>
            </a:r>
            <a:endParaRPr b="1" i="0" sz="1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8"/>
          <p:cNvSpPr txBox="1"/>
          <p:nvPr/>
        </p:nvSpPr>
        <p:spPr>
          <a:xfrm>
            <a:off x="4821764" y="3540228"/>
            <a:ext cx="97334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Mission Data</a:t>
            </a:r>
            <a:endParaRPr b="1" i="0" sz="1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0" name="Google Shape;350;p18"/>
          <p:cNvCxnSpPr/>
          <p:nvPr/>
        </p:nvCxnSpPr>
        <p:spPr>
          <a:xfrm>
            <a:off x="8194100" y="3271983"/>
            <a:ext cx="0" cy="500749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51" name="Google Shape;351;p18"/>
          <p:cNvSpPr txBox="1"/>
          <p:nvPr/>
        </p:nvSpPr>
        <p:spPr>
          <a:xfrm>
            <a:off x="7768872" y="3351946"/>
            <a:ext cx="57761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TLM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8"/>
          <p:cNvSpPr txBox="1"/>
          <p:nvPr/>
        </p:nvSpPr>
        <p:spPr>
          <a:xfrm>
            <a:off x="6099309" y="3256176"/>
            <a:ext cx="47801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CMD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8"/>
          <p:cNvSpPr txBox="1"/>
          <p:nvPr/>
        </p:nvSpPr>
        <p:spPr>
          <a:xfrm>
            <a:off x="8194100" y="3344404"/>
            <a:ext cx="47278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CMD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8"/>
          <p:cNvSpPr txBox="1"/>
          <p:nvPr/>
        </p:nvSpPr>
        <p:spPr>
          <a:xfrm>
            <a:off x="6820053" y="3563821"/>
            <a:ext cx="97334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Mission Data</a:t>
            </a:r>
            <a:endParaRPr b="1" i="0" sz="1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8"/>
          <p:cNvSpPr txBox="1"/>
          <p:nvPr/>
        </p:nvSpPr>
        <p:spPr>
          <a:xfrm>
            <a:off x="2238238" y="4231639"/>
            <a:ext cx="97334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Mission Data</a:t>
            </a:r>
            <a:endParaRPr b="1" i="0" sz="1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6" name="Google Shape;356;p18"/>
          <p:cNvCxnSpPr/>
          <p:nvPr/>
        </p:nvCxnSpPr>
        <p:spPr>
          <a:xfrm>
            <a:off x="8107326" y="5635615"/>
            <a:ext cx="0" cy="511316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357" name="Google Shape;357;p18"/>
          <p:cNvSpPr txBox="1"/>
          <p:nvPr/>
        </p:nvSpPr>
        <p:spPr>
          <a:xfrm>
            <a:off x="8260424" y="5821223"/>
            <a:ext cx="1261564" cy="1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Observation Requests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8"/>
          <p:cNvSpPr txBox="1"/>
          <p:nvPr/>
        </p:nvSpPr>
        <p:spPr>
          <a:xfrm>
            <a:off x="6354727" y="4482934"/>
            <a:ext cx="116249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Observation Plan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Mission Data</a:t>
            </a:r>
            <a:endParaRPr b="1" i="0" sz="1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9" name="Google Shape;359;p18"/>
          <p:cNvCxnSpPr/>
          <p:nvPr/>
        </p:nvCxnSpPr>
        <p:spPr>
          <a:xfrm>
            <a:off x="8098908" y="4394309"/>
            <a:ext cx="0" cy="69436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360" name="Google Shape;360;p18"/>
          <p:cNvSpPr txBox="1"/>
          <p:nvPr/>
        </p:nvSpPr>
        <p:spPr>
          <a:xfrm>
            <a:off x="8252792" y="4636560"/>
            <a:ext cx="1261564" cy="1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Observation Requests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48394" y="2331963"/>
            <a:ext cx="418499" cy="40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91840" y="2331963"/>
            <a:ext cx="418499" cy="40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735285" y="2331963"/>
            <a:ext cx="497436" cy="40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57669" y="2324304"/>
            <a:ext cx="418499" cy="40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01115" y="2331963"/>
            <a:ext cx="418499" cy="40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44562" y="2331963"/>
            <a:ext cx="418499" cy="4037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7" name="Google Shape;367;p18"/>
          <p:cNvCxnSpPr/>
          <p:nvPr/>
        </p:nvCxnSpPr>
        <p:spPr>
          <a:xfrm>
            <a:off x="6338317" y="5649403"/>
            <a:ext cx="0" cy="49752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368" name="Google Shape;368;p18"/>
          <p:cNvSpPr txBox="1"/>
          <p:nvPr/>
        </p:nvSpPr>
        <p:spPr>
          <a:xfrm>
            <a:off x="6480306" y="5786813"/>
            <a:ext cx="1070806" cy="1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Search/Order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18"/>
          <p:cNvSpPr/>
          <p:nvPr/>
        </p:nvSpPr>
        <p:spPr>
          <a:xfrm>
            <a:off x="5484545" y="5425736"/>
            <a:ext cx="1173169" cy="217899"/>
          </a:xfrm>
          <a:prstGeom prst="rect">
            <a:avLst/>
          </a:prstGeom>
          <a:solidFill>
            <a:srgbClr val="FEDB6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AUIG4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0" name="Google Shape;370;p18"/>
          <p:cNvCxnSpPr/>
          <p:nvPr/>
        </p:nvCxnSpPr>
        <p:spPr>
          <a:xfrm>
            <a:off x="5293731" y="5643636"/>
            <a:ext cx="0" cy="503295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71" name="Google Shape;371;p18"/>
          <p:cNvSpPr txBox="1"/>
          <p:nvPr/>
        </p:nvSpPr>
        <p:spPr>
          <a:xfrm>
            <a:off x="4574416" y="5750559"/>
            <a:ext cx="1415806" cy="153888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Standard Products</a:t>
            </a:r>
            <a:endParaRPr b="1" i="0" sz="1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8"/>
          <p:cNvSpPr/>
          <p:nvPr/>
        </p:nvSpPr>
        <p:spPr>
          <a:xfrm>
            <a:off x="5775978" y="2715737"/>
            <a:ext cx="2017418" cy="538810"/>
          </a:xfrm>
          <a:prstGeom prst="roundRect">
            <a:avLst>
              <a:gd fmla="val 16667" name="adj"/>
            </a:avLst>
          </a:prstGeom>
          <a:solidFill>
            <a:srgbClr val="DEF6FE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36000" spcFirstLastPara="1" rIns="360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Ground Stations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(High latitude)</a:t>
            </a:r>
            <a:endParaRPr/>
          </a:p>
        </p:txBody>
      </p:sp>
      <p:sp>
        <p:nvSpPr>
          <p:cNvPr id="373" name="Google Shape;373;p18"/>
          <p:cNvSpPr/>
          <p:nvPr/>
        </p:nvSpPr>
        <p:spPr>
          <a:xfrm>
            <a:off x="1497106" y="2789341"/>
            <a:ext cx="3938302" cy="326680"/>
          </a:xfrm>
          <a:prstGeom prst="roundRect">
            <a:avLst>
              <a:gd fmla="val 16667" name="adj"/>
            </a:avLst>
          </a:prstGeom>
          <a:solidFill>
            <a:srgbClr val="DEF6FE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Ground Stations (Ka-band)</a:t>
            </a:r>
            <a:endParaRPr/>
          </a:p>
        </p:txBody>
      </p:sp>
      <p:sp>
        <p:nvSpPr>
          <p:cNvPr id="374" name="Google Shape;374;p18"/>
          <p:cNvSpPr/>
          <p:nvPr/>
        </p:nvSpPr>
        <p:spPr>
          <a:xfrm>
            <a:off x="1092321" y="2715737"/>
            <a:ext cx="4501309" cy="63475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8"/>
          <p:cNvSpPr txBox="1"/>
          <p:nvPr/>
        </p:nvSpPr>
        <p:spPr>
          <a:xfrm>
            <a:off x="2361686" y="3073379"/>
            <a:ext cx="220766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(Tsukuba &amp; Hatoyama)</a:t>
            </a:r>
            <a:endParaRPr/>
          </a:p>
        </p:txBody>
      </p:sp>
      <p:sp>
        <p:nvSpPr>
          <p:cNvPr id="376" name="Google Shape;376;p18"/>
          <p:cNvSpPr/>
          <p:nvPr/>
        </p:nvSpPr>
        <p:spPr>
          <a:xfrm>
            <a:off x="215643" y="4842498"/>
            <a:ext cx="3819289" cy="715830"/>
          </a:xfrm>
          <a:prstGeom prst="wedgeRectCallout">
            <a:avLst>
              <a:gd fmla="val 64042" name="adj1"/>
              <a:gd fmla="val -104295" name="adj2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✔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Parallel data process with GPUs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✔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 data distribution for emergency observation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18"/>
          <p:cNvSpPr/>
          <p:nvPr/>
        </p:nvSpPr>
        <p:spPr>
          <a:xfrm>
            <a:off x="9829801" y="4112303"/>
            <a:ext cx="2240050" cy="678146"/>
          </a:xfrm>
          <a:prstGeom prst="wedgeRectCallout">
            <a:avLst>
              <a:gd fmla="val -59528" name="adj1"/>
              <a:gd fmla="val 88148" name="adj2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EICS integrates ALOS-2 data as single UI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9"/>
          <p:cNvSpPr txBox="1"/>
          <p:nvPr/>
        </p:nvSpPr>
        <p:spPr>
          <a:xfrm>
            <a:off x="94019" y="173584"/>
            <a:ext cx="9492107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ALOS-4 Products</a:t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3" name="Google Shape;383;p19"/>
          <p:cNvSpPr txBox="1"/>
          <p:nvPr/>
        </p:nvSpPr>
        <p:spPr>
          <a:xfrm>
            <a:off x="5141178" y="1132316"/>
            <a:ext cx="6545580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Higher-level Products</a:t>
            </a:r>
            <a:endParaRPr/>
          </a:p>
          <a:p>
            <a:pPr indent="-285750" lvl="0" marL="742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mosaic (NRB*) </a:t>
            </a:r>
            <a:endParaRPr/>
          </a:p>
          <a:p>
            <a:pPr indent="-2857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forest/non-forest map (FNF)</a:t>
            </a:r>
            <a:endParaRPr/>
          </a:p>
          <a:p>
            <a:pPr indent="-2857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Disaster response map and information</a:t>
            </a:r>
            <a:endParaRPr/>
          </a:p>
          <a:p>
            <a:pPr indent="-2857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Time-series InSAR over entire Japan by GSI,   etc.</a:t>
            </a:r>
            <a:endParaRPr/>
          </a:p>
        </p:txBody>
      </p:sp>
      <p:sp>
        <p:nvSpPr>
          <p:cNvPr id="384" name="Google Shape;384;p19"/>
          <p:cNvSpPr txBox="1"/>
          <p:nvPr/>
        </p:nvSpPr>
        <p:spPr>
          <a:xfrm>
            <a:off x="161358" y="1132316"/>
            <a:ext cx="5009316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Standard Products</a:t>
            </a:r>
            <a:endParaRPr/>
          </a:p>
          <a:p>
            <a:pPr indent="-285750" lvl="2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Compatible definition with ALOS-2</a:t>
            </a:r>
            <a:endParaRPr/>
          </a:p>
          <a:p>
            <a:pPr indent="-285750" lvl="2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 documentation and sample products are in preparation</a:t>
            </a:r>
            <a:endParaRPr/>
          </a:p>
          <a:p>
            <a:pPr indent="-285750" lvl="2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policy is under discussion</a:t>
            </a:r>
            <a:endParaRPr/>
          </a:p>
        </p:txBody>
      </p:sp>
      <p:graphicFrame>
        <p:nvGraphicFramePr>
          <p:cNvPr id="385" name="Google Shape;385;p19"/>
          <p:cNvGraphicFramePr/>
          <p:nvPr/>
        </p:nvGraphicFramePr>
        <p:xfrm>
          <a:off x="306091" y="303833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{3E74F0F7-CA2D-4625-9736-73F0F811B09A}</a:tableStyleId>
              </a:tblPr>
              <a:tblGrid>
                <a:gridCol w="1068075"/>
                <a:gridCol w="2619850"/>
                <a:gridCol w="1031925"/>
              </a:tblGrid>
              <a:tr h="445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Processing level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Content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Format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</a:tr>
              <a:tr h="262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L1.1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Single look complex image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CEOS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445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L1.2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Signal data processed to a single-beam observation equivalent and uniform PRF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CEOS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309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L1.5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Ground-range multi-look amplitude image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CEOS, GeoTIFF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445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L2.1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Ground-range multi-look amplitude image with ortho correction to L1.5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CEOS, GeoTIFF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86" name="Google Shape;386;p19"/>
          <p:cNvSpPr txBox="1"/>
          <p:nvPr/>
        </p:nvSpPr>
        <p:spPr>
          <a:xfrm>
            <a:off x="8514735" y="1131999"/>
            <a:ext cx="355031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GB" sz="16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 Compliant with CEOS Analysis Ready Data (ARD) format specification</a:t>
            </a:r>
            <a:endParaRPr b="0" i="1" sz="1600" u="sng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19"/>
          <p:cNvSpPr txBox="1"/>
          <p:nvPr/>
        </p:nvSpPr>
        <p:spPr>
          <a:xfrm>
            <a:off x="10181258" y="1716774"/>
            <a:ext cx="188379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sng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https://ceos.org/ard/</a:t>
            </a:r>
            <a:endParaRPr b="0" i="0" sz="1400" u="sng" cap="none" strike="noStrike">
              <a:solidFill>
                <a:srgbClr val="0066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65192" y="3935352"/>
            <a:ext cx="3165402" cy="225964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9" name="Google Shape;38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43466" y="3038332"/>
            <a:ext cx="4319801" cy="179404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0" name="Google Shape;390;p19"/>
          <p:cNvSpPr txBox="1"/>
          <p:nvPr/>
        </p:nvSpPr>
        <p:spPr>
          <a:xfrm>
            <a:off x="11123155" y="6194998"/>
            <a:ext cx="87569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 GSI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0"/>
          <p:cNvSpPr txBox="1"/>
          <p:nvPr/>
        </p:nvSpPr>
        <p:spPr>
          <a:xfrm>
            <a:off x="94019" y="183633"/>
            <a:ext cx="9904091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ALOS-4 Basic Observation Scenario (BOS)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96" name="Google Shape;396;p20"/>
          <p:cNvCxnSpPr/>
          <p:nvPr/>
        </p:nvCxnSpPr>
        <p:spPr>
          <a:xfrm>
            <a:off x="673948" y="1637857"/>
            <a:ext cx="11231136" cy="0"/>
          </a:xfrm>
          <a:prstGeom prst="straightConnector1">
            <a:avLst/>
          </a:prstGeom>
          <a:solidFill>
            <a:schemeClr val="accent1"/>
          </a:solidFill>
          <a:ln cap="flat" cmpd="sng" w="38100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97" name="Google Shape;397;p20"/>
          <p:cNvSpPr txBox="1"/>
          <p:nvPr/>
        </p:nvSpPr>
        <p:spPr>
          <a:xfrm>
            <a:off x="6301181" y="1264966"/>
            <a:ext cx="43053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year = 26 cycles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4919" y="4512919"/>
            <a:ext cx="3341642" cy="2001781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0"/>
          <p:cNvSpPr txBox="1"/>
          <p:nvPr/>
        </p:nvSpPr>
        <p:spPr>
          <a:xfrm>
            <a:off x="277410" y="3473757"/>
            <a:ext cx="6185028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basemap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1613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GB" sz="18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Stripmap 10 m DP 200 km swath </a:t>
            </a: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covered by 3 cycles</a:t>
            </a:r>
            <a:endParaRPr/>
          </a:p>
          <a:p>
            <a:pPr indent="-201613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GB" sz="18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Stripmap 6 m FP 100 km swath </a:t>
            </a: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covered by 6 cycles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20"/>
          <p:cNvSpPr txBox="1"/>
          <p:nvPr/>
        </p:nvSpPr>
        <p:spPr>
          <a:xfrm>
            <a:off x="94019" y="1018050"/>
            <a:ext cx="327590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Global Observations</a:t>
            </a:r>
            <a:endParaRPr b="0" i="1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Google Shape;40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71292" y="4376737"/>
            <a:ext cx="4067340" cy="211770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0"/>
          <p:cNvSpPr txBox="1"/>
          <p:nvPr/>
        </p:nvSpPr>
        <p:spPr>
          <a:xfrm>
            <a:off x="6715432" y="3496652"/>
            <a:ext cx="5032812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Disaster basemap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GB" sz="1800" u="none" cap="none" strike="noStrike">
                <a:solidFill>
                  <a:srgbClr val="CC6600"/>
                </a:solidFill>
                <a:latin typeface="Arial"/>
                <a:ea typeface="Arial"/>
                <a:cs typeface="Arial"/>
                <a:sym typeface="Arial"/>
              </a:rPr>
              <a:t>ScanSAR DP 700 km </a:t>
            </a: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covered by 2 cycles</a:t>
            </a:r>
            <a:endParaRPr/>
          </a:p>
        </p:txBody>
      </p:sp>
      <p:graphicFrame>
        <p:nvGraphicFramePr>
          <p:cNvPr id="403" name="Google Shape;403;p20"/>
          <p:cNvGraphicFramePr/>
          <p:nvPr/>
        </p:nvGraphicFramePr>
        <p:xfrm>
          <a:off x="305593" y="17614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{3E74F0F7-CA2D-4625-9736-73F0F811B09A}</a:tableStyleId>
              </a:tblPr>
              <a:tblGrid>
                <a:gridCol w="428925"/>
                <a:gridCol w="428925"/>
                <a:gridCol w="428925"/>
                <a:gridCol w="428925"/>
                <a:gridCol w="428925"/>
                <a:gridCol w="428925"/>
                <a:gridCol w="428925"/>
                <a:gridCol w="428925"/>
                <a:gridCol w="428925"/>
                <a:gridCol w="428925"/>
                <a:gridCol w="428925"/>
                <a:gridCol w="428925"/>
                <a:gridCol w="428925"/>
                <a:gridCol w="428925"/>
                <a:gridCol w="428925"/>
                <a:gridCol w="428925"/>
                <a:gridCol w="428925"/>
                <a:gridCol w="428925"/>
                <a:gridCol w="428925"/>
                <a:gridCol w="428925"/>
                <a:gridCol w="428925"/>
                <a:gridCol w="428925"/>
                <a:gridCol w="428925"/>
                <a:gridCol w="428925"/>
                <a:gridCol w="428925"/>
                <a:gridCol w="428925"/>
                <a:gridCol w="428925"/>
              </a:tblGrid>
              <a:tr h="261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Cycle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1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day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43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57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71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85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99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113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127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141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155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169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183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197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211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225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239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253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267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281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295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309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323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337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351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80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Des.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6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Global basemap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Disaster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16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Thematic observations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34585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HB6R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HB8R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HB6R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HB8R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HB6R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HB8R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XB2R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</a:tr>
              <a:tr h="22980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Asc.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Global basemap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Disaster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0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Thematic observations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3446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FW1R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XB2R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T="8525" marB="0" marR="8525" marL="8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</a:tr>
            </a:tbl>
          </a:graphicData>
        </a:graphic>
      </p:graphicFrame>
      <p:sp>
        <p:nvSpPr>
          <p:cNvPr id="404" name="Google Shape;404;p20"/>
          <p:cNvSpPr txBox="1"/>
          <p:nvPr/>
        </p:nvSpPr>
        <p:spPr>
          <a:xfrm>
            <a:off x="6974753" y="2503049"/>
            <a:ext cx="2791392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(background: FW1R, HB6/8R, etc.)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0"/>
          <p:cNvSpPr txBox="1"/>
          <p:nvPr/>
        </p:nvSpPr>
        <p:spPr>
          <a:xfrm>
            <a:off x="6490621" y="3067625"/>
            <a:ext cx="242689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(background: FW1R, HB6/8R, etc.)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0"/>
          <p:cNvSpPr txBox="1"/>
          <p:nvPr/>
        </p:nvSpPr>
        <p:spPr>
          <a:xfrm>
            <a:off x="3245740" y="1052389"/>
            <a:ext cx="39781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20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Draft version (under discussion) </a:t>
            </a:r>
            <a:endParaRPr b="0" i="0" sz="2000" u="none" cap="none" strike="noStrik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1"/>
          <p:cNvSpPr txBox="1"/>
          <p:nvPr/>
        </p:nvSpPr>
        <p:spPr>
          <a:xfrm>
            <a:off x="94019" y="183633"/>
            <a:ext cx="9904091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ALOS-4 Basic Observation Scenario (BOS)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2" name="Google Shape;41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8203" y="1858418"/>
            <a:ext cx="4621012" cy="23509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ダイアグラム&#10;&#10;自動的に生成された説明" id="413" name="Google Shape;41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0599" y="1898722"/>
            <a:ext cx="4491317" cy="22703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マップ&#10;&#10;自動的に生成された説明" id="414" name="Google Shape;41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73695" y="4253557"/>
            <a:ext cx="4844609" cy="245415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5" name="Google Shape;415;p21"/>
          <p:cNvSpPr txBox="1"/>
          <p:nvPr/>
        </p:nvSpPr>
        <p:spPr>
          <a:xfrm>
            <a:off x="251013" y="1005339"/>
            <a:ext cx="474232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Thematic observations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21"/>
          <p:cNvSpPr txBox="1"/>
          <p:nvPr/>
        </p:nvSpPr>
        <p:spPr>
          <a:xfrm>
            <a:off x="3849498" y="1036116"/>
            <a:ext cx="403533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20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Draft version (under discussion) </a:t>
            </a:r>
            <a:endParaRPr b="0" i="0" sz="2000" u="none" cap="none" strike="noStrik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21"/>
          <p:cNvSpPr txBox="1"/>
          <p:nvPr/>
        </p:nvSpPr>
        <p:spPr>
          <a:xfrm>
            <a:off x="7884828" y="1490635"/>
            <a:ext cx="2680446" cy="307777"/>
          </a:xfrm>
          <a:prstGeom prst="rect">
            <a:avLst/>
          </a:prstGeom>
          <a:solidFill>
            <a:srgbClr val="ECF4D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Mangrove Watch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21"/>
          <p:cNvSpPr txBox="1"/>
          <p:nvPr/>
        </p:nvSpPr>
        <p:spPr>
          <a:xfrm>
            <a:off x="1936035" y="1514554"/>
            <a:ext cx="2680446" cy="307777"/>
          </a:xfrm>
          <a:prstGeom prst="rect">
            <a:avLst/>
          </a:prstGeom>
          <a:solidFill>
            <a:srgbClr val="ECF4D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Deforestation monitoring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21"/>
          <p:cNvSpPr txBox="1"/>
          <p:nvPr/>
        </p:nvSpPr>
        <p:spPr>
          <a:xfrm>
            <a:off x="798878" y="5142486"/>
            <a:ext cx="2749312" cy="523220"/>
          </a:xfrm>
          <a:prstGeom prst="rect">
            <a:avLst/>
          </a:prstGeom>
          <a:solidFill>
            <a:srgbClr val="ECF4D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Kyoto &amp; Carbon Initiative  forests/wetlands/glaciers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2"/>
          <p:cNvSpPr txBox="1"/>
          <p:nvPr/>
        </p:nvSpPr>
        <p:spPr>
          <a:xfrm>
            <a:off x="94019" y="183633"/>
            <a:ext cx="9904091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ALOS-4 Basic Observation Scenario (BOS)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5" name="Google Shape;42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894" y="1663360"/>
            <a:ext cx="5134261" cy="2625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8895" y="1641676"/>
            <a:ext cx="5150736" cy="275596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22"/>
          <p:cNvSpPr txBox="1"/>
          <p:nvPr/>
        </p:nvSpPr>
        <p:spPr>
          <a:xfrm>
            <a:off x="1517801" y="1405810"/>
            <a:ext cx="2680446" cy="307777"/>
          </a:xfrm>
          <a:prstGeom prst="rect">
            <a:avLst/>
          </a:prstGeom>
          <a:solidFill>
            <a:srgbClr val="E3F1F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Snow and ice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22"/>
          <p:cNvSpPr txBox="1"/>
          <p:nvPr/>
        </p:nvSpPr>
        <p:spPr>
          <a:xfrm>
            <a:off x="251013" y="985243"/>
            <a:ext cx="474232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Thematic observations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22"/>
          <p:cNvSpPr txBox="1"/>
          <p:nvPr/>
        </p:nvSpPr>
        <p:spPr>
          <a:xfrm>
            <a:off x="3849497" y="1016020"/>
            <a:ext cx="395807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20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Draft version (under discussion) </a:t>
            </a:r>
            <a:endParaRPr b="0" i="0" sz="2000" u="none" cap="none" strike="noStrik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22"/>
          <p:cNvSpPr txBox="1"/>
          <p:nvPr/>
        </p:nvSpPr>
        <p:spPr>
          <a:xfrm>
            <a:off x="7884828" y="1375015"/>
            <a:ext cx="2680446" cy="30777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Ground deformation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02095" y="4202298"/>
            <a:ext cx="4885022" cy="247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2"/>
          <p:cNvSpPr txBox="1"/>
          <p:nvPr/>
        </p:nvSpPr>
        <p:spPr>
          <a:xfrm>
            <a:off x="1293684" y="5323828"/>
            <a:ext cx="2000835" cy="307777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Agriculture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3"/>
          <p:cNvSpPr txBox="1"/>
          <p:nvPr/>
        </p:nvSpPr>
        <p:spPr>
          <a:xfrm>
            <a:off x="94019" y="183633"/>
            <a:ext cx="9904091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ALOS-4 Initial Operation Plan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438" name="Google Shape;438;p23"/>
          <p:cNvGraphicFramePr/>
          <p:nvPr/>
        </p:nvGraphicFramePr>
        <p:xfrm>
          <a:off x="491681" y="1683385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{0AF78D47-04B3-480E-BEC8-4C1FF9B08A70}</a:tableStyleId>
              </a:tblPr>
              <a:tblGrid>
                <a:gridCol w="1089775"/>
                <a:gridCol w="1089775"/>
                <a:gridCol w="1089775"/>
                <a:gridCol w="1023825"/>
                <a:gridCol w="1155700"/>
                <a:gridCol w="1089775"/>
                <a:gridCol w="1089775"/>
                <a:gridCol w="1089775"/>
                <a:gridCol w="1089775"/>
                <a:gridCol w="1089775"/>
              </a:tblGrid>
              <a:tr h="620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cap="none" strike="noStrike">
                          <a:solidFill>
                            <a:schemeClr val="lt1"/>
                          </a:solidFill>
                        </a:rPr>
                        <a:t>Month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cap="none" strike="noStrike">
                          <a:solidFill>
                            <a:schemeClr val="lt1"/>
                          </a:solidFill>
                        </a:rPr>
                        <a:t>L-1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cap="none" strike="noStrike">
                          <a:solidFill>
                            <a:schemeClr val="lt1"/>
                          </a:solidFill>
                        </a:rPr>
                        <a:t>L+1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cap="none" strike="noStrike">
                          <a:solidFill>
                            <a:schemeClr val="lt1"/>
                          </a:solidFill>
                        </a:rPr>
                        <a:t>L+2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cap="none" strike="noStrike">
                          <a:solidFill>
                            <a:schemeClr val="lt1"/>
                          </a:solidFill>
                        </a:rPr>
                        <a:t>L+3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cap="none" strike="noStrike">
                          <a:solidFill>
                            <a:schemeClr val="lt1"/>
                          </a:solidFill>
                        </a:rPr>
                        <a:t>L+4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cap="none" strike="noStrike">
                          <a:solidFill>
                            <a:schemeClr val="lt1"/>
                          </a:solidFill>
                        </a:rPr>
                        <a:t>L+5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cap="none" strike="noStrike">
                          <a:solidFill>
                            <a:schemeClr val="lt1"/>
                          </a:solidFill>
                        </a:rPr>
                        <a:t>L+6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cap="none" strike="noStrike">
                          <a:solidFill>
                            <a:schemeClr val="lt1"/>
                          </a:solidFill>
                        </a:rPr>
                        <a:t>L+7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cap="none" strike="noStrike">
                          <a:solidFill>
                            <a:schemeClr val="lt1"/>
                          </a:solidFill>
                        </a:rPr>
                        <a:t>L+8~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  <a:tr h="2337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cap="none" strike="noStrike">
                          <a:solidFill>
                            <a:schemeClr val="lt1"/>
                          </a:solidFill>
                        </a:rPr>
                        <a:t>Event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-1841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841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841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841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841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841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841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841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841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439" name="Google Shape;439;p23"/>
          <p:cNvSpPr txBox="1"/>
          <p:nvPr/>
        </p:nvSpPr>
        <p:spPr>
          <a:xfrm>
            <a:off x="2455994" y="2501113"/>
            <a:ext cx="15606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▲launch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0" name="Google Shape;440;p23"/>
          <p:cNvCxnSpPr/>
          <p:nvPr/>
        </p:nvCxnSpPr>
        <p:spPr>
          <a:xfrm>
            <a:off x="2651337" y="3260422"/>
            <a:ext cx="3284615" cy="0"/>
          </a:xfrm>
          <a:prstGeom prst="straightConnector1">
            <a:avLst/>
          </a:prstGeom>
          <a:noFill/>
          <a:ln cap="flat" cmpd="sng" w="76200">
            <a:solidFill>
              <a:srgbClr val="CF412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41" name="Google Shape;441;p23"/>
          <p:cNvSpPr txBox="1"/>
          <p:nvPr/>
        </p:nvSpPr>
        <p:spPr>
          <a:xfrm>
            <a:off x="3069698" y="2915841"/>
            <a:ext cx="244971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LEOP / Initial check-out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2" name="Google Shape;442;p23"/>
          <p:cNvCxnSpPr/>
          <p:nvPr/>
        </p:nvCxnSpPr>
        <p:spPr>
          <a:xfrm>
            <a:off x="5990663" y="3260422"/>
            <a:ext cx="3176295" cy="0"/>
          </a:xfrm>
          <a:prstGeom prst="straightConnector1">
            <a:avLst/>
          </a:prstGeom>
          <a:noFill/>
          <a:ln cap="flat" cmpd="sng" w="76200">
            <a:solidFill>
              <a:srgbClr val="75BCD4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43" name="Google Shape;443;p23"/>
          <p:cNvSpPr txBox="1"/>
          <p:nvPr/>
        </p:nvSpPr>
        <p:spPr>
          <a:xfrm>
            <a:off x="6745667" y="2905078"/>
            <a:ext cx="142712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Initial cal/val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4" name="Google Shape;444;p23"/>
          <p:cNvCxnSpPr/>
          <p:nvPr/>
        </p:nvCxnSpPr>
        <p:spPr>
          <a:xfrm>
            <a:off x="9268558" y="3260422"/>
            <a:ext cx="2116214" cy="0"/>
          </a:xfrm>
          <a:prstGeom prst="straightConnector1">
            <a:avLst/>
          </a:prstGeom>
          <a:noFill/>
          <a:ln cap="flat" cmpd="sng" w="76200">
            <a:solidFill>
              <a:srgbClr val="66669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45" name="Google Shape;445;p23"/>
          <p:cNvSpPr txBox="1"/>
          <p:nvPr/>
        </p:nvSpPr>
        <p:spPr>
          <a:xfrm>
            <a:off x="9399048" y="2894177"/>
            <a:ext cx="212750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Regular observation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23"/>
          <p:cNvSpPr txBox="1"/>
          <p:nvPr/>
        </p:nvSpPr>
        <p:spPr>
          <a:xfrm>
            <a:off x="9348341" y="3408968"/>
            <a:ext cx="268107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✔"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Standard product release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✔"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Basic observation scenario start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23"/>
          <p:cNvSpPr txBox="1"/>
          <p:nvPr/>
        </p:nvSpPr>
        <p:spPr>
          <a:xfrm>
            <a:off x="5935952" y="3408968"/>
            <a:ext cx="315867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✔"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JAXA’s cal/val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✔"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 evaluation by cal/val team (CVST)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"/>
          <p:cNvSpPr txBox="1"/>
          <p:nvPr/>
        </p:nvSpPr>
        <p:spPr>
          <a:xfrm>
            <a:off x="11719866" y="6495374"/>
            <a:ext cx="558689" cy="2977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p2"/>
          <p:cNvPicPr preferRelativeResize="0"/>
          <p:nvPr/>
        </p:nvPicPr>
        <p:blipFill rotWithShape="1">
          <a:blip r:embed="rId3">
            <a:alphaModFix/>
          </a:blip>
          <a:srcRect b="0" l="0" r="1364" t="0"/>
          <a:stretch/>
        </p:blipFill>
        <p:spPr>
          <a:xfrm>
            <a:off x="0" y="1052901"/>
            <a:ext cx="12192000" cy="5838004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2"/>
          <p:cNvSpPr/>
          <p:nvPr/>
        </p:nvSpPr>
        <p:spPr>
          <a:xfrm>
            <a:off x="10123355" y="6236525"/>
            <a:ext cx="196239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Polarimetric backscatter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ALOS-2 © JAXA</a:t>
            </a:r>
            <a:endParaRPr/>
          </a:p>
        </p:txBody>
      </p:sp>
      <p:sp>
        <p:nvSpPr>
          <p:cNvPr id="455" name="Google Shape;455;p2"/>
          <p:cNvSpPr txBox="1"/>
          <p:nvPr/>
        </p:nvSpPr>
        <p:spPr>
          <a:xfrm>
            <a:off x="2119460" y="2988299"/>
            <a:ext cx="7953080" cy="17360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Thanks for the attention.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Any questions or comments?  </a:t>
            </a:r>
            <a:endParaRPr b="1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屋内, 座る, 部屋, 持つ が含まれている画像&#10;&#10;自動的に生成された説明" id="74" name="Google Shape;74;p10"/>
          <p:cNvPicPr preferRelativeResize="0"/>
          <p:nvPr/>
        </p:nvPicPr>
        <p:blipFill rotWithShape="1">
          <a:blip r:embed="rId3">
            <a:alphaModFix/>
          </a:blip>
          <a:srcRect b="-1" l="15896" r="42435" t="-1"/>
          <a:stretch/>
        </p:blipFill>
        <p:spPr>
          <a:xfrm>
            <a:off x="-18433" y="-35124"/>
            <a:ext cx="5114279" cy="685865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/>
          <p:nvPr/>
        </p:nvSpPr>
        <p:spPr>
          <a:xfrm rot="-737705">
            <a:off x="-10803" y="-146497"/>
            <a:ext cx="6498088" cy="8019221"/>
          </a:xfrm>
          <a:prstGeom prst="arc">
            <a:avLst>
              <a:gd fmla="val 17162507" name="adj1"/>
              <a:gd fmla="val 3952488" name="adj2"/>
            </a:avLst>
          </a:prstGeom>
          <a:noFill/>
          <a:ln cap="flat" cmpd="sng" w="7620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MS PGothic"/>
              <a:ea typeface="MS PGothic"/>
              <a:cs typeface="MS PGothic"/>
              <a:sym typeface="MS PGothic"/>
            </a:endParaRPr>
          </a:p>
        </p:txBody>
      </p:sp>
      <p:sp>
        <p:nvSpPr>
          <p:cNvPr id="76" name="Google Shape;76;p10"/>
          <p:cNvSpPr/>
          <p:nvPr/>
        </p:nvSpPr>
        <p:spPr>
          <a:xfrm>
            <a:off x="1632092" y="-107015"/>
            <a:ext cx="7109338" cy="7751510"/>
          </a:xfrm>
          <a:prstGeom prst="arc">
            <a:avLst>
              <a:gd fmla="val 16629668" name="adj1"/>
              <a:gd fmla="val 3522878" name="adj2"/>
            </a:avLst>
          </a:prstGeom>
          <a:noFill/>
          <a:ln cap="flat" cmpd="sng" w="76200">
            <a:solidFill>
              <a:srgbClr val="F9C9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MS PGothic"/>
              <a:ea typeface="MS PGothic"/>
              <a:cs typeface="MS PGothic"/>
              <a:sym typeface="MS PGothic"/>
            </a:endParaRPr>
          </a:p>
        </p:txBody>
      </p:sp>
      <p:sp>
        <p:nvSpPr>
          <p:cNvPr id="77" name="Google Shape;77;p10"/>
          <p:cNvSpPr/>
          <p:nvPr/>
        </p:nvSpPr>
        <p:spPr>
          <a:xfrm>
            <a:off x="4049852" y="-91419"/>
            <a:ext cx="7109338" cy="7751510"/>
          </a:xfrm>
          <a:prstGeom prst="arc">
            <a:avLst>
              <a:gd fmla="val 16643394" name="adj1"/>
              <a:gd fmla="val 3544177" name="adj2"/>
            </a:avLst>
          </a:prstGeom>
          <a:noFill/>
          <a:ln cap="flat" cmpd="sng" w="76200">
            <a:solidFill>
              <a:srgbClr val="FFD966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MS PGothic"/>
              <a:ea typeface="MS PGothic"/>
              <a:cs typeface="MS PGothic"/>
              <a:sym typeface="MS PGothic"/>
            </a:endParaRPr>
          </a:p>
        </p:txBody>
      </p:sp>
      <p:grpSp>
        <p:nvGrpSpPr>
          <p:cNvPr id="78" name="Google Shape;78;p10"/>
          <p:cNvGrpSpPr/>
          <p:nvPr/>
        </p:nvGrpSpPr>
        <p:grpSpPr>
          <a:xfrm>
            <a:off x="9923261" y="1911024"/>
            <a:ext cx="1725557" cy="1080828"/>
            <a:chOff x="9951537" y="1780981"/>
            <a:chExt cx="1725557" cy="1080828"/>
          </a:xfrm>
        </p:grpSpPr>
        <p:pic>
          <p:nvPicPr>
            <p:cNvPr descr="衛星, 輸送 が含まれている画像&#10;&#10;非常に高い精度で生成された説明" id="79" name="Google Shape;79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257001" y="1780981"/>
              <a:ext cx="1420093" cy="9457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" name="Google Shape;80;p10"/>
            <p:cNvSpPr txBox="1"/>
            <p:nvPr/>
          </p:nvSpPr>
          <p:spPr>
            <a:xfrm>
              <a:off x="9951537" y="2554032"/>
              <a:ext cx="7185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ALOS-4</a:t>
              </a:r>
              <a:endParaRPr b="1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81;p10"/>
          <p:cNvGrpSpPr/>
          <p:nvPr/>
        </p:nvGrpSpPr>
        <p:grpSpPr>
          <a:xfrm>
            <a:off x="9824969" y="3517421"/>
            <a:ext cx="2114919" cy="1207502"/>
            <a:chOff x="9327268" y="5108706"/>
            <a:chExt cx="2114919" cy="1207502"/>
          </a:xfrm>
        </p:grpSpPr>
        <p:pic>
          <p:nvPicPr>
            <p:cNvPr id="82" name="Google Shape;82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125338" y="5108706"/>
              <a:ext cx="1316849" cy="768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" name="Google Shape;83;p10"/>
            <p:cNvSpPr txBox="1"/>
            <p:nvPr/>
          </p:nvSpPr>
          <p:spPr>
            <a:xfrm>
              <a:off x="9327268" y="5876867"/>
              <a:ext cx="10173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GOSAT-GW</a:t>
              </a:r>
              <a:endParaRPr b="1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10"/>
            <p:cNvSpPr/>
            <p:nvPr/>
          </p:nvSpPr>
          <p:spPr>
            <a:xfrm>
              <a:off x="9349284" y="6069987"/>
              <a:ext cx="1034257" cy="246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b="0" i="0" lang="en-GB" sz="1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MOE/JAXA/NIES</a:t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" name="Google Shape;85;p10"/>
          <p:cNvGrpSpPr/>
          <p:nvPr/>
        </p:nvGrpSpPr>
        <p:grpSpPr>
          <a:xfrm>
            <a:off x="9421399" y="570248"/>
            <a:ext cx="1821422" cy="1242283"/>
            <a:chOff x="10312351" y="3287789"/>
            <a:chExt cx="1821422" cy="1242283"/>
          </a:xfrm>
        </p:grpSpPr>
        <p:pic>
          <p:nvPicPr>
            <p:cNvPr descr="輸送, 衛星 が含まれている画像&#10;&#10;非常に高い精度で生成された説明" id="86" name="Google Shape;86;p1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530438" y="3287789"/>
              <a:ext cx="1164001" cy="77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Google Shape;87;p10"/>
            <p:cNvSpPr txBox="1"/>
            <p:nvPr/>
          </p:nvSpPr>
          <p:spPr>
            <a:xfrm>
              <a:off x="10312351" y="4003464"/>
              <a:ext cx="974177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EarthCARE</a:t>
              </a:r>
              <a:endParaRPr b="1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挿絵 が含まれている画像&#10;&#10;自動的に生成された説明" id="88" name="Google Shape;88;p1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0688285" y="4135827"/>
              <a:ext cx="628473" cy="3942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10"/>
            <p:cNvSpPr txBox="1"/>
            <p:nvPr/>
          </p:nvSpPr>
          <p:spPr>
            <a:xfrm>
              <a:off x="11349584" y="3704555"/>
              <a:ext cx="784189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400"/>
                <a:buFont typeface="Arial"/>
                <a:buNone/>
              </a:pPr>
              <a:r>
                <a:rPr b="1" i="0" lang="en-GB" sz="1400" u="sng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JFY2024</a:t>
              </a:r>
              <a:endParaRPr b="1" i="0" sz="1400" u="sng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" name="Google Shape;90;p10"/>
          <p:cNvSpPr txBox="1"/>
          <p:nvPr/>
        </p:nvSpPr>
        <p:spPr>
          <a:xfrm>
            <a:off x="11080675" y="4384075"/>
            <a:ext cx="78418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b="1" i="0" lang="en-GB" sz="1400" u="sng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JFY2024</a:t>
            </a:r>
            <a:endParaRPr b="1" i="0" sz="1400" u="sng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" name="Google Shape;91;p10"/>
          <p:cNvGrpSpPr/>
          <p:nvPr/>
        </p:nvGrpSpPr>
        <p:grpSpPr>
          <a:xfrm>
            <a:off x="4344703" y="5832317"/>
            <a:ext cx="2673361" cy="932762"/>
            <a:chOff x="4465497" y="1427010"/>
            <a:chExt cx="2673361" cy="932762"/>
          </a:xfrm>
        </p:grpSpPr>
        <p:sp>
          <p:nvSpPr>
            <p:cNvPr id="92" name="Google Shape;92;p10"/>
            <p:cNvSpPr txBox="1"/>
            <p:nvPr/>
          </p:nvSpPr>
          <p:spPr>
            <a:xfrm>
              <a:off x="4465497" y="1650407"/>
              <a:ext cx="1343351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Aqua/AMSR-E</a:t>
              </a:r>
              <a:endParaRPr/>
            </a:p>
          </p:txBody>
        </p:sp>
        <p:pic>
          <p:nvPicPr>
            <p:cNvPr descr="aqua" id="93" name="Google Shape;93;p1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 rot="338020">
              <a:off x="5623719" y="1497737"/>
              <a:ext cx="1479873" cy="7913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Google Shape;94;p10"/>
            <p:cNvSpPr/>
            <p:nvPr/>
          </p:nvSpPr>
          <p:spPr>
            <a:xfrm>
              <a:off x="4532190" y="1838320"/>
              <a:ext cx="970137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2002-2015</a:t>
              </a:r>
              <a:endParaRPr b="1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oogle Shape;95;p10"/>
          <p:cNvGrpSpPr/>
          <p:nvPr/>
        </p:nvGrpSpPr>
        <p:grpSpPr>
          <a:xfrm>
            <a:off x="4539480" y="2371467"/>
            <a:ext cx="2896148" cy="1134368"/>
            <a:chOff x="4549861" y="2143706"/>
            <a:chExt cx="2896148" cy="1134368"/>
          </a:xfrm>
        </p:grpSpPr>
        <p:sp>
          <p:nvSpPr>
            <p:cNvPr id="96" name="Google Shape;96;p10"/>
            <p:cNvSpPr txBox="1"/>
            <p:nvPr/>
          </p:nvSpPr>
          <p:spPr>
            <a:xfrm>
              <a:off x="4549861" y="2511950"/>
              <a:ext cx="1519863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ADEOS 1996-1997</a:t>
              </a:r>
              <a:endParaRPr/>
            </a:p>
          </p:txBody>
        </p:sp>
        <p:sp>
          <p:nvSpPr>
            <p:cNvPr id="97" name="Google Shape;97;p10"/>
            <p:cNvSpPr/>
            <p:nvPr/>
          </p:nvSpPr>
          <p:spPr>
            <a:xfrm>
              <a:off x="4554440" y="2731651"/>
              <a:ext cx="1675587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ADEOS-II 2002-2003</a:t>
              </a:r>
              <a:endParaRPr/>
            </a:p>
          </p:txBody>
        </p:sp>
        <p:pic>
          <p:nvPicPr>
            <p:cNvPr id="98" name="Google Shape;98;p1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 rot="813822">
              <a:off x="6089395" y="2281061"/>
              <a:ext cx="1273568" cy="8596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9" name="Google Shape;99;p10"/>
          <p:cNvGrpSpPr/>
          <p:nvPr/>
        </p:nvGrpSpPr>
        <p:grpSpPr>
          <a:xfrm>
            <a:off x="5025058" y="3494813"/>
            <a:ext cx="1957366" cy="1307123"/>
            <a:chOff x="5086310" y="3114624"/>
            <a:chExt cx="1957366" cy="1307123"/>
          </a:xfrm>
        </p:grpSpPr>
        <p:pic>
          <p:nvPicPr>
            <p:cNvPr descr="trmm" id="100" name="Google Shape;100;p1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989697" y="3114624"/>
              <a:ext cx="1053979" cy="13071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01;p10"/>
            <p:cNvSpPr txBox="1"/>
            <p:nvPr/>
          </p:nvSpPr>
          <p:spPr>
            <a:xfrm>
              <a:off x="5094629" y="3549979"/>
              <a:ext cx="98423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TRMM/PR</a:t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5086310" y="3783798"/>
              <a:ext cx="970137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1997-2015</a:t>
              </a:r>
              <a:endParaRPr b="1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10"/>
          <p:cNvGrpSpPr/>
          <p:nvPr/>
        </p:nvGrpSpPr>
        <p:grpSpPr>
          <a:xfrm>
            <a:off x="4773288" y="1180152"/>
            <a:ext cx="1558027" cy="1065477"/>
            <a:chOff x="5357082" y="4449719"/>
            <a:chExt cx="1558027" cy="1065477"/>
          </a:xfrm>
        </p:grpSpPr>
        <p:sp>
          <p:nvSpPr>
            <p:cNvPr id="104" name="Google Shape;104;p10"/>
            <p:cNvSpPr txBox="1"/>
            <p:nvPr/>
          </p:nvSpPr>
          <p:spPr>
            <a:xfrm>
              <a:off x="5357082" y="4617181"/>
              <a:ext cx="881943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JERS-1</a:t>
              </a:r>
              <a:endParaRPr/>
            </a:p>
          </p:txBody>
        </p:sp>
        <p:sp>
          <p:nvSpPr>
            <p:cNvPr id="105" name="Google Shape;105;p10"/>
            <p:cNvSpPr/>
            <p:nvPr/>
          </p:nvSpPr>
          <p:spPr>
            <a:xfrm flipH="1">
              <a:off x="5360411" y="4839930"/>
              <a:ext cx="11412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1992-1998</a:t>
              </a:r>
              <a:endParaRPr b="1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6" name="Google Shape;106;p1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6076046" y="4449719"/>
              <a:ext cx="839063" cy="10654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7" name="Google Shape;107;p10"/>
          <p:cNvGrpSpPr/>
          <p:nvPr/>
        </p:nvGrpSpPr>
        <p:grpSpPr>
          <a:xfrm>
            <a:off x="3078062" y="352913"/>
            <a:ext cx="2790159" cy="1005967"/>
            <a:chOff x="3882014" y="5585899"/>
            <a:chExt cx="2790159" cy="1005967"/>
          </a:xfrm>
        </p:grpSpPr>
        <p:sp>
          <p:nvSpPr>
            <p:cNvPr id="108" name="Google Shape;108;p10"/>
            <p:cNvSpPr txBox="1"/>
            <p:nvPr/>
          </p:nvSpPr>
          <p:spPr>
            <a:xfrm>
              <a:off x="4077624" y="5859025"/>
              <a:ext cx="13744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MOS-1/MOS-1b</a:t>
              </a:r>
              <a:endParaRPr/>
            </a:p>
          </p:txBody>
        </p:sp>
        <p:pic>
          <p:nvPicPr>
            <p:cNvPr id="109" name="Google Shape;109;p1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897306" y="5585899"/>
              <a:ext cx="774867" cy="10059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Google Shape;110;p10"/>
            <p:cNvSpPr/>
            <p:nvPr/>
          </p:nvSpPr>
          <p:spPr>
            <a:xfrm>
              <a:off x="3882014" y="6066112"/>
              <a:ext cx="22201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1987-1990/1995-1996</a:t>
              </a:r>
              <a:endParaRPr b="1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111;p10"/>
          <p:cNvGrpSpPr/>
          <p:nvPr/>
        </p:nvGrpSpPr>
        <p:grpSpPr>
          <a:xfrm>
            <a:off x="7826932" y="3583475"/>
            <a:ext cx="1643765" cy="1071570"/>
            <a:chOff x="7889234" y="2644012"/>
            <a:chExt cx="1643765" cy="1071570"/>
          </a:xfrm>
        </p:grpSpPr>
        <p:pic>
          <p:nvPicPr>
            <p:cNvPr descr="室内, 輸送 が含まれている画像&#10;&#10;高い精度で生成された説明" id="112" name="Google Shape;112;p1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8066584" y="2644012"/>
              <a:ext cx="1466415" cy="6110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Google Shape;113;p10"/>
            <p:cNvSpPr txBox="1"/>
            <p:nvPr/>
          </p:nvSpPr>
          <p:spPr>
            <a:xfrm>
              <a:off x="7889234" y="3239227"/>
              <a:ext cx="7185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ALOS-2</a:t>
              </a:r>
              <a:endParaRPr b="1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7891262" y="3407805"/>
              <a:ext cx="604653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2014-</a:t>
              </a:r>
              <a:endParaRPr/>
            </a:p>
          </p:txBody>
        </p:sp>
      </p:grpSp>
      <p:grpSp>
        <p:nvGrpSpPr>
          <p:cNvPr id="115" name="Google Shape;115;p10"/>
          <p:cNvGrpSpPr/>
          <p:nvPr/>
        </p:nvGrpSpPr>
        <p:grpSpPr>
          <a:xfrm>
            <a:off x="6806053" y="370006"/>
            <a:ext cx="1349296" cy="1284188"/>
            <a:chOff x="6806053" y="377818"/>
            <a:chExt cx="1349296" cy="1284188"/>
          </a:xfrm>
        </p:grpSpPr>
        <p:pic>
          <p:nvPicPr>
            <p:cNvPr descr="衛星, 空, 輸送, 室内 が含まれている画像&#10;&#10;高い精度で生成された説明" id="116" name="Google Shape;116;p10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6885760" y="377818"/>
              <a:ext cx="1269589" cy="7934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Google Shape;117;p10"/>
            <p:cNvSpPr txBox="1"/>
            <p:nvPr/>
          </p:nvSpPr>
          <p:spPr>
            <a:xfrm>
              <a:off x="6814665" y="1040293"/>
              <a:ext cx="686213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GOSAT</a:t>
              </a:r>
              <a:endParaRPr b="1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0"/>
            <p:cNvSpPr/>
            <p:nvPr/>
          </p:nvSpPr>
          <p:spPr>
            <a:xfrm>
              <a:off x="6812904" y="1223438"/>
              <a:ext cx="1034257" cy="246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b="0" i="0" lang="en-GB" sz="1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MOE/JAXA/NIES</a:t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0"/>
            <p:cNvSpPr/>
            <p:nvPr/>
          </p:nvSpPr>
          <p:spPr>
            <a:xfrm>
              <a:off x="6806053" y="1354229"/>
              <a:ext cx="9305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2009-</a:t>
              </a:r>
              <a:endParaRPr/>
            </a:p>
          </p:txBody>
        </p:sp>
      </p:grpSp>
      <p:grpSp>
        <p:nvGrpSpPr>
          <p:cNvPr id="120" name="Google Shape;120;p10"/>
          <p:cNvGrpSpPr/>
          <p:nvPr/>
        </p:nvGrpSpPr>
        <p:grpSpPr>
          <a:xfrm>
            <a:off x="5967416" y="2199586"/>
            <a:ext cx="3286452" cy="2519563"/>
            <a:chOff x="5557808" y="1342780"/>
            <a:chExt cx="3286452" cy="2519563"/>
          </a:xfrm>
        </p:grpSpPr>
        <p:pic>
          <p:nvPicPr>
            <p:cNvPr descr="テーブル, 室内, ケーキ, 座っている が含まれている画像&#10;&#10;非常に高い精度で生成された説明" id="121" name="Google Shape;121;p10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7507920" y="1342780"/>
              <a:ext cx="1336340" cy="8630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10"/>
            <p:cNvSpPr txBox="1"/>
            <p:nvPr/>
          </p:nvSpPr>
          <p:spPr>
            <a:xfrm>
              <a:off x="7106222" y="1964240"/>
              <a:ext cx="939681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GPM/DPR</a:t>
              </a:r>
              <a:endParaRPr b="1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3" name="Google Shape;123;p10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7917224" y="2187232"/>
              <a:ext cx="358666" cy="3004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" name="Google Shape;124;p10"/>
            <p:cNvSpPr/>
            <p:nvPr/>
          </p:nvSpPr>
          <p:spPr>
            <a:xfrm>
              <a:off x="7119910" y="2153913"/>
              <a:ext cx="604653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2014-</a:t>
              </a:r>
              <a:endParaRPr/>
            </a:p>
          </p:txBody>
        </p:sp>
        <p:pic>
          <p:nvPicPr>
            <p:cNvPr id="125" name="Google Shape;125;p10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57808" y="3561921"/>
              <a:ext cx="358666" cy="3004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6" name="Google Shape;126;p10"/>
          <p:cNvGrpSpPr/>
          <p:nvPr/>
        </p:nvGrpSpPr>
        <p:grpSpPr>
          <a:xfrm>
            <a:off x="7425676" y="1258599"/>
            <a:ext cx="1621178" cy="1173497"/>
            <a:chOff x="7689970" y="3591636"/>
            <a:chExt cx="1621178" cy="1173497"/>
          </a:xfrm>
        </p:grpSpPr>
        <p:pic>
          <p:nvPicPr>
            <p:cNvPr descr="輸送, 衛星, 室内 が含まれている画像&#10;&#10;非常に高い精度で生成された説明" id="127" name="Google Shape;127;p10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7905755" y="3591636"/>
              <a:ext cx="1405393" cy="7612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Google Shape;128;p10"/>
            <p:cNvSpPr txBox="1"/>
            <p:nvPr/>
          </p:nvSpPr>
          <p:spPr>
            <a:xfrm>
              <a:off x="7704377" y="4276205"/>
              <a:ext cx="888641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GCOM-W</a:t>
              </a:r>
              <a:endParaRPr b="1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0"/>
            <p:cNvSpPr/>
            <p:nvPr/>
          </p:nvSpPr>
          <p:spPr>
            <a:xfrm>
              <a:off x="7689970" y="4457356"/>
              <a:ext cx="604653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2012-</a:t>
              </a:r>
              <a:endParaRPr/>
            </a:p>
          </p:txBody>
        </p:sp>
      </p:grpSp>
      <p:grpSp>
        <p:nvGrpSpPr>
          <p:cNvPr id="130" name="Google Shape;130;p10"/>
          <p:cNvGrpSpPr/>
          <p:nvPr/>
        </p:nvGrpSpPr>
        <p:grpSpPr>
          <a:xfrm>
            <a:off x="7507920" y="4558687"/>
            <a:ext cx="1822664" cy="1268784"/>
            <a:chOff x="7507920" y="4558684"/>
            <a:chExt cx="1822664" cy="1268784"/>
          </a:xfrm>
        </p:grpSpPr>
        <p:pic>
          <p:nvPicPr>
            <p:cNvPr descr="輸送, 衛星, 動物, 室内 が含まれている画像&#10;&#10;非常に高い精度で生成された説明" id="131" name="Google Shape;131;p10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7654821" y="4558684"/>
              <a:ext cx="1675763" cy="7680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Google Shape;132;p10"/>
            <p:cNvSpPr txBox="1"/>
            <p:nvPr/>
          </p:nvSpPr>
          <p:spPr>
            <a:xfrm>
              <a:off x="7507920" y="5342338"/>
              <a:ext cx="819712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GCOM-C</a:t>
              </a:r>
              <a:endParaRPr b="1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0"/>
            <p:cNvSpPr/>
            <p:nvPr/>
          </p:nvSpPr>
          <p:spPr>
            <a:xfrm>
              <a:off x="7523834" y="5519691"/>
              <a:ext cx="604653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2017-</a:t>
              </a:r>
              <a:endParaRPr/>
            </a:p>
          </p:txBody>
        </p:sp>
      </p:grpSp>
      <p:grpSp>
        <p:nvGrpSpPr>
          <p:cNvPr id="134" name="Google Shape;134;p10"/>
          <p:cNvGrpSpPr/>
          <p:nvPr/>
        </p:nvGrpSpPr>
        <p:grpSpPr>
          <a:xfrm>
            <a:off x="6823987" y="5793711"/>
            <a:ext cx="2146197" cy="822196"/>
            <a:chOff x="6823987" y="5793708"/>
            <a:chExt cx="2146197" cy="822196"/>
          </a:xfrm>
        </p:grpSpPr>
        <p:sp>
          <p:nvSpPr>
            <p:cNvPr id="135" name="Google Shape;135;p10"/>
            <p:cNvSpPr/>
            <p:nvPr/>
          </p:nvSpPr>
          <p:spPr>
            <a:xfrm>
              <a:off x="6836420" y="6175475"/>
              <a:ext cx="1063112" cy="246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b="0" i="0" lang="en-GB" sz="1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MOE/JAXA/NIES </a:t>
              </a:r>
              <a:endParaRPr/>
            </a:p>
          </p:txBody>
        </p:sp>
        <p:grpSp>
          <p:nvGrpSpPr>
            <p:cNvPr id="136" name="Google Shape;136;p10"/>
            <p:cNvGrpSpPr/>
            <p:nvPr/>
          </p:nvGrpSpPr>
          <p:grpSpPr>
            <a:xfrm>
              <a:off x="6823987" y="5793708"/>
              <a:ext cx="2146197" cy="822196"/>
              <a:chOff x="6823987" y="5793708"/>
              <a:chExt cx="2146197" cy="822196"/>
            </a:xfrm>
          </p:grpSpPr>
          <p:pic>
            <p:nvPicPr>
              <p:cNvPr descr="輸送, 衛星, 室内 が含まれている画像&#10;&#10;高い精度で生成された説明" id="137" name="Google Shape;137;p10"/>
              <p:cNvPicPr preferRelativeResize="0"/>
              <p:nvPr/>
            </p:nvPicPr>
            <p:blipFill rotWithShape="1">
              <a:blip r:embed="rId19">
                <a:alphaModFix/>
              </a:blip>
              <a:srcRect b="0" l="0" r="0" t="0"/>
              <a:stretch/>
            </p:blipFill>
            <p:spPr>
              <a:xfrm>
                <a:off x="7653513" y="5793708"/>
                <a:ext cx="1316671" cy="76805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8" name="Google Shape;138;p10"/>
              <p:cNvSpPr txBox="1"/>
              <p:nvPr/>
            </p:nvSpPr>
            <p:spPr>
              <a:xfrm>
                <a:off x="6827429" y="6008187"/>
                <a:ext cx="83208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GOSAT-2</a:t>
                </a:r>
                <a:endParaRPr b="1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0"/>
              <p:cNvSpPr/>
              <p:nvPr/>
            </p:nvSpPr>
            <p:spPr>
              <a:xfrm>
                <a:off x="6823987" y="6308127"/>
                <a:ext cx="604653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2018-</a:t>
                </a:r>
                <a:endParaRPr/>
              </a:p>
            </p:txBody>
          </p:sp>
        </p:grpSp>
      </p:grpSp>
      <p:grpSp>
        <p:nvGrpSpPr>
          <p:cNvPr id="140" name="Google Shape;140;p10"/>
          <p:cNvGrpSpPr/>
          <p:nvPr/>
        </p:nvGrpSpPr>
        <p:grpSpPr>
          <a:xfrm>
            <a:off x="5165337" y="4774226"/>
            <a:ext cx="2422048" cy="767249"/>
            <a:chOff x="3910759" y="395868"/>
            <a:chExt cx="2422048" cy="767249"/>
          </a:xfrm>
        </p:grpSpPr>
        <p:pic>
          <p:nvPicPr>
            <p:cNvPr descr="alos" id="141" name="Google Shape;141;p10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 rot="340086">
              <a:off x="4426647" y="487374"/>
              <a:ext cx="1881909" cy="58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10"/>
            <p:cNvSpPr txBox="1"/>
            <p:nvPr/>
          </p:nvSpPr>
          <p:spPr>
            <a:xfrm>
              <a:off x="3910759" y="580884"/>
              <a:ext cx="572656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ALOS</a:t>
              </a:r>
              <a:endParaRPr/>
            </a:p>
          </p:txBody>
        </p:sp>
        <p:sp>
          <p:nvSpPr>
            <p:cNvPr id="143" name="Google Shape;143;p10"/>
            <p:cNvSpPr/>
            <p:nvPr/>
          </p:nvSpPr>
          <p:spPr>
            <a:xfrm>
              <a:off x="3910759" y="766570"/>
              <a:ext cx="970137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2006-2011</a:t>
              </a:r>
              <a:endParaRPr/>
            </a:p>
          </p:txBody>
        </p:sp>
      </p:grpSp>
      <p:sp>
        <p:nvSpPr>
          <p:cNvPr id="144" name="Google Shape;144;p10"/>
          <p:cNvSpPr txBox="1"/>
          <p:nvPr/>
        </p:nvSpPr>
        <p:spPr>
          <a:xfrm>
            <a:off x="11007180" y="2684075"/>
            <a:ext cx="78418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b="1" i="0" lang="en-GB" sz="1400" u="sng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JFY2024</a:t>
            </a:r>
            <a:endParaRPr/>
          </a:p>
        </p:txBody>
      </p:sp>
      <p:sp>
        <p:nvSpPr>
          <p:cNvPr id="145" name="Google Shape;145;p10"/>
          <p:cNvSpPr txBox="1"/>
          <p:nvPr/>
        </p:nvSpPr>
        <p:spPr>
          <a:xfrm>
            <a:off x="11558864" y="6551404"/>
            <a:ext cx="6120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1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962357" y="11720"/>
            <a:ext cx="1231385" cy="724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0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0053614" y="5225527"/>
            <a:ext cx="1441995" cy="66833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0"/>
          <p:cNvSpPr txBox="1"/>
          <p:nvPr/>
        </p:nvSpPr>
        <p:spPr>
          <a:xfrm>
            <a:off x="10726908" y="5847833"/>
            <a:ext cx="78418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1" i="0" lang="en-GB" sz="1400" u="sng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JFY2028</a:t>
            </a:r>
            <a:endParaRPr/>
          </a:p>
        </p:txBody>
      </p:sp>
      <p:sp>
        <p:nvSpPr>
          <p:cNvPr id="149" name="Google Shape;149;p10"/>
          <p:cNvSpPr/>
          <p:nvPr/>
        </p:nvSpPr>
        <p:spPr>
          <a:xfrm>
            <a:off x="9930828" y="5672019"/>
            <a:ext cx="629079" cy="18466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PMM</a:t>
            </a:r>
            <a:endParaRPr/>
          </a:p>
        </p:txBody>
      </p:sp>
      <p:sp>
        <p:nvSpPr>
          <p:cNvPr id="150" name="Google Shape;150;p10"/>
          <p:cNvSpPr txBox="1"/>
          <p:nvPr/>
        </p:nvSpPr>
        <p:spPr>
          <a:xfrm>
            <a:off x="6351673" y="-99500"/>
            <a:ext cx="189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In Operation</a:t>
            </a:r>
            <a:endParaRPr b="1" i="0" sz="2400" u="none" cap="none" strike="noStrike">
              <a:solidFill>
                <a:srgbClr val="FFD9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0"/>
          <p:cNvSpPr txBox="1"/>
          <p:nvPr/>
        </p:nvSpPr>
        <p:spPr>
          <a:xfrm>
            <a:off x="8642097" y="-102825"/>
            <a:ext cx="2332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To be Launched</a:t>
            </a:r>
            <a:endParaRPr b="1" i="0" sz="2400" u="none" cap="none" strike="noStrike">
              <a:solidFill>
                <a:srgbClr val="FFD9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2" name="Google Shape;152;p10"/>
          <p:cNvCxnSpPr/>
          <p:nvPr/>
        </p:nvCxnSpPr>
        <p:spPr>
          <a:xfrm>
            <a:off x="6743834" y="285443"/>
            <a:ext cx="1500625" cy="0"/>
          </a:xfrm>
          <a:prstGeom prst="straightConnector1">
            <a:avLst/>
          </a:prstGeom>
          <a:noFill/>
          <a:ln cap="flat" cmpd="sng" w="19050">
            <a:solidFill>
              <a:srgbClr val="F9C93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3" name="Google Shape;153;p10"/>
          <p:cNvCxnSpPr/>
          <p:nvPr/>
        </p:nvCxnSpPr>
        <p:spPr>
          <a:xfrm>
            <a:off x="9129654" y="285443"/>
            <a:ext cx="1902440" cy="0"/>
          </a:xfrm>
          <a:prstGeom prst="straightConnector1">
            <a:avLst/>
          </a:prstGeom>
          <a:noFill/>
          <a:ln cap="flat" cmpd="sng" w="19050">
            <a:solidFill>
              <a:srgbClr val="FFD966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54" name="Google Shape;154;p10"/>
          <p:cNvCxnSpPr/>
          <p:nvPr/>
        </p:nvCxnSpPr>
        <p:spPr>
          <a:xfrm>
            <a:off x="4407581" y="285443"/>
            <a:ext cx="1397622" cy="0"/>
          </a:xfrm>
          <a:prstGeom prst="straightConnector1">
            <a:avLst/>
          </a:prstGeom>
          <a:noFill/>
          <a:ln cap="flat" cmpd="sng" w="1905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5" name="Google Shape;155;p10"/>
          <p:cNvSpPr txBox="1"/>
          <p:nvPr/>
        </p:nvSpPr>
        <p:spPr>
          <a:xfrm>
            <a:off x="4126349" y="-104575"/>
            <a:ext cx="164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Completed</a:t>
            </a:r>
            <a:endParaRPr b="1" i="0" sz="2400" u="none" cap="none" strike="noStrike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6" name="Google Shape;156;p10"/>
          <p:cNvGrpSpPr/>
          <p:nvPr/>
        </p:nvGrpSpPr>
        <p:grpSpPr>
          <a:xfrm>
            <a:off x="127475" y="5147895"/>
            <a:ext cx="2026935" cy="1649727"/>
            <a:chOff x="127475" y="5147895"/>
            <a:chExt cx="2026935" cy="1649727"/>
          </a:xfrm>
        </p:grpSpPr>
        <p:pic>
          <p:nvPicPr>
            <p:cNvPr descr="衛星 が含まれている画像&#10;&#10;高い精度で生成された説明" id="157" name="Google Shape;157;p10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127475" y="5147895"/>
              <a:ext cx="2026935" cy="135349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</p:pic>
        <p:sp>
          <p:nvSpPr>
            <p:cNvPr id="158" name="Google Shape;158;p10"/>
            <p:cNvSpPr/>
            <p:nvPr/>
          </p:nvSpPr>
          <p:spPr>
            <a:xfrm>
              <a:off x="127475" y="6243624"/>
              <a:ext cx="2026935" cy="55399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0" lIns="91425" spcFirstLastPara="1" rIns="91425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1" i="0" lang="en-GB" sz="1200" u="none" cap="none" strike="noStrike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ALOS-3 (Optical)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1" i="0" lang="en-GB" sz="1200" u="none" cap="none" strike="noStrike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* Lost due to launch failure on March 7, 2023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"/>
          <p:cNvSpPr txBox="1"/>
          <p:nvPr/>
        </p:nvSpPr>
        <p:spPr>
          <a:xfrm>
            <a:off x="94018" y="1085222"/>
            <a:ext cx="7673357" cy="2308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H3 launch vehicle Test Flight 2 (TF2) was successfully launched on February 17, 2024. </a:t>
            </a:r>
            <a:endParaRPr/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H3-TF2 carried on the test payload “VEP-4” and two small satellites “CE-SAT-1E” developed by Canon Electronics Inc. and “TIRSAT” by the Japan Space Systems etc. </a:t>
            </a:r>
            <a:endParaRPr/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1" lang="en-GB" sz="1600" u="sng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H3 now ready to move forward to the next mission launch</a:t>
            </a:r>
            <a:r>
              <a:rPr b="1" i="0" lang="en-GB" sz="1600" u="none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/>
          </a:p>
        </p:txBody>
      </p:sp>
      <p:sp>
        <p:nvSpPr>
          <p:cNvPr id="164" name="Google Shape;164;p11"/>
          <p:cNvSpPr txBox="1"/>
          <p:nvPr/>
        </p:nvSpPr>
        <p:spPr>
          <a:xfrm>
            <a:off x="94019" y="173584"/>
            <a:ext cx="9492107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H3 Test Flight 2 on Feb. 17, 2024</a:t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屋外, 大きい, 水, 背景 が含まれている画像&#10;&#10;自動的に生成された説明" id="165" name="Google Shape;16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0224" y="1095270"/>
            <a:ext cx="4095083" cy="27300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屋外, 水, 大きい, 背景 が含まれている画像&#10;&#10;自動的に生成された説明" id="166" name="Google Shape;16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0223" y="3877385"/>
            <a:ext cx="4095083" cy="27300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屋内, テーブル, 船, 座る が含まれている画像&#10;&#10;自動的に生成された説明" id="167" name="Google Shape;16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99727" y="3555845"/>
            <a:ext cx="3667648" cy="24450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回路, 大きい, 市, 多い が含まれている画像&#10;&#10;自動的に生成された説明" id="168" name="Google Shape;168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6694" y="3555845"/>
            <a:ext cx="3665857" cy="2445098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1"/>
          <p:cNvSpPr txBox="1"/>
          <p:nvPr/>
        </p:nvSpPr>
        <p:spPr>
          <a:xfrm>
            <a:off x="432082" y="5982056"/>
            <a:ext cx="32294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light</a:t>
            </a: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taken by EOS R5 onboard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CE-SAT-1E (March 10, 2024).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1"/>
          <p:cNvSpPr txBox="1"/>
          <p:nvPr/>
        </p:nvSpPr>
        <p:spPr>
          <a:xfrm>
            <a:off x="4318847" y="6000943"/>
            <a:ext cx="322940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Configuration of H3TF2.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1"/>
          <p:cNvSpPr txBox="1"/>
          <p:nvPr/>
        </p:nvSpPr>
        <p:spPr>
          <a:xfrm>
            <a:off x="6096000" y="3555845"/>
            <a:ext cx="77734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VEP-4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1"/>
          <p:cNvSpPr txBox="1"/>
          <p:nvPr/>
        </p:nvSpPr>
        <p:spPr>
          <a:xfrm>
            <a:off x="4449475" y="5015019"/>
            <a:ext cx="102687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CE-SAT-1E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1"/>
          <p:cNvSpPr txBox="1"/>
          <p:nvPr/>
        </p:nvSpPr>
        <p:spPr>
          <a:xfrm>
            <a:off x="6571621" y="5296706"/>
            <a:ext cx="89430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TIRSAT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"/>
          <p:cNvSpPr txBox="1"/>
          <p:nvPr/>
        </p:nvSpPr>
        <p:spPr>
          <a:xfrm>
            <a:off x="94019" y="173584"/>
            <a:ext cx="9492107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ALOS-2 &amp; PALSAR-2</a:t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" name="Google Shape;179;p12"/>
          <p:cNvSpPr txBox="1"/>
          <p:nvPr/>
        </p:nvSpPr>
        <p:spPr>
          <a:xfrm>
            <a:off x="814448" y="6044559"/>
            <a:ext cx="540700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rPr>
              <a:t>* https://www.eorc.jaxa.jp/ALOS/en/alos-2/a2_calval_e.htm</a:t>
            </a:r>
            <a:endParaRPr b="0" i="0" sz="1600" u="none" cap="none" strike="noStrike">
              <a:solidFill>
                <a:srgbClr val="4F81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2"/>
          <p:cNvSpPr txBox="1"/>
          <p:nvPr/>
        </p:nvSpPr>
        <p:spPr>
          <a:xfrm>
            <a:off x="1957385" y="2310404"/>
            <a:ext cx="24075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1" name="Google Shape;181;p12"/>
          <p:cNvSpPr txBox="1"/>
          <p:nvPr/>
        </p:nvSpPr>
        <p:spPr>
          <a:xfrm>
            <a:off x="137444" y="2329195"/>
            <a:ext cx="853998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r>
              <a:rPr b="0" i="0" lang="en-GB" sz="20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PALSAR-2 </a:t>
            </a:r>
            <a:r>
              <a:rPr b="0" i="0" lang="en-GB" sz="2000" u="sng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remains in </a:t>
            </a:r>
            <a:r>
              <a:rPr b="0" i="0" lang="en-GB" sz="20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good condition and performance.</a:t>
            </a:r>
            <a:endParaRPr/>
          </a:p>
        </p:txBody>
      </p:sp>
      <p:sp>
        <p:nvSpPr>
          <p:cNvPr id="182" name="Google Shape;182;p12"/>
          <p:cNvSpPr txBox="1"/>
          <p:nvPr/>
        </p:nvSpPr>
        <p:spPr>
          <a:xfrm>
            <a:off x="97036" y="1080829"/>
            <a:ext cx="1191711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On-board internal calibration is performed every 3 months.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 quality of major observation modes are being evaluated regularly using SAR data over calibration sites.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standard product processing software was updated several times, including in June 2018 (radiometric calibration), Nov. 2018 (correction of range offset), and April 2021 (updates for Spotlight and ScanSAR).</a:t>
            </a:r>
            <a:endParaRPr/>
          </a:p>
        </p:txBody>
      </p:sp>
      <p:graphicFrame>
        <p:nvGraphicFramePr>
          <p:cNvPr id="183" name="Google Shape;183;p12"/>
          <p:cNvGraphicFramePr/>
          <p:nvPr/>
        </p:nvGraphicFramePr>
        <p:xfrm>
          <a:off x="661344" y="315816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{3E74F0F7-CA2D-4625-9736-73F0F811B09A}</a:tableStyleId>
              </a:tblPr>
              <a:tblGrid>
                <a:gridCol w="1879600"/>
                <a:gridCol w="2477725"/>
                <a:gridCol w="4193825"/>
              </a:tblGrid>
              <a:tr h="22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MS PGothic"/>
                        <a:buNone/>
                      </a:pPr>
                      <a:r>
                        <a:rPr lang="en-GB" sz="1400" u="none" cap="none" strike="noStrike">
                          <a:solidFill>
                            <a:schemeClr val="lt1"/>
                          </a:solidFill>
                        </a:rPr>
                        <a:t>Items</a:t>
                      </a:r>
                      <a:endParaRPr b="0" i="0" sz="1400" u="none" cap="none" strike="noStrike">
                        <a:solidFill>
                          <a:schemeClr val="lt1"/>
                        </a:solidFill>
                        <a:latin typeface="MS PGothic"/>
                        <a:ea typeface="MS PGothic"/>
                        <a:cs typeface="MS PGothic"/>
                        <a:sym typeface="MS PGothic"/>
                      </a:endParaRPr>
                    </a:p>
                  </a:txBody>
                  <a:tcPr marT="34300" marB="3430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18AB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MS PGothic"/>
                        <a:buNone/>
                      </a:pPr>
                      <a:r>
                        <a:rPr lang="en-GB" sz="1400" u="none" cap="none" strike="noStrike">
                          <a:solidFill>
                            <a:schemeClr val="lt1"/>
                          </a:solidFill>
                        </a:rPr>
                        <a:t>Results</a:t>
                      </a:r>
                      <a:endParaRPr b="0" i="0" sz="1400" u="none" cap="none" strike="noStrike">
                        <a:solidFill>
                          <a:schemeClr val="lt1"/>
                        </a:solidFill>
                        <a:latin typeface="MS PGothic"/>
                        <a:ea typeface="MS PGothic"/>
                        <a:cs typeface="MS PGothic"/>
                        <a:sym typeface="MS PGothic"/>
                      </a:endParaRPr>
                    </a:p>
                  </a:txBody>
                  <a:tcPr marT="34300" marB="3430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18AB3"/>
                    </a:solidFill>
                  </a:tcPr>
                </a:tc>
                <a:tc hMerge="1"/>
              </a:tr>
              <a:tr h="443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S PGothic"/>
                        <a:buNone/>
                      </a:pPr>
                      <a:r>
                        <a:rPr lang="en-GB" sz="1600" u="none" cap="none" strike="noStrike"/>
                        <a:t>Geometry (RMSE)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MS PGothic"/>
                        <a:ea typeface="MS PGothic"/>
                        <a:cs typeface="MS PGothic"/>
                        <a:sym typeface="MS PGothic"/>
                      </a:endParaRPr>
                    </a:p>
                  </a:txBody>
                  <a:tcPr marT="34300" marB="3430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7F0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S PGothic"/>
                        <a:buNone/>
                      </a:pPr>
                      <a:r>
                        <a:rPr lang="en-GB" sz="1600" u="none" cap="none" strike="noStrike"/>
                        <a:t>[Stripmap and Spotlight]   </a:t>
                      </a:r>
                      <a:r>
                        <a:rPr b="1" lang="en-GB" sz="1600" u="none" cap="none" strike="noStrike"/>
                        <a:t>5.39 m (L1.1) / 6.73 m (L2.1) </a:t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S PGothic"/>
                        <a:buNone/>
                      </a:pPr>
                      <a:r>
                        <a:rPr lang="en-GB" sz="1600" u="none" cap="none" strike="noStrike"/>
                        <a:t>[ScanSAR]                       </a:t>
                      </a:r>
                      <a:r>
                        <a:rPr b="1" lang="en-GB" sz="1600" u="none" cap="none" strike="noStrike"/>
                        <a:t>60.77 m (L1.1) / 29.33 m (L2.1)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MS PGothic"/>
                        <a:ea typeface="MS PGothic"/>
                        <a:cs typeface="MS PGothic"/>
                        <a:sym typeface="MS PGothic"/>
                      </a:endParaRPr>
                    </a:p>
                  </a:txBody>
                  <a:tcPr marT="34300" marB="3430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443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S PGothic"/>
                        <a:buNone/>
                      </a:pPr>
                      <a:r>
                        <a:rPr lang="en-GB" sz="1600" u="none" cap="none" strike="noStrike"/>
                        <a:t>Radiometry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MS PGothic"/>
                        <a:ea typeface="MS PGothic"/>
                        <a:cs typeface="MS PGothic"/>
                        <a:sym typeface="MS PGothic"/>
                      </a:endParaRPr>
                    </a:p>
                  </a:txBody>
                  <a:tcPr marT="34300" marB="3430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7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S PGothic"/>
                        <a:buNone/>
                      </a:pPr>
                      <a:r>
                        <a:rPr lang="en-GB" sz="1600" u="none" cap="none" strike="noStrike"/>
                        <a:t>RCS accuracy (1σ)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MS PGothic"/>
                        <a:ea typeface="MS PGothic"/>
                        <a:cs typeface="MS PGothic"/>
                        <a:sym typeface="MS PGothic"/>
                      </a:endParaRPr>
                    </a:p>
                  </a:txBody>
                  <a:tcPr marT="34300" marB="3430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S PGothic"/>
                        <a:buNone/>
                      </a:pPr>
                      <a:r>
                        <a:rPr b="1" lang="en-GB" sz="1600" u="none" cap="none" strike="noStrike"/>
                        <a:t>0.522 dB (corner reflectors)</a:t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S PGothic"/>
                        <a:buNone/>
                      </a:pPr>
                      <a:r>
                        <a:rPr b="1" lang="en-GB" sz="1600" u="none" cap="none" strike="noStrike"/>
                        <a:t>0.41 dB (Amazonian forests)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MS PGothic"/>
                        <a:ea typeface="MS PGothic"/>
                        <a:cs typeface="MS PGothic"/>
                        <a:sym typeface="MS PGothic"/>
                      </a:endParaRPr>
                    </a:p>
                  </a:txBody>
                  <a:tcPr marT="34300" marB="3430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3275"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S PGothic"/>
                        <a:buNone/>
                      </a:pPr>
                      <a:r>
                        <a:rPr lang="en-GB" sz="1600" u="none" cap="none" strike="noStrike"/>
                        <a:t>Polarimetry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MS PGothic"/>
                        <a:ea typeface="MS PGothic"/>
                        <a:cs typeface="MS PGothic"/>
                        <a:sym typeface="MS PGothic"/>
                      </a:endParaRPr>
                    </a:p>
                  </a:txBody>
                  <a:tcPr marT="34300" marB="3430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7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S PGothic"/>
                        <a:buNone/>
                      </a:pPr>
                      <a:r>
                        <a:rPr lang="en-GB" sz="1600" u="none" cap="none" strike="noStrike"/>
                        <a:t>VV-HH amplitude ratio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MS PGothic"/>
                        <a:ea typeface="MS PGothic"/>
                        <a:cs typeface="MS PGothic"/>
                        <a:sym typeface="MS PGothic"/>
                      </a:endParaRPr>
                    </a:p>
                  </a:txBody>
                  <a:tcPr marT="34300" marB="3430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S PGothic"/>
                        <a:buNone/>
                      </a:pPr>
                      <a:r>
                        <a:rPr b="1" lang="en-GB" sz="1600" u="none" cap="none" strike="noStrike"/>
                        <a:t>1.003  (σ=0.012)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MS PGothic"/>
                        <a:ea typeface="MS PGothic"/>
                        <a:cs typeface="MS PGothic"/>
                        <a:sym typeface="MS PGothic"/>
                      </a:endParaRPr>
                    </a:p>
                  </a:txBody>
                  <a:tcPr marT="34300" marB="3430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327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S PGothic"/>
                        <a:buNone/>
                      </a:pPr>
                      <a:r>
                        <a:rPr lang="en-GB" sz="1600" u="none" cap="none" strike="noStrike"/>
                        <a:t>VV-HH phase difference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MS PGothic"/>
                        <a:ea typeface="MS PGothic"/>
                        <a:cs typeface="MS PGothic"/>
                        <a:sym typeface="MS PGothic"/>
                      </a:endParaRPr>
                    </a:p>
                  </a:txBody>
                  <a:tcPr marT="34300" marB="3430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S PGothic"/>
                        <a:buNone/>
                      </a:pPr>
                      <a:r>
                        <a:rPr b="1" lang="en-GB" sz="1600" u="none" cap="none" strike="noStrike"/>
                        <a:t>-0.362 deg  (σ=1.404)</a:t>
                      </a:r>
                      <a:endParaRPr sz="1800" u="none" cap="none" strike="noStrike"/>
                    </a:p>
                  </a:txBody>
                  <a:tcPr marT="34300" marB="3430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327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S PGothic"/>
                        <a:buNone/>
                      </a:pPr>
                      <a:r>
                        <a:rPr lang="en-GB" sz="1600" u="none" cap="none" strike="noStrike"/>
                        <a:t>Cross talk</a:t>
                      </a:r>
                      <a:endParaRPr sz="1600" u="none" cap="none" strike="noStrike"/>
                    </a:p>
                  </a:txBody>
                  <a:tcPr marT="34300" marB="3430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S PGothic"/>
                        <a:buNone/>
                      </a:pPr>
                      <a:r>
                        <a:rPr b="1" lang="en-GB" sz="1600" u="none" cap="none" strike="noStrike"/>
                        <a:t>[HV/HH]  -42.970 dB   (σ=6.609)</a:t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S PGothic"/>
                        <a:buNone/>
                      </a:pPr>
                      <a:r>
                        <a:rPr b="1" lang="en-GB" sz="1600" u="none" cap="none" strike="noStrike"/>
                        <a:t>[VH/VV]   -42.889 dB  (σ=5.590)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MS PGothic"/>
                        <a:ea typeface="MS PGothic"/>
                        <a:cs typeface="MS PGothic"/>
                        <a:sym typeface="MS PGothic"/>
                      </a:endParaRPr>
                    </a:p>
                  </a:txBody>
                  <a:tcPr marT="34300" marB="3430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4" name="Google Shape;184;p12"/>
          <p:cNvSpPr txBox="1"/>
          <p:nvPr/>
        </p:nvSpPr>
        <p:spPr>
          <a:xfrm>
            <a:off x="661344" y="2809510"/>
            <a:ext cx="8551153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PALSAR-2 calibration summary (using PALSAR-2 acquired 07/2014 – 09/2022)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03043" y="2393527"/>
            <a:ext cx="2688957" cy="1450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"/>
          <p:cNvSpPr txBox="1"/>
          <p:nvPr/>
        </p:nvSpPr>
        <p:spPr>
          <a:xfrm>
            <a:off x="94019" y="173584"/>
            <a:ext cx="9492107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ALOS-4 “DAICHI-4” &amp; PALSAR-3</a:t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91" name="Google Shape;191;p13"/>
          <p:cNvGraphicFramePr/>
          <p:nvPr/>
        </p:nvGraphicFramePr>
        <p:xfrm>
          <a:off x="6206764" y="1080080"/>
          <a:ext cx="3000000" cy="3000000"/>
        </p:xfrm>
        <a:graphic>
          <a:graphicData uri="http://schemas.openxmlformats.org/drawingml/2006/table">
            <a:tbl>
              <a:tblPr firstCol="1">
                <a:noFill/>
                <a:tableStyleId>{0AF78D47-04B3-480E-BEC8-4C1FF9B08A70}</a:tableStyleId>
              </a:tblPr>
              <a:tblGrid>
                <a:gridCol w="1404300"/>
                <a:gridCol w="4204025"/>
              </a:tblGrid>
              <a:tr h="277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>
                          <a:solidFill>
                            <a:schemeClr val="lt1"/>
                          </a:solidFill>
                        </a:rPr>
                        <a:t>Launch 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>
                          <a:solidFill>
                            <a:schemeClr val="dk1"/>
                          </a:solidFill>
                        </a:rPr>
                        <a:t>H3 launch vehicle F3 in JFY2024</a:t>
                      </a:r>
                      <a:endParaRPr b="1"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  <a:tr h="1485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>
                          <a:solidFill>
                            <a:schemeClr val="lt1"/>
                          </a:solidFill>
                        </a:rPr>
                        <a:t>Orbit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>
                          <a:solidFill>
                            <a:schemeClr val="dk1"/>
                          </a:solidFill>
                        </a:rPr>
                        <a:t>Same orbit as ALOS-2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Noto Sans Symbols"/>
                        <a:buChar char="✔"/>
                      </a:pPr>
                      <a:r>
                        <a:rPr lang="en-GB" sz="1600" u="none" cap="none" strike="noStrike">
                          <a:solidFill>
                            <a:schemeClr val="dk1"/>
                          </a:solidFill>
                        </a:rPr>
                        <a:t>Sun-synchronous sub-recurrent orbit</a:t>
                      </a:r>
                      <a:endParaRPr sz="16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Noto Sans Symbols"/>
                        <a:buChar char="✔"/>
                      </a:pPr>
                      <a:r>
                        <a:rPr lang="en-GB" sz="1600" u="none" cap="none" strike="noStrike">
                          <a:solidFill>
                            <a:schemeClr val="dk1"/>
                          </a:solidFill>
                        </a:rPr>
                        <a:t>Altitude: 628 km</a:t>
                      </a:r>
                      <a:endParaRPr sz="16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Noto Sans Symbols"/>
                        <a:buChar char="✔"/>
                      </a:pPr>
                      <a:r>
                        <a:rPr lang="en-GB" sz="1600" u="none" cap="none" strike="noStrike">
                          <a:solidFill>
                            <a:schemeClr val="dk1"/>
                          </a:solidFill>
                        </a:rPr>
                        <a:t>Inclination angle: 97.9 degree</a:t>
                      </a:r>
                      <a:endParaRPr sz="16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Noto Sans Symbols"/>
                        <a:buChar char="✔"/>
                      </a:pPr>
                      <a:r>
                        <a:rPr b="1" lang="en-GB" sz="1600" u="none" cap="none" strike="noStrike">
                          <a:solidFill>
                            <a:schemeClr val="dk1"/>
                          </a:solidFill>
                        </a:rPr>
                        <a:t>Local sun time: 12 a.m. and 12 p.m. 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Noto Sans Symbols"/>
                        <a:buChar char="✔"/>
                      </a:pPr>
                      <a:r>
                        <a:rPr lang="en-GB" sz="1600" u="none" cap="none" strike="noStrike">
                          <a:solidFill>
                            <a:schemeClr val="dk1"/>
                          </a:solidFill>
                        </a:rPr>
                        <a:t>Revisit time: 14 day (15-3/14 rev/day)</a:t>
                      </a:r>
                      <a:endParaRPr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  <a:tr h="277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>
                          <a:solidFill>
                            <a:schemeClr val="lt1"/>
                          </a:solidFill>
                        </a:rPr>
                        <a:t>Lifetime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>
                          <a:solidFill>
                            <a:schemeClr val="dk1"/>
                          </a:solidFill>
                        </a:rPr>
                        <a:t>7 years</a:t>
                      </a:r>
                      <a:endParaRPr b="1"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  <a:tr h="288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>
                          <a:solidFill>
                            <a:schemeClr val="lt1"/>
                          </a:solidFill>
                        </a:rPr>
                        <a:t>Size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>
                          <a:solidFill>
                            <a:schemeClr val="dk1"/>
                          </a:solidFill>
                        </a:rPr>
                        <a:t>X 10.0 m x Y 20.0 m x Z 6.4 m</a:t>
                      </a:r>
                      <a:endParaRPr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  <a:tr h="478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>
                          <a:solidFill>
                            <a:schemeClr val="lt1"/>
                          </a:solidFill>
                        </a:rPr>
                        <a:t>Satellite Mass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>
                          <a:solidFill>
                            <a:schemeClr val="dk1"/>
                          </a:solidFill>
                        </a:rPr>
                        <a:t>2,990 kg</a:t>
                      </a:r>
                      <a:endParaRPr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  <a:tr h="478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>
                          <a:solidFill>
                            <a:schemeClr val="lt1"/>
                          </a:solidFill>
                        </a:rPr>
                        <a:t>Downlink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>
                          <a:solidFill>
                            <a:schemeClr val="dk1"/>
                          </a:solidFill>
                        </a:rPr>
                        <a:t>~3.6 Gbps (Ka-band direct transmission)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>
                          <a:solidFill>
                            <a:schemeClr val="dk1"/>
                          </a:solidFill>
                        </a:rPr>
                        <a:t>~1.8 Gbps (Optical data relay satellite)</a:t>
                      </a:r>
                      <a:endParaRPr b="1"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  <a:tr h="742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>
                          <a:solidFill>
                            <a:schemeClr val="lt1"/>
                          </a:solidFill>
                        </a:rPr>
                        <a:t>Mission Instruments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chemeClr val="dk1"/>
                          </a:solidFill>
                        </a:rPr>
                        <a:t>PALSAR-3 (Phased Array type L-band Synthetic Aperture Radar-3)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chemeClr val="dk1"/>
                          </a:solidFill>
                        </a:rPr>
                        <a:t>SPAISE3 (</a:t>
                      </a:r>
                      <a:r>
                        <a:rPr b="1" lang="en-GB" sz="1500" u="none" cap="none" strike="noStrike">
                          <a:solidFill>
                            <a:schemeClr val="dk1"/>
                          </a:solidFill>
                        </a:rPr>
                        <a:t>SPace based AIS Experiment 3</a:t>
                      </a:r>
                      <a:r>
                        <a:rPr b="1" lang="en-GB" sz="1600" u="none" cap="none" strike="noStrike">
                          <a:solidFill>
                            <a:schemeClr val="dk1"/>
                          </a:solidFill>
                        </a:rPr>
                        <a:t>)</a:t>
                      </a:r>
                      <a:endParaRPr b="1"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  <a:tr h="478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>
                          <a:solidFill>
                            <a:schemeClr val="lt1"/>
                          </a:solidFill>
                        </a:rPr>
                        <a:t>Prime contractor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cap="none" strike="noStrike"/>
                        <a:t>Mitsubishi Electric Corporation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pic>
        <p:nvPicPr>
          <p:cNvPr descr="テーブル, 座る, 作品, スライス が含まれている画像&#10;&#10;自動的に生成された説明" id="192" name="Google Shape;19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453" y="3588145"/>
            <a:ext cx="5815452" cy="259652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3"/>
          <p:cNvSpPr txBox="1"/>
          <p:nvPr/>
        </p:nvSpPr>
        <p:spPr>
          <a:xfrm>
            <a:off x="1284336" y="5814327"/>
            <a:ext cx="104015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PALSAR-3</a:t>
            </a:r>
            <a:endParaRPr/>
          </a:p>
        </p:txBody>
      </p:sp>
      <p:sp>
        <p:nvSpPr>
          <p:cNvPr id="194" name="Google Shape;194;p13"/>
          <p:cNvSpPr txBox="1"/>
          <p:nvPr/>
        </p:nvSpPr>
        <p:spPr>
          <a:xfrm>
            <a:off x="4412534" y="5557774"/>
            <a:ext cx="104708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SPAISE3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5" name="Google Shape;195;p13"/>
          <p:cNvCxnSpPr>
            <a:stCxn id="194" idx="0"/>
          </p:cNvCxnSpPr>
          <p:nvPr/>
        </p:nvCxnSpPr>
        <p:spPr>
          <a:xfrm rot="10800000">
            <a:off x="4472575" y="5305474"/>
            <a:ext cx="463500" cy="252300"/>
          </a:xfrm>
          <a:prstGeom prst="straightConnector1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96" name="Google Shape;196;p13"/>
          <p:cNvCxnSpPr/>
          <p:nvPr/>
        </p:nvCxnSpPr>
        <p:spPr>
          <a:xfrm flipH="1" rot="10800000">
            <a:off x="1953194" y="5403102"/>
            <a:ext cx="672591" cy="406130"/>
          </a:xfrm>
          <a:prstGeom prst="straightConnector1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97" name="Google Shape;197;p13"/>
          <p:cNvSpPr txBox="1"/>
          <p:nvPr/>
        </p:nvSpPr>
        <p:spPr>
          <a:xfrm>
            <a:off x="280549" y="1080080"/>
            <a:ext cx="5608320" cy="19082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Mission objectives:</a:t>
            </a:r>
            <a:endParaRPr/>
          </a:p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Ground deformation monitoring</a:t>
            </a:r>
            <a:endParaRPr/>
          </a:p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Disaster monitoring</a:t>
            </a:r>
            <a:endParaRPr/>
          </a:p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Continuation and enhancement of the ALOS-2 applications</a:t>
            </a:r>
            <a:endParaRPr/>
          </a:p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Maritime monitoring with SAR and AIS</a:t>
            </a:r>
            <a:endParaRPr/>
          </a:p>
        </p:txBody>
      </p:sp>
      <p:pic>
        <p:nvPicPr>
          <p:cNvPr id="198" name="Google Shape;19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3871" y="5095623"/>
            <a:ext cx="910488" cy="769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14"/>
          <p:cNvGrpSpPr/>
          <p:nvPr/>
        </p:nvGrpSpPr>
        <p:grpSpPr>
          <a:xfrm>
            <a:off x="4762681" y="768498"/>
            <a:ext cx="5474050" cy="4045904"/>
            <a:chOff x="117457" y="1917424"/>
            <a:chExt cx="5474050" cy="4045904"/>
          </a:xfrm>
        </p:grpSpPr>
        <p:grpSp>
          <p:nvGrpSpPr>
            <p:cNvPr id="204" name="Google Shape;204;p14"/>
            <p:cNvGrpSpPr/>
            <p:nvPr/>
          </p:nvGrpSpPr>
          <p:grpSpPr>
            <a:xfrm>
              <a:off x="297264" y="1917424"/>
              <a:ext cx="5294243" cy="4045904"/>
              <a:chOff x="329995" y="2327018"/>
              <a:chExt cx="5294243" cy="4045904"/>
            </a:xfrm>
          </p:grpSpPr>
          <p:cxnSp>
            <p:nvCxnSpPr>
              <p:cNvPr id="205" name="Google Shape;205;p14"/>
              <p:cNvCxnSpPr/>
              <p:nvPr/>
            </p:nvCxnSpPr>
            <p:spPr>
              <a:xfrm flipH="1" rot="10800000">
                <a:off x="1898650" y="4502150"/>
                <a:ext cx="3719238" cy="16637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206" name="Google Shape;206;p14"/>
              <p:cNvSpPr/>
              <p:nvPr/>
            </p:nvSpPr>
            <p:spPr>
              <a:xfrm flipH="1" rot="-1438114">
                <a:off x="1116852" y="4284012"/>
                <a:ext cx="4459958" cy="1180214"/>
              </a:xfrm>
              <a:prstGeom prst="parallelogram">
                <a:avLst>
                  <a:gd fmla="val 31218" name="adj"/>
                </a:avLst>
              </a:prstGeom>
              <a:solidFill>
                <a:srgbClr val="E3DED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07" name="Google Shape;207;p14"/>
              <p:cNvSpPr/>
              <p:nvPr/>
            </p:nvSpPr>
            <p:spPr>
              <a:xfrm flipH="1" rot="-1459163">
                <a:off x="292142" y="3516303"/>
                <a:ext cx="4322998" cy="747651"/>
              </a:xfrm>
              <a:prstGeom prst="parallelogram">
                <a:avLst>
                  <a:gd fmla="val 31269" name="adj"/>
                </a:avLst>
              </a:prstGeom>
              <a:solidFill>
                <a:srgbClr val="E3DED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cxnSp>
            <p:nvCxnSpPr>
              <p:cNvPr id="208" name="Google Shape;208;p14"/>
              <p:cNvCxnSpPr/>
              <p:nvPr/>
            </p:nvCxnSpPr>
            <p:spPr>
              <a:xfrm flipH="1" rot="10800000">
                <a:off x="1187932" y="2828260"/>
                <a:ext cx="3827721" cy="170121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000000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209" name="Google Shape;209;p14"/>
              <p:cNvCxnSpPr/>
              <p:nvPr/>
            </p:nvCxnSpPr>
            <p:spPr>
              <a:xfrm flipH="1" rot="10800000">
                <a:off x="1082124" y="3573163"/>
                <a:ext cx="3719238" cy="16637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0" name="Google Shape;210;p14"/>
              <p:cNvCxnSpPr/>
              <p:nvPr/>
            </p:nvCxnSpPr>
            <p:spPr>
              <a:xfrm flipH="1" rot="10800000">
                <a:off x="855670" y="3340893"/>
                <a:ext cx="3709713" cy="1678449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1" name="Google Shape;211;p14"/>
              <p:cNvCxnSpPr/>
              <p:nvPr/>
            </p:nvCxnSpPr>
            <p:spPr>
              <a:xfrm flipH="1" rot="10800000">
                <a:off x="332375" y="2753308"/>
                <a:ext cx="3709713" cy="1678449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2" name="Google Shape;212;p14"/>
              <p:cNvCxnSpPr/>
              <p:nvPr/>
            </p:nvCxnSpPr>
            <p:spPr>
              <a:xfrm flipH="1">
                <a:off x="1082124" y="4529470"/>
                <a:ext cx="105808" cy="707393"/>
              </a:xfrm>
              <a:prstGeom prst="straightConnector1">
                <a:avLst/>
              </a:prstGeom>
              <a:noFill/>
              <a:ln cap="flat" cmpd="sng" w="9525">
                <a:solidFill>
                  <a:srgbClr val="509C34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3" name="Google Shape;213;p14"/>
              <p:cNvCxnSpPr/>
              <p:nvPr/>
            </p:nvCxnSpPr>
            <p:spPr>
              <a:xfrm>
                <a:off x="1187932" y="4529470"/>
                <a:ext cx="710718" cy="1636380"/>
              </a:xfrm>
              <a:prstGeom prst="straightConnector1">
                <a:avLst/>
              </a:prstGeom>
              <a:noFill/>
              <a:ln cap="flat" cmpd="sng" w="9525">
                <a:solidFill>
                  <a:srgbClr val="509C34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4" name="Google Shape;214;p14"/>
              <p:cNvCxnSpPr/>
              <p:nvPr/>
            </p:nvCxnSpPr>
            <p:spPr>
              <a:xfrm flipH="1">
                <a:off x="855670" y="4536183"/>
                <a:ext cx="332262" cy="478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509C34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5" name="Google Shape;215;p14"/>
              <p:cNvCxnSpPr/>
              <p:nvPr/>
            </p:nvCxnSpPr>
            <p:spPr>
              <a:xfrm rot="10800000">
                <a:off x="371406" y="4438470"/>
                <a:ext cx="816526" cy="9100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509C34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216" name="Google Shape;216;p14"/>
              <p:cNvSpPr/>
              <p:nvPr/>
            </p:nvSpPr>
            <p:spPr>
              <a:xfrm flipH="1" rot="-1438114">
                <a:off x="2164162" y="5415482"/>
                <a:ext cx="136256" cy="91231"/>
              </a:xfrm>
              <a:prstGeom prst="parallelogram">
                <a:avLst>
                  <a:gd fmla="val 31218" name="adj"/>
                </a:avLst>
              </a:prstGeom>
              <a:solidFill>
                <a:srgbClr val="FFC000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17" name="Google Shape;217;p14"/>
              <p:cNvSpPr/>
              <p:nvPr/>
            </p:nvSpPr>
            <p:spPr>
              <a:xfrm flipH="1" rot="-1438114">
                <a:off x="2579237" y="4523094"/>
                <a:ext cx="1164961" cy="800986"/>
              </a:xfrm>
              <a:prstGeom prst="parallelogram">
                <a:avLst>
                  <a:gd fmla="val 31218" name="adj"/>
                </a:avLst>
              </a:prstGeom>
              <a:solidFill>
                <a:srgbClr val="00B05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18" name="Google Shape;218;p14"/>
              <p:cNvSpPr/>
              <p:nvPr/>
            </p:nvSpPr>
            <p:spPr>
              <a:xfrm flipH="1" rot="-1438114">
                <a:off x="2690266" y="4620176"/>
                <a:ext cx="342416" cy="193673"/>
              </a:xfrm>
              <a:prstGeom prst="parallelogram">
                <a:avLst>
                  <a:gd fmla="val 31218" name="adj"/>
                </a:avLst>
              </a:prstGeom>
              <a:solidFill>
                <a:srgbClr val="009900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19" name="Google Shape;219;p14"/>
              <p:cNvSpPr/>
              <p:nvPr/>
            </p:nvSpPr>
            <p:spPr>
              <a:xfrm flipH="1" rot="-1438114">
                <a:off x="3899544" y="4675275"/>
                <a:ext cx="496928" cy="136839"/>
              </a:xfrm>
              <a:prstGeom prst="parallelogram">
                <a:avLst>
                  <a:gd fmla="val 31218" name="adj"/>
                </a:avLst>
              </a:prstGeom>
              <a:solidFill>
                <a:srgbClr val="00B0F0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20" name="Google Shape;220;p14"/>
              <p:cNvSpPr/>
              <p:nvPr/>
            </p:nvSpPr>
            <p:spPr>
              <a:xfrm flipH="1" rot="-1438114">
                <a:off x="4088795" y="4037577"/>
                <a:ext cx="884114" cy="278143"/>
              </a:xfrm>
              <a:prstGeom prst="parallelogram">
                <a:avLst>
                  <a:gd fmla="val 31218" name="adj"/>
                </a:avLst>
              </a:prstGeom>
              <a:solidFill>
                <a:srgbClr val="0070C0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21" name="Google Shape;221;p14"/>
              <p:cNvSpPr txBox="1"/>
              <p:nvPr/>
            </p:nvSpPr>
            <p:spPr>
              <a:xfrm rot="-1415154">
                <a:off x="4193940" y="2519785"/>
                <a:ext cx="1050288" cy="415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b="0" i="0" lang="en-GB" sz="1050" u="none" cap="none" strike="noStrik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Satellite 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b="0" i="0" lang="en-GB" sz="1050" u="none" cap="none" strike="noStrik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flight direction</a:t>
                </a:r>
                <a:endParaRPr b="0" i="0" sz="105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pic>
            <p:nvPicPr>
              <p:cNvPr descr="テーブル, 屋内, 座る, 暗い が含まれている画像&#10;&#10;自動的に生成された説明" id="222" name="Google Shape;222;p14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 flipH="1">
                <a:off x="987498" y="4183861"/>
                <a:ext cx="698977" cy="46571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テーブル, 屋内, 座る, 暗い が含まれている画像&#10;&#10;自動的に生成された説明" id="223" name="Google Shape;223;p14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 flipH="1">
                <a:off x="1318181" y="4047864"/>
                <a:ext cx="698977" cy="46571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テーブル, 屋内, 座る, 暗い が含まれている画像&#10;&#10;自動的に生成された説明" id="224" name="Google Shape;224;p14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 flipH="1">
                <a:off x="1660916" y="3907590"/>
                <a:ext cx="698977" cy="46571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テーブル, 屋内, 座る, 暗い が含まれている画像&#10;&#10;自動的に生成された説明" id="225" name="Google Shape;225;p14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 flipH="1">
                <a:off x="2276784" y="3604339"/>
                <a:ext cx="698977" cy="46571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テーブル, 屋内, 座る, 暗い が含まれている画像&#10;&#10;自動的に生成された説明" id="226" name="Google Shape;226;p14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 flipH="1">
                <a:off x="2988461" y="3263821"/>
                <a:ext cx="698977" cy="46571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テーブル, 屋内, 座る, 暗い が含まれている画像&#10;&#10;自動的に生成された説明" id="227" name="Google Shape;227;p14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 flipH="1">
                <a:off x="3655558" y="2991924"/>
                <a:ext cx="698977" cy="465716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28" name="Google Shape;228;p14"/>
              <p:cNvCxnSpPr>
                <a:stCxn id="216" idx="1"/>
                <a:endCxn id="216" idx="1"/>
              </p:cNvCxnSpPr>
              <p:nvPr/>
            </p:nvCxnSpPr>
            <p:spPr>
              <a:xfrm>
                <a:off x="2200747" y="5425200"/>
                <a:ext cx="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509C34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229" name="Google Shape;229;p14"/>
              <p:cNvSpPr/>
              <p:nvPr/>
            </p:nvSpPr>
            <p:spPr>
              <a:xfrm>
                <a:off x="1383214" y="4470545"/>
                <a:ext cx="869795" cy="1026918"/>
              </a:xfrm>
              <a:custGeom>
                <a:rect b="b" l="l" r="r" t="t"/>
                <a:pathLst>
                  <a:path extrusionOk="0" h="1026918" w="869795">
                    <a:moveTo>
                      <a:pt x="769144" y="864993"/>
                    </a:moveTo>
                    <a:lnTo>
                      <a:pt x="0" y="0"/>
                    </a:lnTo>
                    <a:lnTo>
                      <a:pt x="869795" y="1026918"/>
                    </a:lnTo>
                    <a:lnTo>
                      <a:pt x="769144" y="864993"/>
                    </a:lnTo>
                    <a:close/>
                  </a:path>
                </a:pathLst>
              </a:custGeom>
              <a:solidFill>
                <a:srgbClr val="FFFF00">
                  <a:alpha val="36862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30" name="Google Shape;230;p14"/>
              <p:cNvSpPr/>
              <p:nvPr/>
            </p:nvSpPr>
            <p:spPr>
              <a:xfrm>
                <a:off x="1688856" y="4348763"/>
                <a:ext cx="562281" cy="1143782"/>
              </a:xfrm>
              <a:custGeom>
                <a:rect b="b" l="l" r="r" t="t"/>
                <a:pathLst>
                  <a:path extrusionOk="0" h="1026918" w="908259">
                    <a:moveTo>
                      <a:pt x="730680" y="879959"/>
                    </a:moveTo>
                    <a:lnTo>
                      <a:pt x="0" y="0"/>
                    </a:lnTo>
                    <a:lnTo>
                      <a:pt x="908259" y="1026918"/>
                    </a:lnTo>
                    <a:lnTo>
                      <a:pt x="730680" y="879959"/>
                    </a:lnTo>
                    <a:close/>
                  </a:path>
                </a:pathLst>
              </a:custGeom>
              <a:solidFill>
                <a:srgbClr val="FFFF00">
                  <a:alpha val="36862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31" name="Google Shape;231;p14"/>
              <p:cNvSpPr/>
              <p:nvPr/>
            </p:nvSpPr>
            <p:spPr>
              <a:xfrm>
                <a:off x="2017158" y="4205288"/>
                <a:ext cx="236360" cy="1289639"/>
              </a:xfrm>
              <a:custGeom>
                <a:rect b="b" l="l" r="r" t="t"/>
                <a:pathLst>
                  <a:path extrusionOk="0" h="919909" w="555610">
                    <a:moveTo>
                      <a:pt x="310863" y="803523"/>
                    </a:moveTo>
                    <a:lnTo>
                      <a:pt x="0" y="0"/>
                    </a:lnTo>
                    <a:lnTo>
                      <a:pt x="555610" y="919909"/>
                    </a:lnTo>
                    <a:lnTo>
                      <a:pt x="310863" y="803523"/>
                    </a:lnTo>
                    <a:close/>
                  </a:path>
                </a:pathLst>
              </a:custGeom>
              <a:solidFill>
                <a:srgbClr val="FFFF00">
                  <a:alpha val="36862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32" name="Google Shape;232;p14"/>
              <p:cNvSpPr/>
              <p:nvPr/>
            </p:nvSpPr>
            <p:spPr>
              <a:xfrm>
                <a:off x="2663438" y="3920932"/>
                <a:ext cx="298417" cy="933423"/>
              </a:xfrm>
              <a:custGeom>
                <a:rect b="b" l="l" r="r" t="t"/>
                <a:pathLst>
                  <a:path extrusionOk="0" h="914580" w="298554">
                    <a:moveTo>
                      <a:pt x="138112" y="728842"/>
                    </a:moveTo>
                    <a:lnTo>
                      <a:pt x="0" y="0"/>
                    </a:lnTo>
                    <a:lnTo>
                      <a:pt x="298554" y="914580"/>
                    </a:lnTo>
                    <a:lnTo>
                      <a:pt x="138112" y="728842"/>
                    </a:lnTo>
                    <a:close/>
                  </a:path>
                </a:pathLst>
              </a:custGeom>
              <a:solidFill>
                <a:srgbClr val="00FF99">
                  <a:alpha val="55686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33" name="Google Shape;233;p14"/>
              <p:cNvSpPr/>
              <p:nvPr/>
            </p:nvSpPr>
            <p:spPr>
              <a:xfrm>
                <a:off x="3352228" y="3523719"/>
                <a:ext cx="834274" cy="1277648"/>
              </a:xfrm>
              <a:custGeom>
                <a:rect b="b" l="l" r="r" t="t"/>
                <a:pathLst>
                  <a:path extrusionOk="0" h="914580" w="298554">
                    <a:moveTo>
                      <a:pt x="256858" y="842625"/>
                    </a:moveTo>
                    <a:lnTo>
                      <a:pt x="0" y="0"/>
                    </a:lnTo>
                    <a:lnTo>
                      <a:pt x="298554" y="914580"/>
                    </a:lnTo>
                    <a:lnTo>
                      <a:pt x="256858" y="842625"/>
                    </a:lnTo>
                    <a:close/>
                  </a:path>
                </a:pathLst>
              </a:custGeom>
              <a:solidFill>
                <a:srgbClr val="66FFFF">
                  <a:alpha val="55294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34" name="Google Shape;234;p14"/>
              <p:cNvSpPr/>
              <p:nvPr/>
            </p:nvSpPr>
            <p:spPr>
              <a:xfrm>
                <a:off x="3952476" y="3272089"/>
                <a:ext cx="653142" cy="1047551"/>
              </a:xfrm>
              <a:custGeom>
                <a:rect b="b" l="l" r="r" t="t"/>
                <a:pathLst>
                  <a:path extrusionOk="0" h="914580" w="298554">
                    <a:moveTo>
                      <a:pt x="196469" y="712812"/>
                    </a:moveTo>
                    <a:lnTo>
                      <a:pt x="0" y="0"/>
                    </a:lnTo>
                    <a:lnTo>
                      <a:pt x="298554" y="914580"/>
                    </a:lnTo>
                    <a:lnTo>
                      <a:pt x="196469" y="712812"/>
                    </a:lnTo>
                    <a:close/>
                  </a:path>
                </a:pathLst>
              </a:custGeom>
              <a:solidFill>
                <a:srgbClr val="9999FF">
                  <a:alpha val="5490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35" name="Google Shape;235;p14"/>
              <p:cNvSpPr txBox="1"/>
              <p:nvPr/>
            </p:nvSpPr>
            <p:spPr>
              <a:xfrm>
                <a:off x="719178" y="5191427"/>
                <a:ext cx="474810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0" i="0" lang="en-GB" sz="900" u="none" cap="none" strike="noStrik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8 deg</a:t>
                </a:r>
                <a:endParaRPr b="0" i="0" sz="9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36" name="Google Shape;236;p14"/>
              <p:cNvSpPr txBox="1"/>
              <p:nvPr/>
            </p:nvSpPr>
            <p:spPr>
              <a:xfrm>
                <a:off x="1594690" y="6142090"/>
                <a:ext cx="537327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0" i="0" lang="en-GB" sz="900" u="none" cap="none" strike="noStrik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70 deg</a:t>
                </a:r>
                <a:endParaRPr b="0" i="0" sz="9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37" name="Google Shape;237;p14"/>
              <p:cNvSpPr txBox="1"/>
              <p:nvPr/>
            </p:nvSpPr>
            <p:spPr>
              <a:xfrm rot="3003803">
                <a:off x="1047345" y="5666486"/>
                <a:ext cx="692818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b="0" i="0" lang="en-GB" sz="1050" u="none" cap="none" strike="noStrik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1160 km</a:t>
                </a:r>
                <a:endParaRPr b="0" i="0" sz="105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38" name="Google Shape;238;p14"/>
              <p:cNvSpPr txBox="1"/>
              <p:nvPr/>
            </p:nvSpPr>
            <p:spPr>
              <a:xfrm>
                <a:off x="2050945" y="5784941"/>
                <a:ext cx="85472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1" lang="en-GB" sz="1200" u="none" cap="none" strike="noStrik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Spotlight</a:t>
                </a:r>
                <a:endParaRPr b="1" i="1" sz="12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39" name="Google Shape;239;p14"/>
              <p:cNvSpPr txBox="1"/>
              <p:nvPr/>
            </p:nvSpPr>
            <p:spPr>
              <a:xfrm>
                <a:off x="3302438" y="5283760"/>
                <a:ext cx="81785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1" lang="en-GB" sz="1200" u="none" cap="none" strike="noStrik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ScanSAR</a:t>
                </a:r>
                <a:endParaRPr b="1" i="1" sz="12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40" name="Google Shape;240;p14"/>
              <p:cNvSpPr txBox="1"/>
              <p:nvPr/>
            </p:nvSpPr>
            <p:spPr>
              <a:xfrm>
                <a:off x="4727191" y="4511772"/>
                <a:ext cx="84824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1" lang="en-GB" sz="1200" u="none" cap="none" strike="noStrik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Stripmap</a:t>
                </a:r>
                <a:endParaRPr b="1" i="1" sz="12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41" name="Google Shape;241;p14"/>
              <p:cNvSpPr txBox="1"/>
              <p:nvPr/>
            </p:nvSpPr>
            <p:spPr>
              <a:xfrm>
                <a:off x="2275035" y="5110789"/>
                <a:ext cx="562282" cy="507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i="0" lang="en-GB" sz="900" u="none" cap="none" strike="noStrik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35km x 35km</a:t>
                </a:r>
                <a:endParaRPr b="1" i="0" sz="9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42" name="Google Shape;242;p14"/>
              <p:cNvSpPr txBox="1"/>
              <p:nvPr/>
            </p:nvSpPr>
            <p:spPr>
              <a:xfrm>
                <a:off x="3249170" y="4461112"/>
                <a:ext cx="551754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i="0" lang="en-GB" sz="900" u="none" cap="none" strike="noStrik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700km</a:t>
                </a:r>
                <a:endParaRPr b="1" i="0" sz="9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cxnSp>
            <p:nvCxnSpPr>
              <p:cNvPr id="243" name="Google Shape;243;p14"/>
              <p:cNvCxnSpPr/>
              <p:nvPr/>
            </p:nvCxnSpPr>
            <p:spPr>
              <a:xfrm>
                <a:off x="3158531" y="4461092"/>
                <a:ext cx="542754" cy="628781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triangle"/>
                <a:tailEnd len="med" w="med" type="triangle"/>
              </a:ln>
            </p:spPr>
          </p:cxnSp>
          <p:sp>
            <p:nvSpPr>
              <p:cNvPr id="244" name="Google Shape;244;p14"/>
              <p:cNvSpPr txBox="1"/>
              <p:nvPr/>
            </p:nvSpPr>
            <p:spPr>
              <a:xfrm>
                <a:off x="4020377" y="4430422"/>
                <a:ext cx="551754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i="0" lang="en-GB" sz="900" u="none" cap="none" strike="noStrik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100km</a:t>
                </a:r>
                <a:endParaRPr b="1" i="0" sz="9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45" name="Google Shape;245;p14"/>
              <p:cNvSpPr txBox="1"/>
              <p:nvPr/>
            </p:nvSpPr>
            <p:spPr>
              <a:xfrm>
                <a:off x="4343484" y="3572624"/>
                <a:ext cx="81144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i="0" lang="en-GB" sz="900" u="none" cap="none" strike="noStrik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200km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i="0" lang="en-GB" sz="900" u="none" cap="none" strike="noStrik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@30-56deg</a:t>
                </a:r>
                <a:endParaRPr b="1" i="0" sz="9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246" name="Google Shape;246;p14"/>
            <p:cNvSpPr/>
            <p:nvPr/>
          </p:nvSpPr>
          <p:spPr>
            <a:xfrm flipH="1" rot="-1438114">
              <a:off x="2845629" y="4343897"/>
              <a:ext cx="342416" cy="193673"/>
            </a:xfrm>
            <a:prstGeom prst="parallelogram">
              <a:avLst>
                <a:gd fmla="val 31218" name="adj"/>
              </a:avLst>
            </a:prstGeom>
            <a:solidFill>
              <a:srgbClr val="009900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7" name="Google Shape;247;p14"/>
            <p:cNvSpPr/>
            <p:nvPr/>
          </p:nvSpPr>
          <p:spPr>
            <a:xfrm flipH="1" rot="-1438114">
              <a:off x="3043824" y="4479160"/>
              <a:ext cx="342416" cy="193673"/>
            </a:xfrm>
            <a:prstGeom prst="parallelogram">
              <a:avLst>
                <a:gd fmla="val 31218" name="adj"/>
              </a:avLst>
            </a:prstGeom>
            <a:solidFill>
              <a:srgbClr val="009900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8" name="Google Shape;248;p14"/>
            <p:cNvSpPr/>
            <p:nvPr/>
          </p:nvSpPr>
          <p:spPr>
            <a:xfrm flipH="1" rot="-1438114">
              <a:off x="3241885" y="4614478"/>
              <a:ext cx="342416" cy="193673"/>
            </a:xfrm>
            <a:prstGeom prst="parallelogram">
              <a:avLst>
                <a:gd fmla="val 31218" name="adj"/>
              </a:avLst>
            </a:prstGeom>
            <a:solidFill>
              <a:srgbClr val="009900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9" name="Google Shape;249;p14"/>
            <p:cNvSpPr txBox="1"/>
            <p:nvPr/>
          </p:nvSpPr>
          <p:spPr>
            <a:xfrm rot="3003803">
              <a:off x="90767" y="4239795"/>
              <a:ext cx="692818" cy="2539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GB" sz="105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1160 km</a:t>
              </a:r>
              <a:endParaRPr b="0" i="0" sz="105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aphicFrame>
        <p:nvGraphicFramePr>
          <p:cNvPr id="250" name="Google Shape;250;p14"/>
          <p:cNvGraphicFramePr/>
          <p:nvPr/>
        </p:nvGraphicFramePr>
        <p:xfrm>
          <a:off x="6887528" y="463351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{3E74F0F7-CA2D-4625-9736-73F0F811B09A}</a:tableStyleId>
              </a:tblPr>
              <a:tblGrid>
                <a:gridCol w="1942375"/>
                <a:gridCol w="1578975"/>
                <a:gridCol w="1755700"/>
              </a:tblGrid>
              <a:tr h="302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mode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49E3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PALSAR-2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49E3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PALSAR-3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49E39"/>
                    </a:solidFill>
                  </a:tcPr>
                </a:tc>
              </a:tr>
              <a:tr h="347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Stripmap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(res. 3 m/6 m/10 m)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30-70 km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/>
                        <a:t>100 or 200 km</a:t>
                      </a:r>
                      <a:endParaRPr b="1"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7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ScanSAR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(res. 25 m)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350 or 490 km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/>
                        <a:t>700 km</a:t>
                      </a:r>
                      <a:endParaRPr b="1"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7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Spotlight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(res. 3 m x 1 m)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25 km x 25 km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/>
                        <a:t>35 km x 35 km</a:t>
                      </a:r>
                      <a:endParaRPr b="1"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09C3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51" name="Google Shape;25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911" y="1248207"/>
            <a:ext cx="4168912" cy="416891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4"/>
          <p:cNvSpPr txBox="1"/>
          <p:nvPr/>
        </p:nvSpPr>
        <p:spPr>
          <a:xfrm>
            <a:off x="325566" y="5511397"/>
            <a:ext cx="4292257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 phase difference between ALOS-2/4 is about 103°, resulting short latency (&lt;30 min) for emergency observations</a:t>
            </a:r>
            <a:endParaRPr/>
          </a:p>
        </p:txBody>
      </p:sp>
      <p:sp>
        <p:nvSpPr>
          <p:cNvPr id="253" name="Google Shape;253;p14"/>
          <p:cNvSpPr txBox="1"/>
          <p:nvPr/>
        </p:nvSpPr>
        <p:spPr>
          <a:xfrm>
            <a:off x="94019" y="173584"/>
            <a:ext cx="9492107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ALOS-4 “DAICHI-4” &amp; PALSAR-3</a:t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8" name="Google Shape;258;p15"/>
          <p:cNvGraphicFramePr/>
          <p:nvPr/>
        </p:nvGraphicFramePr>
        <p:xfrm>
          <a:off x="216285" y="1414326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{0AF78D47-04B3-480E-BEC8-4C1FF9B08A70}</a:tableStyleId>
              </a:tblPr>
              <a:tblGrid>
                <a:gridCol w="1796450"/>
                <a:gridCol w="1455200"/>
                <a:gridCol w="1049150"/>
                <a:gridCol w="208275"/>
                <a:gridCol w="1178825"/>
                <a:gridCol w="972725"/>
                <a:gridCol w="1188100"/>
                <a:gridCol w="1118625"/>
                <a:gridCol w="1250625"/>
                <a:gridCol w="1453400"/>
              </a:tblGrid>
              <a:tr h="165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SAR mode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Spotlight</a:t>
                      </a:r>
                      <a:endParaRPr sz="1800" u="none" cap="none" strike="noStrike"/>
                    </a:p>
                  </a:txBody>
                  <a:tcPr marT="45725" marB="45725" marR="91450" marL="91450" anchor="ctr"/>
                </a:tc>
                <a:tc gridSpan="7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Stripmap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 hMerge="1"/>
                <a:tc hMerge="1"/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ScanSAR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</a:tr>
              <a:tr h="148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400" u="none" cap="none" strike="noStrike"/>
                        <a:t>Code name</a:t>
                      </a:r>
                      <a:endParaRPr b="1"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/>
                        <a:t>SB</a:t>
                      </a:r>
                      <a:endParaRPr b="1"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/>
                        <a:t>UW</a:t>
                      </a:r>
                      <a:endParaRPr b="1"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/>
                        <a:t>UB</a:t>
                      </a:r>
                      <a:endParaRPr b="1"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/>
                        <a:t>HW</a:t>
                      </a:r>
                      <a:endParaRPr b="1"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/>
                        <a:t>HB</a:t>
                      </a:r>
                      <a:endParaRPr b="1"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/>
                        <a:t>FW</a:t>
                      </a:r>
                      <a:endParaRPr b="1"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/>
                        <a:t>FB</a:t>
                      </a:r>
                      <a:endParaRPr b="1"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/>
                        <a:t>XB</a:t>
                      </a:r>
                      <a:endParaRPr b="1"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/>
                </a:tc>
              </a:tr>
              <a:tr h="203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400" u="none" cap="none" strike="noStrike"/>
                        <a:t>Resolution [m]</a:t>
                      </a:r>
                      <a:endParaRPr b="1"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3 x 1</a:t>
                      </a:r>
                      <a:r>
                        <a:rPr lang="en-GB" sz="1400" u="none" cap="none" strike="noStrike"/>
                        <a:t> </a:t>
                      </a:r>
                      <a:r>
                        <a:rPr lang="en-GB" sz="1200" u="none" cap="none" strike="noStrike"/>
                        <a:t>(Rg x Az)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3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6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10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25</a:t>
                      </a:r>
                      <a:r>
                        <a:rPr lang="en-GB" sz="1800" u="none" cap="none" strike="noStrike"/>
                        <a:t> </a:t>
                      </a:r>
                      <a:r>
                        <a:rPr lang="en-GB" sz="1200" u="none" cap="none" strike="noStrike"/>
                        <a:t>(1 look)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</a:tr>
              <a:tr h="162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400" u="none" cap="none" strike="noStrike"/>
                        <a:t>Swath width [km]</a:t>
                      </a:r>
                      <a:endParaRPr b="1"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sng" cap="none" strike="noStrike"/>
                        <a:t>35 x 35</a:t>
                      </a:r>
                      <a:endParaRPr b="1" sz="1800" u="sng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sng" cap="none" strike="noStrike"/>
                        <a:t>200</a:t>
                      </a:r>
                      <a:endParaRPr b="1" sz="1800" u="sng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sng" cap="none" strike="noStrike"/>
                        <a:t>100</a:t>
                      </a:r>
                      <a:endParaRPr b="1" sz="1800" u="sng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sng" cap="none" strike="noStrike"/>
                        <a:t>200</a:t>
                      </a:r>
                      <a:endParaRPr b="1" sz="1800" u="sng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sng" cap="none" strike="noStrike"/>
                        <a:t>100</a:t>
                      </a:r>
                      <a:endParaRPr b="1" sz="1800" u="sng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sng" cap="none" strike="noStrike"/>
                        <a:t>200</a:t>
                      </a:r>
                      <a:endParaRPr b="1" sz="1800" u="sng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sng" cap="none" strike="noStrike"/>
                        <a:t>100</a:t>
                      </a:r>
                      <a:endParaRPr b="1" sz="1800" u="sng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sng" cap="none" strike="noStrike"/>
                        <a:t>700</a:t>
                      </a:r>
                      <a:r>
                        <a:rPr b="1" lang="en-GB" sz="1800" u="sng" cap="none" strike="noStrike"/>
                        <a:t> </a:t>
                      </a:r>
                      <a:r>
                        <a:rPr b="1" lang="en-GB" sz="1600" u="sng" cap="none" strike="noStrike"/>
                        <a:t>(4 scan)</a:t>
                      </a:r>
                      <a:endParaRPr b="1" sz="1800" u="sng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</a:tr>
              <a:tr h="148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400" u="none" cap="none" strike="noStrike"/>
                        <a:t>Center freq. [MHz]</a:t>
                      </a:r>
                      <a:endParaRPr b="1"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1257.5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1257.5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 hMerge="1"/>
                <a:tc gridSpan="5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1236.5  </a:t>
                      </a:r>
                      <a:r>
                        <a:rPr lang="en-GB" sz="1200" u="none" cap="none" strike="noStrike"/>
                        <a:t>(or 1257.5/1278.5)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 hMerge="1"/>
                <a:tc hMerge="1"/>
                <a:tc hMerge="1"/>
              </a:tr>
              <a:tr h="148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400" u="none" cap="none" strike="noStrike"/>
                        <a:t>Bandwidth [MHz]</a:t>
                      </a:r>
                      <a:endParaRPr b="1"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84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84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42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28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28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</a:tr>
              <a:tr h="148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400" u="none" cap="none" strike="noStrike"/>
                        <a:t>Polarization*</a:t>
                      </a:r>
                      <a:endParaRPr b="1"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S, D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S, D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S, D, Q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S, D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S, D, Q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S, D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S, D, Q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S, D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</a:tr>
              <a:tr h="324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400" u="none" cap="none" strike="noStrike"/>
                        <a:t>Available</a:t>
                      </a:r>
                      <a:endParaRPr b="1" sz="16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400" u="none" cap="none" strike="noStrike"/>
                        <a:t>Incidence angle range</a:t>
                      </a:r>
                      <a:endParaRPr b="1"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8-70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30-56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8-70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30-56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8-70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29-56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8-70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8-70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</a:tr>
              <a:tr h="148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400" u="none" cap="none" strike="noStrike"/>
                        <a:t>NESZ</a:t>
                      </a:r>
                      <a:endParaRPr b="1"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&lt; -20 dB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&lt; -20 dB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&lt; -24 dB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&lt; -28 dB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&lt; -20 dB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</a:tr>
              <a:tr h="148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400" u="none" cap="none" strike="noStrike"/>
                        <a:t>Rg. S/A</a:t>
                      </a:r>
                      <a:endParaRPr b="1"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&gt; 15 dB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&gt; 15 dB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&gt; 15 dB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&gt; 20 dB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&gt; 15 dB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</a:tr>
              <a:tr h="148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400" u="none" cap="none" strike="noStrike"/>
                        <a:t>Az. S/A</a:t>
                      </a:r>
                      <a:endParaRPr b="1"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&gt; 15 dB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&gt; 15 dB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&gt; 15 dB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&gt; 20 dB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&gt; 15 dB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</a:tr>
              <a:tr h="148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400" u="none" cap="none" strike="noStrike"/>
                        <a:t>Pol. X-talk</a:t>
                      </a:r>
                      <a:endParaRPr b="1"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gridSpan="9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&lt; -30 dB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256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400" u="none" cap="none" strike="noStrike"/>
                        <a:t>Split-band option</a:t>
                      </a:r>
                      <a:endParaRPr b="1"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N/A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N/A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N/A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N/A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N/A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400" u="sng" cap="none" strike="noStrike"/>
                        <a:t>28+10 MHz</a:t>
                      </a:r>
                      <a:endParaRPr b="1" sz="1600" u="sng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N/A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N/A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sp>
        <p:nvSpPr>
          <p:cNvPr id="259" name="Google Shape;259;p15"/>
          <p:cNvSpPr/>
          <p:nvPr/>
        </p:nvSpPr>
        <p:spPr>
          <a:xfrm>
            <a:off x="229267" y="1034075"/>
            <a:ext cx="303242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Observation modes</a:t>
            </a:r>
            <a:endParaRPr/>
          </a:p>
        </p:txBody>
      </p:sp>
      <p:sp>
        <p:nvSpPr>
          <p:cNvPr id="260" name="Google Shape;260;p15"/>
          <p:cNvSpPr txBox="1"/>
          <p:nvPr/>
        </p:nvSpPr>
        <p:spPr>
          <a:xfrm>
            <a:off x="216285" y="6220681"/>
            <a:ext cx="714785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*Polarization:  S = HH or HV or VV or VH, D = HH+HV or VV+VH, Q = HH+HV+VH+VV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5"/>
          <p:cNvSpPr txBox="1"/>
          <p:nvPr/>
        </p:nvSpPr>
        <p:spPr>
          <a:xfrm>
            <a:off x="94019" y="173584"/>
            <a:ext cx="9492107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ALOS-4 “DAICHI-4” &amp; PALSAR-3</a:t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6"/>
          <p:cNvPicPr preferRelativeResize="0"/>
          <p:nvPr/>
        </p:nvPicPr>
        <p:blipFill rotWithShape="1">
          <a:blip r:embed="rId3">
            <a:alphaModFix/>
          </a:blip>
          <a:srcRect b="0" l="0" r="1081" t="0"/>
          <a:stretch/>
        </p:blipFill>
        <p:spPr>
          <a:xfrm>
            <a:off x="1171768" y="2759217"/>
            <a:ext cx="10009231" cy="362674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6"/>
          <p:cNvSpPr txBox="1"/>
          <p:nvPr/>
        </p:nvSpPr>
        <p:spPr>
          <a:xfrm>
            <a:off x="1171768" y="2702443"/>
            <a:ext cx="1738672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Incidence angle 8 deg.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6"/>
          <p:cNvSpPr txBox="1"/>
          <p:nvPr/>
        </p:nvSpPr>
        <p:spPr>
          <a:xfrm>
            <a:off x="3198092" y="2606385"/>
            <a:ext cx="3907341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Beam # for regular use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(30-44 deg., 200 km swath)</a:t>
            </a:r>
            <a:endParaRPr b="1" i="0" sz="14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6"/>
          <p:cNvSpPr txBox="1"/>
          <p:nvPr/>
        </p:nvSpPr>
        <p:spPr>
          <a:xfrm>
            <a:off x="688127" y="3506741"/>
            <a:ext cx="1352977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ALOS-2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Beam ＃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6"/>
          <p:cNvSpPr txBox="1"/>
          <p:nvPr/>
        </p:nvSpPr>
        <p:spPr>
          <a:xfrm>
            <a:off x="683278" y="4594467"/>
            <a:ext cx="1352978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ALOS-4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Beam ＃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6"/>
          <p:cNvSpPr txBox="1"/>
          <p:nvPr/>
        </p:nvSpPr>
        <p:spPr>
          <a:xfrm>
            <a:off x="2706931" y="4235488"/>
            <a:ext cx="1185822" cy="52322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 km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1, 2 pol.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6"/>
          <p:cNvSpPr txBox="1"/>
          <p:nvPr/>
        </p:nvSpPr>
        <p:spPr>
          <a:xfrm>
            <a:off x="2227837" y="4979188"/>
            <a:ext cx="1185822" cy="52322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 km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1, 2, 4 pol.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6"/>
          <p:cNvSpPr txBox="1"/>
          <p:nvPr/>
        </p:nvSpPr>
        <p:spPr>
          <a:xfrm>
            <a:off x="10137060" y="2769521"/>
            <a:ext cx="1714614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Incidence angle 70 deg.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6"/>
          <p:cNvSpPr txBox="1"/>
          <p:nvPr/>
        </p:nvSpPr>
        <p:spPr>
          <a:xfrm>
            <a:off x="339795" y="1107363"/>
            <a:ext cx="10914359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9875" lvl="0" marL="269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 observation beam: Right-looking observation with 30-44 deg. incidence angle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Left observation and other incident angle beams are used for emergency observations and pre-disaster basemap.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each beam, near-range scene boundary is aligned with ALOS-2 scene boundary.</a:t>
            </a:r>
            <a:endParaRPr/>
          </a:p>
        </p:txBody>
      </p:sp>
      <p:sp>
        <p:nvSpPr>
          <p:cNvPr id="275" name="Google Shape;275;p16"/>
          <p:cNvSpPr txBox="1"/>
          <p:nvPr/>
        </p:nvSpPr>
        <p:spPr>
          <a:xfrm>
            <a:off x="94019" y="173584"/>
            <a:ext cx="9492107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ALOS-4 “DAICHI-4” &amp; PALSAR-3</a:t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 txBox="1"/>
          <p:nvPr/>
        </p:nvSpPr>
        <p:spPr>
          <a:xfrm>
            <a:off x="5318572" y="5765167"/>
            <a:ext cx="271824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 thermal vacuum test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7"/>
          <p:cNvSpPr txBox="1"/>
          <p:nvPr/>
        </p:nvSpPr>
        <p:spPr>
          <a:xfrm>
            <a:off x="9281936" y="5751580"/>
            <a:ext cx="206672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 vibration test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7"/>
          <p:cNvSpPr/>
          <p:nvPr/>
        </p:nvSpPr>
        <p:spPr>
          <a:xfrm>
            <a:off x="1046453" y="2798972"/>
            <a:ext cx="1237673" cy="674255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Integration</a:t>
            </a:r>
            <a:endParaRPr/>
          </a:p>
        </p:txBody>
      </p:sp>
      <p:sp>
        <p:nvSpPr>
          <p:cNvPr id="283" name="Google Shape;283;p17"/>
          <p:cNvSpPr/>
          <p:nvPr/>
        </p:nvSpPr>
        <p:spPr>
          <a:xfrm>
            <a:off x="1047745" y="3665505"/>
            <a:ext cx="1237673" cy="674255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Initial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Electrical</a:t>
            </a:r>
            <a:endParaRPr/>
          </a:p>
        </p:txBody>
      </p:sp>
      <p:sp>
        <p:nvSpPr>
          <p:cNvPr id="284" name="Google Shape;284;p17"/>
          <p:cNvSpPr/>
          <p:nvPr/>
        </p:nvSpPr>
        <p:spPr>
          <a:xfrm>
            <a:off x="1047745" y="4517989"/>
            <a:ext cx="1237673" cy="674255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Thermal Vacuum</a:t>
            </a:r>
            <a:endParaRPr/>
          </a:p>
        </p:txBody>
      </p:sp>
      <p:sp>
        <p:nvSpPr>
          <p:cNvPr id="285" name="Google Shape;285;p17"/>
          <p:cNvSpPr/>
          <p:nvPr/>
        </p:nvSpPr>
        <p:spPr>
          <a:xfrm>
            <a:off x="1047745" y="5370474"/>
            <a:ext cx="1237673" cy="674255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Vibration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&amp; shock</a:t>
            </a:r>
            <a:endParaRPr/>
          </a:p>
        </p:txBody>
      </p:sp>
      <p:sp>
        <p:nvSpPr>
          <p:cNvPr id="286" name="Google Shape;286;p17"/>
          <p:cNvSpPr/>
          <p:nvPr/>
        </p:nvSpPr>
        <p:spPr>
          <a:xfrm>
            <a:off x="2785336" y="2798971"/>
            <a:ext cx="1237673" cy="674255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Acoustic</a:t>
            </a:r>
            <a:endParaRPr/>
          </a:p>
        </p:txBody>
      </p:sp>
      <p:sp>
        <p:nvSpPr>
          <p:cNvPr id="287" name="Google Shape;287;p17"/>
          <p:cNvSpPr/>
          <p:nvPr/>
        </p:nvSpPr>
        <p:spPr>
          <a:xfrm>
            <a:off x="2785335" y="3651456"/>
            <a:ext cx="1237673" cy="674255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EMC</a:t>
            </a:r>
            <a:endParaRPr/>
          </a:p>
        </p:txBody>
      </p:sp>
      <p:sp>
        <p:nvSpPr>
          <p:cNvPr id="288" name="Google Shape;288;p17"/>
          <p:cNvSpPr/>
          <p:nvPr/>
        </p:nvSpPr>
        <p:spPr>
          <a:xfrm>
            <a:off x="2785335" y="4506485"/>
            <a:ext cx="1237673" cy="674255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Final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Electrical</a:t>
            </a:r>
            <a:endParaRPr/>
          </a:p>
        </p:txBody>
      </p:sp>
      <p:cxnSp>
        <p:nvCxnSpPr>
          <p:cNvPr id="289" name="Google Shape;289;p17"/>
          <p:cNvCxnSpPr>
            <a:stCxn id="286" idx="2"/>
            <a:endCxn id="287" idx="0"/>
          </p:cNvCxnSpPr>
          <p:nvPr/>
        </p:nvCxnSpPr>
        <p:spPr>
          <a:xfrm>
            <a:off x="3404173" y="3473226"/>
            <a:ext cx="0" cy="1782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90" name="Google Shape;290;p17"/>
          <p:cNvSpPr txBox="1"/>
          <p:nvPr/>
        </p:nvSpPr>
        <p:spPr>
          <a:xfrm>
            <a:off x="188276" y="1147761"/>
            <a:ext cx="8387983" cy="1092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b="0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 PFT had been completed and confirmed clearance for flight.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b="0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ALOS-4 was transferred to Tanegashima Space Center, JAXA, and is now conducting final assembly to prepare the launch. </a:t>
            </a:r>
            <a:endParaRPr/>
          </a:p>
        </p:txBody>
      </p:sp>
      <p:cxnSp>
        <p:nvCxnSpPr>
          <p:cNvPr id="291" name="Google Shape;291;p17"/>
          <p:cNvCxnSpPr/>
          <p:nvPr/>
        </p:nvCxnSpPr>
        <p:spPr>
          <a:xfrm>
            <a:off x="1665289" y="3473227"/>
            <a:ext cx="1293" cy="192278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92" name="Google Shape;292;p17"/>
          <p:cNvCxnSpPr/>
          <p:nvPr/>
        </p:nvCxnSpPr>
        <p:spPr>
          <a:xfrm>
            <a:off x="1663996" y="4325711"/>
            <a:ext cx="1293" cy="192278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93" name="Google Shape;293;p17"/>
          <p:cNvCxnSpPr/>
          <p:nvPr/>
        </p:nvCxnSpPr>
        <p:spPr>
          <a:xfrm>
            <a:off x="1662703" y="5178195"/>
            <a:ext cx="1293" cy="192278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94" name="Google Shape;294;p17"/>
          <p:cNvCxnSpPr/>
          <p:nvPr/>
        </p:nvCxnSpPr>
        <p:spPr>
          <a:xfrm flipH="1">
            <a:off x="3419854" y="4325711"/>
            <a:ext cx="1" cy="17823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95" name="Google Shape;295;p17"/>
          <p:cNvCxnSpPr>
            <a:stCxn id="285" idx="3"/>
            <a:endCxn id="286" idx="1"/>
          </p:cNvCxnSpPr>
          <p:nvPr/>
        </p:nvCxnSpPr>
        <p:spPr>
          <a:xfrm flipH="1" rot="10800000">
            <a:off x="2285418" y="3136002"/>
            <a:ext cx="499800" cy="2571600"/>
          </a:xfrm>
          <a:prstGeom prst="bentConnector3">
            <a:avLst>
              <a:gd fmla="val 50000" name="adj1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屋内, 建物, テーブル, いっぱい が含まれている画像&#10;&#10;自動的に生成された説明" id="296" name="Google Shape;29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74322" y="2064076"/>
            <a:ext cx="2719874" cy="36264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屋内, 建物, 大きい, 座る が含まれている画像&#10;&#10;自動的に生成された説明" id="297" name="Google Shape;29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6686" y="2921201"/>
            <a:ext cx="3776445" cy="283037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7"/>
          <p:cNvSpPr txBox="1"/>
          <p:nvPr/>
        </p:nvSpPr>
        <p:spPr>
          <a:xfrm>
            <a:off x="94019" y="173584"/>
            <a:ext cx="9492107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ALOS-4 “DAICHI-4” &amp; PALSAR-3</a:t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田殿武雄Takeo TADONO</dc:creator>
</cp:coreProperties>
</file>