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E/XUobe11Cy+sc57n2N6HKJdn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835D35-ACD3-4464-84F4-5B0189ACE7D8}">
  <a:tblStyle styleId="{6F835D35-ACD3-4464-84F4-5B0189ACE7D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4" name="Google Shape;24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GB" sz="1200"/>
              <a:t>D/EOP has three main lines of activities: Earth Science, Copernicus and Meteorology</a:t>
            </a:r>
            <a:endParaRPr b="0" sz="12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sz="12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5" name="Google Shape;95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883603" y="4356810"/>
            <a:ext cx="5078400" cy="4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433388" y="681038"/>
            <a:ext cx="6051550" cy="3405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0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LSI-VC-15, 3-5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1_CLEAR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219001" y="882193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6" name="Google Shape;36;p25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25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R3">
  <p:cSld name="CLEAR3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6"/>
          <p:cNvSpPr txBox="1"/>
          <p:nvPr>
            <p:ph idx="1" type="body"/>
          </p:nvPr>
        </p:nvSpPr>
        <p:spPr>
          <a:xfrm>
            <a:off x="219001" y="882193"/>
            <a:ext cx="11732718" cy="53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1" name="Google Shape;41;p26"/>
          <p:cNvCxnSpPr/>
          <p:nvPr/>
        </p:nvCxnSpPr>
        <p:spPr>
          <a:xfrm>
            <a:off x="220831" y="6422971"/>
            <a:ext cx="11703996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26"/>
          <p:cNvCxnSpPr/>
          <p:nvPr/>
        </p:nvCxnSpPr>
        <p:spPr>
          <a:xfrm>
            <a:off x="217667" y="882193"/>
            <a:ext cx="11736308" cy="0"/>
          </a:xfrm>
          <a:prstGeom prst="straightConnector1">
            <a:avLst/>
          </a:prstGeom>
          <a:noFill/>
          <a:ln cap="flat" cmpd="sng" w="9525">
            <a:solidFill>
              <a:srgbClr val="00324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/>
          <p:nvPr>
            <p:ph type="ctrTitle"/>
          </p:nvPr>
        </p:nvSpPr>
        <p:spPr>
          <a:xfrm>
            <a:off x="1524000" y="1570971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8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7"/>
          <p:cNvSpPr txBox="1"/>
          <p:nvPr>
            <p:ph idx="1" type="subTitle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4"/>
              <a:buFont typeface="Arial"/>
              <a:buNone/>
              <a:defRPr b="0" i="0" sz="239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95"/>
              <a:buFont typeface="Arial"/>
              <a:buNone/>
              <a:defRPr b="0" i="0" sz="19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5"/>
              <a:buFont typeface="Arial"/>
              <a:buNone/>
              <a:defRPr b="0" i="0" sz="169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6"/>
              <a:buFont typeface="Arial"/>
              <a:buNone/>
              <a:defRPr b="0" i="0" sz="15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3" name="Google Shape;53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7" name="Google Shape;5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8" name="Google Shape;68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3" name="Google Shape;73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7" name="Google Shape;77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9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Relationship Id="rId4" Type="http://schemas.openxmlformats.org/officeDocument/2006/relationships/image" Target="../media/image55.png"/><Relationship Id="rId5" Type="http://schemas.openxmlformats.org/officeDocument/2006/relationships/image" Target="../media/image5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22" Type="http://schemas.openxmlformats.org/officeDocument/2006/relationships/image" Target="../media/image24.png"/><Relationship Id="rId21" Type="http://schemas.openxmlformats.org/officeDocument/2006/relationships/image" Target="../media/image27.png"/><Relationship Id="rId24" Type="http://schemas.openxmlformats.org/officeDocument/2006/relationships/image" Target="../media/image33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26" Type="http://schemas.openxmlformats.org/officeDocument/2006/relationships/image" Target="../media/image28.png"/><Relationship Id="rId25" Type="http://schemas.openxmlformats.org/officeDocument/2006/relationships/image" Target="../media/image30.png"/><Relationship Id="rId28" Type="http://schemas.openxmlformats.org/officeDocument/2006/relationships/image" Target="../media/image42.jpg"/><Relationship Id="rId27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29" Type="http://schemas.openxmlformats.org/officeDocument/2006/relationships/image" Target="../media/image61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11" Type="http://schemas.openxmlformats.org/officeDocument/2006/relationships/image" Target="../media/image19.png"/><Relationship Id="rId10" Type="http://schemas.openxmlformats.org/officeDocument/2006/relationships/image" Target="../media/image12.png"/><Relationship Id="rId13" Type="http://schemas.openxmlformats.org/officeDocument/2006/relationships/image" Target="../media/image34.png"/><Relationship Id="rId12" Type="http://schemas.openxmlformats.org/officeDocument/2006/relationships/image" Target="../media/image22.png"/><Relationship Id="rId15" Type="http://schemas.openxmlformats.org/officeDocument/2006/relationships/image" Target="../media/image11.png"/><Relationship Id="rId14" Type="http://schemas.openxmlformats.org/officeDocument/2006/relationships/image" Target="../media/image15.png"/><Relationship Id="rId17" Type="http://schemas.openxmlformats.org/officeDocument/2006/relationships/image" Target="../media/image13.png"/><Relationship Id="rId16" Type="http://schemas.openxmlformats.org/officeDocument/2006/relationships/image" Target="../media/image8.png"/><Relationship Id="rId19" Type="http://schemas.openxmlformats.org/officeDocument/2006/relationships/image" Target="../media/image31.png"/><Relationship Id="rId1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arth.esa.int/eogateway/missions/ers/data" TargetMode="External"/><Relationship Id="rId4" Type="http://schemas.openxmlformats.org/officeDocument/2006/relationships/hyperlink" Target="https://earth.esa.int/eogateway/missions/envisat/data" TargetMode="External"/><Relationship Id="rId9" Type="http://schemas.openxmlformats.org/officeDocument/2006/relationships/hyperlink" Target="https://earth.esa.int/eogateway/missions/proba-v/data" TargetMode="External"/><Relationship Id="rId5" Type="http://schemas.openxmlformats.org/officeDocument/2006/relationships/hyperlink" Target="https://earth.esa.int/eogateway/missions/proba-1/data" TargetMode="External"/><Relationship Id="rId6" Type="http://schemas.openxmlformats.org/officeDocument/2006/relationships/hyperlink" Target="https://earth.esa.int/eogateway/missions/goce/data" TargetMode="External"/><Relationship Id="rId7" Type="http://schemas.openxmlformats.org/officeDocument/2006/relationships/hyperlink" Target="https://earth.esa.int/eogateway/missions/smos/data" TargetMode="External"/><Relationship Id="rId8" Type="http://schemas.openxmlformats.org/officeDocument/2006/relationships/hyperlink" Target="https://earth.esa.int/eogateway/missions/cryosat/data" TargetMode="External"/><Relationship Id="rId11" Type="http://schemas.openxmlformats.org/officeDocument/2006/relationships/hyperlink" Target="https://sentinels.copernicus.eu/web/sentinel/technical-guides/sentinel-2-msi/copernicus-sentinel-2-collection-1-availability-status" TargetMode="External"/><Relationship Id="rId10" Type="http://schemas.openxmlformats.org/officeDocument/2006/relationships/hyperlink" Target="https://earth.esa.int/eogateway/missions/aeolus/data" TargetMode="External"/><Relationship Id="rId12" Type="http://schemas.openxmlformats.org/officeDocument/2006/relationships/hyperlink" Target="https://sentinels.copernicus.eu/web/sentinel/-/copernicus-sentinel-5-precursor-full-mission-reprocessed-datasets-further-products-releas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Relationship Id="rId4" Type="http://schemas.openxmlformats.org/officeDocument/2006/relationships/hyperlink" Target="https://sentinels.copernicus.eu/web/sentinel/technical-guides/sentinel-2-msi/copernicus-sentinel-2-collection-1-availability-status" TargetMode="External"/><Relationship Id="rId5" Type="http://schemas.openxmlformats.org/officeDocument/2006/relationships/image" Target="../media/image38.png"/><Relationship Id="rId6" Type="http://schemas.openxmlformats.org/officeDocument/2006/relationships/hyperlink" Target="https://dataspace.copernicus.eu/" TargetMode="External"/><Relationship Id="rId7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LSI-VC-15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Agency Updates: ESA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Ferran Gascon, ESA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LSI-VC-15 2024, Tokyo 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3rd - 5th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1744372" y="9351"/>
            <a:ext cx="10447629" cy="6839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website&#10;&#10;Description automatically generated" id="201" name="Google Shape;2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51"/>
            <a:ext cx="4228832" cy="68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1994795" y="1727317"/>
            <a:ext cx="683930" cy="171270"/>
          </a:xfrm>
          <a:prstGeom prst="ellipse">
            <a:avLst/>
          </a:prstGeom>
          <a:noFill/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/>
          <p:nvPr/>
        </p:nvSpPr>
        <p:spPr>
          <a:xfrm>
            <a:off x="1744372" y="9351"/>
            <a:ext cx="10447629" cy="6839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website&#10;&#10;Description automatically generated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351"/>
            <a:ext cx="4228832" cy="683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/>
          <p:nvPr/>
        </p:nvSpPr>
        <p:spPr>
          <a:xfrm>
            <a:off x="0" y="9351"/>
            <a:ext cx="4657236" cy="6928861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omputer&#10;&#10;Description automatically generated"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14033" r="12762" t="0"/>
          <a:stretch/>
        </p:blipFill>
        <p:spPr>
          <a:xfrm>
            <a:off x="2437432" y="1059639"/>
            <a:ext cx="8703257" cy="5349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/>
          <p:nvPr/>
        </p:nvSpPr>
        <p:spPr>
          <a:xfrm>
            <a:off x="6786628" y="4568883"/>
            <a:ext cx="683930" cy="171270"/>
          </a:xfrm>
          <a:prstGeom prst="ellipse">
            <a:avLst/>
          </a:prstGeom>
          <a:noFill/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type="title"/>
          </p:nvPr>
        </p:nvSpPr>
        <p:spPr>
          <a:xfrm>
            <a:off x="215411" y="169313"/>
            <a:ext cx="10081234" cy="5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Data Access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descr="A blue screen with green text&#10;&#10;Description automatically generated" id="218" name="Google Shape;218;p19"/>
          <p:cNvPicPr preferRelativeResize="0"/>
          <p:nvPr/>
        </p:nvPicPr>
        <p:blipFill rotWithShape="1">
          <a:blip r:embed="rId3">
            <a:alphaModFix/>
          </a:blip>
          <a:srcRect b="0" l="14856" r="45488" t="63674"/>
          <a:stretch/>
        </p:blipFill>
        <p:spPr>
          <a:xfrm>
            <a:off x="278172" y="996652"/>
            <a:ext cx="4794714" cy="65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list of items&#10;&#10;Description automatically generated" id="219" name="Google Shape;2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173" y="1748551"/>
            <a:ext cx="4762526" cy="4647296"/>
          </a:xfrm>
          <a:prstGeom prst="rect">
            <a:avLst/>
          </a:prstGeom>
          <a:noFill/>
          <a:ln cap="flat" cmpd="sng" w="25400">
            <a:solidFill>
              <a:srgbClr val="0A43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0" name="Google Shape;220;p19"/>
          <p:cNvSpPr txBox="1"/>
          <p:nvPr/>
        </p:nvSpPr>
        <p:spPr>
          <a:xfrm>
            <a:off x="5933600" y="5616240"/>
            <a:ext cx="4555510" cy="644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97" u="none" cap="none" strike="noStrike">
                <a:solidFill>
                  <a:srgbClr val="3A4A61"/>
                </a:solidFill>
                <a:latin typeface="Arial"/>
                <a:ea typeface="Arial"/>
                <a:cs typeface="Arial"/>
                <a:sym typeface="Arial"/>
              </a:rPr>
              <a:t>(*) For period 07/2015 - 11/2021 the data repository holds original ESA products and products generated using Sentinel-2 Toolbox (sen2cor).</a:t>
            </a:r>
            <a:br>
              <a:rPr b="0" i="0" lang="en-GB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97" u="none" cap="none" strike="noStrike">
                <a:solidFill>
                  <a:srgbClr val="3A4A61"/>
                </a:solidFill>
                <a:latin typeface="Arial"/>
                <a:ea typeface="Arial"/>
                <a:cs typeface="Arial"/>
                <a:sym typeface="Arial"/>
              </a:rPr>
              <a:t>(**) Access restrictions may apply.</a:t>
            </a:r>
            <a:br>
              <a:rPr b="0" i="0" lang="en-GB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897" u="none" cap="none" strike="noStrike">
                <a:solidFill>
                  <a:srgbClr val="3A4A61"/>
                </a:solidFill>
                <a:latin typeface="Arial"/>
                <a:ea typeface="Arial"/>
                <a:cs typeface="Arial"/>
                <a:sym typeface="Arial"/>
              </a:rPr>
              <a:t>(***) Quarter 1, 2, and 3 of 2023 (more will be added)</a:t>
            </a:r>
            <a:endParaRPr b="0" i="0" sz="89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3601" y="3932821"/>
            <a:ext cx="1286513" cy="128651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/>
          <p:nvPr/>
        </p:nvSpPr>
        <p:spPr>
          <a:xfrm>
            <a:off x="278172" y="1097750"/>
            <a:ext cx="1895748" cy="602358"/>
          </a:xfrm>
          <a:prstGeom prst="ellipse">
            <a:avLst/>
          </a:prstGeom>
          <a:noFill/>
          <a:ln cap="flat" cmpd="sng" w="25400">
            <a:solidFill>
              <a:srgbClr val="FFCC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" id="228" name="Google Shape;228;p20"/>
          <p:cNvPicPr preferRelativeResize="0"/>
          <p:nvPr/>
        </p:nvPicPr>
        <p:blipFill rotWithShape="1">
          <a:blip r:embed="rId3">
            <a:alphaModFix/>
          </a:blip>
          <a:srcRect b="2709" l="0" r="0" t="68432"/>
          <a:stretch/>
        </p:blipFill>
        <p:spPr>
          <a:xfrm>
            <a:off x="377790" y="5113562"/>
            <a:ext cx="467352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229" name="Google Shape;229;p20"/>
          <p:cNvPicPr preferRelativeResize="0"/>
          <p:nvPr/>
        </p:nvPicPr>
        <p:blipFill rotWithShape="1">
          <a:blip r:embed="rId3">
            <a:alphaModFix/>
          </a:blip>
          <a:srcRect b="44943" l="0" r="0" t="45341"/>
          <a:stretch/>
        </p:blipFill>
        <p:spPr>
          <a:xfrm>
            <a:off x="377790" y="4747003"/>
            <a:ext cx="4673521" cy="42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0"/>
          <p:cNvSpPr txBox="1"/>
          <p:nvPr>
            <p:ph type="title"/>
          </p:nvPr>
        </p:nvSpPr>
        <p:spPr>
          <a:xfrm>
            <a:off x="215411" y="169313"/>
            <a:ext cx="10081234" cy="5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</a:rPr>
              <a:t>Copernicus Data Space Environment / APIs and Apps</a:t>
            </a:r>
            <a:endParaRPr sz="1200"/>
          </a:p>
        </p:txBody>
      </p:sp>
      <p:pic>
        <p:nvPicPr>
          <p:cNvPr descr="A screenshot of a computer&#10;&#10;Description automatically generated" id="231" name="Google Shape;231;p20"/>
          <p:cNvPicPr preferRelativeResize="0"/>
          <p:nvPr/>
        </p:nvPicPr>
        <p:blipFill rotWithShape="1">
          <a:blip r:embed="rId4">
            <a:alphaModFix/>
          </a:blip>
          <a:srcRect b="0" l="0" r="6980" t="0"/>
          <a:stretch/>
        </p:blipFill>
        <p:spPr>
          <a:xfrm>
            <a:off x="6042295" y="1195388"/>
            <a:ext cx="5771915" cy="3765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232" name="Google Shape;232;p20"/>
          <p:cNvPicPr preferRelativeResize="0"/>
          <p:nvPr/>
        </p:nvPicPr>
        <p:blipFill rotWithShape="1">
          <a:blip r:embed="rId3">
            <a:alphaModFix/>
          </a:blip>
          <a:srcRect b="55540" l="0" r="0" t="17482"/>
          <a:stretch/>
        </p:blipFill>
        <p:spPr>
          <a:xfrm>
            <a:off x="377790" y="3604951"/>
            <a:ext cx="4673521" cy="1185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web page&#10;&#10;Description automatically generated" id="233" name="Google Shape;233;p20"/>
          <p:cNvPicPr preferRelativeResize="0"/>
          <p:nvPr/>
        </p:nvPicPr>
        <p:blipFill rotWithShape="1">
          <a:blip r:embed="rId5">
            <a:alphaModFix/>
          </a:blip>
          <a:srcRect b="0" l="0" r="0" t="52762"/>
          <a:stretch/>
        </p:blipFill>
        <p:spPr>
          <a:xfrm>
            <a:off x="377790" y="2021878"/>
            <a:ext cx="4434145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234" name="Google Shape;234;p20"/>
          <p:cNvPicPr preferRelativeResize="0"/>
          <p:nvPr/>
        </p:nvPicPr>
        <p:blipFill rotWithShape="1">
          <a:blip r:embed="rId3">
            <a:alphaModFix/>
          </a:blip>
          <a:srcRect b="92766" l="0" r="0" t="0"/>
          <a:stretch/>
        </p:blipFill>
        <p:spPr>
          <a:xfrm>
            <a:off x="377790" y="3325245"/>
            <a:ext cx="4673521" cy="31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web page&#10;&#10;Description automatically generated" id="235" name="Google Shape;235;p20"/>
          <p:cNvPicPr preferRelativeResize="0"/>
          <p:nvPr/>
        </p:nvPicPr>
        <p:blipFill rotWithShape="1">
          <a:blip r:embed="rId5">
            <a:alphaModFix/>
          </a:blip>
          <a:srcRect b="60410" l="0" r="0" t="3674"/>
          <a:stretch/>
        </p:blipFill>
        <p:spPr>
          <a:xfrm>
            <a:off x="377790" y="1057730"/>
            <a:ext cx="4434145" cy="96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0"/>
          <p:cNvSpPr/>
          <p:nvPr/>
        </p:nvSpPr>
        <p:spPr>
          <a:xfrm>
            <a:off x="5492950" y="1057730"/>
            <a:ext cx="107705" cy="5251698"/>
          </a:xfrm>
          <a:prstGeom prst="rect">
            <a:avLst/>
          </a:prstGeom>
          <a:solidFill>
            <a:srgbClr val="0A43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type="title"/>
          </p:nvPr>
        </p:nvSpPr>
        <p:spPr>
          <a:xfrm>
            <a:off x="176047" y="11665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Thank you!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sz="7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/>
        </p:nvSpPr>
        <p:spPr>
          <a:xfrm>
            <a:off x="357105" y="1290957"/>
            <a:ext cx="5477165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With respect to CEOS-ARD PFS Surface Reflectance v5.0.1 document.</a:t>
            </a:r>
            <a:endParaRPr/>
          </a:p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CHIME team wonders if bottom-of-atmosphere reflectance products on sensor geometry that have been appended a per-pixel lat./long./altitude refined geometry information information are CEOS-ARD compliant.</a:t>
            </a:r>
            <a:endParaRPr/>
          </a:p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PFS SR chapter 1.6 “Map Projection” indicate that non-projected products are still compliant.</a:t>
            </a:r>
            <a:endParaRPr/>
          </a:p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However, in chapter 4.1 “Geometric Correction” Threshold requirements, the description is considered as not clear in particular regarding what can be considered as “consistent”.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2"/>
          <p:cNvSpPr txBox="1"/>
          <p:nvPr/>
        </p:nvSpPr>
        <p:spPr>
          <a:xfrm>
            <a:off x="94020" y="103248"/>
            <a:ext cx="917610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CHIME feed-back on CEOS-ARD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6817" y="1181627"/>
            <a:ext cx="4419600" cy="134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6817" y="2511957"/>
            <a:ext cx="4419600" cy="379939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/>
          <p:nvPr/>
        </p:nvSpPr>
        <p:spPr>
          <a:xfrm rot="1738565">
            <a:off x="6358464" y="2002181"/>
            <a:ext cx="255138" cy="239568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 rot="4047755">
            <a:off x="6352083" y="4420567"/>
            <a:ext cx="255104" cy="129159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51C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8090452" y="2738678"/>
            <a:ext cx="1789044" cy="1197218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/>
          <p:nvPr/>
        </p:nvSpPr>
        <p:spPr>
          <a:xfrm>
            <a:off x="8013875" y="4701025"/>
            <a:ext cx="1942200" cy="10638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/>
        </p:nvSpPr>
        <p:spPr>
          <a:xfrm>
            <a:off x="267651" y="1337340"/>
            <a:ext cx="117189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“Sub-pixel accuracy is achieved in relative geolocation, that is, the pixels from the same instrument and platform are consistently located, and thus comparable, through time.”</a:t>
            </a:r>
            <a:endParaRPr/>
          </a:p>
          <a:p>
            <a:pPr indent="-285750" lvl="8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sensor geometry a near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coincident ground location will appear on a different image locations within the products and the actual pixel footprint will be slightly different.</a:t>
            </a:r>
            <a:endParaRPr/>
          </a:p>
          <a:p>
            <a:pPr indent="-214313" lvl="0" marL="214313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“A consistent gridding/sampling frame is used, including common cell size, origin, and nominal sample point location within the cell (centre, ll, ur).”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sensor-geometry each image element corresponds to a given focal-plane element, but this does not translate to a fixed ground sampling distance (it will depend on the local DEM). Does this qualifiy as consistent sampling?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does constitute a consistent gridding? Can a consistent gridding be achieved without a map projection?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Page 19: </a:t>
            </a: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“These products would be resampled onto a common geometric grid (for a given product) and would provide baseline data for further interoperability both through time and with other datasets.”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would not be satisfied by CHIME sensor geometry products.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94020" y="103248"/>
            <a:ext cx="9176104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CHIME feed-back on CEOS-ARD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/>
              <a:t>Overview of ESA Missions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/>
              <a:t>Update on CEOS-ARD at ESA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/>
              <a:t>Update on ESA Collections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/>
              <a:t>Publications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GB"/>
              <a:t>Copernicus Data Access</a:t>
            </a:r>
            <a:endParaRPr/>
          </a:p>
        </p:txBody>
      </p:sp>
      <p:sp>
        <p:nvSpPr>
          <p:cNvPr id="91" name="Google Shape;91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25455"/>
            <a:ext cx="12158753" cy="6839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0"/>
          <p:cNvGrpSpPr/>
          <p:nvPr/>
        </p:nvGrpSpPr>
        <p:grpSpPr>
          <a:xfrm>
            <a:off x="212456" y="6531096"/>
            <a:ext cx="8868593" cy="146315"/>
            <a:chOff x="172269" y="6621494"/>
            <a:chExt cx="6826666" cy="111519"/>
          </a:xfrm>
        </p:grpSpPr>
        <p:pic>
          <p:nvPicPr>
            <p:cNvPr descr="at.png" id="99" name="Google Shape;9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.png" id="100" name="Google Shape;10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.png" id="101" name="Google Shape;101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.png" id="102" name="Google Shape;102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z.png" id="103" name="Google Shape;103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e.png" id="104" name="Google Shape;104;p1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k.png" id="105" name="Google Shape;105;p1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e.png" id="106" name="Google Shape;106;p1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s.png" id="107" name="Google Shape;107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i.png" id="108" name="Google Shape;108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fr.png" id="109" name="Google Shape;109;p1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.png" id="110" name="Google Shape;110;p1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u.png" id="111" name="Google Shape;111;p10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e.png" id="112" name="Google Shape;112;p10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t.png" id="113" name="Google Shape;113;p10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u.png" id="114" name="Google Shape;114;p10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l.png" id="115" name="Google Shape;115;p10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o.png" id="116" name="Google Shape;116;p10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l.png" id="117" name="Google Shape;117;p10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t.png" id="118" name="Google Shape;118;p10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ro.png" id="119" name="Google Shape;119;p10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e.png" id="120" name="Google Shape;120;p10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k.png" id="121" name="Google Shape;121;p10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i.png" id="122" name="Google Shape;122;p10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0"/>
          <p:cNvSpPr txBox="1"/>
          <p:nvPr/>
        </p:nvSpPr>
        <p:spPr>
          <a:xfrm>
            <a:off x="67893" y="6224158"/>
            <a:ext cx="4600609" cy="306983"/>
          </a:xfrm>
          <a:prstGeom prst="rect">
            <a:avLst/>
          </a:prstGeom>
          <a:noFill/>
          <a:ln>
            <a:noFill/>
          </a:ln>
        </p:spPr>
        <p:txBody>
          <a:bodyPr anchorCtr="0" anchor="t" bIns="60775" lIns="121575" spcFirstLastPara="1" rIns="121575" wrap="square" tIns="60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ESA UNCLASSIFIED – For Official Use 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9803376" y="6425413"/>
            <a:ext cx="2218821" cy="306983"/>
          </a:xfrm>
          <a:prstGeom prst="rect">
            <a:avLst/>
          </a:prstGeom>
          <a:noFill/>
          <a:ln>
            <a:noFill/>
          </a:ln>
        </p:spPr>
        <p:txBody>
          <a:bodyPr anchorCtr="0" anchor="t" bIns="60775" lIns="121575" spcFirstLastPara="1" rIns="121575" wrap="square" tIns="607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9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European Space Agency</a:t>
            </a:r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28">
            <a:alphaModFix/>
          </a:blip>
          <a:srcRect b="75711" l="81825" r="3881" t="14296"/>
          <a:stretch/>
        </p:blipFill>
        <p:spPr>
          <a:xfrm>
            <a:off x="10309332" y="387547"/>
            <a:ext cx="1737955" cy="68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29">
            <a:alphaModFix/>
          </a:blip>
          <a:srcRect b="28993" l="16733" r="16294" t="28956"/>
          <a:stretch/>
        </p:blipFill>
        <p:spPr>
          <a:xfrm>
            <a:off x="10689308" y="130939"/>
            <a:ext cx="1405869" cy="5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0"/>
          <p:cNvSpPr/>
          <p:nvPr/>
        </p:nvSpPr>
        <p:spPr>
          <a:xfrm>
            <a:off x="3556246" y="2460952"/>
            <a:ext cx="725828" cy="53148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4854393" y="2249372"/>
            <a:ext cx="725828" cy="53148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503225" y="2099688"/>
            <a:ext cx="939921" cy="53148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1449395" y="2231302"/>
            <a:ext cx="570231" cy="53148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896592" y="2614343"/>
            <a:ext cx="679824" cy="21952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202765" y="2816447"/>
            <a:ext cx="679824" cy="219525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756580" y="2727981"/>
            <a:ext cx="487155" cy="361647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2140531" y="2818275"/>
            <a:ext cx="487155" cy="361647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2642049" y="2923458"/>
            <a:ext cx="487155" cy="361647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3033524" y="2800525"/>
            <a:ext cx="487155" cy="361647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3645526" y="3248176"/>
            <a:ext cx="765068" cy="44122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4441716" y="2843875"/>
            <a:ext cx="615584" cy="44122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>
            <a:off x="8868116" y="1355401"/>
            <a:ext cx="615584" cy="45929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8879373" y="1917292"/>
            <a:ext cx="615584" cy="441229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9531493" y="1442897"/>
            <a:ext cx="2178668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Reprocessing on-going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9531493" y="1963501"/>
            <a:ext cx="2422225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Reprocessing completed</a:t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536345" y="2129029"/>
            <a:ext cx="876515" cy="452863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502787" y="2249371"/>
            <a:ext cx="471792" cy="474511"/>
          </a:xfrm>
          <a:prstGeom prst="roundRect">
            <a:avLst>
              <a:gd fmla="val 50000" name="adj"/>
            </a:avLst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9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11" y="3039160"/>
            <a:ext cx="1783313" cy="144892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50" name="Google Shape;150;p11"/>
          <p:cNvSpPr txBox="1"/>
          <p:nvPr>
            <p:ph type="title"/>
          </p:nvPr>
        </p:nvSpPr>
        <p:spPr>
          <a:xfrm>
            <a:off x="215411" y="154800"/>
            <a:ext cx="10081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900">
                <a:solidFill>
                  <a:schemeClr val="lt1"/>
                </a:solidFill>
              </a:rPr>
              <a:t>Status of ESA CEOS-ARD Products</a:t>
            </a:r>
            <a:endParaRPr sz="2900">
              <a:solidFill>
                <a:schemeClr val="lt1"/>
              </a:solidFill>
            </a:endParaRPr>
          </a:p>
        </p:txBody>
      </p:sp>
      <p:graphicFrame>
        <p:nvGraphicFramePr>
          <p:cNvPr id="151" name="Google Shape;151;p11"/>
          <p:cNvGraphicFramePr/>
          <p:nvPr/>
        </p:nvGraphicFramePr>
        <p:xfrm>
          <a:off x="2590672" y="117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{6F835D35-ACD3-4464-84F4-5B0189ACE7D8}</a:tableStyleId>
              </a:tblPr>
              <a:tblGrid>
                <a:gridCol w="1891175"/>
                <a:gridCol w="1218650"/>
                <a:gridCol w="1239825"/>
                <a:gridCol w="1786675"/>
                <a:gridCol w="3115550"/>
              </a:tblGrid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2"/>
                          </a:solidFill>
                        </a:rPr>
                        <a:t>Mission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2"/>
                          </a:solidFill>
                        </a:rPr>
                        <a:t>Product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2"/>
                          </a:solidFill>
                        </a:rPr>
                        <a:t>PFS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2"/>
                          </a:solidFill>
                        </a:rPr>
                        <a:t>Status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2"/>
                          </a:solidFill>
                        </a:rPr>
                        <a:t>Availability Date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Sentinel-2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L2A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GB" sz="1600" u="none" cap="none" strike="noStrike">
                          <a:solidFill>
                            <a:schemeClr val="dk2"/>
                          </a:solidFill>
                        </a:rPr>
                        <a:t>✅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January 2022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PROBA-V</a:t>
                      </a:r>
                      <a:endParaRPr b="0" sz="11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Collection 2</a:t>
                      </a:r>
                      <a:endParaRPr b="0" sz="11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GB" sz="1600" u="none" cap="none" strike="noStrike">
                          <a:solidFill>
                            <a:schemeClr val="dk2"/>
                          </a:solidFill>
                        </a:rPr>
                        <a:t>✅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 March 2023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Sentinel-2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L2H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2023 (pilot product), TBD (operational product)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Sentinel-2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L2F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2023 (pilot product), TBD (operational product)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Sentinel-2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L2A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AR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Sentinel-1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NRB / ORB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NRB / ORB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Sentinel-3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SYN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ERS SAR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TBC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NRB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ERS ATSR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TBC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LST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2024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Envisat ASAR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TBC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NRB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Envisat MERIS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TBC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2024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CHIME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L2A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2029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CHIME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L2H/L2F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2029 (pilot product), TBD (operational product)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LSTM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L2A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ST, 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2029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LSTM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L2H/L2F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ST, SR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ROSE-L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NRB…TBC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GB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 Development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GB" sz="1100" u="none" cap="none" strike="noStrike">
                          <a:solidFill>
                            <a:schemeClr val="dk2"/>
                          </a:solidFill>
                        </a:rPr>
                        <a:t>TBD</a:t>
                      </a:r>
                      <a:endParaRPr sz="1400" u="none" cap="none" strike="noStrike"/>
                    </a:p>
                  </a:txBody>
                  <a:tcPr marT="45600" marB="45600" marR="91200" marL="912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2" name="Google Shape;15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970" y="2157166"/>
            <a:ext cx="1961996" cy="7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ESA Collections</a:t>
            </a:r>
            <a:endParaRPr/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571561" y="1108521"/>
            <a:ext cx="113553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ERS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3"/>
              </a:rPr>
              <a:t>https://earth.esa.int/eogateway/missions/ers/data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Envisat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4"/>
              </a:rPr>
              <a:t>https://earth.esa.int/eogateway/missions/envisat/data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Proba-1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5"/>
              </a:rPr>
              <a:t>https://earth.esa.int/eogateway/missions/proba-1/data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GOCE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6"/>
              </a:rPr>
              <a:t>https://earth.esa.int/eogateway/missions/goce/data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SMOS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7"/>
              </a:rPr>
              <a:t>https://earth.esa.int/eogateway/missions/smos/data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CryoSat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8"/>
              </a:rPr>
              <a:t>https://earth.esa.int/eogateway/missions/cryosat/data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Proba-V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9"/>
              </a:rPr>
              <a:t>https://earth.esa.int/eogateway/missions/proba-v/data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Aeolus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10"/>
              </a:rPr>
              <a:t>https://earth.esa.int/eogateway/missions/aeolus/data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Copernicus Sentinel-2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11"/>
              </a:rPr>
              <a:t>https://sentinels.copernicus.eu/web/sentinel/technical-guides/sentinel-2-msi/copernicus-sentinel-2-collection-1-availability-status</a:t>
            </a:r>
            <a:endParaRPr sz="1467"/>
          </a:p>
          <a:p>
            <a:pPr indent="-448721" lvl="0" marL="609585" rtl="0" algn="l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SzPts val="1700"/>
              <a:buChar char="❖"/>
            </a:pPr>
            <a:r>
              <a:rPr b="1" lang="en-GB" sz="1467"/>
              <a:t>Copernicus Sentinel-5P</a:t>
            </a:r>
            <a:r>
              <a:rPr lang="en-GB" sz="1467"/>
              <a:t>: </a:t>
            </a:r>
            <a:r>
              <a:rPr lang="en-GB" sz="1467" u="sng">
                <a:solidFill>
                  <a:schemeClr val="hlink"/>
                </a:solidFill>
                <a:hlinkClick r:id="rId12"/>
              </a:rPr>
              <a:t>https://sentinels.copernicus.eu/web/sentinel/-/copernicus-sentinel-5-precursor-full-mission-reprocessed-datasets-further-products-release</a:t>
            </a:r>
            <a:endParaRPr sz="1467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Copernicus Sentinel-2</a:t>
            </a:r>
            <a:endParaRPr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348200" y="1209707"/>
            <a:ext cx="11495700" cy="466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43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752724" y="6191954"/>
            <a:ext cx="10962197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467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https://sentinels.copernicus.eu/web/sentinel/technical-guides/sentinel-2-msi/copernicus-sentinel-2-collection-1-availability-status</a:t>
            </a:r>
            <a:endParaRPr b="0" i="1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1820" y="4860745"/>
            <a:ext cx="4685969" cy="9868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7758654" y="5824203"/>
            <a:ext cx="4222141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6086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67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https://dataspace.copernicus.eu</a:t>
            </a:r>
            <a:endParaRPr b="0" i="0" sz="14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49974" y="0"/>
            <a:ext cx="1440924" cy="1297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176048" y="175939"/>
            <a:ext cx="9386800" cy="7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GB"/>
              <a:t>Conclusions and Outlook</a:t>
            </a:r>
            <a:endParaRPr/>
          </a:p>
        </p:txBody>
      </p:sp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233238" y="1423923"/>
            <a:ext cx="117255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154" lvl="0" marL="457200" rtl="0" algn="just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ESA is providing collections for most of its past and present missions.</a:t>
            </a:r>
            <a:endParaRPr/>
          </a:p>
          <a:p>
            <a:pPr indent="-34715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Additional collections are being prepared, e.g. Proba-1</a:t>
            </a:r>
            <a:endParaRPr/>
          </a:p>
          <a:p>
            <a:pPr indent="-34715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Scientific applications, such as for climate change, have underlined the importance of collections management.</a:t>
            </a:r>
            <a:endParaRPr/>
          </a:p>
          <a:p>
            <a:pPr indent="-34715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The development of new “down-stream” applications and services using space-borne data have increased the need for collections management.</a:t>
            </a:r>
            <a:endParaRPr/>
          </a:p>
          <a:p>
            <a:pPr indent="-340771" lvl="0" marL="609585" rtl="0" algn="just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867"/>
          </a:p>
          <a:p>
            <a:pPr indent="-347154" lvl="0" marL="457200" rtl="0" algn="just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Heterogeneous approaches for collections management (within ESA and across Agencies).</a:t>
            </a:r>
            <a:endParaRPr/>
          </a:p>
          <a:p>
            <a:pPr indent="-34715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❖"/>
            </a:pPr>
            <a:r>
              <a:rPr lang="en-GB" sz="1867"/>
              <a:t>Need of further coordination between space agencies for defining harmonized and improved collection management practices 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b="6038" l="0" r="0" t="0"/>
          <a:stretch/>
        </p:blipFill>
        <p:spPr>
          <a:xfrm>
            <a:off x="286051" y="1161088"/>
            <a:ext cx="4846074" cy="258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/>
          <p:nvPr>
            <p:ph type="title"/>
          </p:nvPr>
        </p:nvSpPr>
        <p:spPr>
          <a:xfrm>
            <a:off x="215411" y="169313"/>
            <a:ext cx="10081234" cy="5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Peer-Reviewed Publications*</a:t>
            </a:r>
            <a:endParaRPr/>
          </a:p>
        </p:txBody>
      </p:sp>
      <p:sp>
        <p:nvSpPr>
          <p:cNvPr id="181" name="Google Shape;181;p15"/>
          <p:cNvSpPr txBox="1"/>
          <p:nvPr/>
        </p:nvSpPr>
        <p:spPr>
          <a:xfrm>
            <a:off x="9537022" y="2228088"/>
            <a:ext cx="23521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2251 publications in 2023</a:t>
            </a:r>
            <a:endParaRPr/>
          </a:p>
        </p:txBody>
      </p:sp>
      <p:pic>
        <p:nvPicPr>
          <p:cNvPr descr="S2LOGO.png" id="182" name="Google Shape;1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783" y="1615920"/>
            <a:ext cx="1326448" cy="47483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9030119" y="4278698"/>
            <a:ext cx="253304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*Method: Based on Elsevier SCOPUS database, exact number of peer reviewed publications searching for mission/instrument name within papers title, abstract and keywords, and excluding conference papers.</a:t>
            </a:r>
            <a:endParaRPr/>
          </a:p>
        </p:txBody>
      </p:sp>
      <p:sp>
        <p:nvSpPr>
          <p:cNvPr id="184" name="Google Shape;184;p15"/>
          <p:cNvSpPr txBox="1"/>
          <p:nvPr/>
        </p:nvSpPr>
        <p:spPr>
          <a:xfrm>
            <a:off x="206889" y="207675"/>
            <a:ext cx="10473287" cy="572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92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15"/>
          <p:cNvCxnSpPr/>
          <p:nvPr/>
        </p:nvCxnSpPr>
        <p:spPr>
          <a:xfrm rot="10800000">
            <a:off x="5161140" y="1006016"/>
            <a:ext cx="0" cy="272472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6" name="Google Shape;18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7330" y="1050036"/>
            <a:ext cx="3769692" cy="26946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15"/>
          <p:cNvCxnSpPr/>
          <p:nvPr/>
        </p:nvCxnSpPr>
        <p:spPr>
          <a:xfrm>
            <a:off x="215411" y="3703020"/>
            <a:ext cx="9321611" cy="42818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8" name="Google Shape;188;p15"/>
          <p:cNvPicPr preferRelativeResize="0"/>
          <p:nvPr/>
        </p:nvPicPr>
        <p:blipFill rotWithShape="1">
          <a:blip r:embed="rId6">
            <a:alphaModFix/>
          </a:blip>
          <a:srcRect b="6091" l="0" r="0" t="0"/>
          <a:stretch/>
        </p:blipFill>
        <p:spPr>
          <a:xfrm>
            <a:off x="3606396" y="3795573"/>
            <a:ext cx="3845438" cy="258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screen with text and images&#10;&#10;Description automatically generated" id="193" name="Google Shape;19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3471" r="2762" t="1939"/>
          <a:stretch/>
        </p:blipFill>
        <p:spPr>
          <a:xfrm>
            <a:off x="361708" y="1156219"/>
            <a:ext cx="9507505" cy="50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6665" y="2723615"/>
            <a:ext cx="1410771" cy="141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>
            <p:ph type="title"/>
          </p:nvPr>
        </p:nvSpPr>
        <p:spPr>
          <a:xfrm>
            <a:off x="215411" y="169313"/>
            <a:ext cx="10081234" cy="55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</a:rPr>
              <a:t>Data Access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