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4" r:id="rId4"/>
  </p:sldMasterIdLst>
  <p:notesMasterIdLst>
    <p:notesMasterId r:id="rId5"/>
  </p:notesMasterIdLst>
  <p:sldIdLst>
    <p:sldId id="256" r:id="rId6"/>
    <p:sldId id="257" r:id="rId7"/>
    <p:sldId id="258" r:id="rId8"/>
    <p:sldId id="259" r:id="rId9"/>
    <p:sldId id="260" r:id="rId10"/>
    <p:sldId id="261" r:id="rId11"/>
  </p:sldIdLst>
  <p:sldSz cy="6858000" cx="12192000"/>
  <p:notesSz cx="6858000" cy="9144000"/>
  <p:embeddedFontLst>
    <p:embeddedFont>
      <p:font typeface="Montserrat"/>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6" roundtripDataSignature="AMtx7mhd0JrfP+nJ2iULBRgZOAM9sM5V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Montserrat-bold.fntdata"/><Relationship Id="rId12"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font" Target="fonts/Montserrat-boldItalic.fntdata"/><Relationship Id="rId14" Type="http://schemas.openxmlformats.org/officeDocument/2006/relationships/font" Target="fonts/Montserrat-italic.fntdata"/><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 name="Google Shape;12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6caff13ce0_0_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33" name="Google Shape;133;g26caff13ce0_0_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6caff13ce0_0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43" name="Google Shape;143;g26caff13ce0_0_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6caff13ce0_0_1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54" name="Google Shape;154;g26caff13ce0_0_1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c6dcf9884f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c6dcf9884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2.jpg"/><Relationship Id="rId4" Type="http://schemas.openxmlformats.org/officeDocument/2006/relationships/image" Target="../media/image6.jpg"/><Relationship Id="rId5" Type="http://schemas.openxmlformats.org/officeDocument/2006/relationships/image" Target="../media/image1.png"/><Relationship Id="rId6"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 Id="rId3" Type="http://schemas.openxmlformats.org/officeDocument/2006/relationships/image" Target="../media/image2.jpg"/><Relationship Id="rId4" Type="http://schemas.openxmlformats.org/officeDocument/2006/relationships/image" Target="../media/image6.jpg"/><Relationship Id="rId5" Type="http://schemas.openxmlformats.org/officeDocument/2006/relationships/image" Target="../media/image1.png"/><Relationship Id="rId6"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5"/>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5"/>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5"/>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5"/>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5"/>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5"/>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5"/>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5"/>
          <p:cNvPicPr preferRelativeResize="0"/>
          <p:nvPr/>
        </p:nvPicPr>
        <p:blipFill rotWithShape="1">
          <a:blip r:embed="rId6">
            <a:alphaModFix amt="34000"/>
          </a:blip>
          <a:srcRect b="670" l="54016" r="11355" t="36081"/>
          <a:stretch/>
        </p:blipFill>
        <p:spPr>
          <a:xfrm rot="-5400000">
            <a:off x="5792642" y="4819952"/>
            <a:ext cx="1719709" cy="2366806"/>
          </a:xfrm>
          <a:prstGeom prst="rtTriangle">
            <a:avLst/>
          </a:prstGeom>
          <a:noFill/>
          <a:ln>
            <a:noFill/>
          </a:ln>
        </p:spPr>
      </p:pic>
      <p:sp>
        <p:nvSpPr>
          <p:cNvPr id="20" name="Google Shape;20;p5"/>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08" name="Shape 108"/>
        <p:cNvGrpSpPr/>
        <p:nvPr/>
      </p:nvGrpSpPr>
      <p:grpSpPr>
        <a:xfrm>
          <a:off x="0" y="0"/>
          <a:ext cx="0" cy="0"/>
          <a:chOff x="0" y="0"/>
          <a:chExt cx="0" cy="0"/>
        </a:xfrm>
      </p:grpSpPr>
      <p:sp>
        <p:nvSpPr>
          <p:cNvPr id="109" name="Google Shape;109;g26caff13ce0_0_162"/>
          <p:cNvSpPr/>
          <p:nvPr/>
        </p:nvSpPr>
        <p:spPr>
          <a:xfrm>
            <a:off x="0" y="1"/>
            <a:ext cx="12192000" cy="1037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2"/>
              </a:solidFill>
              <a:latin typeface="Arial"/>
              <a:ea typeface="Arial"/>
              <a:cs typeface="Arial"/>
              <a:sym typeface="Arial"/>
            </a:endParaRPr>
          </a:p>
        </p:txBody>
      </p:sp>
      <p:pic>
        <p:nvPicPr>
          <p:cNvPr id="110" name="Google Shape;110;g26caff13ce0_0_162"/>
          <p:cNvPicPr preferRelativeResize="0"/>
          <p:nvPr/>
        </p:nvPicPr>
        <p:blipFill rotWithShape="1">
          <a:blip r:embed="rId2">
            <a:alphaModFix amt="34000"/>
          </a:blip>
          <a:srcRect b="35418" l="51338" r="-2837" t="39268"/>
          <a:stretch/>
        </p:blipFill>
        <p:spPr>
          <a:xfrm flipH="1">
            <a:off x="9304423" y="0"/>
            <a:ext cx="2887577" cy="1037492"/>
          </a:xfrm>
          <a:prstGeom prst="rect">
            <a:avLst/>
          </a:prstGeom>
          <a:noFill/>
          <a:ln>
            <a:noFill/>
          </a:ln>
        </p:spPr>
      </p:pic>
      <p:pic>
        <p:nvPicPr>
          <p:cNvPr id="111" name="Google Shape;111;g26caff13ce0_0_162"/>
          <p:cNvPicPr preferRelativeResize="0"/>
          <p:nvPr/>
        </p:nvPicPr>
        <p:blipFill rotWithShape="1">
          <a:blip r:embed="rId3">
            <a:alphaModFix/>
          </a:blip>
          <a:srcRect b="0" l="0" r="0" t="0"/>
          <a:stretch/>
        </p:blipFill>
        <p:spPr>
          <a:xfrm>
            <a:off x="9791700" y="111656"/>
            <a:ext cx="2027898" cy="803439"/>
          </a:xfrm>
          <a:prstGeom prst="rect">
            <a:avLst/>
          </a:prstGeom>
          <a:noFill/>
          <a:ln>
            <a:noFill/>
          </a:ln>
          <a:effectLst>
            <a:outerShdw blurRad="50800" rotWithShape="0" algn="tl" dir="2700000" dist="38100">
              <a:srgbClr val="000000">
                <a:alpha val="40000"/>
              </a:srgbClr>
            </a:outerShdw>
          </a:effectLst>
        </p:spPr>
      </p:pic>
      <p:sp>
        <p:nvSpPr>
          <p:cNvPr id="112" name="Google Shape;112;g26caff13ce0_0_162"/>
          <p:cNvSpPr/>
          <p:nvPr/>
        </p:nvSpPr>
        <p:spPr>
          <a:xfrm>
            <a:off x="-1777" y="6574604"/>
            <a:ext cx="121941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2"/>
              </a:solidFill>
              <a:latin typeface="Arial"/>
              <a:ea typeface="Arial"/>
              <a:cs typeface="Arial"/>
              <a:sym typeface="Arial"/>
            </a:endParaRPr>
          </a:p>
        </p:txBody>
      </p:sp>
      <p:sp>
        <p:nvSpPr>
          <p:cNvPr id="113" name="Google Shape;113;g26caff13ce0_0_162"/>
          <p:cNvSpPr/>
          <p:nvPr/>
        </p:nvSpPr>
        <p:spPr>
          <a:xfrm flipH="1" rot="10800000">
            <a:off x="-4504" y="6540263"/>
            <a:ext cx="12196500" cy="59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2"/>
              </a:solidFill>
              <a:latin typeface="Arial"/>
              <a:ea typeface="Arial"/>
              <a:cs typeface="Arial"/>
              <a:sym typeface="Arial"/>
            </a:endParaRPr>
          </a:p>
        </p:txBody>
      </p:sp>
      <p:sp>
        <p:nvSpPr>
          <p:cNvPr id="114" name="Google Shape;114;g26caff13ce0_0_162"/>
          <p:cNvSpPr txBox="1"/>
          <p:nvPr>
            <p:ph idx="1" type="body"/>
          </p:nvPr>
        </p:nvSpPr>
        <p:spPr>
          <a:xfrm>
            <a:off x="5180012" y="1373852"/>
            <a:ext cx="6172500" cy="46944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100"/>
              </a:spcBef>
              <a:spcAft>
                <a:spcPts val="0"/>
              </a:spcAft>
              <a:buClr>
                <a:schemeClr val="dk1"/>
              </a:buClr>
              <a:buSzPts val="3200"/>
              <a:buFont typeface="Noto Sans Symbol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15" name="Google Shape;115;g26caff13ce0_0_162"/>
          <p:cNvSpPr txBox="1"/>
          <p:nvPr>
            <p:ph idx="2" type="body"/>
          </p:nvPr>
        </p:nvSpPr>
        <p:spPr>
          <a:xfrm>
            <a:off x="839788" y="1373852"/>
            <a:ext cx="3932100" cy="4630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9pPr>
          </a:lstStyle>
          <a:p/>
        </p:txBody>
      </p:sp>
      <p:sp>
        <p:nvSpPr>
          <p:cNvPr id="116" name="Google Shape;116;g26caff13ce0_0_162"/>
          <p:cNvSpPr txBox="1"/>
          <p:nvPr/>
        </p:nvSpPr>
        <p:spPr>
          <a:xfrm>
            <a:off x="10265664" y="6574604"/>
            <a:ext cx="1925700" cy="3231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500"/>
              <a:buFont typeface="Arial"/>
              <a:buNone/>
            </a:pPr>
            <a:r>
              <a:rPr b="1" i="0" lang="en-GB" sz="1500" u="none" cap="none" strike="noStrike">
                <a:solidFill>
                  <a:schemeClr val="accent1"/>
                </a:solidFill>
                <a:latin typeface="Arial"/>
                <a:ea typeface="Arial"/>
                <a:cs typeface="Arial"/>
                <a:sym typeface="Arial"/>
              </a:rPr>
              <a:t>Slide </a:t>
            </a:r>
            <a:fld id="{00000000-1234-1234-1234-123412341234}" type="slidenum">
              <a:rPr b="1" i="0" lang="en-GB" sz="1500" u="none" cap="none" strike="noStrike">
                <a:solidFill>
                  <a:schemeClr val="accent1"/>
                </a:solidFill>
                <a:latin typeface="Arial"/>
                <a:ea typeface="Arial"/>
                <a:cs typeface="Arial"/>
                <a:sym typeface="Arial"/>
              </a:rPr>
              <a:t>‹#›</a:t>
            </a:fld>
            <a:endParaRPr b="1" i="0" sz="1500" u="none" cap="none" strike="noStrike">
              <a:solidFill>
                <a:schemeClr val="accent1"/>
              </a:solidFill>
              <a:latin typeface="Arial"/>
              <a:ea typeface="Arial"/>
              <a:cs typeface="Arial"/>
              <a:sym typeface="Arial"/>
            </a:endParaRPr>
          </a:p>
        </p:txBody>
      </p:sp>
      <p:sp>
        <p:nvSpPr>
          <p:cNvPr id="117" name="Google Shape;117;g26caff13ce0_0_162"/>
          <p:cNvSpPr txBox="1"/>
          <p:nvPr>
            <p:ph type="title"/>
          </p:nvPr>
        </p:nvSpPr>
        <p:spPr>
          <a:xfrm>
            <a:off x="176048" y="175939"/>
            <a:ext cx="9387300" cy="779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18" name="Google Shape;118;g26caff13ce0_0_162"/>
          <p:cNvSpPr txBox="1"/>
          <p:nvPr/>
        </p:nvSpPr>
        <p:spPr>
          <a:xfrm>
            <a:off x="-24384" y="6562799"/>
            <a:ext cx="49257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accent1"/>
                </a:solidFill>
                <a:latin typeface="Arial"/>
                <a:ea typeface="Arial"/>
                <a:cs typeface="Arial"/>
                <a:sym typeface="Arial"/>
              </a:rPr>
              <a:t>SIT-37, 29-31 March 2022</a:t>
            </a:r>
            <a:endParaRPr b="0" i="0" sz="15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6"/>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LSI-VC-15, 3-5 April 2024</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
        <p:nvSpPr>
          <p:cNvPr id="29" name="Google Shape;29;p6"/>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7"/>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7"/>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8" name="Google Shape;38;p7"/>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0" name="Google Shape;40;p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1" name="Google Shape;41;p7"/>
          <p:cNvSpPr txBox="1"/>
          <p:nvPr/>
        </p:nvSpPr>
        <p:spPr>
          <a:xfrm>
            <a:off x="-24384" y="6562799"/>
            <a:ext cx="492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Montserrat"/>
                <a:ea typeface="Montserrat"/>
                <a:cs typeface="Montserrat"/>
                <a:sym typeface="Montserrat"/>
              </a:rPr>
              <a:t>LSI-VC-14, 10-12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8"/>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0" name="Google Shape;50;p8"/>
          <p:cNvSpPr txBox="1"/>
          <p:nvPr/>
        </p:nvSpPr>
        <p:spPr>
          <a:xfrm>
            <a:off x="-24384" y="6562799"/>
            <a:ext cx="492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Montserrat"/>
                <a:ea typeface="Montserrat"/>
                <a:cs typeface="Montserrat"/>
                <a:sym typeface="Montserrat"/>
              </a:rPr>
              <a:t>LSI-VC-14, 10-12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9"/>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8" name="Google Shape;58;p9"/>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9" name="Google Shape;59;p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0" name="Google Shape;60;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1" name="Google Shape;61;p9"/>
          <p:cNvSpPr txBox="1"/>
          <p:nvPr/>
        </p:nvSpPr>
        <p:spPr>
          <a:xfrm>
            <a:off x="-24384" y="6562799"/>
            <a:ext cx="492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Montserrat"/>
                <a:ea typeface="Montserrat"/>
                <a:cs typeface="Montserrat"/>
                <a:sym typeface="Montserrat"/>
              </a:rPr>
              <a:t>LSI-VC-13, 23-24 March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8" name="Shape 68"/>
        <p:cNvGrpSpPr/>
        <p:nvPr/>
      </p:nvGrpSpPr>
      <p:grpSpPr>
        <a:xfrm>
          <a:off x="0" y="0"/>
          <a:ext cx="0" cy="0"/>
          <a:chOff x="0" y="0"/>
          <a:chExt cx="0" cy="0"/>
        </a:xfrm>
      </p:grpSpPr>
      <p:pic>
        <p:nvPicPr>
          <p:cNvPr id="69" name="Google Shape;69;g26caff13ce0_0_122"/>
          <p:cNvPicPr preferRelativeResize="0"/>
          <p:nvPr/>
        </p:nvPicPr>
        <p:blipFill rotWithShape="1">
          <a:blip r:embed="rId2">
            <a:alphaModFix/>
          </a:blip>
          <a:srcRect b="0" l="0" r="0" t="0"/>
          <a:stretch/>
        </p:blipFill>
        <p:spPr>
          <a:xfrm>
            <a:off x="3301751" y="2265729"/>
            <a:ext cx="8288156" cy="2756714"/>
          </a:xfrm>
          <a:prstGeom prst="rect">
            <a:avLst/>
          </a:prstGeom>
          <a:noFill/>
          <a:ln>
            <a:noFill/>
          </a:ln>
        </p:spPr>
      </p:pic>
      <p:pic>
        <p:nvPicPr>
          <p:cNvPr id="70" name="Google Shape;70;g26caff13ce0_0_122"/>
          <p:cNvPicPr preferRelativeResize="0"/>
          <p:nvPr/>
        </p:nvPicPr>
        <p:blipFill rotWithShape="1">
          <a:blip r:embed="rId3">
            <a:alphaModFix/>
          </a:blip>
          <a:srcRect b="-110" l="0" r="0" t="0"/>
          <a:stretch/>
        </p:blipFill>
        <p:spPr>
          <a:xfrm flipH="1" rot="10800000">
            <a:off x="2824280" y="4843499"/>
            <a:ext cx="5391556" cy="2038097"/>
          </a:xfrm>
          <a:prstGeom prst="rect">
            <a:avLst/>
          </a:prstGeom>
          <a:noFill/>
          <a:ln>
            <a:noFill/>
          </a:ln>
        </p:spPr>
      </p:pic>
      <p:pic>
        <p:nvPicPr>
          <p:cNvPr descr="A picture containing nature&#10;&#10;Description automatically generated" id="71" name="Google Shape;71;g26caff13ce0_0_122"/>
          <p:cNvPicPr preferRelativeResize="0"/>
          <p:nvPr/>
        </p:nvPicPr>
        <p:blipFill rotWithShape="1">
          <a:blip r:embed="rId4">
            <a:alphaModFix/>
          </a:blip>
          <a:srcRect b="0" l="0" r="0" t="0"/>
          <a:stretch/>
        </p:blipFill>
        <p:spPr>
          <a:xfrm>
            <a:off x="8486969" y="1"/>
            <a:ext cx="3714656" cy="2686814"/>
          </a:xfrm>
          <a:prstGeom prst="rect">
            <a:avLst/>
          </a:prstGeom>
          <a:noFill/>
          <a:ln>
            <a:noFill/>
          </a:ln>
        </p:spPr>
      </p:pic>
      <p:sp>
        <p:nvSpPr>
          <p:cNvPr id="72" name="Google Shape;72;g26caff13ce0_0_122"/>
          <p:cNvSpPr/>
          <p:nvPr/>
        </p:nvSpPr>
        <p:spPr>
          <a:xfrm flipH="1">
            <a:off x="5456394" y="1987792"/>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3" name="Google Shape;73;g26caff13ce0_0_122"/>
          <p:cNvSpPr/>
          <p:nvPr/>
        </p:nvSpPr>
        <p:spPr>
          <a:xfrm flipH="1">
            <a:off x="-39234" y="-87085"/>
            <a:ext cx="12289290" cy="6955936"/>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74" name="Google Shape;74;g26caff13ce0_0_122"/>
          <p:cNvPicPr preferRelativeResize="0"/>
          <p:nvPr/>
        </p:nvPicPr>
        <p:blipFill rotWithShape="1">
          <a:blip r:embed="rId5">
            <a:alphaModFix/>
          </a:blip>
          <a:srcRect b="0" l="0" r="0" t="0"/>
          <a:stretch/>
        </p:blipFill>
        <p:spPr>
          <a:xfrm>
            <a:off x="138431" y="5311497"/>
            <a:ext cx="2738896" cy="1508515"/>
          </a:xfrm>
          <a:prstGeom prst="rect">
            <a:avLst/>
          </a:prstGeom>
          <a:noFill/>
          <a:ln>
            <a:noFill/>
          </a:ln>
          <a:effectLst>
            <a:outerShdw blurRad="50800" rotWithShape="0" algn="tl" dir="2700000" dist="38100">
              <a:srgbClr val="000000">
                <a:alpha val="40000"/>
              </a:srgbClr>
            </a:outerShdw>
          </a:effectLst>
        </p:spPr>
      </p:pic>
      <p:pic>
        <p:nvPicPr>
          <p:cNvPr id="75" name="Google Shape;75;g26caff13ce0_0_122"/>
          <p:cNvPicPr preferRelativeResize="0"/>
          <p:nvPr/>
        </p:nvPicPr>
        <p:blipFill rotWithShape="1">
          <a:blip r:embed="rId6">
            <a:alphaModFix amt="34000"/>
          </a:blip>
          <a:srcRect b="-8775" l="32581" r="8553" t="2403"/>
          <a:stretch/>
        </p:blipFill>
        <p:spPr>
          <a:xfrm rot="5400000">
            <a:off x="5734365" y="-1016161"/>
            <a:ext cx="5455200" cy="7480800"/>
          </a:xfrm>
          <a:prstGeom prst="rtTriangle">
            <a:avLst/>
          </a:prstGeom>
          <a:noFill/>
          <a:ln>
            <a:noFill/>
          </a:ln>
        </p:spPr>
      </p:pic>
      <p:pic>
        <p:nvPicPr>
          <p:cNvPr id="76" name="Google Shape;76;g26caff13ce0_0_122"/>
          <p:cNvPicPr preferRelativeResize="0"/>
          <p:nvPr/>
        </p:nvPicPr>
        <p:blipFill rotWithShape="1">
          <a:blip r:embed="rId6">
            <a:alphaModFix amt="34000"/>
          </a:blip>
          <a:srcRect b="670" l="54013" r="11358" t="36082"/>
          <a:stretch/>
        </p:blipFill>
        <p:spPr>
          <a:xfrm rot="-5400000">
            <a:off x="5792644" y="4820060"/>
            <a:ext cx="1719600" cy="2366700"/>
          </a:xfrm>
          <a:prstGeom prst="rtTriangle">
            <a:avLst/>
          </a:prstGeom>
          <a:noFill/>
          <a:ln>
            <a:noFill/>
          </a:ln>
        </p:spPr>
      </p:pic>
      <p:sp>
        <p:nvSpPr>
          <p:cNvPr id="77" name="Google Shape;77;g26caff13ce0_0_122"/>
          <p:cNvSpPr txBox="1"/>
          <p:nvPr>
            <p:ph type="title"/>
          </p:nvPr>
        </p:nvSpPr>
        <p:spPr>
          <a:xfrm>
            <a:off x="176048" y="175939"/>
            <a:ext cx="6157200" cy="3972900"/>
          </a:xfrm>
          <a:prstGeom prst="rect">
            <a:avLst/>
          </a:prstGeom>
          <a:noFill/>
          <a:ln>
            <a:noFill/>
          </a:ln>
        </p:spPr>
        <p:txBody>
          <a:bodyPr anchorCtr="0" anchor="t" bIns="60925" lIns="121900" spcFirstLastPara="1" rIns="121900" wrap="square" tIns="60925">
            <a:noAutofit/>
          </a:bodyPr>
          <a:lstStyle>
            <a:lvl1pPr lvl="0" marR="0" rtl="0" algn="l">
              <a:lnSpc>
                <a:spcPct val="90000"/>
              </a:lnSpc>
              <a:spcBef>
                <a:spcPts val="0"/>
              </a:spcBef>
              <a:spcAft>
                <a:spcPts val="0"/>
              </a:spcAft>
              <a:buClr>
                <a:schemeClr val="lt1"/>
              </a:buClr>
              <a:buSzPts val="107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9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8" name="Shape 78"/>
        <p:cNvGrpSpPr/>
        <p:nvPr/>
      </p:nvGrpSpPr>
      <p:grpSpPr>
        <a:xfrm>
          <a:off x="0" y="0"/>
          <a:ext cx="0" cy="0"/>
          <a:chOff x="0" y="0"/>
          <a:chExt cx="0" cy="0"/>
        </a:xfrm>
      </p:grpSpPr>
      <p:sp>
        <p:nvSpPr>
          <p:cNvPr id="79" name="Google Shape;79;g26caff13ce0_0_132"/>
          <p:cNvSpPr/>
          <p:nvPr/>
        </p:nvSpPr>
        <p:spPr>
          <a:xfrm>
            <a:off x="0" y="1"/>
            <a:ext cx="12192000" cy="1037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2"/>
              </a:solidFill>
              <a:latin typeface="Arial"/>
              <a:ea typeface="Arial"/>
              <a:cs typeface="Arial"/>
              <a:sym typeface="Arial"/>
            </a:endParaRPr>
          </a:p>
        </p:txBody>
      </p:sp>
      <p:pic>
        <p:nvPicPr>
          <p:cNvPr id="80" name="Google Shape;80;g26caff13ce0_0_132"/>
          <p:cNvPicPr preferRelativeResize="0"/>
          <p:nvPr/>
        </p:nvPicPr>
        <p:blipFill rotWithShape="1">
          <a:blip r:embed="rId2">
            <a:alphaModFix amt="34000"/>
          </a:blip>
          <a:srcRect b="35418" l="51338" r="-2837" t="39268"/>
          <a:stretch/>
        </p:blipFill>
        <p:spPr>
          <a:xfrm flipH="1">
            <a:off x="9304423" y="0"/>
            <a:ext cx="2887577" cy="1037492"/>
          </a:xfrm>
          <a:prstGeom prst="rect">
            <a:avLst/>
          </a:prstGeom>
          <a:noFill/>
          <a:ln>
            <a:noFill/>
          </a:ln>
        </p:spPr>
      </p:pic>
      <p:pic>
        <p:nvPicPr>
          <p:cNvPr id="81" name="Google Shape;81;g26caff13ce0_0_132"/>
          <p:cNvPicPr preferRelativeResize="0"/>
          <p:nvPr/>
        </p:nvPicPr>
        <p:blipFill rotWithShape="1">
          <a:blip r:embed="rId3">
            <a:alphaModFix/>
          </a:blip>
          <a:srcRect b="0" l="0" r="0" t="0"/>
          <a:stretch/>
        </p:blipFill>
        <p:spPr>
          <a:xfrm>
            <a:off x="9791700" y="111656"/>
            <a:ext cx="2027898" cy="803439"/>
          </a:xfrm>
          <a:prstGeom prst="rect">
            <a:avLst/>
          </a:prstGeom>
          <a:noFill/>
          <a:ln>
            <a:noFill/>
          </a:ln>
          <a:effectLst>
            <a:outerShdw blurRad="50800" rotWithShape="0" algn="tl" dir="2700000" dist="38100">
              <a:srgbClr val="000000">
                <a:alpha val="40000"/>
              </a:srgbClr>
            </a:outerShdw>
          </a:effectLst>
        </p:spPr>
      </p:pic>
      <p:sp>
        <p:nvSpPr>
          <p:cNvPr id="82" name="Google Shape;82;g26caff13ce0_0_132"/>
          <p:cNvSpPr/>
          <p:nvPr/>
        </p:nvSpPr>
        <p:spPr>
          <a:xfrm>
            <a:off x="-1777" y="6574604"/>
            <a:ext cx="121941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2"/>
              </a:solidFill>
              <a:latin typeface="Arial"/>
              <a:ea typeface="Arial"/>
              <a:cs typeface="Arial"/>
              <a:sym typeface="Arial"/>
            </a:endParaRPr>
          </a:p>
        </p:txBody>
      </p:sp>
      <p:sp>
        <p:nvSpPr>
          <p:cNvPr id="83" name="Google Shape;83;g26caff13ce0_0_132"/>
          <p:cNvSpPr/>
          <p:nvPr/>
        </p:nvSpPr>
        <p:spPr>
          <a:xfrm flipH="1" rot="10800000">
            <a:off x="-4504" y="6540263"/>
            <a:ext cx="12196500" cy="59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2"/>
              </a:solidFill>
              <a:latin typeface="Arial"/>
              <a:ea typeface="Arial"/>
              <a:cs typeface="Arial"/>
              <a:sym typeface="Arial"/>
            </a:endParaRPr>
          </a:p>
        </p:txBody>
      </p:sp>
      <p:sp>
        <p:nvSpPr>
          <p:cNvPr id="84" name="Google Shape;84;g26caff13ce0_0_132"/>
          <p:cNvSpPr txBox="1"/>
          <p:nvPr/>
        </p:nvSpPr>
        <p:spPr>
          <a:xfrm>
            <a:off x="10265664" y="6574604"/>
            <a:ext cx="1925700" cy="3231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500"/>
              <a:buFont typeface="Arial"/>
              <a:buNone/>
            </a:pPr>
            <a:r>
              <a:rPr b="1" i="0" lang="en-GB" sz="1500" u="none" cap="none" strike="noStrike">
                <a:solidFill>
                  <a:schemeClr val="accent1"/>
                </a:solidFill>
                <a:latin typeface="Montserrat"/>
                <a:ea typeface="Montserrat"/>
                <a:cs typeface="Montserrat"/>
                <a:sym typeface="Montserrat"/>
              </a:rPr>
              <a:t>Slide </a:t>
            </a:r>
            <a:fld id="{00000000-1234-1234-1234-123412341234}" type="slidenum">
              <a:rPr b="1" i="0" lang="en-GB" sz="1500" u="none" cap="none" strike="noStrike">
                <a:solidFill>
                  <a:schemeClr val="accent1"/>
                </a:solidFill>
                <a:latin typeface="Montserrat"/>
                <a:ea typeface="Montserrat"/>
                <a:cs typeface="Montserrat"/>
                <a:sym typeface="Montserrat"/>
              </a:rPr>
              <a:t>‹#›</a:t>
            </a:fld>
            <a:endParaRPr b="1" i="0" sz="1500" u="none" cap="none" strike="noStrike">
              <a:solidFill>
                <a:schemeClr val="accent1"/>
              </a:solidFill>
              <a:latin typeface="Montserrat"/>
              <a:ea typeface="Montserrat"/>
              <a:cs typeface="Montserrat"/>
              <a:sym typeface="Montserrat"/>
            </a:endParaRPr>
          </a:p>
        </p:txBody>
      </p:sp>
      <p:sp>
        <p:nvSpPr>
          <p:cNvPr id="85" name="Google Shape;85;g26caff13ce0_0_132"/>
          <p:cNvSpPr txBox="1"/>
          <p:nvPr/>
        </p:nvSpPr>
        <p:spPr>
          <a:xfrm>
            <a:off x="-24384" y="6562799"/>
            <a:ext cx="49257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accent1"/>
                </a:solidFill>
                <a:latin typeface="Montserrat"/>
                <a:ea typeface="Montserrat"/>
                <a:cs typeface="Montserrat"/>
                <a:sym typeface="Montserrat"/>
              </a:rPr>
              <a:t>LSI-VC-14, 10-12 October 2023</a:t>
            </a:r>
            <a:endParaRPr b="0" i="0" sz="1500" u="none" cap="none" strike="noStrike">
              <a:solidFill>
                <a:srgbClr val="000000"/>
              </a:solidFill>
              <a:latin typeface="Montserrat"/>
              <a:ea typeface="Montserrat"/>
              <a:cs typeface="Montserrat"/>
              <a:sym typeface="Montserrat"/>
            </a:endParaRPr>
          </a:p>
        </p:txBody>
      </p:sp>
      <p:sp>
        <p:nvSpPr>
          <p:cNvPr id="86" name="Google Shape;86;g26caff13ce0_0_132"/>
          <p:cNvSpPr txBox="1"/>
          <p:nvPr>
            <p:ph idx="1" type="body"/>
          </p:nvPr>
        </p:nvSpPr>
        <p:spPr>
          <a:xfrm>
            <a:off x="324233" y="1558533"/>
            <a:ext cx="114957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1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7" name="Google Shape;87;g26caff13ce0_0_132"/>
          <p:cNvSpPr txBox="1"/>
          <p:nvPr>
            <p:ph type="title"/>
          </p:nvPr>
        </p:nvSpPr>
        <p:spPr>
          <a:xfrm>
            <a:off x="176048" y="175939"/>
            <a:ext cx="9387300" cy="779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88" name="Shape 88"/>
        <p:cNvGrpSpPr/>
        <p:nvPr/>
      </p:nvGrpSpPr>
      <p:grpSpPr>
        <a:xfrm>
          <a:off x="0" y="0"/>
          <a:ext cx="0" cy="0"/>
          <a:chOff x="0" y="0"/>
          <a:chExt cx="0" cy="0"/>
        </a:xfrm>
      </p:grpSpPr>
      <p:sp>
        <p:nvSpPr>
          <p:cNvPr id="89" name="Google Shape;89;g26caff13ce0_0_142"/>
          <p:cNvSpPr/>
          <p:nvPr/>
        </p:nvSpPr>
        <p:spPr>
          <a:xfrm>
            <a:off x="0" y="1"/>
            <a:ext cx="12192000" cy="1037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2"/>
              </a:solidFill>
              <a:latin typeface="Arial"/>
              <a:ea typeface="Arial"/>
              <a:cs typeface="Arial"/>
              <a:sym typeface="Arial"/>
            </a:endParaRPr>
          </a:p>
        </p:txBody>
      </p:sp>
      <p:pic>
        <p:nvPicPr>
          <p:cNvPr id="90" name="Google Shape;90;g26caff13ce0_0_142"/>
          <p:cNvPicPr preferRelativeResize="0"/>
          <p:nvPr/>
        </p:nvPicPr>
        <p:blipFill rotWithShape="1">
          <a:blip r:embed="rId2">
            <a:alphaModFix amt="34000"/>
          </a:blip>
          <a:srcRect b="35418" l="51338" r="-2837" t="39268"/>
          <a:stretch/>
        </p:blipFill>
        <p:spPr>
          <a:xfrm flipH="1">
            <a:off x="9304423" y="0"/>
            <a:ext cx="2887577" cy="1037492"/>
          </a:xfrm>
          <a:prstGeom prst="rect">
            <a:avLst/>
          </a:prstGeom>
          <a:noFill/>
          <a:ln>
            <a:noFill/>
          </a:ln>
        </p:spPr>
      </p:pic>
      <p:pic>
        <p:nvPicPr>
          <p:cNvPr id="91" name="Google Shape;91;g26caff13ce0_0_142"/>
          <p:cNvPicPr preferRelativeResize="0"/>
          <p:nvPr/>
        </p:nvPicPr>
        <p:blipFill rotWithShape="1">
          <a:blip r:embed="rId3">
            <a:alphaModFix/>
          </a:blip>
          <a:srcRect b="0" l="0" r="0" t="0"/>
          <a:stretch/>
        </p:blipFill>
        <p:spPr>
          <a:xfrm>
            <a:off x="9791700" y="111656"/>
            <a:ext cx="2027898" cy="803439"/>
          </a:xfrm>
          <a:prstGeom prst="rect">
            <a:avLst/>
          </a:prstGeom>
          <a:noFill/>
          <a:ln>
            <a:noFill/>
          </a:ln>
          <a:effectLst>
            <a:outerShdw blurRad="50800" rotWithShape="0" algn="tl" dir="2700000" dist="38100">
              <a:srgbClr val="000000">
                <a:alpha val="40000"/>
              </a:srgbClr>
            </a:outerShdw>
          </a:effectLst>
        </p:spPr>
      </p:pic>
      <p:sp>
        <p:nvSpPr>
          <p:cNvPr id="92" name="Google Shape;92;g26caff13ce0_0_142"/>
          <p:cNvSpPr/>
          <p:nvPr/>
        </p:nvSpPr>
        <p:spPr>
          <a:xfrm>
            <a:off x="-1777" y="6574604"/>
            <a:ext cx="121941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2"/>
              </a:solidFill>
              <a:latin typeface="Arial"/>
              <a:ea typeface="Arial"/>
              <a:cs typeface="Arial"/>
              <a:sym typeface="Arial"/>
            </a:endParaRPr>
          </a:p>
        </p:txBody>
      </p:sp>
      <p:sp>
        <p:nvSpPr>
          <p:cNvPr id="93" name="Google Shape;93;g26caff13ce0_0_142"/>
          <p:cNvSpPr/>
          <p:nvPr/>
        </p:nvSpPr>
        <p:spPr>
          <a:xfrm flipH="1" rot="10800000">
            <a:off x="-4504" y="6540263"/>
            <a:ext cx="12196500" cy="59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2"/>
              </a:solidFill>
              <a:latin typeface="Arial"/>
              <a:ea typeface="Arial"/>
              <a:cs typeface="Arial"/>
              <a:sym typeface="Arial"/>
            </a:endParaRPr>
          </a:p>
        </p:txBody>
      </p:sp>
      <p:sp>
        <p:nvSpPr>
          <p:cNvPr id="94" name="Google Shape;94;g26caff13ce0_0_142"/>
          <p:cNvSpPr txBox="1"/>
          <p:nvPr>
            <p:ph idx="1" type="body"/>
          </p:nvPr>
        </p:nvSpPr>
        <p:spPr>
          <a:xfrm>
            <a:off x="386632" y="1445923"/>
            <a:ext cx="5508900" cy="47757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1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5" name="Google Shape;95;g26caff13ce0_0_142"/>
          <p:cNvSpPr txBox="1"/>
          <p:nvPr>
            <p:ph idx="2" type="body"/>
          </p:nvPr>
        </p:nvSpPr>
        <p:spPr>
          <a:xfrm>
            <a:off x="6296361" y="1445923"/>
            <a:ext cx="5508900" cy="47757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1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6" name="Google Shape;96;g26caff13ce0_0_142"/>
          <p:cNvSpPr txBox="1"/>
          <p:nvPr/>
        </p:nvSpPr>
        <p:spPr>
          <a:xfrm>
            <a:off x="10265664" y="6574604"/>
            <a:ext cx="1925700" cy="3231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500"/>
              <a:buFont typeface="Arial"/>
              <a:buNone/>
            </a:pPr>
            <a:r>
              <a:rPr b="1" i="0" lang="en-GB" sz="1500" u="none" cap="none" strike="noStrike">
                <a:solidFill>
                  <a:schemeClr val="accent1"/>
                </a:solidFill>
                <a:latin typeface="Arial"/>
                <a:ea typeface="Arial"/>
                <a:cs typeface="Arial"/>
                <a:sym typeface="Arial"/>
              </a:rPr>
              <a:t>Slide </a:t>
            </a:r>
            <a:fld id="{00000000-1234-1234-1234-123412341234}" type="slidenum">
              <a:rPr b="1" i="0" lang="en-GB" sz="1500" u="none" cap="none" strike="noStrike">
                <a:solidFill>
                  <a:schemeClr val="accent1"/>
                </a:solidFill>
                <a:latin typeface="Arial"/>
                <a:ea typeface="Arial"/>
                <a:cs typeface="Arial"/>
                <a:sym typeface="Arial"/>
              </a:rPr>
              <a:t>‹#›</a:t>
            </a:fld>
            <a:endParaRPr b="1" i="0" sz="1500" u="none" cap="none" strike="noStrike">
              <a:solidFill>
                <a:schemeClr val="accent1"/>
              </a:solidFill>
              <a:latin typeface="Arial"/>
              <a:ea typeface="Arial"/>
              <a:cs typeface="Arial"/>
              <a:sym typeface="Arial"/>
            </a:endParaRPr>
          </a:p>
        </p:txBody>
      </p:sp>
      <p:sp>
        <p:nvSpPr>
          <p:cNvPr id="97" name="Google Shape;97;g26caff13ce0_0_142"/>
          <p:cNvSpPr txBox="1"/>
          <p:nvPr>
            <p:ph type="title"/>
          </p:nvPr>
        </p:nvSpPr>
        <p:spPr>
          <a:xfrm>
            <a:off x="176048" y="175939"/>
            <a:ext cx="9387300" cy="779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98" name="Google Shape;98;g26caff13ce0_0_142"/>
          <p:cNvSpPr txBox="1"/>
          <p:nvPr/>
        </p:nvSpPr>
        <p:spPr>
          <a:xfrm>
            <a:off x="-24384" y="6562799"/>
            <a:ext cx="49257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accent1"/>
                </a:solidFill>
                <a:latin typeface="Arial"/>
                <a:ea typeface="Arial"/>
                <a:cs typeface="Arial"/>
                <a:sym typeface="Arial"/>
              </a:rPr>
              <a:t>SIT-37, 29-31 March 2022</a:t>
            </a:r>
            <a:endParaRPr b="0" i="0" sz="15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99" name="Shape 99"/>
        <p:cNvGrpSpPr/>
        <p:nvPr/>
      </p:nvGrpSpPr>
      <p:grpSpPr>
        <a:xfrm>
          <a:off x="0" y="0"/>
          <a:ext cx="0" cy="0"/>
          <a:chOff x="0" y="0"/>
          <a:chExt cx="0" cy="0"/>
        </a:xfrm>
      </p:grpSpPr>
      <p:sp>
        <p:nvSpPr>
          <p:cNvPr id="100" name="Google Shape;100;g26caff13ce0_0_153"/>
          <p:cNvSpPr/>
          <p:nvPr/>
        </p:nvSpPr>
        <p:spPr>
          <a:xfrm>
            <a:off x="0" y="1"/>
            <a:ext cx="12192000" cy="1037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2"/>
              </a:solidFill>
              <a:latin typeface="Arial"/>
              <a:ea typeface="Arial"/>
              <a:cs typeface="Arial"/>
              <a:sym typeface="Arial"/>
            </a:endParaRPr>
          </a:p>
        </p:txBody>
      </p:sp>
      <p:pic>
        <p:nvPicPr>
          <p:cNvPr id="101" name="Google Shape;101;g26caff13ce0_0_153"/>
          <p:cNvPicPr preferRelativeResize="0"/>
          <p:nvPr/>
        </p:nvPicPr>
        <p:blipFill rotWithShape="1">
          <a:blip r:embed="rId2">
            <a:alphaModFix amt="34000"/>
          </a:blip>
          <a:srcRect b="35418" l="51338" r="-2837" t="39268"/>
          <a:stretch/>
        </p:blipFill>
        <p:spPr>
          <a:xfrm flipH="1">
            <a:off x="9304423" y="0"/>
            <a:ext cx="2887577" cy="1037492"/>
          </a:xfrm>
          <a:prstGeom prst="rect">
            <a:avLst/>
          </a:prstGeom>
          <a:noFill/>
          <a:ln>
            <a:noFill/>
          </a:ln>
        </p:spPr>
      </p:pic>
      <p:pic>
        <p:nvPicPr>
          <p:cNvPr id="102" name="Google Shape;102;g26caff13ce0_0_153"/>
          <p:cNvPicPr preferRelativeResize="0"/>
          <p:nvPr/>
        </p:nvPicPr>
        <p:blipFill rotWithShape="1">
          <a:blip r:embed="rId3">
            <a:alphaModFix/>
          </a:blip>
          <a:srcRect b="0" l="0" r="0" t="0"/>
          <a:stretch/>
        </p:blipFill>
        <p:spPr>
          <a:xfrm>
            <a:off x="9791700" y="111656"/>
            <a:ext cx="2027898" cy="803439"/>
          </a:xfrm>
          <a:prstGeom prst="rect">
            <a:avLst/>
          </a:prstGeom>
          <a:noFill/>
          <a:ln>
            <a:noFill/>
          </a:ln>
          <a:effectLst>
            <a:outerShdw blurRad="50800" rotWithShape="0" algn="tl" dir="2700000" dist="38100">
              <a:srgbClr val="000000">
                <a:alpha val="40000"/>
              </a:srgbClr>
            </a:outerShdw>
          </a:effectLst>
        </p:spPr>
      </p:pic>
      <p:sp>
        <p:nvSpPr>
          <p:cNvPr id="103" name="Google Shape;103;g26caff13ce0_0_153"/>
          <p:cNvSpPr/>
          <p:nvPr/>
        </p:nvSpPr>
        <p:spPr>
          <a:xfrm>
            <a:off x="-1777" y="6574604"/>
            <a:ext cx="121941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2"/>
              </a:solidFill>
              <a:latin typeface="Arial"/>
              <a:ea typeface="Arial"/>
              <a:cs typeface="Arial"/>
              <a:sym typeface="Arial"/>
            </a:endParaRPr>
          </a:p>
        </p:txBody>
      </p:sp>
      <p:sp>
        <p:nvSpPr>
          <p:cNvPr id="104" name="Google Shape;104;g26caff13ce0_0_153"/>
          <p:cNvSpPr/>
          <p:nvPr/>
        </p:nvSpPr>
        <p:spPr>
          <a:xfrm flipH="1" rot="10800000">
            <a:off x="-4504" y="6540263"/>
            <a:ext cx="12196500" cy="59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2"/>
              </a:solidFill>
              <a:latin typeface="Arial"/>
              <a:ea typeface="Arial"/>
              <a:cs typeface="Arial"/>
              <a:sym typeface="Arial"/>
            </a:endParaRPr>
          </a:p>
        </p:txBody>
      </p:sp>
      <p:sp>
        <p:nvSpPr>
          <p:cNvPr id="105" name="Google Shape;105;g26caff13ce0_0_153"/>
          <p:cNvSpPr txBox="1"/>
          <p:nvPr/>
        </p:nvSpPr>
        <p:spPr>
          <a:xfrm>
            <a:off x="10265664" y="6574604"/>
            <a:ext cx="1925700" cy="3231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500"/>
              <a:buFont typeface="Arial"/>
              <a:buNone/>
            </a:pPr>
            <a:r>
              <a:rPr b="1" i="0" lang="en-GB" sz="1500" u="none" cap="none" strike="noStrike">
                <a:solidFill>
                  <a:schemeClr val="accent1"/>
                </a:solidFill>
                <a:latin typeface="Arial"/>
                <a:ea typeface="Arial"/>
                <a:cs typeface="Arial"/>
                <a:sym typeface="Arial"/>
              </a:rPr>
              <a:t>Slide </a:t>
            </a:r>
            <a:fld id="{00000000-1234-1234-1234-123412341234}" type="slidenum">
              <a:rPr b="1" i="0" lang="en-GB" sz="1500" u="none" cap="none" strike="noStrike">
                <a:solidFill>
                  <a:schemeClr val="accent1"/>
                </a:solidFill>
                <a:latin typeface="Arial"/>
                <a:ea typeface="Arial"/>
                <a:cs typeface="Arial"/>
                <a:sym typeface="Arial"/>
              </a:rPr>
              <a:t>‹#›</a:t>
            </a:fld>
            <a:endParaRPr b="1" i="0" sz="1500" u="none" cap="none" strike="noStrike">
              <a:solidFill>
                <a:schemeClr val="accent1"/>
              </a:solidFill>
              <a:latin typeface="Arial"/>
              <a:ea typeface="Arial"/>
              <a:cs typeface="Arial"/>
              <a:sym typeface="Arial"/>
            </a:endParaRPr>
          </a:p>
        </p:txBody>
      </p:sp>
      <p:sp>
        <p:nvSpPr>
          <p:cNvPr id="106" name="Google Shape;106;g26caff13ce0_0_153"/>
          <p:cNvSpPr txBox="1"/>
          <p:nvPr>
            <p:ph type="title"/>
          </p:nvPr>
        </p:nvSpPr>
        <p:spPr>
          <a:xfrm>
            <a:off x="176048" y="175939"/>
            <a:ext cx="9387300" cy="779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07" name="Google Shape;107;g26caff13ce0_0_153"/>
          <p:cNvSpPr txBox="1"/>
          <p:nvPr/>
        </p:nvSpPr>
        <p:spPr>
          <a:xfrm>
            <a:off x="-24384" y="6562799"/>
            <a:ext cx="49257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accent1"/>
                </a:solidFill>
                <a:latin typeface="Arial"/>
                <a:ea typeface="Arial"/>
                <a:cs typeface="Arial"/>
                <a:sym typeface="Arial"/>
              </a:rPr>
              <a:t>SIT-37, 29-31 March 2022</a:t>
            </a:r>
            <a:endParaRPr b="0" i="0" sz="15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10.png"/><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4"/>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4"/>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sp>
        <p:nvSpPr>
          <p:cNvPr id="63" name="Google Shape;63;g26caff13ce0_0_116"/>
          <p:cNvSpPr/>
          <p:nvPr/>
        </p:nvSpPr>
        <p:spPr>
          <a:xfrm>
            <a:off x="0" y="1"/>
            <a:ext cx="12192000" cy="1037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2"/>
              </a:solidFill>
              <a:latin typeface="Arial"/>
              <a:ea typeface="Arial"/>
              <a:cs typeface="Arial"/>
              <a:sym typeface="Arial"/>
            </a:endParaRPr>
          </a:p>
        </p:txBody>
      </p:sp>
      <p:pic>
        <p:nvPicPr>
          <p:cNvPr id="64" name="Google Shape;64;g26caff13ce0_0_116"/>
          <p:cNvPicPr preferRelativeResize="0"/>
          <p:nvPr/>
        </p:nvPicPr>
        <p:blipFill rotWithShape="1">
          <a:blip r:embed="rId1">
            <a:alphaModFix amt="34000"/>
          </a:blip>
          <a:srcRect b="35418" l="51338" r="-2837" t="39268"/>
          <a:stretch/>
        </p:blipFill>
        <p:spPr>
          <a:xfrm flipH="1">
            <a:off x="9304423" y="0"/>
            <a:ext cx="2887577" cy="1037492"/>
          </a:xfrm>
          <a:prstGeom prst="rect">
            <a:avLst/>
          </a:prstGeom>
          <a:noFill/>
          <a:ln>
            <a:noFill/>
          </a:ln>
        </p:spPr>
      </p:pic>
      <p:pic>
        <p:nvPicPr>
          <p:cNvPr id="65" name="Google Shape;65;g26caff13ce0_0_116"/>
          <p:cNvPicPr preferRelativeResize="0"/>
          <p:nvPr/>
        </p:nvPicPr>
        <p:blipFill rotWithShape="1">
          <a:blip r:embed="rId2">
            <a:alphaModFix/>
          </a:blip>
          <a:srcRect b="0" l="0" r="0" t="0"/>
          <a:stretch/>
        </p:blipFill>
        <p:spPr>
          <a:xfrm>
            <a:off x="9791700" y="111656"/>
            <a:ext cx="2027898" cy="803439"/>
          </a:xfrm>
          <a:prstGeom prst="rect">
            <a:avLst/>
          </a:prstGeom>
          <a:noFill/>
          <a:ln>
            <a:noFill/>
          </a:ln>
          <a:effectLst>
            <a:outerShdw blurRad="50800" rotWithShape="0" algn="tl" dir="2700000" dist="38100">
              <a:srgbClr val="000000">
                <a:alpha val="40000"/>
              </a:srgbClr>
            </a:outerShdw>
          </a:effectLst>
        </p:spPr>
      </p:pic>
      <p:sp>
        <p:nvSpPr>
          <p:cNvPr id="66" name="Google Shape;66;g26caff13ce0_0_116"/>
          <p:cNvSpPr/>
          <p:nvPr/>
        </p:nvSpPr>
        <p:spPr>
          <a:xfrm>
            <a:off x="-1777" y="6574604"/>
            <a:ext cx="121941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2"/>
              </a:solidFill>
              <a:latin typeface="Arial"/>
              <a:ea typeface="Arial"/>
              <a:cs typeface="Arial"/>
              <a:sym typeface="Arial"/>
            </a:endParaRPr>
          </a:p>
        </p:txBody>
      </p:sp>
      <p:sp>
        <p:nvSpPr>
          <p:cNvPr id="67" name="Google Shape;67;g26caff13ce0_0_116"/>
          <p:cNvSpPr/>
          <p:nvPr/>
        </p:nvSpPr>
        <p:spPr>
          <a:xfrm flipH="1" rot="10800000">
            <a:off x="-4504" y="6540263"/>
            <a:ext cx="12196500" cy="59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5" r:id="rId3"/>
    <p:sldLayoutId id="2147483656" r:id="rId4"/>
    <p:sldLayoutId id="2147483657" r:id="rId5"/>
    <p:sldLayoutId id="2147483658" r:id="rId6"/>
    <p:sldLayoutId id="2147483659"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16.png"/><Relationship Id="rId5"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5.png"/><Relationship Id="rId4" Type="http://schemas.openxmlformats.org/officeDocument/2006/relationships/image" Target="../media/image22.png"/><Relationship Id="rId5" Type="http://schemas.openxmlformats.org/officeDocument/2006/relationships/image" Target="../media/image24.png"/><Relationship Id="rId6"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docs.google.com/spreadsheets/d/1WyTfxrsz-x4H_FJvKg8OBg3w6YrcaYSfTtbqU3HPLM4/edit#gid=1122310695"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Clr>
                <a:schemeClr val="dk1"/>
              </a:buClr>
              <a:buSzPts val="1100"/>
              <a:buFont typeface="Arial"/>
              <a:buNone/>
            </a:pPr>
            <a:r>
              <a:rPr lang="en-GB" sz="6000"/>
              <a:t>2.5: Combined Optical PFS Discussion</a:t>
            </a:r>
            <a:endParaRPr sz="6000"/>
          </a:p>
        </p:txBody>
      </p:sp>
      <p:sp>
        <p:nvSpPr>
          <p:cNvPr id="124" name="Google Shape;124;p1"/>
          <p:cNvSpPr/>
          <p:nvPr/>
        </p:nvSpPr>
        <p:spPr>
          <a:xfrm>
            <a:off x="7222284" y="4252682"/>
            <a:ext cx="4832943" cy="2605318"/>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Agenda Item #2.5</a:t>
            </a:r>
            <a:endParaRPr b="0" i="0" sz="14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LSI-VC-15 2024, Tokyo </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3rd - 5th April 2024</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3"/>
          <p:cNvSpPr txBox="1"/>
          <p:nvPr>
            <p:ph idx="1" type="body"/>
          </p:nvPr>
        </p:nvSpPr>
        <p:spPr>
          <a:xfrm>
            <a:off x="324225" y="1274525"/>
            <a:ext cx="11495400" cy="4947000"/>
          </a:xfrm>
          <a:prstGeom prst="rect">
            <a:avLst/>
          </a:prstGeom>
          <a:noFill/>
          <a:ln>
            <a:noFill/>
          </a:ln>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GB"/>
              <a:t>A combined PFS for Optical sensors (comparable to the Radar/SAR PFS) is suggested</a:t>
            </a:r>
            <a:endParaRPr/>
          </a:p>
          <a:p>
            <a:pPr indent="-406400" lvl="0" marL="457200" rtl="0" algn="l">
              <a:spcBef>
                <a:spcPts val="0"/>
              </a:spcBef>
              <a:spcAft>
                <a:spcPts val="0"/>
              </a:spcAft>
              <a:buSzPts val="2800"/>
              <a:buChar char="❖"/>
            </a:pPr>
            <a:r>
              <a:rPr lang="en-GB"/>
              <a:t>This could include a matching metadata specification (as done for the Combined SAR PFS)</a:t>
            </a:r>
            <a:endParaRPr/>
          </a:p>
          <a:p>
            <a:pPr indent="-406400" lvl="0" marL="457200" rtl="0" algn="l">
              <a:spcBef>
                <a:spcPts val="0"/>
              </a:spcBef>
              <a:spcAft>
                <a:spcPts val="0"/>
              </a:spcAft>
              <a:buSzPts val="2800"/>
              <a:buChar char="❖"/>
            </a:pPr>
            <a:r>
              <a:rPr lang="en-GB"/>
              <a:t>N</a:t>
            </a:r>
            <a:r>
              <a:rPr lang="en-GB"/>
              <a:t>eed to establish a clear understanding of level of commonality between different optical PFS and opportunities for combination/harmonisation</a:t>
            </a:r>
            <a:endParaRPr/>
          </a:p>
          <a:p>
            <a:pPr indent="-406400" lvl="0" marL="457200" rtl="0" algn="l">
              <a:spcBef>
                <a:spcPts val="0"/>
              </a:spcBef>
              <a:spcAft>
                <a:spcPts val="0"/>
              </a:spcAft>
              <a:buSzPts val="2800"/>
              <a:buChar char="❖"/>
            </a:pPr>
            <a:r>
              <a:rPr lang="en-GB"/>
              <a:t>We should also consider common elements between optical and SAR PFS, with a view to further harmonisation</a:t>
            </a:r>
            <a:endParaRPr/>
          </a:p>
          <a:p>
            <a:pPr indent="0" lvl="0" marL="457200" rtl="0" algn="l">
              <a:lnSpc>
                <a:spcPct val="115000"/>
              </a:lnSpc>
              <a:spcBef>
                <a:spcPts val="1000"/>
              </a:spcBef>
              <a:spcAft>
                <a:spcPts val="0"/>
              </a:spcAft>
              <a:buNone/>
            </a:pPr>
            <a:r>
              <a:t/>
            </a:r>
            <a:endParaRPr/>
          </a:p>
        </p:txBody>
      </p:sp>
      <p:sp>
        <p:nvSpPr>
          <p:cNvPr id="130" name="Google Shape;130;p3"/>
          <p:cNvSpPr txBox="1"/>
          <p:nvPr>
            <p:ph type="title"/>
          </p:nvPr>
        </p:nvSpPr>
        <p:spPr>
          <a:xfrm>
            <a:off x="176050" y="175950"/>
            <a:ext cx="108657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Combined Optical PFS </a:t>
            </a:r>
            <a:endParaRPr>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26caff13ce0_0_88"/>
          <p:cNvSpPr txBox="1"/>
          <p:nvPr/>
        </p:nvSpPr>
        <p:spPr>
          <a:xfrm>
            <a:off x="3932285" y="1521356"/>
            <a:ext cx="8104500" cy="2216400"/>
          </a:xfrm>
          <a:prstGeom prst="rect">
            <a:avLst/>
          </a:prstGeom>
          <a:noFill/>
          <a:ln>
            <a:noFill/>
          </a:ln>
        </p:spPr>
        <p:txBody>
          <a:bodyPr anchorCtr="0" anchor="t" bIns="60925" lIns="121900" spcFirstLastPara="1" rIns="121900" wrap="square" tIns="60925">
            <a:spAutoFit/>
          </a:bodyPr>
          <a:lstStyle/>
          <a:p>
            <a:pPr indent="-406400" lvl="0" marL="609600" marR="0" rtl="0" algn="l">
              <a:lnSpc>
                <a:spcPct val="150000"/>
              </a:lnSpc>
              <a:spcBef>
                <a:spcPts val="0"/>
              </a:spcBef>
              <a:spcAft>
                <a:spcPts val="0"/>
              </a:spcAft>
              <a:buClr>
                <a:srgbClr val="000000"/>
              </a:buClr>
              <a:buSzPts val="1600"/>
              <a:buFont typeface="Montserrat"/>
              <a:buChar char="❖"/>
            </a:pPr>
            <a:r>
              <a:rPr b="0" i="0" lang="en-GB" sz="1600" u="none" cap="none" strike="noStrike">
                <a:solidFill>
                  <a:schemeClr val="dk1"/>
                </a:solidFill>
                <a:latin typeface="Montserrat"/>
                <a:ea typeface="Montserrat"/>
                <a:cs typeface="Montserrat"/>
                <a:sym typeface="Montserrat"/>
              </a:rPr>
              <a:t>Large number of SAR PFSs (NRB, </a:t>
            </a:r>
            <a:r>
              <a:rPr b="0" i="0" lang="en-GB" sz="1600" u="none" cap="none" strike="noStrike">
                <a:solidFill>
                  <a:srgbClr val="00B050"/>
                </a:solidFill>
                <a:latin typeface="Montserrat"/>
                <a:ea typeface="Montserrat"/>
                <a:cs typeface="Montserrat"/>
                <a:sym typeface="Montserrat"/>
              </a:rPr>
              <a:t>POL</a:t>
            </a:r>
            <a:r>
              <a:rPr b="0" i="0" lang="en-GB" sz="1600" u="none" cap="none" strike="noStrike">
                <a:solidFill>
                  <a:schemeClr val="dk1"/>
                </a:solidFill>
                <a:latin typeface="Montserrat"/>
                <a:ea typeface="Montserrat"/>
                <a:cs typeface="Montserrat"/>
                <a:sym typeface="Montserrat"/>
              </a:rPr>
              <a:t>, </a:t>
            </a:r>
            <a:r>
              <a:rPr b="0" i="0" lang="en-GB" sz="1600" u="none" cap="none" strike="noStrike">
                <a:solidFill>
                  <a:srgbClr val="0070C0"/>
                </a:solidFill>
                <a:latin typeface="Montserrat"/>
                <a:ea typeface="Montserrat"/>
                <a:cs typeface="Montserrat"/>
                <a:sym typeface="Montserrat"/>
              </a:rPr>
              <a:t>ORB</a:t>
            </a:r>
            <a:r>
              <a:rPr b="0" i="0" lang="en-GB" sz="1600" u="none" cap="none" strike="noStrike">
                <a:solidFill>
                  <a:schemeClr val="dk1"/>
                </a:solidFill>
                <a:latin typeface="Montserrat"/>
                <a:ea typeface="Montserrat"/>
                <a:cs typeface="Montserrat"/>
                <a:sym typeface="Montserrat"/>
              </a:rPr>
              <a:t>, </a:t>
            </a:r>
            <a:r>
              <a:rPr b="0" i="0" lang="en-GB" sz="1600" u="none" cap="none" strike="noStrike">
                <a:solidFill>
                  <a:schemeClr val="accent6"/>
                </a:solidFill>
                <a:latin typeface="Montserrat"/>
                <a:ea typeface="Montserrat"/>
                <a:cs typeface="Montserrat"/>
                <a:sym typeface="Montserrat"/>
              </a:rPr>
              <a:t>GSLC</a:t>
            </a:r>
            <a:r>
              <a:rPr b="0" i="0" lang="en-GB" sz="1600" u="none" cap="none" strike="noStrike">
                <a:solidFill>
                  <a:schemeClr val="dk1"/>
                </a:solidFill>
                <a:latin typeface="Montserrat"/>
                <a:ea typeface="Montserrat"/>
                <a:cs typeface="Montserrat"/>
                <a:sym typeface="Montserrat"/>
              </a:rPr>
              <a:t>) – and more to come</a:t>
            </a:r>
            <a:endParaRPr b="0" i="0" sz="1900" u="none" cap="none" strike="noStrike">
              <a:solidFill>
                <a:srgbClr val="000000"/>
              </a:solidFill>
              <a:latin typeface="Arial"/>
              <a:ea typeface="Arial"/>
              <a:cs typeface="Arial"/>
              <a:sym typeface="Arial"/>
            </a:endParaRPr>
          </a:p>
          <a:p>
            <a:pPr indent="-406400" lvl="1" marL="1219200" marR="0" rtl="0" algn="l">
              <a:lnSpc>
                <a:spcPct val="150000"/>
              </a:lnSpc>
              <a:spcBef>
                <a:spcPts val="0"/>
              </a:spcBef>
              <a:spcAft>
                <a:spcPts val="0"/>
              </a:spcAft>
              <a:buClr>
                <a:srgbClr val="000000"/>
              </a:buClr>
              <a:buSzPts val="1600"/>
              <a:buFont typeface="Montserrat"/>
              <a:buChar char="○"/>
            </a:pPr>
            <a:r>
              <a:rPr b="0" i="0" lang="en-GB" sz="1600" u="none" cap="none" strike="noStrike">
                <a:solidFill>
                  <a:schemeClr val="dk1"/>
                </a:solidFill>
                <a:latin typeface="Montserrat"/>
                <a:ea typeface="Montserrat"/>
                <a:cs typeface="Montserrat"/>
                <a:sym typeface="Montserrat"/>
              </a:rPr>
              <a:t>Challenge for users and data providers</a:t>
            </a:r>
            <a:endParaRPr b="0" i="0" sz="1600" u="none" cap="none" strike="noStrike">
              <a:solidFill>
                <a:schemeClr val="dk1"/>
              </a:solidFill>
              <a:latin typeface="Montserrat"/>
              <a:ea typeface="Montserrat"/>
              <a:cs typeface="Montserrat"/>
              <a:sym typeface="Montserrat"/>
            </a:endParaRPr>
          </a:p>
          <a:p>
            <a:pPr indent="-406400" lvl="0" marL="609600" marR="0" rtl="0" algn="l">
              <a:lnSpc>
                <a:spcPct val="150000"/>
              </a:lnSpc>
              <a:spcBef>
                <a:spcPts val="0"/>
              </a:spcBef>
              <a:spcAft>
                <a:spcPts val="0"/>
              </a:spcAft>
              <a:buClr>
                <a:srgbClr val="000000"/>
              </a:buClr>
              <a:buSzPts val="1600"/>
              <a:buFont typeface="Montserrat"/>
              <a:buChar char="❖"/>
            </a:pPr>
            <a:r>
              <a:rPr b="0" i="0" lang="en-GB" sz="1600" u="none" cap="none" strike="noStrike">
                <a:solidFill>
                  <a:schemeClr val="dk1"/>
                </a:solidFill>
                <a:latin typeface="Montserrat"/>
                <a:ea typeface="Montserrat"/>
                <a:cs typeface="Montserrat"/>
                <a:sym typeface="Montserrat"/>
              </a:rPr>
              <a:t>70% commonality of parameters</a:t>
            </a:r>
            <a:endParaRPr b="0" i="0" sz="1600" u="none" cap="none" strike="noStrike">
              <a:solidFill>
                <a:schemeClr val="dk1"/>
              </a:solidFill>
              <a:latin typeface="Montserrat"/>
              <a:ea typeface="Montserrat"/>
              <a:cs typeface="Montserrat"/>
              <a:sym typeface="Montserrat"/>
            </a:endParaRPr>
          </a:p>
          <a:p>
            <a:pPr indent="-406400" lvl="1" marL="1219200" marR="0" rtl="0" algn="l">
              <a:lnSpc>
                <a:spcPct val="150000"/>
              </a:lnSpc>
              <a:spcBef>
                <a:spcPts val="0"/>
              </a:spcBef>
              <a:spcAft>
                <a:spcPts val="0"/>
              </a:spcAft>
              <a:buClr>
                <a:schemeClr val="dk1"/>
              </a:buClr>
              <a:buSzPts val="1600"/>
              <a:buFont typeface="Montserrat"/>
              <a:buChar char="○"/>
            </a:pPr>
            <a:r>
              <a:rPr b="0" i="0" lang="en-GB" sz="1600" u="none" cap="none" strike="noStrike">
                <a:solidFill>
                  <a:schemeClr val="dk1"/>
                </a:solidFill>
                <a:latin typeface="Montserrat"/>
                <a:ea typeface="Montserrat"/>
                <a:cs typeface="Montserrat"/>
                <a:sym typeface="Montserrat"/>
              </a:rPr>
              <a:t>Common parameters must match</a:t>
            </a:r>
            <a:endParaRPr b="0" i="0" sz="1600" u="none" cap="none" strike="noStrike">
              <a:solidFill>
                <a:schemeClr val="dk1"/>
              </a:solidFill>
              <a:latin typeface="Montserrat"/>
              <a:ea typeface="Montserrat"/>
              <a:cs typeface="Montserrat"/>
              <a:sym typeface="Montserrat"/>
            </a:endParaRPr>
          </a:p>
          <a:p>
            <a:pPr indent="-406400" lvl="1" marL="1219200" marR="0" rtl="0" algn="l">
              <a:lnSpc>
                <a:spcPct val="150000"/>
              </a:lnSpc>
              <a:spcBef>
                <a:spcPts val="0"/>
              </a:spcBef>
              <a:spcAft>
                <a:spcPts val="0"/>
              </a:spcAft>
              <a:buClr>
                <a:schemeClr val="dk1"/>
              </a:buClr>
              <a:buSzPts val="1600"/>
              <a:buFont typeface="Montserrat"/>
              <a:buChar char="○"/>
            </a:pPr>
            <a:r>
              <a:rPr b="0" i="0" lang="en-GB" sz="1600" u="none" cap="none" strike="noStrike">
                <a:solidFill>
                  <a:schemeClr val="dk1"/>
                </a:solidFill>
                <a:latin typeface="Montserrat"/>
                <a:ea typeface="Montserrat"/>
                <a:cs typeface="Montserrat"/>
                <a:sym typeface="Montserrat"/>
              </a:rPr>
              <a:t>Revisions to one PFS may affect several or all</a:t>
            </a:r>
            <a:endParaRPr b="0" i="0" sz="1600" u="none" cap="none" strike="noStrike">
              <a:solidFill>
                <a:schemeClr val="dk1"/>
              </a:solidFill>
              <a:latin typeface="Montserrat"/>
              <a:ea typeface="Montserrat"/>
              <a:cs typeface="Montserrat"/>
              <a:sym typeface="Montserrat"/>
            </a:endParaRPr>
          </a:p>
          <a:p>
            <a:pPr indent="-406400" lvl="1" marL="1219200" marR="0" rtl="0" algn="l">
              <a:lnSpc>
                <a:spcPct val="150000"/>
              </a:lnSpc>
              <a:spcBef>
                <a:spcPts val="0"/>
              </a:spcBef>
              <a:spcAft>
                <a:spcPts val="0"/>
              </a:spcAft>
              <a:buClr>
                <a:schemeClr val="dk1"/>
              </a:buClr>
              <a:buSzPts val="1600"/>
              <a:buFont typeface="Montserrat"/>
              <a:buChar char="○"/>
            </a:pPr>
            <a:r>
              <a:rPr b="0" i="0" lang="en-GB" sz="1600" u="none" cap="none" strike="noStrike">
                <a:solidFill>
                  <a:schemeClr val="dk1"/>
                </a:solidFill>
                <a:latin typeface="Montserrat"/>
                <a:ea typeface="Montserrat"/>
                <a:cs typeface="Montserrat"/>
                <a:sym typeface="Montserrat"/>
              </a:rPr>
              <a:t>Challenge to keep track &amp; risk for inadvertent inconsistencies</a:t>
            </a:r>
            <a:endParaRPr b="0" i="0" sz="1600" u="none" cap="none" strike="noStrike">
              <a:solidFill>
                <a:schemeClr val="dk1"/>
              </a:solidFill>
              <a:latin typeface="Montserrat"/>
              <a:ea typeface="Montserrat"/>
              <a:cs typeface="Montserrat"/>
              <a:sym typeface="Montserrat"/>
            </a:endParaRPr>
          </a:p>
        </p:txBody>
      </p:sp>
      <p:pic>
        <p:nvPicPr>
          <p:cNvPr id="136" name="Google Shape;136;g26caff13ce0_0_88"/>
          <p:cNvPicPr preferRelativeResize="0"/>
          <p:nvPr/>
        </p:nvPicPr>
        <p:blipFill rotWithShape="1">
          <a:blip r:embed="rId3">
            <a:alphaModFix/>
          </a:blip>
          <a:srcRect b="0" l="0" r="0" t="0"/>
          <a:stretch/>
        </p:blipFill>
        <p:spPr>
          <a:xfrm>
            <a:off x="332285" y="1634960"/>
            <a:ext cx="3600001" cy="3916097"/>
          </a:xfrm>
          <a:prstGeom prst="rect">
            <a:avLst/>
          </a:prstGeom>
          <a:noFill/>
          <a:ln>
            <a:noFill/>
          </a:ln>
        </p:spPr>
      </p:pic>
      <p:pic>
        <p:nvPicPr>
          <p:cNvPr id="137" name="Google Shape;137;g26caff13ce0_0_88"/>
          <p:cNvPicPr preferRelativeResize="0"/>
          <p:nvPr/>
        </p:nvPicPr>
        <p:blipFill rotWithShape="1">
          <a:blip r:embed="rId4">
            <a:alphaModFix/>
          </a:blip>
          <a:srcRect b="0" l="0" r="0" t="0"/>
          <a:stretch/>
        </p:blipFill>
        <p:spPr>
          <a:xfrm>
            <a:off x="8140425" y="4238763"/>
            <a:ext cx="3600001" cy="1750245"/>
          </a:xfrm>
          <a:prstGeom prst="rect">
            <a:avLst/>
          </a:prstGeom>
          <a:noFill/>
          <a:ln>
            <a:noFill/>
          </a:ln>
        </p:spPr>
      </p:pic>
      <p:pic>
        <p:nvPicPr>
          <p:cNvPr id="138" name="Google Shape;138;g26caff13ce0_0_88"/>
          <p:cNvPicPr preferRelativeResize="0"/>
          <p:nvPr/>
        </p:nvPicPr>
        <p:blipFill rotWithShape="1">
          <a:blip r:embed="rId5">
            <a:alphaModFix/>
          </a:blip>
          <a:srcRect b="0" l="0" r="0" t="0"/>
          <a:stretch/>
        </p:blipFill>
        <p:spPr>
          <a:xfrm>
            <a:off x="4236356" y="4238764"/>
            <a:ext cx="3600001" cy="1750244"/>
          </a:xfrm>
          <a:prstGeom prst="rect">
            <a:avLst/>
          </a:prstGeom>
          <a:noFill/>
          <a:ln>
            <a:noFill/>
          </a:ln>
        </p:spPr>
      </p:pic>
      <p:sp>
        <p:nvSpPr>
          <p:cNvPr id="139" name="Google Shape;139;g26caff13ce0_0_88"/>
          <p:cNvSpPr txBox="1"/>
          <p:nvPr/>
        </p:nvSpPr>
        <p:spPr>
          <a:xfrm>
            <a:off x="154983" y="-1"/>
            <a:ext cx="9045900" cy="1143300"/>
          </a:xfrm>
          <a:prstGeom prst="rect">
            <a:avLst/>
          </a:prstGeom>
          <a:no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chemeClr val="dk1"/>
              </a:buClr>
              <a:buSzPts val="1500"/>
              <a:buFont typeface="Arial"/>
              <a:buNone/>
            </a:pPr>
            <a:r>
              <a:rPr b="0" i="0" lang="en-GB" sz="3200" u="none" cap="none" strike="noStrike">
                <a:solidFill>
                  <a:srgbClr val="FFFFFF"/>
                </a:solidFill>
                <a:latin typeface="Montserrat"/>
                <a:ea typeface="Montserrat"/>
                <a:cs typeface="Montserrat"/>
                <a:sym typeface="Montserrat"/>
              </a:rPr>
              <a:t>CEOS-ARD for Synthetic Aperture Radar</a:t>
            </a:r>
            <a:endParaRPr b="0" i="0" sz="1900" u="none" cap="none" strike="noStrike">
              <a:solidFill>
                <a:srgbClr val="000000"/>
              </a:solidFill>
              <a:latin typeface="Arial"/>
              <a:ea typeface="Arial"/>
              <a:cs typeface="Arial"/>
              <a:sym typeface="Arial"/>
            </a:endParaRPr>
          </a:p>
        </p:txBody>
      </p:sp>
      <p:sp>
        <p:nvSpPr>
          <p:cNvPr id="140" name="Google Shape;140;g26caff13ce0_0_88"/>
          <p:cNvSpPr txBox="1"/>
          <p:nvPr/>
        </p:nvSpPr>
        <p:spPr>
          <a:xfrm>
            <a:off x="358977" y="6043020"/>
            <a:ext cx="11381700" cy="307800"/>
          </a:xfrm>
          <a:prstGeom prst="rect">
            <a:avLst/>
          </a:prstGeom>
          <a:noFill/>
          <a:ln>
            <a:noFill/>
          </a:ln>
        </p:spPr>
        <p:txBody>
          <a:bodyPr anchorCtr="0" anchor="t" bIns="60925" lIns="121900" spcFirstLastPara="1" rIns="121900" wrap="square" tIns="60925">
            <a:spAutoFit/>
          </a:bodyPr>
          <a:lstStyle/>
          <a:p>
            <a:pPr indent="0" lvl="0" marL="0" marR="0" rtl="0" algn="ctr">
              <a:lnSpc>
                <a:spcPct val="150000"/>
              </a:lnSpc>
              <a:spcBef>
                <a:spcPts val="0"/>
              </a:spcBef>
              <a:spcAft>
                <a:spcPts val="0"/>
              </a:spcAft>
              <a:buClr>
                <a:srgbClr val="000000"/>
              </a:buClr>
              <a:buSzPts val="1200"/>
              <a:buFont typeface="Arial"/>
              <a:buNone/>
            </a:pPr>
            <a:r>
              <a:rPr b="0" i="0" lang="en-GB" sz="1200" u="none" cap="none" strike="noStrike">
                <a:solidFill>
                  <a:schemeClr val="dk1"/>
                </a:solidFill>
                <a:latin typeface="Montserrat"/>
                <a:ea typeface="Montserrat"/>
                <a:cs typeface="Montserrat"/>
                <a:sym typeface="Montserrat"/>
              </a:rPr>
              <a:t>42 of 60 parameters common across the SAR PFSs</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26caff13ce0_0_97"/>
          <p:cNvSpPr txBox="1"/>
          <p:nvPr/>
        </p:nvSpPr>
        <p:spPr>
          <a:xfrm>
            <a:off x="154983" y="-1"/>
            <a:ext cx="9045900" cy="1143300"/>
          </a:xfrm>
          <a:prstGeom prst="rect">
            <a:avLst/>
          </a:prstGeom>
          <a:no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chemeClr val="dk1"/>
              </a:buClr>
              <a:buSzPts val="1500"/>
              <a:buFont typeface="Arial"/>
              <a:buNone/>
            </a:pPr>
            <a:r>
              <a:rPr b="0" i="0" lang="en-GB" sz="2900" u="none" cap="none" strike="noStrike">
                <a:solidFill>
                  <a:srgbClr val="FFFFFF"/>
                </a:solidFill>
                <a:latin typeface="Montserrat"/>
                <a:ea typeface="Montserrat"/>
                <a:cs typeface="Montserrat"/>
                <a:sym typeface="Montserrat"/>
              </a:rPr>
              <a:t>CARD4SAR – </a:t>
            </a:r>
            <a:r>
              <a:rPr b="0" i="0" lang="en-GB" sz="2900" u="none" cap="none" strike="noStrike">
                <a:solidFill>
                  <a:srgbClr val="FFC000"/>
                </a:solidFill>
                <a:latin typeface="Montserrat"/>
                <a:ea typeface="Montserrat"/>
                <a:cs typeface="Montserrat"/>
                <a:sym typeface="Montserrat"/>
              </a:rPr>
              <a:t>One PFS to Rule Them All</a:t>
            </a:r>
            <a:endParaRPr b="0" i="0" sz="1900" u="none" cap="none" strike="noStrike">
              <a:solidFill>
                <a:srgbClr val="000000"/>
              </a:solidFill>
              <a:latin typeface="Arial"/>
              <a:ea typeface="Arial"/>
              <a:cs typeface="Arial"/>
              <a:sym typeface="Arial"/>
            </a:endParaRPr>
          </a:p>
        </p:txBody>
      </p:sp>
      <p:sp>
        <p:nvSpPr>
          <p:cNvPr id="146" name="Google Shape;146;g26caff13ce0_0_97"/>
          <p:cNvSpPr txBox="1"/>
          <p:nvPr/>
        </p:nvSpPr>
        <p:spPr>
          <a:xfrm>
            <a:off x="635912" y="1475159"/>
            <a:ext cx="7511100" cy="5072700"/>
          </a:xfrm>
          <a:prstGeom prst="rect">
            <a:avLst/>
          </a:prstGeom>
          <a:noFill/>
          <a:ln>
            <a:noFill/>
          </a:ln>
        </p:spPr>
        <p:txBody>
          <a:bodyPr anchorCtr="0" anchor="t" bIns="34275" lIns="68575" spcFirstLastPara="1" rIns="68575" wrap="square" tIns="34275">
            <a:noAutofit/>
          </a:bodyPr>
          <a:lstStyle/>
          <a:p>
            <a:pPr indent="0" lvl="0" marL="0" marR="0" rtl="0" algn="l">
              <a:lnSpc>
                <a:spcPct val="115000"/>
              </a:lnSpc>
              <a:spcBef>
                <a:spcPts val="400"/>
              </a:spcBef>
              <a:spcAft>
                <a:spcPts val="0"/>
              </a:spcAft>
              <a:buClr>
                <a:srgbClr val="000000"/>
              </a:buClr>
              <a:buSzPts val="900"/>
              <a:buFont typeface="Arial"/>
              <a:buNone/>
            </a:pPr>
            <a:r>
              <a:rPr b="0" i="0" lang="en-GB" sz="900" u="none" cap="none" strike="noStrike">
                <a:solidFill>
                  <a:srgbClr val="FFC000"/>
                </a:solidFill>
                <a:latin typeface="Montserrat"/>
                <a:ea typeface="Montserrat"/>
                <a:cs typeface="Montserrat"/>
                <a:sym typeface="Montserrat"/>
              </a:rPr>
              <a:t>               </a:t>
            </a:r>
            <a:r>
              <a:rPr b="0" i="0" lang="en-GB" sz="1600" u="none" cap="none" strike="noStrike">
                <a:solidFill>
                  <a:schemeClr val="dk1"/>
                </a:solidFill>
                <a:latin typeface="Montserrat"/>
                <a:ea typeface="Montserrat"/>
                <a:cs typeface="Montserrat"/>
                <a:sym typeface="Montserrat"/>
              </a:rPr>
              <a:t>Single PFS for all CEOS-ARD SAR products: </a:t>
            </a:r>
            <a:endParaRPr b="0" i="0" sz="1900" u="none" cap="none" strike="noStrike">
              <a:solidFill>
                <a:srgbClr val="000000"/>
              </a:solidFill>
              <a:latin typeface="Arial"/>
              <a:ea typeface="Arial"/>
              <a:cs typeface="Arial"/>
              <a:sym typeface="Arial"/>
            </a:endParaRPr>
          </a:p>
          <a:p>
            <a:pPr indent="-234950" lvl="1" marL="914400" marR="0" rtl="0" algn="l">
              <a:lnSpc>
                <a:spcPct val="115000"/>
              </a:lnSpc>
              <a:spcBef>
                <a:spcPts val="400"/>
              </a:spcBef>
              <a:spcAft>
                <a:spcPts val="0"/>
              </a:spcAft>
              <a:buClr>
                <a:srgbClr val="1F497D"/>
              </a:buClr>
              <a:buSzPts val="1900"/>
              <a:buFont typeface="Arial"/>
              <a:buChar char="–"/>
            </a:pPr>
            <a:r>
              <a:rPr b="0" i="0" lang="en-GB" sz="1600" u="none" cap="none" strike="noStrike">
                <a:solidFill>
                  <a:schemeClr val="dk1"/>
                </a:solidFill>
                <a:latin typeface="Montserrat"/>
                <a:ea typeface="Montserrat"/>
                <a:cs typeface="Montserrat"/>
                <a:sym typeface="Montserrat"/>
              </a:rPr>
              <a:t>NRB, </a:t>
            </a:r>
            <a:r>
              <a:rPr b="0" i="0" lang="en-GB" sz="1600" u="none" cap="none" strike="noStrike">
                <a:solidFill>
                  <a:srgbClr val="00B050"/>
                </a:solidFill>
                <a:latin typeface="Montserrat"/>
                <a:ea typeface="Montserrat"/>
                <a:cs typeface="Montserrat"/>
                <a:sym typeface="Montserrat"/>
              </a:rPr>
              <a:t>POL</a:t>
            </a:r>
            <a:r>
              <a:rPr b="0" i="0" lang="en-GB" sz="1600" u="none" cap="none" strike="noStrike">
                <a:solidFill>
                  <a:schemeClr val="dk1"/>
                </a:solidFill>
                <a:latin typeface="Montserrat"/>
                <a:ea typeface="Montserrat"/>
                <a:cs typeface="Montserrat"/>
                <a:sym typeface="Montserrat"/>
              </a:rPr>
              <a:t>, </a:t>
            </a:r>
            <a:r>
              <a:rPr b="0" i="0" lang="en-GB" sz="1600" u="none" cap="none" strike="noStrike">
                <a:solidFill>
                  <a:srgbClr val="0070C0"/>
                </a:solidFill>
                <a:latin typeface="Montserrat"/>
                <a:ea typeface="Montserrat"/>
                <a:cs typeface="Montserrat"/>
                <a:sym typeface="Montserrat"/>
              </a:rPr>
              <a:t>ORB</a:t>
            </a:r>
            <a:r>
              <a:rPr b="0" i="0" lang="en-GB" sz="1600" u="none" cap="none" strike="noStrike">
                <a:solidFill>
                  <a:schemeClr val="dk1"/>
                </a:solidFill>
                <a:latin typeface="Montserrat"/>
                <a:ea typeface="Montserrat"/>
                <a:cs typeface="Montserrat"/>
                <a:sym typeface="Montserrat"/>
              </a:rPr>
              <a:t>, </a:t>
            </a:r>
            <a:r>
              <a:rPr b="0" i="0" lang="en-GB" sz="1600" u="none" cap="none" strike="noStrike">
                <a:solidFill>
                  <a:schemeClr val="accent6"/>
                </a:solidFill>
                <a:latin typeface="Montserrat"/>
                <a:ea typeface="Montserrat"/>
                <a:cs typeface="Montserrat"/>
                <a:sym typeface="Montserrat"/>
              </a:rPr>
              <a:t>GLSC</a:t>
            </a:r>
            <a:endParaRPr b="0" i="0" sz="300" u="none" cap="none" strike="noStrike">
              <a:solidFill>
                <a:schemeClr val="accent6"/>
              </a:solidFill>
              <a:latin typeface="Montserrat"/>
              <a:ea typeface="Montserrat"/>
              <a:cs typeface="Montserrat"/>
              <a:sym typeface="Montserrat"/>
            </a:endParaRPr>
          </a:p>
          <a:p>
            <a:pPr indent="-114300" lvl="1" marL="914400" marR="0" rtl="0" algn="l">
              <a:lnSpc>
                <a:spcPct val="115000"/>
              </a:lnSpc>
              <a:spcBef>
                <a:spcPts val="400"/>
              </a:spcBef>
              <a:spcAft>
                <a:spcPts val="0"/>
              </a:spcAft>
              <a:buClr>
                <a:srgbClr val="1F497D"/>
              </a:buClr>
              <a:buSzPts val="1900"/>
              <a:buFont typeface="Arial"/>
              <a:buNone/>
            </a:pPr>
            <a:r>
              <a:t/>
            </a:r>
            <a:endParaRPr b="0" i="0" sz="300" u="none" cap="none" strike="noStrike">
              <a:solidFill>
                <a:schemeClr val="accent6"/>
              </a:solidFill>
              <a:latin typeface="Montserrat"/>
              <a:ea typeface="Montserrat"/>
              <a:cs typeface="Montserrat"/>
              <a:sym typeface="Montserrat"/>
            </a:endParaRPr>
          </a:p>
          <a:p>
            <a:pPr indent="-234950" lvl="0" marL="457200" marR="0" rtl="0" algn="l">
              <a:lnSpc>
                <a:spcPct val="115000"/>
              </a:lnSpc>
              <a:spcBef>
                <a:spcPts val="400"/>
              </a:spcBef>
              <a:spcAft>
                <a:spcPts val="0"/>
              </a:spcAft>
              <a:buClr>
                <a:srgbClr val="1F497D"/>
              </a:buClr>
              <a:buSzPts val="1900"/>
              <a:buFont typeface="Arial"/>
              <a:buChar char="•"/>
            </a:pPr>
            <a:r>
              <a:rPr b="0" i="0" lang="en-GB" sz="1600" u="none" cap="none" strike="noStrike">
                <a:solidFill>
                  <a:schemeClr val="dk1"/>
                </a:solidFill>
                <a:latin typeface="Montserrat"/>
                <a:ea typeface="Montserrat"/>
                <a:cs typeface="Montserrat"/>
                <a:sym typeface="Montserrat"/>
              </a:rPr>
              <a:t>Benefits: </a:t>
            </a:r>
            <a:endParaRPr b="0" i="0" sz="1900" u="none" cap="none" strike="noStrike">
              <a:solidFill>
                <a:srgbClr val="000000"/>
              </a:solidFill>
              <a:latin typeface="Arial"/>
              <a:ea typeface="Arial"/>
              <a:cs typeface="Arial"/>
              <a:sym typeface="Arial"/>
            </a:endParaRPr>
          </a:p>
          <a:p>
            <a:pPr indent="-234950" lvl="1" marL="914400" marR="0" rtl="0" algn="l">
              <a:lnSpc>
                <a:spcPct val="115000"/>
              </a:lnSpc>
              <a:spcBef>
                <a:spcPts val="400"/>
              </a:spcBef>
              <a:spcAft>
                <a:spcPts val="0"/>
              </a:spcAft>
              <a:buClr>
                <a:srgbClr val="1F497D"/>
              </a:buClr>
              <a:buSzPts val="1900"/>
              <a:buFont typeface="Arial"/>
              <a:buChar char="–"/>
            </a:pPr>
            <a:r>
              <a:rPr b="0" i="0" lang="en-GB" sz="1600" u="none" cap="none" strike="noStrike">
                <a:solidFill>
                  <a:schemeClr val="dk1"/>
                </a:solidFill>
                <a:latin typeface="Montserrat"/>
                <a:ea typeface="Montserrat"/>
                <a:cs typeface="Montserrat"/>
                <a:sym typeface="Montserrat"/>
              </a:rPr>
              <a:t>Ensure consistent parameter names and specifications across all SAR PFSs</a:t>
            </a:r>
            <a:endParaRPr b="0" i="0" sz="1900" u="none" cap="none" strike="noStrike">
              <a:solidFill>
                <a:srgbClr val="000000"/>
              </a:solidFill>
              <a:latin typeface="Arial"/>
              <a:ea typeface="Arial"/>
              <a:cs typeface="Arial"/>
              <a:sym typeface="Arial"/>
            </a:endParaRPr>
          </a:p>
          <a:p>
            <a:pPr indent="-234950" lvl="1" marL="914400" marR="0" rtl="0" algn="l">
              <a:lnSpc>
                <a:spcPct val="115000"/>
              </a:lnSpc>
              <a:spcBef>
                <a:spcPts val="400"/>
              </a:spcBef>
              <a:spcAft>
                <a:spcPts val="0"/>
              </a:spcAft>
              <a:buClr>
                <a:srgbClr val="1F497D"/>
              </a:buClr>
              <a:buSzPts val="1900"/>
              <a:buFont typeface="Arial"/>
              <a:buChar char="–"/>
            </a:pPr>
            <a:r>
              <a:rPr b="0" i="0" lang="en-GB" sz="1600" u="none" cap="none" strike="noStrike">
                <a:solidFill>
                  <a:schemeClr val="dk1"/>
                </a:solidFill>
                <a:latin typeface="Montserrat"/>
                <a:ea typeface="Montserrat"/>
                <a:cs typeface="Montserrat"/>
                <a:sym typeface="Montserrat"/>
              </a:rPr>
              <a:t>Simplify PFS revisions and change tracking</a:t>
            </a:r>
            <a:endParaRPr b="0" i="0" sz="1900" u="none" cap="none" strike="noStrike">
              <a:solidFill>
                <a:srgbClr val="000000"/>
              </a:solidFill>
              <a:latin typeface="Arial"/>
              <a:ea typeface="Arial"/>
              <a:cs typeface="Arial"/>
              <a:sym typeface="Arial"/>
            </a:endParaRPr>
          </a:p>
          <a:p>
            <a:pPr indent="-234950" lvl="1" marL="914400" marR="0" rtl="0" algn="l">
              <a:lnSpc>
                <a:spcPct val="115000"/>
              </a:lnSpc>
              <a:spcBef>
                <a:spcPts val="400"/>
              </a:spcBef>
              <a:spcAft>
                <a:spcPts val="0"/>
              </a:spcAft>
              <a:buClr>
                <a:srgbClr val="1F497D"/>
              </a:buClr>
              <a:buSzPts val="1900"/>
              <a:buFont typeface="Arial"/>
              <a:buChar char="–"/>
            </a:pPr>
            <a:r>
              <a:rPr b="0" i="0" lang="en-GB" sz="1600" u="none" cap="none" strike="noStrike">
                <a:solidFill>
                  <a:schemeClr val="dk1"/>
                </a:solidFill>
                <a:latin typeface="Montserrat"/>
                <a:ea typeface="Montserrat"/>
                <a:cs typeface="Montserrat"/>
                <a:sym typeface="Montserrat"/>
              </a:rPr>
              <a:t>Simplifying interface with ongoing external standarisation frameworks (OGC/ISO, STAC)</a:t>
            </a:r>
            <a:endParaRPr b="0" i="0" sz="1900" u="none" cap="none" strike="noStrike">
              <a:solidFill>
                <a:srgbClr val="000000"/>
              </a:solidFill>
              <a:latin typeface="Arial"/>
              <a:ea typeface="Arial"/>
              <a:cs typeface="Arial"/>
              <a:sym typeface="Arial"/>
            </a:endParaRPr>
          </a:p>
          <a:p>
            <a:pPr indent="-114300" lvl="1" marL="914400" marR="0" rtl="0" algn="l">
              <a:lnSpc>
                <a:spcPct val="115000"/>
              </a:lnSpc>
              <a:spcBef>
                <a:spcPts val="400"/>
              </a:spcBef>
              <a:spcAft>
                <a:spcPts val="0"/>
              </a:spcAft>
              <a:buClr>
                <a:srgbClr val="1F497D"/>
              </a:buClr>
              <a:buSzPts val="1900"/>
              <a:buFont typeface="Arial"/>
              <a:buNone/>
            </a:pPr>
            <a:r>
              <a:t/>
            </a:r>
            <a:endParaRPr b="0" i="0" sz="800" u="none" cap="none" strike="noStrike">
              <a:solidFill>
                <a:schemeClr val="dk1"/>
              </a:solidFill>
              <a:latin typeface="Montserrat"/>
              <a:ea typeface="Montserrat"/>
              <a:cs typeface="Montserrat"/>
              <a:sym typeface="Montserrat"/>
            </a:endParaRPr>
          </a:p>
          <a:p>
            <a:pPr indent="-234950" lvl="0" marL="457200" marR="0" rtl="0" algn="l">
              <a:lnSpc>
                <a:spcPct val="115000"/>
              </a:lnSpc>
              <a:spcBef>
                <a:spcPts val="400"/>
              </a:spcBef>
              <a:spcAft>
                <a:spcPts val="0"/>
              </a:spcAft>
              <a:buClr>
                <a:srgbClr val="1F497D"/>
              </a:buClr>
              <a:buSzPts val="1900"/>
              <a:buFont typeface="Arial"/>
              <a:buChar char="•"/>
            </a:pPr>
            <a:r>
              <a:rPr b="0" i="0" lang="en-GB" sz="1600" u="none" cap="none" strike="noStrike">
                <a:solidFill>
                  <a:schemeClr val="dk1"/>
                </a:solidFill>
                <a:latin typeface="Montserrat"/>
                <a:ea typeface="Montserrat"/>
                <a:cs typeface="Montserrat"/>
                <a:sym typeface="Montserrat"/>
              </a:rPr>
              <a:t>Elegance: </a:t>
            </a:r>
            <a:endParaRPr b="0" i="0" sz="1900" u="none" cap="none" strike="noStrike">
              <a:solidFill>
                <a:srgbClr val="000000"/>
              </a:solidFill>
              <a:latin typeface="Arial"/>
              <a:ea typeface="Arial"/>
              <a:cs typeface="Arial"/>
              <a:sym typeface="Arial"/>
            </a:endParaRPr>
          </a:p>
          <a:p>
            <a:pPr indent="-234950" lvl="1" marL="914400" marR="0" rtl="0" algn="l">
              <a:lnSpc>
                <a:spcPct val="115000"/>
              </a:lnSpc>
              <a:spcBef>
                <a:spcPts val="400"/>
              </a:spcBef>
              <a:spcAft>
                <a:spcPts val="0"/>
              </a:spcAft>
              <a:buClr>
                <a:srgbClr val="1F497D"/>
              </a:buClr>
              <a:buSzPts val="1900"/>
              <a:buFont typeface="Arial"/>
              <a:buChar char="–"/>
            </a:pPr>
            <a:r>
              <a:rPr b="0" i="0" lang="en-GB" sz="1600" u="none" cap="none" strike="noStrike">
                <a:solidFill>
                  <a:schemeClr val="dk1"/>
                </a:solidFill>
                <a:latin typeface="Montserrat"/>
                <a:ea typeface="Montserrat"/>
                <a:cs typeface="Montserrat"/>
                <a:sym typeface="Montserrat"/>
              </a:rPr>
              <a:t>CARD4SAR PFS facilitates the generation of </a:t>
            </a:r>
            <a:r>
              <a:rPr b="0" i="0" lang="en-GB" sz="1600" u="sng" cap="none" strike="noStrike">
                <a:solidFill>
                  <a:schemeClr val="dk1"/>
                </a:solidFill>
                <a:latin typeface="Montserrat"/>
                <a:ea typeface="Montserrat"/>
                <a:cs typeface="Montserrat"/>
                <a:sym typeface="Montserrat"/>
              </a:rPr>
              <a:t>one, several or all </a:t>
            </a:r>
            <a:r>
              <a:rPr b="0" i="0" lang="en-GB" sz="1600" u="none" cap="none" strike="noStrike">
                <a:solidFill>
                  <a:schemeClr val="dk1"/>
                </a:solidFill>
                <a:latin typeface="Montserrat"/>
                <a:ea typeface="Montserrat"/>
                <a:cs typeface="Montserrat"/>
                <a:sym typeface="Montserrat"/>
              </a:rPr>
              <a:t>of the CARD SAR products – a true combined SAR ARD product</a:t>
            </a:r>
            <a:endParaRPr sz="1900"/>
          </a:p>
          <a:p>
            <a:pPr indent="-234950" lvl="1" marL="914400" marR="0" rtl="0" algn="l">
              <a:lnSpc>
                <a:spcPct val="115000"/>
              </a:lnSpc>
              <a:spcBef>
                <a:spcPts val="400"/>
              </a:spcBef>
              <a:spcAft>
                <a:spcPts val="0"/>
              </a:spcAft>
              <a:buClr>
                <a:srgbClr val="1F497D"/>
              </a:buClr>
              <a:buSzPts val="1900"/>
              <a:buFont typeface="Arial"/>
              <a:buChar char="–"/>
            </a:pPr>
            <a:r>
              <a:rPr b="0" i="0" lang="en-GB" sz="1600" u="none" cap="none" strike="noStrike">
                <a:solidFill>
                  <a:schemeClr val="dk1"/>
                </a:solidFill>
                <a:latin typeface="Montserrat"/>
                <a:ea typeface="Montserrat"/>
                <a:cs typeface="Montserrat"/>
                <a:sym typeface="Montserrat"/>
              </a:rPr>
              <a:t>Reduces duplication of per-pixel metadata</a:t>
            </a:r>
            <a:endParaRPr sz="1900"/>
          </a:p>
          <a:p>
            <a:pPr indent="-114300" lvl="1" marL="914400" marR="0" rtl="0" algn="l">
              <a:lnSpc>
                <a:spcPct val="115000"/>
              </a:lnSpc>
              <a:spcBef>
                <a:spcPts val="400"/>
              </a:spcBef>
              <a:spcAft>
                <a:spcPts val="0"/>
              </a:spcAft>
              <a:buClr>
                <a:srgbClr val="1F497D"/>
              </a:buClr>
              <a:buSzPts val="1900"/>
              <a:buFont typeface="Arial"/>
              <a:buNone/>
            </a:pPr>
            <a:r>
              <a:t/>
            </a:r>
            <a:endParaRPr b="0" i="0" sz="1600" u="none" cap="none" strike="noStrike">
              <a:solidFill>
                <a:schemeClr val="dk1"/>
              </a:solidFill>
              <a:latin typeface="Montserrat"/>
              <a:ea typeface="Montserrat"/>
              <a:cs typeface="Montserrat"/>
              <a:sym typeface="Montserrat"/>
            </a:endParaRPr>
          </a:p>
          <a:p>
            <a:pPr indent="0" lvl="0" marL="215900" marR="0" rtl="0" algn="l">
              <a:lnSpc>
                <a:spcPct val="115000"/>
              </a:lnSpc>
              <a:spcBef>
                <a:spcPts val="400"/>
              </a:spcBef>
              <a:spcAft>
                <a:spcPts val="0"/>
              </a:spcAft>
              <a:buClr>
                <a:srgbClr val="1F497D"/>
              </a:buClr>
              <a:buSzPts val="1900"/>
              <a:buFont typeface="Arial"/>
              <a:buNone/>
            </a:pPr>
            <a:r>
              <a:t/>
            </a:r>
            <a:endParaRPr b="0" i="0" sz="1600" u="none" cap="none" strike="noStrike">
              <a:solidFill>
                <a:schemeClr val="dk1"/>
              </a:solidFill>
              <a:latin typeface="Montserrat"/>
              <a:ea typeface="Montserrat"/>
              <a:cs typeface="Montserrat"/>
              <a:sym typeface="Montserrat"/>
            </a:endParaRPr>
          </a:p>
        </p:txBody>
      </p:sp>
      <p:sp>
        <p:nvSpPr>
          <p:cNvPr id="147" name="Google Shape;147;g26caff13ce0_0_97"/>
          <p:cNvSpPr txBox="1"/>
          <p:nvPr/>
        </p:nvSpPr>
        <p:spPr>
          <a:xfrm>
            <a:off x="7533577" y="4512599"/>
            <a:ext cx="3920700" cy="3693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Clr>
                <a:srgbClr val="000000"/>
              </a:buClr>
              <a:buSzPts val="1600"/>
              <a:buFont typeface="Arial"/>
              <a:buNone/>
            </a:pPr>
            <a:r>
              <a:rPr b="0" i="1" lang="en-GB" sz="1600" u="none" cap="none" strike="noStrike">
                <a:solidFill>
                  <a:srgbClr val="FFC000"/>
                </a:solidFill>
                <a:latin typeface="Montserrat"/>
                <a:ea typeface="Montserrat"/>
                <a:cs typeface="Montserrat"/>
                <a:sym typeface="Montserrat"/>
              </a:rPr>
              <a:t>CEOS</a:t>
            </a:r>
            <a:r>
              <a:rPr i="1" lang="en-GB" sz="1600">
                <a:solidFill>
                  <a:srgbClr val="FFC000"/>
                </a:solidFill>
                <a:latin typeface="Montserrat"/>
                <a:ea typeface="Montserrat"/>
                <a:cs typeface="Montserrat"/>
                <a:sym typeface="Montserrat"/>
              </a:rPr>
              <a:t>-</a:t>
            </a:r>
            <a:r>
              <a:rPr b="0" i="1" lang="en-GB" sz="1600" u="none" cap="none" strike="noStrike">
                <a:solidFill>
                  <a:srgbClr val="FFC000"/>
                </a:solidFill>
                <a:latin typeface="Montserrat"/>
                <a:ea typeface="Montserrat"/>
                <a:cs typeface="Montserrat"/>
                <a:sym typeface="Montserrat"/>
              </a:rPr>
              <a:t>ARD for SAR</a:t>
            </a:r>
            <a:endParaRPr b="0" i="1" sz="1600" u="none" cap="none" strike="noStrike">
              <a:solidFill>
                <a:srgbClr val="FFC000"/>
              </a:solidFill>
              <a:latin typeface="Montserrat"/>
              <a:ea typeface="Montserrat"/>
              <a:cs typeface="Montserrat"/>
              <a:sym typeface="Montserrat"/>
            </a:endParaRPr>
          </a:p>
        </p:txBody>
      </p:sp>
      <p:pic>
        <p:nvPicPr>
          <p:cNvPr id="148" name="Google Shape;148;g26caff13ce0_0_97"/>
          <p:cNvPicPr preferRelativeResize="0"/>
          <p:nvPr/>
        </p:nvPicPr>
        <p:blipFill rotWithShape="1">
          <a:blip r:embed="rId3">
            <a:alphaModFix/>
          </a:blip>
          <a:srcRect b="0" l="0" r="0" t="0"/>
          <a:stretch/>
        </p:blipFill>
        <p:spPr>
          <a:xfrm>
            <a:off x="8660808" y="2395557"/>
            <a:ext cx="1666461" cy="2024041"/>
          </a:xfrm>
          <a:prstGeom prst="rect">
            <a:avLst/>
          </a:prstGeom>
          <a:noFill/>
          <a:ln>
            <a:noFill/>
          </a:ln>
        </p:spPr>
      </p:pic>
      <p:pic>
        <p:nvPicPr>
          <p:cNvPr id="149" name="Google Shape;149;g26caff13ce0_0_97"/>
          <p:cNvPicPr preferRelativeResize="0"/>
          <p:nvPr/>
        </p:nvPicPr>
        <p:blipFill rotWithShape="1">
          <a:blip r:embed="rId3">
            <a:alphaModFix/>
          </a:blip>
          <a:srcRect b="0" l="0" r="0" t="0"/>
          <a:stretch/>
        </p:blipFill>
        <p:spPr>
          <a:xfrm>
            <a:off x="691921" y="1387551"/>
            <a:ext cx="387167" cy="470215"/>
          </a:xfrm>
          <a:prstGeom prst="rect">
            <a:avLst/>
          </a:prstGeom>
          <a:noFill/>
          <a:ln>
            <a:noFill/>
          </a:ln>
        </p:spPr>
      </p:pic>
      <p:pic>
        <p:nvPicPr>
          <p:cNvPr id="150" name="Google Shape;150;g26caff13ce0_0_97"/>
          <p:cNvPicPr preferRelativeResize="0"/>
          <p:nvPr/>
        </p:nvPicPr>
        <p:blipFill rotWithShape="1">
          <a:blip r:embed="rId3">
            <a:alphaModFix/>
          </a:blip>
          <a:srcRect b="0" l="0" r="0" t="0"/>
          <a:stretch/>
        </p:blipFill>
        <p:spPr>
          <a:xfrm>
            <a:off x="691921" y="2200351"/>
            <a:ext cx="387167" cy="470215"/>
          </a:xfrm>
          <a:prstGeom prst="rect">
            <a:avLst/>
          </a:prstGeom>
          <a:noFill/>
          <a:ln>
            <a:noFill/>
          </a:ln>
        </p:spPr>
      </p:pic>
      <p:pic>
        <p:nvPicPr>
          <p:cNvPr id="151" name="Google Shape;151;g26caff13ce0_0_97"/>
          <p:cNvPicPr preferRelativeResize="0"/>
          <p:nvPr/>
        </p:nvPicPr>
        <p:blipFill rotWithShape="1">
          <a:blip r:embed="rId3">
            <a:alphaModFix/>
          </a:blip>
          <a:srcRect b="0" l="0" r="0" t="0"/>
          <a:stretch/>
        </p:blipFill>
        <p:spPr>
          <a:xfrm>
            <a:off x="691921" y="4492945"/>
            <a:ext cx="387167" cy="47021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26caff13ce0_0_107"/>
          <p:cNvSpPr txBox="1"/>
          <p:nvPr/>
        </p:nvSpPr>
        <p:spPr>
          <a:xfrm>
            <a:off x="154983" y="-1"/>
            <a:ext cx="9045900" cy="1143300"/>
          </a:xfrm>
          <a:prstGeom prst="rect">
            <a:avLst/>
          </a:prstGeom>
          <a:no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chemeClr val="dk1"/>
              </a:buClr>
              <a:buSzPts val="1500"/>
              <a:buFont typeface="Arial"/>
              <a:buNone/>
            </a:pPr>
            <a:r>
              <a:rPr b="0" i="0" lang="en-GB" sz="2900" u="none" cap="none" strike="noStrike">
                <a:solidFill>
                  <a:srgbClr val="FFFFFF"/>
                </a:solidFill>
                <a:latin typeface="Montserrat"/>
                <a:ea typeface="Montserrat"/>
                <a:cs typeface="Montserrat"/>
                <a:sym typeface="Montserrat"/>
              </a:rPr>
              <a:t>CARD4SAR – </a:t>
            </a:r>
            <a:r>
              <a:rPr b="0" i="0" lang="en-GB" sz="2900" u="none" cap="none" strike="noStrike">
                <a:solidFill>
                  <a:srgbClr val="FFC000"/>
                </a:solidFill>
                <a:latin typeface="Montserrat"/>
                <a:ea typeface="Montserrat"/>
                <a:cs typeface="Montserrat"/>
                <a:sym typeface="Montserrat"/>
              </a:rPr>
              <a:t>One PFS to Rule Them All</a:t>
            </a:r>
            <a:endParaRPr b="0" i="0" sz="1900" u="none" cap="none" strike="noStrike">
              <a:solidFill>
                <a:srgbClr val="000000"/>
              </a:solidFill>
              <a:latin typeface="Arial"/>
              <a:ea typeface="Arial"/>
              <a:cs typeface="Arial"/>
              <a:sym typeface="Arial"/>
            </a:endParaRPr>
          </a:p>
        </p:txBody>
      </p:sp>
      <p:sp>
        <p:nvSpPr>
          <p:cNvPr id="157" name="Google Shape;157;g26caff13ce0_0_107"/>
          <p:cNvSpPr txBox="1"/>
          <p:nvPr/>
        </p:nvSpPr>
        <p:spPr>
          <a:xfrm>
            <a:off x="635913" y="1402592"/>
            <a:ext cx="5460000" cy="3161700"/>
          </a:xfrm>
          <a:prstGeom prst="rect">
            <a:avLst/>
          </a:prstGeom>
          <a:noFill/>
          <a:ln>
            <a:noFill/>
          </a:ln>
        </p:spPr>
        <p:txBody>
          <a:bodyPr anchorCtr="0" anchor="t" bIns="34275" lIns="68575" spcFirstLastPara="1" rIns="68575" wrap="square" tIns="34275">
            <a:noAutofit/>
          </a:bodyPr>
          <a:lstStyle/>
          <a:p>
            <a:pPr indent="0" lvl="0" marL="0" marR="0" rtl="0" algn="l">
              <a:lnSpc>
                <a:spcPct val="150000"/>
              </a:lnSpc>
              <a:spcBef>
                <a:spcPts val="300"/>
              </a:spcBef>
              <a:spcAft>
                <a:spcPts val="0"/>
              </a:spcAft>
              <a:buClr>
                <a:srgbClr val="002569"/>
              </a:buClr>
              <a:buSzPts val="2400"/>
              <a:buFont typeface="Arial"/>
              <a:buNone/>
            </a:pPr>
            <a:r>
              <a:rPr b="1" i="0" lang="en-GB" sz="2100" u="none" cap="none" strike="noStrike">
                <a:solidFill>
                  <a:srgbClr val="FFC000"/>
                </a:solidFill>
                <a:latin typeface="Montserrat"/>
                <a:ea typeface="Montserrat"/>
                <a:cs typeface="Montserrat"/>
                <a:sym typeface="Montserrat"/>
              </a:rPr>
              <a:t>     CARD4SAR Metadata</a:t>
            </a:r>
            <a:endParaRPr b="0" i="0" sz="900" u="none" cap="none" strike="noStrike">
              <a:solidFill>
                <a:srgbClr val="FFC000"/>
              </a:solidFill>
              <a:latin typeface="Montserrat"/>
              <a:ea typeface="Montserrat"/>
              <a:cs typeface="Montserrat"/>
              <a:sym typeface="Montserrat"/>
            </a:endParaRPr>
          </a:p>
          <a:p>
            <a:pPr indent="-234950" lvl="0" marL="457200" marR="0" rtl="0" algn="l">
              <a:lnSpc>
                <a:spcPct val="115000"/>
              </a:lnSpc>
              <a:spcBef>
                <a:spcPts val="400"/>
              </a:spcBef>
              <a:spcAft>
                <a:spcPts val="0"/>
              </a:spcAft>
              <a:buClr>
                <a:srgbClr val="1F497D"/>
              </a:buClr>
              <a:buSzPts val="1900"/>
              <a:buFont typeface="Arial"/>
              <a:buChar char="•"/>
            </a:pPr>
            <a:r>
              <a:rPr b="0" i="0" lang="en-GB" sz="1600" u="none" cap="none" strike="noStrike">
                <a:solidFill>
                  <a:schemeClr val="dk1"/>
                </a:solidFill>
                <a:latin typeface="Montserrat"/>
                <a:ea typeface="Montserrat"/>
                <a:cs typeface="Montserrat"/>
                <a:sym typeface="Montserrat"/>
              </a:rPr>
              <a:t>Accompanying single metadata specification </a:t>
            </a:r>
            <a:endParaRPr b="0" i="0" sz="1900" u="none" cap="none" strike="noStrike">
              <a:solidFill>
                <a:srgbClr val="000000"/>
              </a:solidFill>
              <a:latin typeface="Arial"/>
              <a:ea typeface="Arial"/>
              <a:cs typeface="Arial"/>
              <a:sym typeface="Arial"/>
            </a:endParaRPr>
          </a:p>
          <a:p>
            <a:pPr indent="-114300" lvl="1" marL="914400" marR="0" rtl="0" algn="l">
              <a:lnSpc>
                <a:spcPct val="115000"/>
              </a:lnSpc>
              <a:spcBef>
                <a:spcPts val="400"/>
              </a:spcBef>
              <a:spcAft>
                <a:spcPts val="0"/>
              </a:spcAft>
              <a:buClr>
                <a:srgbClr val="1F497D"/>
              </a:buClr>
              <a:buSzPts val="1900"/>
              <a:buFont typeface="Arial"/>
              <a:buNone/>
            </a:pPr>
            <a:r>
              <a:t/>
            </a:r>
            <a:endParaRPr b="0" i="0" sz="300" u="none" cap="none" strike="noStrike">
              <a:solidFill>
                <a:schemeClr val="accent6"/>
              </a:solidFill>
              <a:latin typeface="Montserrat"/>
              <a:ea typeface="Montserrat"/>
              <a:cs typeface="Montserrat"/>
              <a:sym typeface="Montserrat"/>
            </a:endParaRPr>
          </a:p>
          <a:p>
            <a:pPr indent="-234950" lvl="0" marL="457200" marR="0" rtl="0" algn="l">
              <a:lnSpc>
                <a:spcPct val="115000"/>
              </a:lnSpc>
              <a:spcBef>
                <a:spcPts val="400"/>
              </a:spcBef>
              <a:spcAft>
                <a:spcPts val="0"/>
              </a:spcAft>
              <a:buClr>
                <a:srgbClr val="1F497D"/>
              </a:buClr>
              <a:buSzPts val="1900"/>
              <a:buFont typeface="Arial"/>
              <a:buChar char="•"/>
            </a:pPr>
            <a:r>
              <a:rPr b="0" i="0" lang="en-GB" sz="1600" u="none" cap="none" strike="noStrike">
                <a:solidFill>
                  <a:schemeClr val="dk1"/>
                </a:solidFill>
                <a:latin typeface="Montserrat"/>
                <a:ea typeface="Montserrat"/>
                <a:cs typeface="Montserrat"/>
                <a:sym typeface="Montserrat"/>
              </a:rPr>
              <a:t>Consistent mapping of parameter names between PFS and metadata</a:t>
            </a:r>
            <a:endParaRPr b="0" i="0" sz="300" u="none" cap="none" strike="noStrike">
              <a:solidFill>
                <a:schemeClr val="dk1"/>
              </a:solidFill>
              <a:latin typeface="Montserrat"/>
              <a:ea typeface="Montserrat"/>
              <a:cs typeface="Montserrat"/>
              <a:sym typeface="Montserrat"/>
            </a:endParaRPr>
          </a:p>
          <a:p>
            <a:pPr indent="-114300" lvl="0" marL="457200" marR="0" rtl="0" algn="l">
              <a:lnSpc>
                <a:spcPct val="115000"/>
              </a:lnSpc>
              <a:spcBef>
                <a:spcPts val="400"/>
              </a:spcBef>
              <a:spcAft>
                <a:spcPts val="0"/>
              </a:spcAft>
              <a:buClr>
                <a:srgbClr val="1F497D"/>
              </a:buClr>
              <a:buSzPts val="1900"/>
              <a:buFont typeface="Arial"/>
              <a:buNone/>
            </a:pPr>
            <a:r>
              <a:t/>
            </a:r>
            <a:endParaRPr b="0" i="0" sz="300" u="none" cap="none" strike="noStrike">
              <a:solidFill>
                <a:schemeClr val="dk1"/>
              </a:solidFill>
              <a:latin typeface="Montserrat"/>
              <a:ea typeface="Montserrat"/>
              <a:cs typeface="Montserrat"/>
              <a:sym typeface="Montserrat"/>
            </a:endParaRPr>
          </a:p>
          <a:p>
            <a:pPr indent="-234950" lvl="0" marL="457200" marR="0" rtl="0" algn="l">
              <a:lnSpc>
                <a:spcPct val="115000"/>
              </a:lnSpc>
              <a:spcBef>
                <a:spcPts val="400"/>
              </a:spcBef>
              <a:spcAft>
                <a:spcPts val="0"/>
              </a:spcAft>
              <a:buClr>
                <a:srgbClr val="1F497D"/>
              </a:buClr>
              <a:buSzPts val="1900"/>
              <a:buFont typeface="Arial"/>
              <a:buChar char="•"/>
            </a:pPr>
            <a:r>
              <a:rPr b="0" i="0" lang="en-GB" sz="1600" u="none" cap="none" strike="noStrike">
                <a:solidFill>
                  <a:schemeClr val="dk1"/>
                </a:solidFill>
                <a:latin typeface="Montserrat"/>
                <a:ea typeface="Montserrat"/>
                <a:cs typeface="Montserrat"/>
                <a:sym typeface="Montserrat"/>
              </a:rPr>
              <a:t>Specs for XML format but data provider may select other metadata formats</a:t>
            </a:r>
            <a:endParaRPr b="0" i="0" sz="300" u="none" cap="none" strike="noStrike">
              <a:solidFill>
                <a:schemeClr val="dk1"/>
              </a:solidFill>
              <a:latin typeface="Montserrat"/>
              <a:ea typeface="Montserrat"/>
              <a:cs typeface="Montserrat"/>
              <a:sym typeface="Montserrat"/>
            </a:endParaRPr>
          </a:p>
          <a:p>
            <a:pPr indent="0" lvl="0" marL="215900" marR="0" rtl="0" algn="l">
              <a:lnSpc>
                <a:spcPct val="115000"/>
              </a:lnSpc>
              <a:spcBef>
                <a:spcPts val="400"/>
              </a:spcBef>
              <a:spcAft>
                <a:spcPts val="0"/>
              </a:spcAft>
              <a:buClr>
                <a:srgbClr val="1F497D"/>
              </a:buClr>
              <a:buSzPts val="1900"/>
              <a:buFont typeface="Arial"/>
              <a:buNone/>
            </a:pPr>
            <a:r>
              <a:t/>
            </a:r>
            <a:endParaRPr b="0" i="0" sz="300" u="none" cap="none" strike="noStrike">
              <a:solidFill>
                <a:schemeClr val="dk1"/>
              </a:solidFill>
              <a:latin typeface="Montserrat"/>
              <a:ea typeface="Montserrat"/>
              <a:cs typeface="Montserrat"/>
              <a:sym typeface="Montserrat"/>
            </a:endParaRPr>
          </a:p>
          <a:p>
            <a:pPr indent="-234950" lvl="0" marL="457200" marR="0" rtl="0" algn="l">
              <a:lnSpc>
                <a:spcPct val="115000"/>
              </a:lnSpc>
              <a:spcBef>
                <a:spcPts val="400"/>
              </a:spcBef>
              <a:spcAft>
                <a:spcPts val="0"/>
              </a:spcAft>
              <a:buClr>
                <a:srgbClr val="1F497D"/>
              </a:buClr>
              <a:buSzPts val="1900"/>
              <a:buFont typeface="Arial"/>
              <a:buChar char="•"/>
            </a:pPr>
            <a:r>
              <a:rPr b="0" i="0" lang="en-GB" sz="1600" u="none" cap="none" strike="noStrike">
                <a:solidFill>
                  <a:schemeClr val="dk1"/>
                </a:solidFill>
                <a:latin typeface="Montserrat"/>
                <a:ea typeface="Montserrat"/>
                <a:cs typeface="Montserrat"/>
                <a:sym typeface="Montserrat"/>
              </a:rPr>
              <a:t>(For discussion – need for additional GeoJson spec (for selected parameter) to support STAC) </a:t>
            </a:r>
            <a:endParaRPr b="0" i="0" sz="300" u="none" cap="none" strike="noStrike">
              <a:solidFill>
                <a:schemeClr val="dk1"/>
              </a:solidFill>
              <a:latin typeface="Montserrat"/>
              <a:ea typeface="Montserrat"/>
              <a:cs typeface="Montserrat"/>
              <a:sym typeface="Montserrat"/>
            </a:endParaRPr>
          </a:p>
          <a:p>
            <a:pPr indent="0" lvl="0" marL="215900" marR="0" rtl="0" algn="l">
              <a:lnSpc>
                <a:spcPct val="115000"/>
              </a:lnSpc>
              <a:spcBef>
                <a:spcPts val="400"/>
              </a:spcBef>
              <a:spcAft>
                <a:spcPts val="0"/>
              </a:spcAft>
              <a:buClr>
                <a:srgbClr val="1F497D"/>
              </a:buClr>
              <a:buSzPts val="1900"/>
              <a:buFont typeface="Arial"/>
              <a:buNone/>
            </a:pPr>
            <a:r>
              <a:t/>
            </a:r>
            <a:endParaRPr b="0" i="0" sz="300" u="none" cap="none" strike="noStrike">
              <a:solidFill>
                <a:schemeClr val="dk1"/>
              </a:solidFill>
              <a:latin typeface="Montserrat"/>
              <a:ea typeface="Montserrat"/>
              <a:cs typeface="Montserrat"/>
              <a:sym typeface="Montserrat"/>
            </a:endParaRPr>
          </a:p>
          <a:p>
            <a:pPr indent="-234950" lvl="0" marL="457200" marR="0" rtl="0" algn="l">
              <a:lnSpc>
                <a:spcPct val="115000"/>
              </a:lnSpc>
              <a:spcBef>
                <a:spcPts val="400"/>
              </a:spcBef>
              <a:spcAft>
                <a:spcPts val="0"/>
              </a:spcAft>
              <a:buClr>
                <a:srgbClr val="1F497D"/>
              </a:buClr>
              <a:buSzPts val="1900"/>
              <a:buFont typeface="Arial"/>
              <a:buChar char="•"/>
            </a:pPr>
            <a:r>
              <a:rPr b="0" i="0" lang="en-GB" sz="1600" u="none" cap="none" strike="noStrike">
                <a:solidFill>
                  <a:schemeClr val="dk1"/>
                </a:solidFill>
                <a:latin typeface="Montserrat"/>
                <a:ea typeface="Montserrat"/>
                <a:cs typeface="Montserrat"/>
                <a:sym typeface="Montserrat"/>
              </a:rPr>
              <a:t>Non-mandatory (Target req.)</a:t>
            </a:r>
            <a:endParaRPr b="0" i="0" sz="1600" u="none" cap="none" strike="noStrike">
              <a:solidFill>
                <a:srgbClr val="000000"/>
              </a:solidFill>
              <a:latin typeface="Arial"/>
              <a:ea typeface="Arial"/>
              <a:cs typeface="Arial"/>
              <a:sym typeface="Arial"/>
            </a:endParaRPr>
          </a:p>
          <a:p>
            <a:pPr indent="-114300" lvl="0" marL="457200" marR="0" rtl="0" algn="l">
              <a:lnSpc>
                <a:spcPct val="115000"/>
              </a:lnSpc>
              <a:spcBef>
                <a:spcPts val="400"/>
              </a:spcBef>
              <a:spcAft>
                <a:spcPts val="0"/>
              </a:spcAft>
              <a:buClr>
                <a:srgbClr val="1F497D"/>
              </a:buClr>
              <a:buSzPts val="1900"/>
              <a:buFont typeface="Arial"/>
              <a:buNone/>
            </a:pPr>
            <a:r>
              <a:t/>
            </a:r>
            <a:endParaRPr b="0" i="0" sz="1600" u="none" cap="none" strike="noStrike">
              <a:solidFill>
                <a:schemeClr val="dk1"/>
              </a:solidFill>
              <a:latin typeface="Montserrat"/>
              <a:ea typeface="Montserrat"/>
              <a:cs typeface="Montserrat"/>
              <a:sym typeface="Montserrat"/>
            </a:endParaRPr>
          </a:p>
        </p:txBody>
      </p:sp>
      <p:pic>
        <p:nvPicPr>
          <p:cNvPr id="158" name="Google Shape;158;g26caff13ce0_0_107"/>
          <p:cNvPicPr preferRelativeResize="0"/>
          <p:nvPr/>
        </p:nvPicPr>
        <p:blipFill rotWithShape="1">
          <a:blip r:embed="rId3">
            <a:alphaModFix/>
          </a:blip>
          <a:srcRect b="56587" l="0" r="0" t="0"/>
          <a:stretch/>
        </p:blipFill>
        <p:spPr>
          <a:xfrm>
            <a:off x="6227480" y="4191000"/>
            <a:ext cx="4928840" cy="2667000"/>
          </a:xfrm>
          <a:prstGeom prst="rect">
            <a:avLst/>
          </a:prstGeom>
          <a:noFill/>
          <a:ln>
            <a:noFill/>
          </a:ln>
        </p:spPr>
      </p:pic>
      <p:pic>
        <p:nvPicPr>
          <p:cNvPr id="159" name="Google Shape;159;g26caff13ce0_0_107"/>
          <p:cNvPicPr preferRelativeResize="0"/>
          <p:nvPr/>
        </p:nvPicPr>
        <p:blipFill rotWithShape="1">
          <a:blip r:embed="rId4">
            <a:alphaModFix/>
          </a:blip>
          <a:srcRect b="0" l="0" r="0" t="0"/>
          <a:stretch/>
        </p:blipFill>
        <p:spPr>
          <a:xfrm>
            <a:off x="6192429" y="1142076"/>
            <a:ext cx="5081126" cy="3236244"/>
          </a:xfrm>
          <a:prstGeom prst="rect">
            <a:avLst/>
          </a:prstGeom>
          <a:noFill/>
          <a:ln>
            <a:noFill/>
          </a:ln>
        </p:spPr>
      </p:pic>
      <p:pic>
        <p:nvPicPr>
          <p:cNvPr id="160" name="Google Shape;160;g26caff13ce0_0_107"/>
          <p:cNvPicPr preferRelativeResize="0"/>
          <p:nvPr/>
        </p:nvPicPr>
        <p:blipFill rotWithShape="1">
          <a:blip r:embed="rId5">
            <a:alphaModFix/>
          </a:blip>
          <a:srcRect b="0" l="0" r="0" t="0"/>
          <a:stretch/>
        </p:blipFill>
        <p:spPr>
          <a:xfrm>
            <a:off x="1786940" y="5219864"/>
            <a:ext cx="3157946" cy="1015672"/>
          </a:xfrm>
          <a:prstGeom prst="rect">
            <a:avLst/>
          </a:prstGeom>
          <a:noFill/>
          <a:ln>
            <a:noFill/>
          </a:ln>
        </p:spPr>
      </p:pic>
      <p:pic>
        <p:nvPicPr>
          <p:cNvPr id="161" name="Google Shape;161;g26caff13ce0_0_107"/>
          <p:cNvPicPr preferRelativeResize="0"/>
          <p:nvPr/>
        </p:nvPicPr>
        <p:blipFill rotWithShape="1">
          <a:blip r:embed="rId6">
            <a:alphaModFix/>
          </a:blip>
          <a:srcRect b="0" l="0" r="0" t="0"/>
          <a:stretch/>
        </p:blipFill>
        <p:spPr>
          <a:xfrm>
            <a:off x="588413" y="1380159"/>
            <a:ext cx="387167" cy="47021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2c6dcf9884f_0_5"/>
          <p:cNvSpPr txBox="1"/>
          <p:nvPr>
            <p:ph idx="1" type="body"/>
          </p:nvPr>
        </p:nvSpPr>
        <p:spPr>
          <a:xfrm>
            <a:off x="324225" y="1101324"/>
            <a:ext cx="11495400" cy="53646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GB" sz="1400"/>
              <a:t>CEOS-ARD PFS Mapping from Ake:</a:t>
            </a:r>
            <a:endParaRPr sz="1400"/>
          </a:p>
          <a:p>
            <a:pPr indent="-317500" lvl="1" marL="914400" rtl="0" algn="l">
              <a:spcBef>
                <a:spcPts val="600"/>
              </a:spcBef>
              <a:spcAft>
                <a:spcPts val="0"/>
              </a:spcAft>
              <a:buSzPts val="1400"/>
              <a:buChar char="▪"/>
            </a:pPr>
            <a:r>
              <a:rPr lang="en-GB" sz="1400" u="sng">
                <a:solidFill>
                  <a:schemeClr val="hlink"/>
                </a:solidFill>
                <a:hlinkClick r:id="rId3"/>
              </a:rPr>
              <a:t>https://docs.google.com/spreadsheets/d/1WyTfxrsz-x4H_FJvKg8OBg3w6YrcaYSfTtbqU3HPLM4/edit#gid=1122310695</a:t>
            </a:r>
            <a:endParaRPr sz="1400"/>
          </a:p>
          <a:p>
            <a:pPr indent="-317500" lvl="0" marL="457200" rtl="0" algn="l">
              <a:spcBef>
                <a:spcPts val="600"/>
              </a:spcBef>
              <a:spcAft>
                <a:spcPts val="0"/>
              </a:spcAft>
              <a:buSzPts val="1400"/>
              <a:buChar char="❖"/>
            </a:pPr>
            <a:r>
              <a:rPr lang="en-GB" sz="1400"/>
              <a:t>Already clearly significant consistency</a:t>
            </a:r>
            <a:endParaRPr sz="1400"/>
          </a:p>
          <a:p>
            <a:pPr indent="-317500" lvl="0" marL="457200" rtl="0" algn="l">
              <a:spcBef>
                <a:spcPts val="600"/>
              </a:spcBef>
              <a:spcAft>
                <a:spcPts val="0"/>
              </a:spcAft>
              <a:buSzPts val="1400"/>
              <a:buChar char="❖"/>
            </a:pPr>
            <a:r>
              <a:rPr lang="en-GB" sz="1400"/>
              <a:t>Issues from earlier today with inconsistency and out of sync updates</a:t>
            </a:r>
            <a:endParaRPr sz="1400"/>
          </a:p>
          <a:p>
            <a:pPr indent="-317500" lvl="0" marL="457200" rtl="0" algn="l">
              <a:spcBef>
                <a:spcPts val="600"/>
              </a:spcBef>
              <a:spcAft>
                <a:spcPts val="0"/>
              </a:spcAft>
              <a:buSzPts val="1400"/>
              <a:buChar char="❖"/>
            </a:pPr>
            <a:r>
              <a:rPr lang="en-GB" sz="1400"/>
              <a:t>Also aid STAC Extension work – Proposal from Matthias Mohr:</a:t>
            </a:r>
            <a:endParaRPr sz="1400"/>
          </a:p>
          <a:p>
            <a:pPr indent="-317500" lvl="1" marL="914400" rtl="0" algn="l">
              <a:spcBef>
                <a:spcPts val="600"/>
              </a:spcBef>
              <a:spcAft>
                <a:spcPts val="0"/>
              </a:spcAft>
              <a:buSzPts val="1400"/>
              <a:buChar char="▪"/>
            </a:pPr>
            <a:r>
              <a:rPr lang="en-GB" sz="1400"/>
              <a:t>Switch to a grouping of similar requirements (“profiles”) as e.g. in STAC with their Extensions, and then combine them in the actual PFS. Means it only needs to be maintained once and are consistent.</a:t>
            </a:r>
            <a:endParaRPr sz="1400"/>
          </a:p>
          <a:p>
            <a:pPr indent="-317500" lvl="0" marL="457200" rtl="0" algn="l">
              <a:spcBef>
                <a:spcPts val="600"/>
              </a:spcBef>
              <a:spcAft>
                <a:spcPts val="0"/>
              </a:spcAft>
              <a:buSzPts val="1400"/>
              <a:buChar char="❖"/>
            </a:pPr>
            <a:r>
              <a:rPr lang="en-GB" sz="1400"/>
              <a:t>Could run into issues with desire for sensor agnostic PFS?</a:t>
            </a:r>
            <a:endParaRPr sz="1400"/>
          </a:p>
          <a:p>
            <a:pPr indent="-317500" lvl="0" marL="457200" rtl="0" algn="l">
              <a:spcBef>
                <a:spcPts val="600"/>
              </a:spcBef>
              <a:spcAft>
                <a:spcPts val="0"/>
              </a:spcAft>
              <a:buSzPts val="1400"/>
              <a:buChar char="❖"/>
            </a:pPr>
            <a:r>
              <a:rPr lang="en-GB" sz="1400"/>
              <a:t>Should be looking less at the sensor, more at the measurements?</a:t>
            </a:r>
            <a:endParaRPr sz="1400"/>
          </a:p>
          <a:p>
            <a:pPr indent="-317500" lvl="0" marL="457200" rtl="0" algn="l">
              <a:spcBef>
                <a:spcPts val="600"/>
              </a:spcBef>
              <a:spcAft>
                <a:spcPts val="0"/>
              </a:spcAft>
              <a:buSzPts val="1400"/>
              <a:buChar char="❖"/>
            </a:pPr>
            <a:r>
              <a:rPr lang="en-GB" sz="1400"/>
              <a:t>Ocean Reflectance PFS – An issue or opportunity regarding this combined PFS?</a:t>
            </a:r>
            <a:endParaRPr sz="1400"/>
          </a:p>
          <a:p>
            <a:pPr indent="-317500" lvl="0" marL="457200" rtl="0" algn="l">
              <a:spcBef>
                <a:spcPts val="600"/>
              </a:spcBef>
              <a:spcAft>
                <a:spcPts val="0"/>
              </a:spcAft>
              <a:buSzPts val="1400"/>
              <a:buChar char="❖"/>
            </a:pPr>
            <a:r>
              <a:rPr lang="en-GB" sz="1400"/>
              <a:t>SAR PFS accommodated the possibility that the ARD product may not be generated from a single data source.</a:t>
            </a:r>
            <a:endParaRPr sz="1400"/>
          </a:p>
          <a:p>
            <a:pPr indent="-317500" lvl="1" marL="914400" rtl="0" algn="l">
              <a:spcBef>
                <a:spcPts val="600"/>
              </a:spcBef>
              <a:spcAft>
                <a:spcPts val="0"/>
              </a:spcAft>
              <a:buSzPts val="1400"/>
              <a:buChar char="▪"/>
            </a:pPr>
            <a:r>
              <a:rPr lang="en-GB" sz="1400"/>
              <a:t>Indicated by source data attributes (1.6) and CEOS-ARD product attributes (1.7) being separated. </a:t>
            </a:r>
            <a:endParaRPr sz="1400"/>
          </a:p>
          <a:p>
            <a:pPr indent="-317500" lvl="1" marL="914400" rtl="0" algn="l">
              <a:spcBef>
                <a:spcPts val="600"/>
              </a:spcBef>
              <a:spcAft>
                <a:spcPts val="0"/>
              </a:spcAft>
              <a:buSzPts val="1400"/>
              <a:buChar char="▪"/>
            </a:pPr>
            <a:r>
              <a:rPr lang="en-GB" sz="1400"/>
              <a:t>This could be something brought across to the optical side as well. </a:t>
            </a:r>
            <a:endParaRPr sz="1400"/>
          </a:p>
          <a:p>
            <a:pPr indent="-317500" lvl="0" marL="457200" rtl="0" algn="l">
              <a:spcBef>
                <a:spcPts val="600"/>
              </a:spcBef>
              <a:spcAft>
                <a:spcPts val="0"/>
              </a:spcAft>
              <a:buSzPts val="1400"/>
              <a:buChar char="❖"/>
            </a:pPr>
            <a:r>
              <a:rPr lang="en-GB" sz="1400"/>
              <a:t>Increased alignment with SAR side also?</a:t>
            </a:r>
            <a:endParaRPr sz="1400"/>
          </a:p>
          <a:p>
            <a:pPr indent="-317500" lvl="0" marL="457200" rtl="0" algn="l">
              <a:spcBef>
                <a:spcPts val="600"/>
              </a:spcBef>
              <a:spcAft>
                <a:spcPts val="0"/>
              </a:spcAft>
              <a:buSzPts val="1400"/>
              <a:buChar char="❖"/>
            </a:pPr>
            <a:r>
              <a:rPr lang="en-GB" sz="1400"/>
              <a:t>Peter Strobl recognised we need to talk about the overall structure. This is where ISO/OGC is starting now. Will need to find a scheme that is robust across the value chain. Ensure the same logic at different product levels.</a:t>
            </a:r>
            <a:endParaRPr sz="1400"/>
          </a:p>
          <a:p>
            <a:pPr indent="-317500" lvl="0" marL="457200" rtl="0" algn="l">
              <a:spcBef>
                <a:spcPts val="600"/>
              </a:spcBef>
              <a:spcAft>
                <a:spcPts val="600"/>
              </a:spcAft>
              <a:buClr>
                <a:srgbClr val="CC0000"/>
              </a:buClr>
              <a:buSzPts val="1400"/>
              <a:buChar char="❖"/>
            </a:pPr>
            <a:r>
              <a:rPr b="1" lang="en-GB" sz="1400">
                <a:solidFill>
                  <a:srgbClr val="CC0000"/>
                </a:solidFill>
                <a:highlight>
                  <a:srgbClr val="F4CCCC"/>
                </a:highlight>
              </a:rPr>
              <a:t>LSI-VC-15 Decision Point: Do we proceed in this direction? Who will take the lead? Timeframe for development?</a:t>
            </a:r>
            <a:endParaRPr b="1" sz="1400">
              <a:solidFill>
                <a:srgbClr val="CC0000"/>
              </a:solidFill>
              <a:highlight>
                <a:srgbClr val="F4CCCC"/>
              </a:highlight>
            </a:endParaRPr>
          </a:p>
        </p:txBody>
      </p:sp>
      <p:sp>
        <p:nvSpPr>
          <p:cNvPr id="167" name="Google Shape;167;g2c6dcf9884f_0_5"/>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a:t>Discussion Points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