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6858000" cy="9144000"/>
  <p:embeddedFontLst>
    <p:embeddedFont>
      <p:font typeface="Montserra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jn7DoV7pUszqGmzZl/84YC5NMM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4F0E7B-AA1C-4909-A1E6-2BD03E06DC8A}">
  <a:tblStyle styleId="{524F0E7B-AA1C-4909-A1E6-2BD03E06DC8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font" Target="fonts/Montserrat-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Montserrat-bold.fntdata"/><Relationship Id="rId6" Type="http://schemas.openxmlformats.org/officeDocument/2006/relationships/notesMaster" Target="notesMasters/notesMaster1.xml"/><Relationship Id="rId18" Type="http://schemas.openxmlformats.org/officeDocument/2006/relationships/font" Target="fonts/Montserrat-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6caf4e1409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6caf4e140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caf4e140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6caf4e14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6caf4e1409_2_57:notes"/>
          <p:cNvSpPr txBox="1"/>
          <p:nvPr>
            <p:ph idx="1" type="body"/>
          </p:nvPr>
        </p:nvSpPr>
        <p:spPr>
          <a:xfrm>
            <a:off x="685801" y="4343406"/>
            <a:ext cx="5486400" cy="4114805"/>
          </a:xfrm>
          <a:prstGeom prst="rect">
            <a:avLst/>
          </a:prstGeom>
          <a:noFill/>
          <a:ln>
            <a:noFill/>
          </a:ln>
        </p:spPr>
        <p:txBody>
          <a:bodyPr anchorCtr="0" anchor="t" bIns="91425" lIns="91425" spcFirstLastPara="1" rIns="91425" wrap="square" tIns="91425">
            <a:noAutofit/>
          </a:bodyPr>
          <a:lstStyle/>
          <a:p>
            <a:pPr indent="-101600" lvl="0" marL="171450" rtl="0" algn="l">
              <a:lnSpc>
                <a:spcPct val="100000"/>
              </a:lnSpc>
              <a:spcBef>
                <a:spcPts val="0"/>
              </a:spcBef>
              <a:spcAft>
                <a:spcPts val="0"/>
              </a:spcAft>
              <a:buSzPts val="1100"/>
              <a:buFont typeface="Arial"/>
              <a:buNone/>
            </a:pPr>
            <a:r>
              <a:t/>
            </a:r>
            <a:endParaRPr/>
          </a:p>
        </p:txBody>
      </p:sp>
      <p:sp>
        <p:nvSpPr>
          <p:cNvPr id="136" name="Google Shape;136;g26caf4e1409_2_57:notes"/>
          <p:cNvSpPr/>
          <p:nvPr>
            <p:ph idx="2" type="sldImg"/>
          </p:nvPr>
        </p:nvSpPr>
        <p:spPr>
          <a:xfrm>
            <a:off x="91291" y="685838"/>
            <a:ext cx="6675419" cy="34291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6caf4e1409_2_66:notes"/>
          <p:cNvSpPr txBox="1"/>
          <p:nvPr>
            <p:ph idx="1" type="body"/>
          </p:nvPr>
        </p:nvSpPr>
        <p:spPr>
          <a:xfrm>
            <a:off x="685801" y="4343406"/>
            <a:ext cx="5486400" cy="4114805"/>
          </a:xfrm>
          <a:prstGeom prst="rect">
            <a:avLst/>
          </a:prstGeom>
          <a:noFill/>
          <a:ln>
            <a:noFill/>
          </a:ln>
        </p:spPr>
        <p:txBody>
          <a:bodyPr anchorCtr="0" anchor="t" bIns="91425" lIns="91425" spcFirstLastPara="1" rIns="91425" wrap="square" tIns="91425">
            <a:noAutofit/>
          </a:bodyPr>
          <a:lstStyle/>
          <a:p>
            <a:pPr indent="-101600" lvl="0" marL="171450" rtl="0" algn="l">
              <a:lnSpc>
                <a:spcPct val="100000"/>
              </a:lnSpc>
              <a:spcBef>
                <a:spcPts val="0"/>
              </a:spcBef>
              <a:spcAft>
                <a:spcPts val="0"/>
              </a:spcAft>
              <a:buSzPts val="1100"/>
              <a:buFont typeface="Arial"/>
              <a:buNone/>
            </a:pPr>
            <a:r>
              <a:t/>
            </a:r>
            <a:endParaRPr/>
          </a:p>
        </p:txBody>
      </p:sp>
      <p:sp>
        <p:nvSpPr>
          <p:cNvPr id="145" name="Google Shape;145;g26caf4e1409_2_66:notes"/>
          <p:cNvSpPr/>
          <p:nvPr>
            <p:ph idx="2" type="sldImg"/>
          </p:nvPr>
        </p:nvSpPr>
        <p:spPr>
          <a:xfrm>
            <a:off x="91291" y="685838"/>
            <a:ext cx="6675419" cy="34291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6caf4e1409_2_76:notes"/>
          <p:cNvSpPr txBox="1"/>
          <p:nvPr>
            <p:ph idx="1" type="body"/>
          </p:nvPr>
        </p:nvSpPr>
        <p:spPr>
          <a:xfrm>
            <a:off x="685801" y="4343406"/>
            <a:ext cx="5486400" cy="4114805"/>
          </a:xfrm>
          <a:prstGeom prst="rect">
            <a:avLst/>
          </a:prstGeom>
          <a:noFill/>
          <a:ln>
            <a:noFill/>
          </a:ln>
        </p:spPr>
        <p:txBody>
          <a:bodyPr anchorCtr="0" anchor="t" bIns="91425" lIns="91425" spcFirstLastPara="1" rIns="91425" wrap="square" tIns="91425">
            <a:noAutofit/>
          </a:bodyPr>
          <a:lstStyle/>
          <a:p>
            <a:pPr indent="-101600" lvl="0" marL="171450" rtl="0" algn="l">
              <a:lnSpc>
                <a:spcPct val="100000"/>
              </a:lnSpc>
              <a:spcBef>
                <a:spcPts val="0"/>
              </a:spcBef>
              <a:spcAft>
                <a:spcPts val="0"/>
              </a:spcAft>
              <a:buSzPts val="1100"/>
              <a:buFont typeface="Arial"/>
              <a:buNone/>
            </a:pPr>
            <a:r>
              <a:t/>
            </a:r>
            <a:endParaRPr/>
          </a:p>
        </p:txBody>
      </p:sp>
      <p:sp>
        <p:nvSpPr>
          <p:cNvPr id="156" name="Google Shape;156;g26caf4e1409_2_76:notes"/>
          <p:cNvSpPr/>
          <p:nvPr>
            <p:ph idx="2" type="sldImg"/>
          </p:nvPr>
        </p:nvSpPr>
        <p:spPr>
          <a:xfrm>
            <a:off x="91291" y="685838"/>
            <a:ext cx="6675419" cy="34291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caf4e1409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6caf4e140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6cc811db7a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6cc811db7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cc811db7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6cc811db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cc811db7a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6cc811db7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image" Target="../media/image1.png"/><Relationship Id="rId6"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image" Target="../media/image1.png"/><Relationship Id="rId6"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5"/>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5"/>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5"/>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5"/>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5"/>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5"/>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5"/>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5"/>
          <p:cNvPicPr preferRelativeResize="0"/>
          <p:nvPr/>
        </p:nvPicPr>
        <p:blipFill rotWithShape="1">
          <a:blip r:embed="rId6">
            <a:alphaModFix amt="34000"/>
          </a:blip>
          <a:srcRect b="670" l="54016" r="11355" t="36081"/>
          <a:stretch/>
        </p:blipFill>
        <p:spPr>
          <a:xfrm rot="-5400000">
            <a:off x="5792642" y="4819952"/>
            <a:ext cx="1719709" cy="2366806"/>
          </a:xfrm>
          <a:prstGeom prst="rtTriangle">
            <a:avLst/>
          </a:prstGeom>
          <a:noFill/>
          <a:ln>
            <a:noFill/>
          </a:ln>
        </p:spPr>
      </p:pic>
      <p:sp>
        <p:nvSpPr>
          <p:cNvPr id="20" name="Google Shape;20;p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8" name="Shape 108"/>
        <p:cNvGrpSpPr/>
        <p:nvPr/>
      </p:nvGrpSpPr>
      <p:grpSpPr>
        <a:xfrm>
          <a:off x="0" y="0"/>
          <a:ext cx="0" cy="0"/>
          <a:chOff x="0" y="0"/>
          <a:chExt cx="0" cy="0"/>
        </a:xfrm>
      </p:grpSpPr>
      <p:sp>
        <p:nvSpPr>
          <p:cNvPr id="109" name="Google Shape;109;g26caf4e1409_2_4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10" name="Google Shape;110;g26caf4e1409_2_4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111" name="Google Shape;111;g26caf4e1409_2_4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12" name="Google Shape;112;g26caf4e1409_2_4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3" name="Google Shape;113;g26caf4e1409_2_4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4" name="Google Shape;114;g26caf4e1409_2_4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115" name="Google Shape;115;g26caf4e1409_2_4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116" name="Google Shape;116;g26caf4e1409_2_4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17" name="Google Shape;117;g26caf4e1409_2_4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118" name="Google Shape;118;g26caf4e1409_2_46"/>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LSI-VC-13, 23-24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6"/>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LSI-VC-15, 3-5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7"/>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LSI-VC-14, 10-12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8"/>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LSI-VC-14, 10-12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9"/>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LSI-VC-13, 23-24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8" name="Shape 68"/>
        <p:cNvGrpSpPr/>
        <p:nvPr/>
      </p:nvGrpSpPr>
      <p:grpSpPr>
        <a:xfrm>
          <a:off x="0" y="0"/>
          <a:ext cx="0" cy="0"/>
          <a:chOff x="0" y="0"/>
          <a:chExt cx="0" cy="0"/>
        </a:xfrm>
      </p:grpSpPr>
      <p:pic>
        <p:nvPicPr>
          <p:cNvPr id="69" name="Google Shape;69;g26caf4e1409_2_6"/>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70" name="Google Shape;70;g26caf4e1409_2_6"/>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71" name="Google Shape;71;g26caf4e1409_2_6"/>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72" name="Google Shape;72;g26caf4e1409_2_6"/>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 name="Google Shape;73;g26caf4e1409_2_6"/>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4" name="Google Shape;74;g26caf4e1409_2_6"/>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75" name="Google Shape;75;g26caf4e1409_2_6"/>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76" name="Google Shape;76;g26caf4e1409_2_6"/>
          <p:cNvPicPr preferRelativeResize="0"/>
          <p:nvPr/>
        </p:nvPicPr>
        <p:blipFill rotWithShape="1">
          <a:blip r:embed="rId6">
            <a:alphaModFix amt="34000"/>
          </a:blip>
          <a:srcRect b="671" l="54016" r="11355" t="36081"/>
          <a:stretch/>
        </p:blipFill>
        <p:spPr>
          <a:xfrm rot="-5400000">
            <a:off x="5792642" y="4819952"/>
            <a:ext cx="1719709" cy="2366806"/>
          </a:xfrm>
          <a:prstGeom prst="rtTriangle">
            <a:avLst/>
          </a:prstGeom>
          <a:noFill/>
          <a:ln>
            <a:noFill/>
          </a:ln>
        </p:spPr>
      </p:pic>
      <p:sp>
        <p:nvSpPr>
          <p:cNvPr id="77" name="Google Shape;77;g26caf4e1409_2_6"/>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8" name="Shape 78"/>
        <p:cNvGrpSpPr/>
        <p:nvPr/>
      </p:nvGrpSpPr>
      <p:grpSpPr>
        <a:xfrm>
          <a:off x="0" y="0"/>
          <a:ext cx="0" cy="0"/>
          <a:chOff x="0" y="0"/>
          <a:chExt cx="0" cy="0"/>
        </a:xfrm>
      </p:grpSpPr>
      <p:sp>
        <p:nvSpPr>
          <p:cNvPr id="79" name="Google Shape;79;g26caf4e1409_2_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80" name="Google Shape;80;g26caf4e1409_2_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81" name="Google Shape;81;g26caf4e1409_2_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82" name="Google Shape;82;g26caf4e1409_2_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83" name="Google Shape;83;g26caf4e1409_2_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84" name="Google Shape;84;g26caf4e1409_2_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85" name="Google Shape;85;g26caf4e1409_2_16"/>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LSI-VC-14, 10-12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86" name="Google Shape;86;g26caf4e1409_2_1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87" name="Google Shape;87;g26caf4e1409_2_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8" name="Shape 88"/>
        <p:cNvGrpSpPr/>
        <p:nvPr/>
      </p:nvGrpSpPr>
      <p:grpSpPr>
        <a:xfrm>
          <a:off x="0" y="0"/>
          <a:ext cx="0" cy="0"/>
          <a:chOff x="0" y="0"/>
          <a:chExt cx="0" cy="0"/>
        </a:xfrm>
      </p:grpSpPr>
      <p:sp>
        <p:nvSpPr>
          <p:cNvPr id="89" name="Google Shape;89;g26caf4e1409_2_2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90" name="Google Shape;90;g26caf4e1409_2_2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91" name="Google Shape;91;g26caf4e1409_2_2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2" name="Google Shape;92;g26caf4e1409_2_2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3" name="Google Shape;93;g26caf4e1409_2_2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4" name="Google Shape;94;g26caf4e1409_2_26"/>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95" name="Google Shape;95;g26caf4e1409_2_26"/>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96" name="Google Shape;96;g26caf4e1409_2_2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97" name="Google Shape;97;g26caf4e1409_2_2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98" name="Google Shape;98;g26caf4e1409_2_26"/>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LSI-VC-14, 10-12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9" name="Shape 99"/>
        <p:cNvGrpSpPr/>
        <p:nvPr/>
      </p:nvGrpSpPr>
      <p:grpSpPr>
        <a:xfrm>
          <a:off x="0" y="0"/>
          <a:ext cx="0" cy="0"/>
          <a:chOff x="0" y="0"/>
          <a:chExt cx="0" cy="0"/>
        </a:xfrm>
      </p:grpSpPr>
      <p:sp>
        <p:nvSpPr>
          <p:cNvPr id="100" name="Google Shape;100;g26caf4e1409_2_3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01" name="Google Shape;101;g26caf4e1409_2_3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102" name="Google Shape;102;g26caf4e1409_2_3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03" name="Google Shape;103;g26caf4e1409_2_3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4" name="Google Shape;104;g26caf4e1409_2_3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5" name="Google Shape;105;g26caf4e1409_2_3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06" name="Google Shape;106;g26caf4e1409_2_3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107" name="Google Shape;107;g26caf4e1409_2_37"/>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LSI-VC-14, 10-12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7.png"/><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g26caf4e1409_2_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4" name="Google Shape;64;g26caf4e1409_2_0"/>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65" name="Google Shape;65;g26caf4e1409_2_0"/>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6" name="Google Shape;66;g26caf4e1409_2_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7" name="Google Shape;67;g26caf4e1409_2_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3"/>
    <p:sldLayoutId id="2147483656" r:id="rId4"/>
    <p:sldLayoutId id="2147483657" r:id="rId5"/>
    <p:sldLayoutId id="2147483658" r:id="rId6"/>
    <p:sldLayoutId id="2147483659"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
          <p:cNvSpPr txBox="1"/>
          <p:nvPr>
            <p:ph type="title"/>
          </p:nvPr>
        </p:nvSpPr>
        <p:spPr>
          <a:xfrm>
            <a:off x="176050" y="175950"/>
            <a:ext cx="69033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lt1"/>
              </a:buClr>
              <a:buSzPts val="8000"/>
              <a:buFont typeface="Arial"/>
              <a:buNone/>
            </a:pPr>
            <a:r>
              <a:rPr lang="en-GB" sz="4700">
                <a:latin typeface="Arial"/>
                <a:ea typeface="Arial"/>
                <a:cs typeface="Arial"/>
                <a:sym typeface="Arial"/>
              </a:rPr>
              <a:t>2.4: Discussion on Sub-Pixel Accuracy Requirement (4.1 Geometric Correction)</a:t>
            </a:r>
            <a:endParaRPr sz="4700">
              <a:latin typeface="Arial"/>
              <a:ea typeface="Arial"/>
              <a:cs typeface="Arial"/>
              <a:sym typeface="Arial"/>
            </a:endParaRPr>
          </a:p>
        </p:txBody>
      </p:sp>
      <p:sp>
        <p:nvSpPr>
          <p:cNvPr id="124" name="Google Shape;124;p1"/>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#2.4</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LSI-VC-15, Tokyo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3rd - 5th April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
          <p:cNvSpPr txBox="1"/>
          <p:nvPr>
            <p:ph idx="1" type="body"/>
          </p:nvPr>
        </p:nvSpPr>
        <p:spPr>
          <a:xfrm>
            <a:off x="324225" y="1274525"/>
            <a:ext cx="11495400" cy="49470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AutoNum type="arabicPeriod"/>
            </a:pPr>
            <a:r>
              <a:t/>
            </a:r>
            <a:endParaRPr/>
          </a:p>
        </p:txBody>
      </p:sp>
      <p:sp>
        <p:nvSpPr>
          <p:cNvPr id="197" name="Google Shape;197;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3200"/>
              <a:t>Other inputs / options from the LSI Leads…</a:t>
            </a:r>
            <a:endParaRPr sz="32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6caf4e1409_0_23"/>
          <p:cNvSpPr txBox="1"/>
          <p:nvPr>
            <p:ph idx="1" type="body"/>
          </p:nvPr>
        </p:nvSpPr>
        <p:spPr>
          <a:xfrm>
            <a:off x="1705083" y="2349996"/>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3600">
                <a:solidFill>
                  <a:srgbClr val="CC0000"/>
                </a:solidFill>
                <a:highlight>
                  <a:srgbClr val="F4CCCC"/>
                </a:highlight>
              </a:rPr>
              <a:t>Discussion!</a:t>
            </a:r>
            <a:endParaRPr sz="3600">
              <a:solidFill>
                <a:srgbClr val="CC0000"/>
              </a:solidFill>
              <a:highlight>
                <a:srgbClr val="F4CCCC"/>
              </a:highlight>
            </a:endParaRPr>
          </a:p>
          <a:p>
            <a:pPr indent="0" lvl="0" marL="0" rtl="0" algn="l">
              <a:spcBef>
                <a:spcPts val="1000"/>
              </a:spcBef>
              <a:spcAft>
                <a:spcPts val="0"/>
              </a:spcAft>
              <a:buNone/>
            </a:pPr>
            <a:r>
              <a:t/>
            </a:r>
            <a:endParaRPr sz="3600">
              <a:solidFill>
                <a:srgbClr val="CC0000"/>
              </a:solidFill>
              <a:highlight>
                <a:srgbClr val="F4CCCC"/>
              </a:highlight>
            </a:endParaRPr>
          </a:p>
          <a:p>
            <a:pPr indent="0" lvl="0" marL="0" rtl="0" algn="l">
              <a:spcBef>
                <a:spcPts val="1000"/>
              </a:spcBef>
              <a:spcAft>
                <a:spcPts val="0"/>
              </a:spcAft>
              <a:buNone/>
            </a:pPr>
            <a:r>
              <a:rPr lang="en-GB" sz="3600">
                <a:solidFill>
                  <a:srgbClr val="CC0000"/>
                </a:solidFill>
                <a:highlight>
                  <a:srgbClr val="F4CCCC"/>
                </a:highlight>
              </a:rPr>
              <a:t>Decision!</a:t>
            </a:r>
            <a:endParaRPr sz="3600">
              <a:solidFill>
                <a:srgbClr val="CC0000"/>
              </a:solidFill>
              <a:highlight>
                <a:srgbClr val="F4CCCC"/>
              </a:highlight>
            </a:endParaRPr>
          </a:p>
        </p:txBody>
      </p:sp>
      <p:sp>
        <p:nvSpPr>
          <p:cNvPr id="203" name="Google Shape;203;g26caf4e1409_0_2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Background</a:t>
            </a:r>
            <a:endParaRPr/>
          </a:p>
        </p:txBody>
      </p:sp>
      <p:pic>
        <p:nvPicPr>
          <p:cNvPr id="204" name="Google Shape;204;g26caf4e1409_0_23"/>
          <p:cNvPicPr preferRelativeResize="0"/>
          <p:nvPr/>
        </p:nvPicPr>
        <p:blipFill>
          <a:blip r:embed="rId3">
            <a:alphaModFix/>
          </a:blip>
          <a:stretch>
            <a:fillRect/>
          </a:stretch>
        </p:blipFill>
        <p:spPr>
          <a:xfrm>
            <a:off x="7162023" y="1219175"/>
            <a:ext cx="3472274" cy="5213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6caf4e1409_0_0"/>
          <p:cNvSpPr txBox="1"/>
          <p:nvPr>
            <p:ph idx="1" type="body"/>
          </p:nvPr>
        </p:nvSpPr>
        <p:spPr>
          <a:xfrm>
            <a:off x="176058" y="1467596"/>
            <a:ext cx="11495400" cy="46629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SzPts val="2200"/>
              <a:buChar char="❖"/>
            </a:pPr>
            <a:r>
              <a:rPr lang="en-GB" sz="2200"/>
              <a:t>A long standing issue. KARI (LSI-VC-8, </a:t>
            </a:r>
            <a:r>
              <a:rPr b="1" lang="en-GB" sz="2200"/>
              <a:t>2019</a:t>
            </a:r>
            <a:r>
              <a:rPr lang="en-GB" sz="2200"/>
              <a:t>):</a:t>
            </a:r>
            <a:endParaRPr sz="2200"/>
          </a:p>
          <a:p>
            <a:pPr indent="0" lvl="0" marL="0" rtl="0" algn="l">
              <a:spcBef>
                <a:spcPts val="1000"/>
              </a:spcBef>
              <a:spcAft>
                <a:spcPts val="0"/>
              </a:spcAft>
              <a:buNone/>
            </a:pPr>
            <a:r>
              <a:t/>
            </a:r>
            <a:endParaRPr sz="2200"/>
          </a:p>
          <a:p>
            <a:pPr indent="0" lvl="0" marL="0" rtl="0" algn="l">
              <a:spcBef>
                <a:spcPts val="1000"/>
              </a:spcBef>
              <a:spcAft>
                <a:spcPts val="0"/>
              </a:spcAft>
              <a:buNone/>
            </a:pPr>
            <a:r>
              <a:t/>
            </a:r>
            <a:endParaRPr sz="2200"/>
          </a:p>
          <a:p>
            <a:pPr indent="-368300" lvl="0" marL="457200" rtl="0" algn="l">
              <a:spcBef>
                <a:spcPts val="1000"/>
              </a:spcBef>
              <a:spcAft>
                <a:spcPts val="0"/>
              </a:spcAft>
              <a:buSzPts val="2200"/>
              <a:buChar char="❖"/>
            </a:pPr>
            <a:r>
              <a:rPr lang="en-GB" sz="2200"/>
              <a:t>Leads took an action from LSI-VC-14:</a:t>
            </a:r>
            <a:endParaRPr sz="2200"/>
          </a:p>
        </p:txBody>
      </p:sp>
      <p:sp>
        <p:nvSpPr>
          <p:cNvPr id="130" name="Google Shape;130;g26caf4e1409_0_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Background</a:t>
            </a:r>
            <a:endParaRPr/>
          </a:p>
        </p:txBody>
      </p:sp>
      <p:pic>
        <p:nvPicPr>
          <p:cNvPr id="131" name="Google Shape;131;g26caf4e1409_0_0"/>
          <p:cNvPicPr preferRelativeResize="0"/>
          <p:nvPr/>
        </p:nvPicPr>
        <p:blipFill>
          <a:blip r:embed="rId3">
            <a:alphaModFix/>
          </a:blip>
          <a:stretch>
            <a:fillRect/>
          </a:stretch>
        </p:blipFill>
        <p:spPr>
          <a:xfrm>
            <a:off x="377200" y="2172325"/>
            <a:ext cx="7925800" cy="515300"/>
          </a:xfrm>
          <a:prstGeom prst="rect">
            <a:avLst/>
          </a:prstGeom>
          <a:noFill/>
          <a:ln>
            <a:noFill/>
          </a:ln>
        </p:spPr>
      </p:pic>
      <p:pic>
        <p:nvPicPr>
          <p:cNvPr id="132" name="Google Shape;132;g26caf4e1409_0_0"/>
          <p:cNvPicPr preferRelativeResize="0"/>
          <p:nvPr/>
        </p:nvPicPr>
        <p:blipFill>
          <a:blip r:embed="rId4">
            <a:alphaModFix/>
          </a:blip>
          <a:stretch>
            <a:fillRect/>
          </a:stretch>
        </p:blipFill>
        <p:spPr>
          <a:xfrm>
            <a:off x="8576573" y="1192225"/>
            <a:ext cx="3472274" cy="5213625"/>
          </a:xfrm>
          <a:prstGeom prst="rect">
            <a:avLst/>
          </a:prstGeom>
          <a:noFill/>
          <a:ln>
            <a:noFill/>
          </a:ln>
        </p:spPr>
      </p:pic>
      <p:graphicFrame>
        <p:nvGraphicFramePr>
          <p:cNvPr id="133" name="Google Shape;133;g26caf4e1409_0_0"/>
          <p:cNvGraphicFramePr/>
          <p:nvPr/>
        </p:nvGraphicFramePr>
        <p:xfrm>
          <a:off x="525025" y="3554050"/>
          <a:ext cx="3000000" cy="3000000"/>
        </p:xfrm>
        <a:graphic>
          <a:graphicData uri="http://schemas.openxmlformats.org/drawingml/2006/table">
            <a:tbl>
              <a:tblPr>
                <a:noFill/>
                <a:tableStyleId>{524F0E7B-AA1C-4909-A1E6-2BD03E06DC8A}</a:tableStyleId>
              </a:tblPr>
              <a:tblGrid>
                <a:gridCol w="1518050"/>
                <a:gridCol w="4381000"/>
                <a:gridCol w="1731100"/>
              </a:tblGrid>
              <a:tr h="2822650">
                <a:tc>
                  <a:txBody>
                    <a:bodyPr/>
                    <a:lstStyle/>
                    <a:p>
                      <a:pPr indent="0" lvl="0" marL="0" rtl="0" algn="ctr">
                        <a:lnSpc>
                          <a:spcPct val="115000"/>
                        </a:lnSpc>
                        <a:spcBef>
                          <a:spcPts val="200"/>
                        </a:spcBef>
                        <a:spcAft>
                          <a:spcPts val="200"/>
                        </a:spcAft>
                        <a:buNone/>
                      </a:pPr>
                      <a:r>
                        <a:rPr b="1" lang="en-GB" sz="1100">
                          <a:solidFill>
                            <a:srgbClr val="FFFFFF"/>
                          </a:solidFill>
                          <a:latin typeface="Calibri"/>
                          <a:ea typeface="Calibri"/>
                          <a:cs typeface="Calibri"/>
                          <a:sym typeface="Calibri"/>
                        </a:rPr>
                        <a:t>LSI-VC-14-08</a:t>
                      </a:r>
                      <a:endParaRPr b="1" sz="1100">
                        <a:solidFill>
                          <a:srgbClr val="FFFFFF"/>
                        </a:solidFill>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3366"/>
                    </a:solidFill>
                  </a:tcPr>
                </a:tc>
                <a:tc>
                  <a:txBody>
                    <a:bodyPr/>
                    <a:lstStyle/>
                    <a:p>
                      <a:pPr indent="0" lvl="0" marL="0" rtl="0" algn="l">
                        <a:lnSpc>
                          <a:spcPct val="115000"/>
                        </a:lnSpc>
                        <a:spcBef>
                          <a:spcPts val="200"/>
                        </a:spcBef>
                        <a:spcAft>
                          <a:spcPts val="0"/>
                        </a:spcAft>
                        <a:buNone/>
                      </a:pPr>
                      <a:r>
                        <a:rPr lang="en-GB" sz="1100">
                          <a:latin typeface="Calibri"/>
                          <a:ea typeface="Calibri"/>
                          <a:cs typeface="Calibri"/>
                          <a:sym typeface="Calibri"/>
                        </a:rPr>
                        <a:t>LSI-VC Leads to summarise options for addressing the issue related to high resolution datasets and the 0.5 pixel rRMSE sub-pixel accuracy requirement of the SR PFS, for debate and decision at LSI-VC-15.</a:t>
                      </a:r>
                      <a:endParaRPr sz="1100">
                        <a:latin typeface="Calibri"/>
                        <a:ea typeface="Calibri"/>
                        <a:cs typeface="Calibri"/>
                        <a:sym typeface="Calibri"/>
                      </a:endParaRPr>
                    </a:p>
                    <a:p>
                      <a:pPr indent="0" lvl="0" marL="0" rtl="0" algn="l">
                        <a:lnSpc>
                          <a:spcPct val="115000"/>
                        </a:lnSpc>
                        <a:spcBef>
                          <a:spcPts val="200"/>
                        </a:spcBef>
                        <a:spcAft>
                          <a:spcPts val="0"/>
                        </a:spcAft>
                        <a:buNone/>
                      </a:pPr>
                      <a:r>
                        <a:rPr lang="en-GB" sz="1100">
                          <a:latin typeface="Calibri"/>
                          <a:ea typeface="Calibri"/>
                          <a:cs typeface="Calibri"/>
                          <a:sym typeface="Calibri"/>
                        </a:rPr>
                        <a:t>Discussions should consider the:</a:t>
                      </a:r>
                      <a:endParaRPr sz="1100">
                        <a:latin typeface="Calibri"/>
                        <a:ea typeface="Calibri"/>
                        <a:cs typeface="Calibri"/>
                        <a:sym typeface="Calibri"/>
                      </a:endParaRPr>
                    </a:p>
                    <a:p>
                      <a:pPr indent="-228600" lvl="0" marL="457200" rtl="0" algn="l">
                        <a:lnSpc>
                          <a:spcPct val="115000"/>
                        </a:lnSpc>
                        <a:spcBef>
                          <a:spcPts val="200"/>
                        </a:spcBef>
                        <a:spcAft>
                          <a:spcPts val="0"/>
                        </a:spcAft>
                        <a:buNone/>
                      </a:pPr>
                      <a:r>
                        <a:rPr lang="en-GB" sz="1100">
                          <a:latin typeface="Calibri"/>
                          <a:ea typeface="Calibri"/>
                          <a:cs typeface="Calibri"/>
                          <a:sym typeface="Calibri"/>
                        </a:rPr>
                        <a:t>●</a:t>
                      </a:r>
                      <a:r>
                        <a:rPr lang="en-GB" sz="700">
                          <a:latin typeface="Times New Roman"/>
                          <a:ea typeface="Times New Roman"/>
                          <a:cs typeface="Times New Roman"/>
                          <a:sym typeface="Times New Roman"/>
                        </a:rPr>
                        <a:t>  	</a:t>
                      </a:r>
                      <a:r>
                        <a:rPr lang="en-GB" sz="1100">
                          <a:latin typeface="Calibri"/>
                          <a:ea typeface="Calibri"/>
                          <a:cs typeface="Calibri"/>
                          <a:sym typeface="Calibri"/>
                        </a:rPr>
                        <a:t>Impact of this requirement on the applicability of CEOS-ARD to ‘New Space’ and industry generally;</a:t>
                      </a:r>
                      <a:endParaRPr sz="1100">
                        <a:latin typeface="Calibri"/>
                        <a:ea typeface="Calibri"/>
                        <a:cs typeface="Calibri"/>
                        <a:sym typeface="Calibri"/>
                      </a:endParaRPr>
                    </a:p>
                    <a:p>
                      <a:pPr indent="-228600" lvl="0" marL="457200" rtl="0" algn="l">
                        <a:lnSpc>
                          <a:spcPct val="115000"/>
                        </a:lnSpc>
                        <a:spcBef>
                          <a:spcPts val="0"/>
                        </a:spcBef>
                        <a:spcAft>
                          <a:spcPts val="0"/>
                        </a:spcAft>
                        <a:buNone/>
                      </a:pPr>
                      <a:r>
                        <a:rPr lang="en-GB" sz="1100">
                          <a:latin typeface="Calibri"/>
                          <a:ea typeface="Calibri"/>
                          <a:cs typeface="Calibri"/>
                          <a:sym typeface="Calibri"/>
                        </a:rPr>
                        <a:t>●</a:t>
                      </a:r>
                      <a:r>
                        <a:rPr lang="en-GB" sz="700">
                          <a:latin typeface="Times New Roman"/>
                          <a:ea typeface="Times New Roman"/>
                          <a:cs typeface="Times New Roman"/>
                          <a:sym typeface="Times New Roman"/>
                        </a:rPr>
                        <a:t>  	</a:t>
                      </a:r>
                      <a:r>
                        <a:rPr lang="en-GB" sz="1100">
                          <a:latin typeface="Calibri"/>
                          <a:ea typeface="Calibri"/>
                          <a:cs typeface="Calibri"/>
                          <a:sym typeface="Calibri"/>
                        </a:rPr>
                        <a:t>Core motivations for CEOS-ARD (stackable, time series analyses)</a:t>
                      </a:r>
                      <a:endParaRPr sz="1100">
                        <a:latin typeface="Calibri"/>
                        <a:ea typeface="Calibri"/>
                        <a:cs typeface="Calibri"/>
                        <a:sym typeface="Calibri"/>
                      </a:endParaRPr>
                    </a:p>
                    <a:p>
                      <a:pPr indent="-228600" lvl="0" marL="457200" rtl="0" algn="l">
                        <a:lnSpc>
                          <a:spcPct val="115000"/>
                        </a:lnSpc>
                        <a:spcBef>
                          <a:spcPts val="0"/>
                        </a:spcBef>
                        <a:spcAft>
                          <a:spcPts val="0"/>
                        </a:spcAft>
                        <a:buNone/>
                      </a:pPr>
                      <a:r>
                        <a:rPr lang="en-GB" sz="1100">
                          <a:latin typeface="Calibri"/>
                          <a:ea typeface="Calibri"/>
                          <a:cs typeface="Calibri"/>
                          <a:sym typeface="Calibri"/>
                        </a:rPr>
                        <a:t>●</a:t>
                      </a:r>
                      <a:r>
                        <a:rPr lang="en-GB" sz="700">
                          <a:latin typeface="Times New Roman"/>
                          <a:ea typeface="Times New Roman"/>
                          <a:cs typeface="Times New Roman"/>
                          <a:sym typeface="Times New Roman"/>
                        </a:rPr>
                        <a:t>  	</a:t>
                      </a:r>
                      <a:r>
                        <a:rPr lang="en-GB" sz="1100">
                          <a:latin typeface="Calibri"/>
                          <a:ea typeface="Calibri"/>
                          <a:cs typeface="Calibri"/>
                          <a:sym typeface="Calibri"/>
                        </a:rPr>
                        <a:t>Stopgap downsampling approach used by KARI and whether this is something that would be officially recommended to other VHR satellite operators</a:t>
                      </a:r>
                      <a:endParaRPr sz="1100">
                        <a:latin typeface="Calibri"/>
                        <a:ea typeface="Calibri"/>
                        <a:cs typeface="Calibri"/>
                        <a:sym typeface="Calibri"/>
                      </a:endParaRPr>
                    </a:p>
                    <a:p>
                      <a:pPr indent="-228600" lvl="0" marL="457200" rtl="0" algn="l">
                        <a:lnSpc>
                          <a:spcPct val="115000"/>
                        </a:lnSpc>
                        <a:spcBef>
                          <a:spcPts val="0"/>
                        </a:spcBef>
                        <a:spcAft>
                          <a:spcPts val="200"/>
                        </a:spcAft>
                        <a:buNone/>
                      </a:pPr>
                      <a:r>
                        <a:rPr lang="en-GB" sz="1100">
                          <a:latin typeface="Calibri"/>
                          <a:ea typeface="Calibri"/>
                          <a:cs typeface="Calibri"/>
                          <a:sym typeface="Calibri"/>
                        </a:rPr>
                        <a:t>●</a:t>
                      </a:r>
                      <a:r>
                        <a:rPr lang="en-GB" sz="700">
                          <a:latin typeface="Times New Roman"/>
                          <a:ea typeface="Times New Roman"/>
                          <a:cs typeface="Times New Roman"/>
                          <a:sym typeface="Times New Roman"/>
                        </a:rPr>
                        <a:t>  	</a:t>
                      </a:r>
                      <a:r>
                        <a:rPr lang="en-GB" sz="1100">
                          <a:latin typeface="Calibri"/>
                          <a:ea typeface="Calibri"/>
                          <a:cs typeface="Calibri"/>
                          <a:sym typeface="Calibri"/>
                        </a:rPr>
                        <a:t>Scientific rigour vs. inclusivity discussions and approach used by the SAR CEOS-ARD team (i.e., requiring documentation and leaving it up to users to decide dataset applicability for their applications).</a:t>
                      </a:r>
                      <a:endParaRPr sz="1100">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200"/>
                        </a:spcBef>
                        <a:spcAft>
                          <a:spcPts val="200"/>
                        </a:spcAft>
                        <a:buNone/>
                      </a:pPr>
                      <a:r>
                        <a:rPr b="1" lang="en-GB" sz="1100">
                          <a:latin typeface="Calibri"/>
                          <a:ea typeface="Calibri"/>
                          <a:cs typeface="Calibri"/>
                          <a:sym typeface="Calibri"/>
                        </a:rPr>
                        <a:t>Decision on way forward at LSI-VC-15</a:t>
                      </a:r>
                      <a:endParaRPr b="1" sz="1100">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6caf4e1409_2_57"/>
          <p:cNvSpPr txBox="1"/>
          <p:nvPr/>
        </p:nvSpPr>
        <p:spPr>
          <a:xfrm>
            <a:off x="357105" y="1290957"/>
            <a:ext cx="11112000" cy="5586104"/>
          </a:xfrm>
          <a:prstGeom prst="rect">
            <a:avLst/>
          </a:prstGeom>
          <a:noFill/>
          <a:ln>
            <a:noFill/>
          </a:ln>
        </p:spPr>
        <p:txBody>
          <a:bodyPr anchorCtr="0" anchor="t" bIns="45700" lIns="91425" spcFirstLastPara="1" rIns="91425" wrap="square" tIns="45700">
            <a:spAutoFit/>
          </a:bodyPr>
          <a:lstStyle/>
          <a:p>
            <a:pPr indent="-214313" lvl="0" marL="214313" marR="0" rtl="0" algn="l">
              <a:lnSpc>
                <a:spcPct val="150000"/>
              </a:lnSpc>
              <a:spcBef>
                <a:spcPts val="0"/>
              </a:spcBef>
              <a:spcAft>
                <a:spcPts val="0"/>
              </a:spcAft>
              <a:buClr>
                <a:schemeClr val="dk1"/>
              </a:buClr>
              <a:buSzPts val="1600"/>
              <a:buFont typeface="Montserrat"/>
              <a:buChar char="❖"/>
            </a:pPr>
            <a:r>
              <a:rPr b="1" i="0" lang="en-GB" sz="1600" u="none" cap="none" strike="noStrike">
                <a:solidFill>
                  <a:srgbClr val="000000"/>
                </a:solidFill>
                <a:latin typeface="Montserrat"/>
                <a:ea typeface="Montserrat"/>
                <a:cs typeface="Montserrat"/>
                <a:sym typeface="Montserrat"/>
              </a:rPr>
              <a:t>Surface Reflectance</a:t>
            </a:r>
            <a:r>
              <a:rPr b="1" i="0" lang="en-GB" sz="1400" u="none" cap="none" strike="noStrike">
                <a:solidFill>
                  <a:srgbClr val="000000"/>
                </a:solidFill>
                <a:latin typeface="Montserrat"/>
                <a:ea typeface="Montserrat"/>
                <a:cs typeface="Montserrat"/>
                <a:sym typeface="Montserrat"/>
              </a:rPr>
              <a:t> (3/8)</a:t>
            </a:r>
            <a:endParaRPr b="0" i="0" sz="1400" u="none" cap="none" strike="noStrike">
              <a:solidFill>
                <a:srgbClr val="000000"/>
              </a:solidFill>
              <a:latin typeface="Montserrat"/>
              <a:ea typeface="Montserrat"/>
              <a:cs typeface="Montserrat"/>
              <a:sym typeface="Montserrat"/>
            </a:endParaRPr>
          </a:p>
          <a:p>
            <a:pPr indent="-285750" lvl="1" marL="742950" marR="0" rtl="0" algn="l">
              <a:lnSpc>
                <a:spcPct val="150000"/>
              </a:lnSpc>
              <a:spcBef>
                <a:spcPts val="0"/>
              </a:spcBef>
              <a:spcAft>
                <a:spcPts val="0"/>
              </a:spcAft>
              <a:buClr>
                <a:schemeClr val="dk1"/>
              </a:buClr>
              <a:buSzPts val="1600"/>
              <a:buFont typeface="Noto Sans Symbols"/>
              <a:buChar char="⮚"/>
            </a:pPr>
            <a:r>
              <a:rPr b="0" i="0" lang="en-GB" sz="1600" u="none" cap="none" strike="noStrike">
                <a:solidFill>
                  <a:srgbClr val="000000"/>
                </a:solidFill>
                <a:latin typeface="Montserrat"/>
                <a:ea typeface="Montserrat"/>
                <a:cs typeface="Montserrat"/>
                <a:sym typeface="Montserrat"/>
              </a:rPr>
              <a:t>The CARD4L-SR (Surface Reflectance) specification</a:t>
            </a:r>
            <a:endParaRPr b="0" i="0" sz="1600" u="none" cap="none" strike="noStrike">
              <a:solidFill>
                <a:srgbClr val="000000"/>
              </a:solidFill>
              <a:latin typeface="Montserrat"/>
              <a:ea typeface="Montserrat"/>
              <a:cs typeface="Montserrat"/>
              <a:sym typeface="Montserrat"/>
            </a:endParaRPr>
          </a:p>
          <a:p>
            <a:pPr indent="0" lvl="1" marL="45720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Montserrat"/>
              <a:ea typeface="Montserrat"/>
              <a:cs typeface="Montserrat"/>
              <a:sym typeface="Montserrat"/>
            </a:endParaRPr>
          </a:p>
          <a:p>
            <a:pPr indent="0" lvl="1" marL="45720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Montserrat"/>
              <a:ea typeface="Montserrat"/>
              <a:cs typeface="Montserrat"/>
              <a:sym typeface="Montserrat"/>
            </a:endParaRPr>
          </a:p>
          <a:p>
            <a:pPr indent="0" lvl="1" marL="45720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Montserrat"/>
              <a:ea typeface="Montserrat"/>
              <a:cs typeface="Montserrat"/>
              <a:sym typeface="Montserrat"/>
            </a:endParaRPr>
          </a:p>
          <a:p>
            <a:pPr indent="-112711" lvl="0" marL="214311" marR="0" rtl="0" algn="l">
              <a:lnSpc>
                <a:spcPct val="150000"/>
              </a:lnSpc>
              <a:spcBef>
                <a:spcPts val="0"/>
              </a:spcBef>
              <a:spcAft>
                <a:spcPts val="0"/>
              </a:spcAft>
              <a:buClr>
                <a:schemeClr val="dk1"/>
              </a:buClr>
              <a:buSzPts val="1600"/>
              <a:buFont typeface="Montserrat"/>
              <a:buNone/>
            </a:pPr>
            <a:r>
              <a:t/>
            </a:r>
            <a:endParaRPr b="0" i="0" sz="1600" u="none" cap="none" strike="noStrike">
              <a:solidFill>
                <a:schemeClr val="dk1"/>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0" i="0" lang="en-GB" sz="1600" u="none" cap="none" strike="noStrike">
                <a:solidFill>
                  <a:srgbClr val="000000"/>
                </a:solidFill>
                <a:latin typeface="Montserrat"/>
                <a:ea typeface="Montserrat"/>
                <a:cs typeface="Montserrat"/>
                <a:sym typeface="Montserrat"/>
              </a:rPr>
              <a:t>KARI’s EO missions provide high resolution imagery. Considering our experiences, we feel that it is very difficult to</a:t>
            </a:r>
            <a:endParaRPr/>
          </a:p>
          <a:p>
            <a:pPr indent="-285750" lvl="4" marL="738188" marR="0" rtl="0" algn="l">
              <a:lnSpc>
                <a:spcPct val="150000"/>
              </a:lnSpc>
              <a:spcBef>
                <a:spcPts val="0"/>
              </a:spcBef>
              <a:spcAft>
                <a:spcPts val="0"/>
              </a:spcAft>
              <a:buClr>
                <a:schemeClr val="dk1"/>
              </a:buClr>
              <a:buSzPts val="1600"/>
              <a:buFont typeface="Noto Sans Symbols"/>
              <a:buChar char="⮚"/>
            </a:pPr>
            <a:r>
              <a:rPr b="0" i="0" lang="en-GB" sz="1600" u="none" cap="none" strike="noStrike">
                <a:solidFill>
                  <a:srgbClr val="000000"/>
                </a:solidFill>
                <a:latin typeface="Montserrat"/>
                <a:ea typeface="Montserrat"/>
                <a:cs typeface="Montserrat"/>
                <a:sym typeface="Montserrat"/>
              </a:rPr>
              <a:t>Assess physical properties (e.g. surface reflectance) for every pixel properly even with coarse accuracy</a:t>
            </a:r>
            <a:endParaRPr/>
          </a:p>
          <a:p>
            <a:pPr indent="-285750" lvl="4" marL="738188" marR="0" rtl="0" algn="l">
              <a:lnSpc>
                <a:spcPct val="150000"/>
              </a:lnSpc>
              <a:spcBef>
                <a:spcPts val="0"/>
              </a:spcBef>
              <a:spcAft>
                <a:spcPts val="0"/>
              </a:spcAft>
              <a:buClr>
                <a:schemeClr val="dk1"/>
              </a:buClr>
              <a:buSzPts val="1600"/>
              <a:buFont typeface="Noto Sans Symbols"/>
              <a:buChar char="⮚"/>
            </a:pPr>
            <a:r>
              <a:rPr b="0" i="0" lang="en-GB" sz="1600" u="none" cap="none" strike="noStrike">
                <a:solidFill>
                  <a:srgbClr val="000000"/>
                </a:solidFill>
                <a:latin typeface="Montserrat"/>
                <a:ea typeface="Montserrat"/>
                <a:cs typeface="Montserrat"/>
                <a:sym typeface="Montserrat"/>
              </a:rPr>
              <a:t>Achieve the sub-pixel accuracy of PFS, i.e. 0.5 pixel rRMSE</a:t>
            </a:r>
            <a:endParaRPr/>
          </a:p>
          <a:p>
            <a:pPr indent="-112711" lvl="0" marL="214311" marR="0" rtl="0" algn="l">
              <a:lnSpc>
                <a:spcPct val="150000"/>
              </a:lnSpc>
              <a:spcBef>
                <a:spcPts val="0"/>
              </a:spcBef>
              <a:spcAft>
                <a:spcPts val="0"/>
              </a:spcAft>
              <a:buClr>
                <a:schemeClr val="dk1"/>
              </a:buClr>
              <a:buSzPts val="1600"/>
              <a:buFont typeface="Montserrat"/>
              <a:buNone/>
            </a:pPr>
            <a:r>
              <a:t/>
            </a:r>
            <a:endParaRPr b="0" i="0" sz="1600" u="none" cap="none" strike="noStrike">
              <a:solidFill>
                <a:srgbClr val="000000"/>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0" i="0" lang="en-GB" sz="1600" u="none" cap="none" strike="noStrike">
                <a:solidFill>
                  <a:srgbClr val="000000"/>
                </a:solidFill>
                <a:latin typeface="Montserrat"/>
                <a:ea typeface="Montserrat"/>
                <a:cs typeface="Montserrat"/>
                <a:sym typeface="Montserrat"/>
              </a:rPr>
              <a:t>We have focused on checking if the ARD product based on high resolution EO imagery, especially using KOMPSAT-3/3A imagery,  can meet the threshold requirement for the CARD4L-SR.</a:t>
            </a:r>
            <a:endParaRPr/>
          </a:p>
          <a:p>
            <a:pPr indent="-112711" lvl="0" marL="214311" marR="0" rtl="0" algn="l">
              <a:lnSpc>
                <a:spcPct val="150000"/>
              </a:lnSpc>
              <a:spcBef>
                <a:spcPts val="0"/>
              </a:spcBef>
              <a:spcAft>
                <a:spcPts val="0"/>
              </a:spcAft>
              <a:buClr>
                <a:schemeClr val="dk1"/>
              </a:buClr>
              <a:buSzPts val="1600"/>
              <a:buFont typeface="Montserrat"/>
              <a:buNone/>
            </a:pPr>
            <a:r>
              <a:t/>
            </a:r>
            <a:endParaRPr b="0" i="0" sz="1600" u="none" cap="none" strike="noStrike">
              <a:solidFill>
                <a:srgbClr val="000000"/>
              </a:solidFill>
              <a:latin typeface="Montserrat"/>
              <a:ea typeface="Montserrat"/>
              <a:cs typeface="Montserrat"/>
              <a:sym typeface="Montserrat"/>
            </a:endParaRPr>
          </a:p>
        </p:txBody>
      </p:sp>
      <p:sp>
        <p:nvSpPr>
          <p:cNvPr id="139" name="Google Shape;139;g26caf4e1409_2_57"/>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4400" u="none" cap="none" strike="noStrike">
                <a:solidFill>
                  <a:schemeClr val="lt1"/>
                </a:solidFill>
                <a:latin typeface="Montserrat"/>
                <a:ea typeface="Montserrat"/>
                <a:cs typeface="Montserrat"/>
                <a:sym typeface="Montserrat"/>
              </a:rPr>
              <a:t>KARI’s Works on ARD (3/18) </a:t>
            </a:r>
            <a:endParaRPr b="0" i="0" sz="1400" u="none" cap="none" strike="noStrike">
              <a:solidFill>
                <a:srgbClr val="000000"/>
              </a:solidFill>
              <a:latin typeface="Montserrat"/>
              <a:ea typeface="Montserrat"/>
              <a:cs typeface="Montserrat"/>
              <a:sym typeface="Montserrat"/>
            </a:endParaRPr>
          </a:p>
        </p:txBody>
      </p:sp>
      <p:pic>
        <p:nvPicPr>
          <p:cNvPr id="140" name="Google Shape;140;g26caf4e1409_2_57"/>
          <p:cNvPicPr preferRelativeResize="0"/>
          <p:nvPr/>
        </p:nvPicPr>
        <p:blipFill rotWithShape="1">
          <a:blip r:embed="rId3">
            <a:alphaModFix/>
          </a:blip>
          <a:srcRect b="0" l="0" r="0" t="0"/>
          <a:stretch/>
        </p:blipFill>
        <p:spPr>
          <a:xfrm>
            <a:off x="2217154" y="2168367"/>
            <a:ext cx="7505841" cy="1402606"/>
          </a:xfrm>
          <a:prstGeom prst="rect">
            <a:avLst/>
          </a:prstGeom>
          <a:noFill/>
          <a:ln cap="flat" cmpd="sng" w="9525">
            <a:solidFill>
              <a:schemeClr val="dk1"/>
            </a:solidFill>
            <a:prstDash val="solid"/>
            <a:round/>
            <a:headEnd len="sm" w="sm" type="none"/>
            <a:tailEnd len="sm" w="sm" type="none"/>
          </a:ln>
        </p:spPr>
      </p:pic>
      <p:cxnSp>
        <p:nvCxnSpPr>
          <p:cNvPr id="141" name="Google Shape;141;g26caf4e1409_2_57"/>
          <p:cNvCxnSpPr/>
          <p:nvPr/>
        </p:nvCxnSpPr>
        <p:spPr>
          <a:xfrm>
            <a:off x="8598716" y="3296873"/>
            <a:ext cx="163816" cy="0"/>
          </a:xfrm>
          <a:prstGeom prst="straightConnector1">
            <a:avLst/>
          </a:prstGeom>
          <a:noFill/>
          <a:ln cap="flat" cmpd="sng" w="28575">
            <a:solidFill>
              <a:srgbClr val="FF0000"/>
            </a:solidFill>
            <a:prstDash val="solid"/>
            <a:round/>
            <a:headEnd len="sm" w="sm" type="none"/>
            <a:tailEnd len="sm" w="sm" type="none"/>
          </a:ln>
        </p:spPr>
      </p:cxnSp>
      <p:cxnSp>
        <p:nvCxnSpPr>
          <p:cNvPr id="142" name="Google Shape;142;g26caf4e1409_2_57"/>
          <p:cNvCxnSpPr/>
          <p:nvPr/>
        </p:nvCxnSpPr>
        <p:spPr>
          <a:xfrm>
            <a:off x="3122103" y="3499607"/>
            <a:ext cx="308994" cy="0"/>
          </a:xfrm>
          <a:prstGeom prst="straightConnector1">
            <a:avLst/>
          </a:prstGeom>
          <a:noFill/>
          <a:ln cap="flat" cmpd="sng" w="28575">
            <a:solidFill>
              <a:srgbClr val="FF0000"/>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6caf4e1409_2_66"/>
          <p:cNvSpPr txBox="1"/>
          <p:nvPr/>
        </p:nvSpPr>
        <p:spPr>
          <a:xfrm>
            <a:off x="357105" y="1290957"/>
            <a:ext cx="11112000" cy="830956"/>
          </a:xfrm>
          <a:prstGeom prst="rect">
            <a:avLst/>
          </a:prstGeom>
          <a:noFill/>
          <a:ln>
            <a:noFill/>
          </a:ln>
        </p:spPr>
        <p:txBody>
          <a:bodyPr anchorCtr="0" anchor="t" bIns="45700" lIns="91425" spcFirstLastPara="1" rIns="91425" wrap="square" tIns="45700">
            <a:spAutoFit/>
          </a:bodyPr>
          <a:lstStyle/>
          <a:p>
            <a:pPr indent="-214313" lvl="0" marL="214313" marR="0" rtl="0" algn="l">
              <a:lnSpc>
                <a:spcPct val="150000"/>
              </a:lnSpc>
              <a:spcBef>
                <a:spcPts val="0"/>
              </a:spcBef>
              <a:spcAft>
                <a:spcPts val="0"/>
              </a:spcAft>
              <a:buClr>
                <a:schemeClr val="dk1"/>
              </a:buClr>
              <a:buSzPts val="1600"/>
              <a:buFont typeface="Montserrat"/>
              <a:buChar char="❖"/>
            </a:pPr>
            <a:r>
              <a:rPr b="1" i="0" lang="en-GB" sz="1600" u="none" cap="none" strike="noStrike">
                <a:solidFill>
                  <a:srgbClr val="000000"/>
                </a:solidFill>
                <a:latin typeface="Montserrat"/>
                <a:ea typeface="Montserrat"/>
                <a:cs typeface="Montserrat"/>
                <a:sym typeface="Montserrat"/>
              </a:rPr>
              <a:t>Surface Reflectance</a:t>
            </a:r>
            <a:r>
              <a:rPr b="1" i="0" lang="en-GB" sz="1400" u="none" cap="none" strike="noStrike">
                <a:solidFill>
                  <a:srgbClr val="000000"/>
                </a:solidFill>
                <a:latin typeface="Montserrat"/>
                <a:ea typeface="Montserrat"/>
                <a:cs typeface="Montserrat"/>
                <a:sym typeface="Montserrat"/>
              </a:rPr>
              <a:t> (5/8)</a:t>
            </a:r>
            <a:endParaRPr b="0" i="0" sz="1400" u="none" cap="none" strike="noStrike">
              <a:solidFill>
                <a:srgbClr val="000000"/>
              </a:solidFill>
              <a:latin typeface="Montserrat"/>
              <a:ea typeface="Montserrat"/>
              <a:cs typeface="Montserrat"/>
              <a:sym typeface="Montserrat"/>
            </a:endParaRPr>
          </a:p>
          <a:p>
            <a:pPr indent="-285750" lvl="1" marL="742950" marR="0" rtl="0" algn="l">
              <a:lnSpc>
                <a:spcPct val="150000"/>
              </a:lnSpc>
              <a:spcBef>
                <a:spcPts val="0"/>
              </a:spcBef>
              <a:spcAft>
                <a:spcPts val="0"/>
              </a:spcAft>
              <a:buClr>
                <a:schemeClr val="dk1"/>
              </a:buClr>
              <a:buSzPts val="1600"/>
              <a:buFont typeface="Noto Sans Symbols"/>
              <a:buChar char="⮚"/>
            </a:pPr>
            <a:r>
              <a:rPr b="0" i="0" lang="en-GB" sz="1600" u="none" cap="none" strike="noStrike">
                <a:solidFill>
                  <a:srgbClr val="000000"/>
                </a:solidFill>
                <a:latin typeface="Montserrat"/>
                <a:ea typeface="Montserrat"/>
                <a:cs typeface="Montserrat"/>
                <a:sym typeface="Montserrat"/>
              </a:rPr>
              <a:t>Feasibility Study: Assessment of registration accuracy (1/2)</a:t>
            </a:r>
            <a:endParaRPr/>
          </a:p>
        </p:txBody>
      </p:sp>
      <p:sp>
        <p:nvSpPr>
          <p:cNvPr id="148" name="Google Shape;148;g26caf4e1409_2_66"/>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4400" u="none" cap="none" strike="noStrike">
                <a:solidFill>
                  <a:schemeClr val="lt1"/>
                </a:solidFill>
                <a:latin typeface="Montserrat"/>
                <a:ea typeface="Montserrat"/>
                <a:cs typeface="Montserrat"/>
                <a:sym typeface="Montserrat"/>
              </a:rPr>
              <a:t>KARI’s Works on ARD (5/18)</a:t>
            </a:r>
            <a:endParaRPr b="0" i="0" sz="1400" u="none" cap="none" strike="noStrike">
              <a:solidFill>
                <a:srgbClr val="000000"/>
              </a:solidFill>
              <a:latin typeface="Montserrat"/>
              <a:ea typeface="Montserrat"/>
              <a:cs typeface="Montserrat"/>
              <a:sym typeface="Montserrat"/>
            </a:endParaRPr>
          </a:p>
        </p:txBody>
      </p:sp>
      <p:sp>
        <p:nvSpPr>
          <p:cNvPr id="149" name="Google Shape;149;g26caf4e1409_2_66"/>
          <p:cNvSpPr txBox="1"/>
          <p:nvPr/>
        </p:nvSpPr>
        <p:spPr>
          <a:xfrm>
            <a:off x="957749" y="6072460"/>
            <a:ext cx="582806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600" u="none" cap="none" strike="noStrike">
                <a:solidFill>
                  <a:srgbClr val="000000"/>
                </a:solidFill>
                <a:latin typeface="Montserrat"/>
                <a:ea typeface="Montserrat"/>
                <a:cs typeface="Montserrat"/>
                <a:sym typeface="Montserrat"/>
              </a:rPr>
              <a:t>Procedure for Qualifying Geolocation Accuracy </a:t>
            </a:r>
            <a:endParaRPr b="0" i="0" sz="1600" u="none" cap="none" strike="noStrike">
              <a:solidFill>
                <a:srgbClr val="000000"/>
              </a:solidFill>
              <a:latin typeface="Montserrat"/>
              <a:ea typeface="Montserrat"/>
              <a:cs typeface="Montserrat"/>
              <a:sym typeface="Montserrat"/>
            </a:endParaRPr>
          </a:p>
        </p:txBody>
      </p:sp>
      <p:sp>
        <p:nvSpPr>
          <p:cNvPr id="150" name="Google Shape;150;g26caf4e1409_2_66"/>
          <p:cNvSpPr/>
          <p:nvPr/>
        </p:nvSpPr>
        <p:spPr>
          <a:xfrm>
            <a:off x="7085560" y="2204114"/>
            <a:ext cx="3838534" cy="107721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Montserrat"/>
                <a:ea typeface="Montserrat"/>
                <a:cs typeface="Montserrat"/>
                <a:sym typeface="Montserrat"/>
              </a:rPr>
              <a:t>Methods</a:t>
            </a:r>
            <a:endParaRPr/>
          </a:p>
          <a:p>
            <a:pPr indent="-285750" lvl="1" marL="675376" marR="0" rtl="0" algn="l">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Montserrat"/>
                <a:ea typeface="Montserrat"/>
                <a:cs typeface="Montserrat"/>
                <a:sym typeface="Montserrat"/>
              </a:rPr>
              <a:t>rRMSE/CEP</a:t>
            </a:r>
            <a:endParaRPr/>
          </a:p>
          <a:p>
            <a:pPr indent="-179387" lvl="2" marL="893763"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Montserrat"/>
                <a:ea typeface="Montserrat"/>
                <a:cs typeface="Montserrat"/>
                <a:sym typeface="Montserrat"/>
              </a:rPr>
              <a:t>For matched points</a:t>
            </a:r>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rgbClr val="000000"/>
              </a:solidFill>
              <a:latin typeface="Montserrat"/>
              <a:ea typeface="Montserrat"/>
              <a:cs typeface="Montserrat"/>
              <a:sym typeface="Montserrat"/>
            </a:endParaRPr>
          </a:p>
        </p:txBody>
      </p:sp>
      <p:pic>
        <p:nvPicPr>
          <p:cNvPr id="151" name="Google Shape;151;g26caf4e1409_2_66"/>
          <p:cNvPicPr preferRelativeResize="0"/>
          <p:nvPr/>
        </p:nvPicPr>
        <p:blipFill rotWithShape="1">
          <a:blip r:embed="rId3">
            <a:alphaModFix/>
          </a:blip>
          <a:srcRect b="0" l="0" r="0" t="0"/>
          <a:stretch/>
        </p:blipFill>
        <p:spPr>
          <a:xfrm>
            <a:off x="957749" y="2204114"/>
            <a:ext cx="5828062" cy="3891608"/>
          </a:xfrm>
          <a:prstGeom prst="rect">
            <a:avLst/>
          </a:prstGeom>
          <a:noFill/>
          <a:ln cap="flat" cmpd="sng" w="9525">
            <a:solidFill>
              <a:schemeClr val="dk1"/>
            </a:solidFill>
            <a:prstDash val="solid"/>
            <a:round/>
            <a:headEnd len="sm" w="sm" type="none"/>
            <a:tailEnd len="sm" w="sm" type="none"/>
          </a:ln>
        </p:spPr>
      </p:pic>
      <p:pic>
        <p:nvPicPr>
          <p:cNvPr id="152" name="Google Shape;152;g26caf4e1409_2_66"/>
          <p:cNvPicPr preferRelativeResize="0"/>
          <p:nvPr/>
        </p:nvPicPr>
        <p:blipFill rotWithShape="1">
          <a:blip r:embed="rId4">
            <a:alphaModFix/>
          </a:blip>
          <a:srcRect b="0" l="0" r="0" t="0"/>
          <a:stretch/>
        </p:blipFill>
        <p:spPr>
          <a:xfrm>
            <a:off x="7085560" y="3440573"/>
            <a:ext cx="4804800" cy="2295820"/>
          </a:xfrm>
          <a:prstGeom prst="rect">
            <a:avLst/>
          </a:prstGeom>
          <a:noFill/>
          <a:ln>
            <a:noFill/>
          </a:ln>
        </p:spPr>
      </p:pic>
      <p:sp>
        <p:nvSpPr>
          <p:cNvPr id="153" name="Google Shape;153;g26caf4e1409_2_66"/>
          <p:cNvSpPr txBox="1"/>
          <p:nvPr/>
        </p:nvSpPr>
        <p:spPr>
          <a:xfrm>
            <a:off x="7085560" y="5733906"/>
            <a:ext cx="480480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600" u="none" cap="none" strike="noStrike">
                <a:solidFill>
                  <a:srgbClr val="000000"/>
                </a:solidFill>
                <a:latin typeface="Montserrat"/>
                <a:ea typeface="Montserrat"/>
                <a:cs typeface="Montserrat"/>
                <a:sym typeface="Montserrat"/>
              </a:rPr>
              <a:t>Image matching</a:t>
            </a:r>
            <a:endParaRPr b="0" i="0" sz="16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6caf4e1409_2_76"/>
          <p:cNvSpPr txBox="1"/>
          <p:nvPr/>
        </p:nvSpPr>
        <p:spPr>
          <a:xfrm>
            <a:off x="357105" y="1290957"/>
            <a:ext cx="11112000" cy="830956"/>
          </a:xfrm>
          <a:prstGeom prst="rect">
            <a:avLst/>
          </a:prstGeom>
          <a:noFill/>
          <a:ln>
            <a:noFill/>
          </a:ln>
        </p:spPr>
        <p:txBody>
          <a:bodyPr anchorCtr="0" anchor="t" bIns="45700" lIns="91425" spcFirstLastPara="1" rIns="91425" wrap="square" tIns="45700">
            <a:spAutoFit/>
          </a:bodyPr>
          <a:lstStyle/>
          <a:p>
            <a:pPr indent="-214313" lvl="0" marL="214313" marR="0" rtl="0" algn="l">
              <a:lnSpc>
                <a:spcPct val="150000"/>
              </a:lnSpc>
              <a:spcBef>
                <a:spcPts val="0"/>
              </a:spcBef>
              <a:spcAft>
                <a:spcPts val="0"/>
              </a:spcAft>
              <a:buClr>
                <a:schemeClr val="dk1"/>
              </a:buClr>
              <a:buSzPts val="1600"/>
              <a:buFont typeface="Montserrat"/>
              <a:buChar char="❖"/>
            </a:pPr>
            <a:r>
              <a:rPr b="1" i="0" lang="en-GB" sz="1600" u="none" cap="none" strike="noStrike">
                <a:solidFill>
                  <a:srgbClr val="000000"/>
                </a:solidFill>
                <a:latin typeface="Montserrat"/>
                <a:ea typeface="Montserrat"/>
                <a:cs typeface="Montserrat"/>
                <a:sym typeface="Montserrat"/>
              </a:rPr>
              <a:t>Surface Reflectance</a:t>
            </a:r>
            <a:r>
              <a:rPr b="1" i="0" lang="en-GB" sz="1400" u="none" cap="none" strike="noStrike">
                <a:solidFill>
                  <a:srgbClr val="000000"/>
                </a:solidFill>
                <a:latin typeface="Montserrat"/>
                <a:ea typeface="Montserrat"/>
                <a:cs typeface="Montserrat"/>
                <a:sym typeface="Montserrat"/>
              </a:rPr>
              <a:t> (6/8)</a:t>
            </a:r>
            <a:endParaRPr b="0" i="0" sz="1400" u="none" cap="none" strike="noStrike">
              <a:solidFill>
                <a:srgbClr val="000000"/>
              </a:solidFill>
              <a:latin typeface="Montserrat"/>
              <a:ea typeface="Montserrat"/>
              <a:cs typeface="Montserrat"/>
              <a:sym typeface="Montserrat"/>
            </a:endParaRPr>
          </a:p>
          <a:p>
            <a:pPr indent="-285750" lvl="1" marL="742950" marR="0" rtl="0" algn="l">
              <a:lnSpc>
                <a:spcPct val="150000"/>
              </a:lnSpc>
              <a:spcBef>
                <a:spcPts val="0"/>
              </a:spcBef>
              <a:spcAft>
                <a:spcPts val="0"/>
              </a:spcAft>
              <a:buClr>
                <a:schemeClr val="dk1"/>
              </a:buClr>
              <a:buSzPts val="1600"/>
              <a:buFont typeface="Noto Sans Symbols"/>
              <a:buChar char="⮚"/>
            </a:pPr>
            <a:r>
              <a:rPr b="0" i="0" lang="en-GB" sz="1600" u="none" cap="none" strike="noStrike">
                <a:solidFill>
                  <a:srgbClr val="000000"/>
                </a:solidFill>
                <a:latin typeface="Montserrat"/>
                <a:ea typeface="Montserrat"/>
                <a:cs typeface="Montserrat"/>
                <a:sym typeface="Montserrat"/>
              </a:rPr>
              <a:t>Feasibility Study: Assessment of registration accuracy (2/2)</a:t>
            </a:r>
            <a:endParaRPr/>
          </a:p>
        </p:txBody>
      </p:sp>
      <p:sp>
        <p:nvSpPr>
          <p:cNvPr id="159" name="Google Shape;159;g26caf4e1409_2_76"/>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4400" u="none" cap="none" strike="noStrike">
                <a:solidFill>
                  <a:schemeClr val="lt1"/>
                </a:solidFill>
                <a:latin typeface="Montserrat"/>
                <a:ea typeface="Montserrat"/>
                <a:cs typeface="Montserrat"/>
                <a:sym typeface="Montserrat"/>
              </a:rPr>
              <a:t>KARI’s Works on ARD (6/18)</a:t>
            </a:r>
            <a:endParaRPr b="0" i="0" sz="1400" u="none" cap="none" strike="noStrike">
              <a:solidFill>
                <a:srgbClr val="000000"/>
              </a:solidFill>
              <a:latin typeface="Montserrat"/>
              <a:ea typeface="Montserrat"/>
              <a:cs typeface="Montserrat"/>
              <a:sym typeface="Montserrat"/>
            </a:endParaRPr>
          </a:p>
        </p:txBody>
      </p:sp>
      <p:sp>
        <p:nvSpPr>
          <p:cNvPr id="160" name="Google Shape;160;g26caf4e1409_2_76"/>
          <p:cNvSpPr txBox="1"/>
          <p:nvPr/>
        </p:nvSpPr>
        <p:spPr>
          <a:xfrm>
            <a:off x="652187" y="6072460"/>
            <a:ext cx="540207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600" u="none" cap="none" strike="noStrike">
                <a:solidFill>
                  <a:srgbClr val="000000"/>
                </a:solidFill>
                <a:latin typeface="Montserrat"/>
                <a:ea typeface="Montserrat"/>
                <a:cs typeface="Montserrat"/>
                <a:sym typeface="Montserrat"/>
              </a:rPr>
              <a:t>Spatial Resolution Vs. Registration Accuracy</a:t>
            </a:r>
            <a:endParaRPr b="0" i="0" sz="1600" u="none" cap="none" strike="noStrike">
              <a:solidFill>
                <a:srgbClr val="000000"/>
              </a:solidFill>
              <a:latin typeface="Montserrat"/>
              <a:ea typeface="Montserrat"/>
              <a:cs typeface="Montserrat"/>
              <a:sym typeface="Montserrat"/>
            </a:endParaRPr>
          </a:p>
        </p:txBody>
      </p:sp>
      <p:sp>
        <p:nvSpPr>
          <p:cNvPr id="161" name="Google Shape;161;g26caf4e1409_2_76"/>
          <p:cNvSpPr/>
          <p:nvPr/>
        </p:nvSpPr>
        <p:spPr>
          <a:xfrm>
            <a:off x="6350471" y="2121912"/>
            <a:ext cx="5484424" cy="230832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Montserrat"/>
                <a:ea typeface="Montserrat"/>
                <a:cs typeface="Montserrat"/>
                <a:sym typeface="Montserrat"/>
              </a:rPr>
              <a:t>Test data</a:t>
            </a:r>
            <a:endParaRPr/>
          </a:p>
          <a:p>
            <a:pPr indent="-285750" lvl="1" marL="675376" marR="0" rtl="0" algn="l">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Montserrat"/>
                <a:ea typeface="Montserrat"/>
                <a:cs typeface="Montserrat"/>
                <a:sym typeface="Montserrat"/>
              </a:rPr>
              <a:t>Down-scaled datasets</a:t>
            </a:r>
            <a:endParaRPr/>
          </a:p>
          <a:p>
            <a:pPr indent="-179387" lvl="2" marL="893763"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Montserrat"/>
                <a:ea typeface="Montserrat"/>
                <a:cs typeface="Montserrat"/>
                <a:sym typeface="Montserrat"/>
              </a:rPr>
              <a:t>1/2/4/8</a:t>
            </a:r>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Montserrat"/>
                <a:ea typeface="Montserrat"/>
                <a:cs typeface="Montserrat"/>
                <a:sym typeface="Montserrat"/>
              </a:rPr>
              <a:t>Result</a:t>
            </a:r>
            <a:endParaRPr/>
          </a:p>
          <a:p>
            <a:pPr indent="-285750" lvl="1" marL="675376" marR="0" rtl="0" algn="l">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Montserrat"/>
                <a:ea typeface="Montserrat"/>
                <a:cs typeface="Montserrat"/>
                <a:sym typeface="Montserrat"/>
              </a:rPr>
              <a:t>8-Down-scaled datasets meet the threshold of “</a:t>
            </a:r>
            <a:r>
              <a:rPr b="0" i="1" lang="en-GB" sz="1600" u="none" cap="none" strike="noStrike">
                <a:solidFill>
                  <a:srgbClr val="000000"/>
                </a:solidFill>
                <a:latin typeface="Montserrat"/>
                <a:ea typeface="Montserrat"/>
                <a:cs typeface="Montserrat"/>
                <a:sym typeface="Montserrat"/>
              </a:rPr>
              <a:t>4.1 Geometric Correction”</a:t>
            </a:r>
            <a:r>
              <a:rPr b="0" i="0" lang="en-GB" sz="1600" u="none" cap="none" strike="noStrike">
                <a:solidFill>
                  <a:srgbClr val="000000"/>
                </a:solidFill>
                <a:latin typeface="Montserrat"/>
                <a:ea typeface="Montserrat"/>
                <a:cs typeface="Montserrat"/>
                <a:sym typeface="Montserrat"/>
              </a:rPr>
              <a:t> in CARD4L-SR.</a:t>
            </a:r>
            <a:endParaRPr/>
          </a:p>
          <a:p>
            <a:pPr indent="-285750" lvl="2" marL="1065001"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Montserrat"/>
                <a:ea typeface="Montserrat"/>
                <a:cs typeface="Montserrat"/>
                <a:sym typeface="Montserrat"/>
              </a:rPr>
              <a:t>~16m spatial resolution</a:t>
            </a:r>
            <a:endParaRPr b="0" i="0" sz="1600" u="none" cap="none" strike="noStrike">
              <a:solidFill>
                <a:srgbClr val="000000"/>
              </a:solidFill>
              <a:latin typeface="Montserrat"/>
              <a:ea typeface="Montserrat"/>
              <a:cs typeface="Montserrat"/>
              <a:sym typeface="Montserrat"/>
            </a:endParaRPr>
          </a:p>
          <a:p>
            <a:pPr indent="-330200" lvl="0" marL="457200" marR="0" rtl="0" algn="l">
              <a:lnSpc>
                <a:spcPct val="100000"/>
              </a:lnSpc>
              <a:spcBef>
                <a:spcPts val="0"/>
              </a:spcBef>
              <a:spcAft>
                <a:spcPts val="0"/>
              </a:spcAft>
              <a:buSzPts val="1600"/>
              <a:buFont typeface="Montserrat"/>
              <a:buChar char="❖"/>
            </a:pPr>
            <a:r>
              <a:rPr b="1" lang="en-GB" sz="1600">
                <a:latin typeface="Montserrat"/>
                <a:ea typeface="Montserrat"/>
                <a:cs typeface="Montserrat"/>
                <a:sym typeface="Montserrat"/>
              </a:rPr>
              <a:t>8-Down-scaled datasets meet the threshold of “4.1 Geometric Correction” in CEOS-ARD SR requirements (~16m spatial resolution). KARI suspects that if they had a better DEM they could meet the requirements at a higher resolution, but this requires testing. Also, global high resolution DEMs are not readily available</a:t>
            </a:r>
            <a:endParaRPr b="1" sz="1600">
              <a:latin typeface="Montserrat"/>
              <a:ea typeface="Montserrat"/>
              <a:cs typeface="Montserrat"/>
              <a:sym typeface="Montserrat"/>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rgbClr val="000000"/>
              </a:solidFill>
              <a:latin typeface="Montserrat"/>
              <a:ea typeface="Montserrat"/>
              <a:cs typeface="Montserrat"/>
              <a:sym typeface="Montserrat"/>
            </a:endParaRPr>
          </a:p>
        </p:txBody>
      </p:sp>
      <p:pic>
        <p:nvPicPr>
          <p:cNvPr id="162" name="Google Shape;162;g26caf4e1409_2_76"/>
          <p:cNvPicPr preferRelativeResize="0"/>
          <p:nvPr/>
        </p:nvPicPr>
        <p:blipFill rotWithShape="1">
          <a:blip r:embed="rId3">
            <a:alphaModFix/>
          </a:blip>
          <a:srcRect b="0" l="0" r="0" t="0"/>
          <a:stretch/>
        </p:blipFill>
        <p:spPr>
          <a:xfrm>
            <a:off x="652187" y="2121913"/>
            <a:ext cx="2651666" cy="1916534"/>
          </a:xfrm>
          <a:prstGeom prst="rect">
            <a:avLst/>
          </a:prstGeom>
          <a:noFill/>
          <a:ln cap="flat" cmpd="sng" w="9525">
            <a:solidFill>
              <a:schemeClr val="dk1"/>
            </a:solidFill>
            <a:prstDash val="solid"/>
            <a:round/>
            <a:headEnd len="sm" w="sm" type="none"/>
            <a:tailEnd len="sm" w="sm" type="none"/>
          </a:ln>
        </p:spPr>
      </p:pic>
      <p:pic>
        <p:nvPicPr>
          <p:cNvPr id="163" name="Google Shape;163;g26caf4e1409_2_76"/>
          <p:cNvPicPr preferRelativeResize="0"/>
          <p:nvPr/>
        </p:nvPicPr>
        <p:blipFill rotWithShape="1">
          <a:blip r:embed="rId4">
            <a:alphaModFix/>
          </a:blip>
          <a:srcRect b="0" l="0" r="0" t="0"/>
          <a:stretch/>
        </p:blipFill>
        <p:spPr>
          <a:xfrm>
            <a:off x="3403723" y="2121912"/>
            <a:ext cx="2650539" cy="1916533"/>
          </a:xfrm>
          <a:prstGeom prst="rect">
            <a:avLst/>
          </a:prstGeom>
          <a:noFill/>
          <a:ln cap="flat" cmpd="sng" w="9525">
            <a:solidFill>
              <a:schemeClr val="dk1"/>
            </a:solidFill>
            <a:prstDash val="solid"/>
            <a:round/>
            <a:headEnd len="sm" w="sm" type="none"/>
            <a:tailEnd len="sm" w="sm" type="none"/>
          </a:ln>
        </p:spPr>
      </p:pic>
      <p:pic>
        <p:nvPicPr>
          <p:cNvPr id="164" name="Google Shape;164;g26caf4e1409_2_76"/>
          <p:cNvPicPr preferRelativeResize="0"/>
          <p:nvPr/>
        </p:nvPicPr>
        <p:blipFill rotWithShape="1">
          <a:blip r:embed="rId5">
            <a:alphaModFix/>
          </a:blip>
          <a:srcRect b="0" l="0" r="0" t="0"/>
          <a:stretch/>
        </p:blipFill>
        <p:spPr>
          <a:xfrm>
            <a:off x="652186" y="4153482"/>
            <a:ext cx="2637260" cy="1916534"/>
          </a:xfrm>
          <a:prstGeom prst="rect">
            <a:avLst/>
          </a:prstGeom>
          <a:noFill/>
          <a:ln cap="flat" cmpd="sng" w="9525">
            <a:solidFill>
              <a:schemeClr val="dk1"/>
            </a:solidFill>
            <a:prstDash val="solid"/>
            <a:round/>
            <a:headEnd len="sm" w="sm" type="none"/>
            <a:tailEnd len="sm" w="sm" type="none"/>
          </a:ln>
        </p:spPr>
      </p:pic>
      <p:pic>
        <p:nvPicPr>
          <p:cNvPr id="165" name="Google Shape;165;g26caf4e1409_2_76"/>
          <p:cNvPicPr preferRelativeResize="0"/>
          <p:nvPr/>
        </p:nvPicPr>
        <p:blipFill rotWithShape="1">
          <a:blip r:embed="rId6">
            <a:alphaModFix/>
          </a:blip>
          <a:srcRect b="0" l="0" r="0" t="0"/>
          <a:stretch/>
        </p:blipFill>
        <p:spPr>
          <a:xfrm>
            <a:off x="3403723" y="4153482"/>
            <a:ext cx="2661214" cy="1916533"/>
          </a:xfrm>
          <a:prstGeom prst="rect">
            <a:avLst/>
          </a:prstGeom>
          <a:noFill/>
          <a:ln cap="flat" cmpd="sng" w="9525">
            <a:solidFill>
              <a:schemeClr val="dk1"/>
            </a:solidFill>
            <a:prstDash val="solid"/>
            <a:round/>
            <a:headEnd len="sm" w="sm" type="none"/>
            <a:tailEnd len="sm" w="sm" type="none"/>
          </a:ln>
        </p:spPr>
      </p:pic>
      <p:sp>
        <p:nvSpPr>
          <p:cNvPr id="166" name="Google Shape;166;g26caf4e1409_2_76"/>
          <p:cNvSpPr/>
          <p:nvPr/>
        </p:nvSpPr>
        <p:spPr>
          <a:xfrm>
            <a:off x="3403723" y="4404383"/>
            <a:ext cx="349749" cy="1129161"/>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6caf4e1409_0_8"/>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61950" lvl="0" marL="457200" rtl="0" algn="l">
              <a:spcBef>
                <a:spcPts val="1000"/>
              </a:spcBef>
              <a:spcAft>
                <a:spcPts val="0"/>
              </a:spcAft>
              <a:buSzPts val="2100"/>
              <a:buChar char="❖"/>
            </a:pPr>
            <a:r>
              <a:rPr lang="en-GB" sz="2100"/>
              <a:t>I</a:t>
            </a:r>
            <a:r>
              <a:rPr lang="en-GB" sz="2100"/>
              <a:t>ssue will become more frequent as resolutions improve and we look to engage the commercial sector.</a:t>
            </a:r>
            <a:endParaRPr sz="2100"/>
          </a:p>
          <a:p>
            <a:pPr indent="-361950" lvl="0" marL="457200" rtl="0" algn="l">
              <a:spcBef>
                <a:spcPts val="0"/>
              </a:spcBef>
              <a:spcAft>
                <a:spcPts val="0"/>
              </a:spcAft>
              <a:buSzPts val="2100"/>
              <a:buChar char="❖"/>
            </a:pPr>
            <a:r>
              <a:rPr lang="en-GB" sz="2100"/>
              <a:t>Downsampling is not an appropriate solution.</a:t>
            </a:r>
            <a:endParaRPr sz="2100"/>
          </a:p>
          <a:p>
            <a:pPr indent="-361950" lvl="0" marL="457200" rtl="0" algn="l">
              <a:spcBef>
                <a:spcPts val="0"/>
              </a:spcBef>
              <a:spcAft>
                <a:spcPts val="0"/>
              </a:spcAft>
              <a:buSzPts val="2100"/>
              <a:buChar char="❖"/>
            </a:pPr>
            <a:r>
              <a:rPr lang="en-GB" sz="2100"/>
              <a:t>On the SAR side, it was decided to not have a per pixel requirement.</a:t>
            </a:r>
            <a:endParaRPr sz="2100"/>
          </a:p>
          <a:p>
            <a:pPr indent="-336550" lvl="1" marL="914400" rtl="0" algn="l">
              <a:spcBef>
                <a:spcPts val="0"/>
              </a:spcBef>
              <a:spcAft>
                <a:spcPts val="0"/>
              </a:spcAft>
              <a:buSzPts val="1700"/>
              <a:buChar char="▪"/>
            </a:pPr>
            <a:r>
              <a:rPr lang="en-GB" sz="1700"/>
              <a:t>Geometric accuracy is for the data provider to specify – then it is up to the user to decide whether the accuracy is good enough for their application (scientific rigour versus inclusivity)</a:t>
            </a:r>
            <a:endParaRPr sz="1700"/>
          </a:p>
          <a:p>
            <a:pPr indent="-336550" lvl="1" marL="914400" rtl="0" algn="l">
              <a:spcBef>
                <a:spcPts val="0"/>
              </a:spcBef>
              <a:spcAft>
                <a:spcPts val="0"/>
              </a:spcAft>
              <a:buSzPts val="1700"/>
              <a:buChar char="▪"/>
            </a:pPr>
            <a:r>
              <a:rPr lang="en-GB" sz="1700" u="sng"/>
              <a:t>Counter argument:</a:t>
            </a:r>
            <a:r>
              <a:rPr lang="en-GB" sz="1700"/>
              <a:t> this defeats the fundamental purpose of being CEOS-ARD (i.e. stackable data through time)</a:t>
            </a:r>
            <a:endParaRPr sz="1700"/>
          </a:p>
          <a:p>
            <a:pPr indent="-336550" lvl="2" marL="1371600" rtl="0" algn="l">
              <a:spcBef>
                <a:spcPts val="0"/>
              </a:spcBef>
              <a:spcAft>
                <a:spcPts val="0"/>
              </a:spcAft>
              <a:buSzPts val="1700"/>
              <a:buChar char="o"/>
            </a:pPr>
            <a:r>
              <a:rPr lang="en-GB" sz="1700" u="sng"/>
              <a:t>Counter-counter argument:</a:t>
            </a:r>
            <a:r>
              <a:rPr lang="en-GB" sz="1700"/>
              <a:t> There are many other hurdles to stacking data, such as projection. Slippery slope to be defining CEOS-ARD purely around this strict temporal stacking requirement</a:t>
            </a:r>
            <a:endParaRPr sz="1700"/>
          </a:p>
          <a:p>
            <a:pPr indent="-361950" lvl="0" marL="457200" rtl="0" algn="l">
              <a:spcBef>
                <a:spcPts val="0"/>
              </a:spcBef>
              <a:spcAft>
                <a:spcPts val="0"/>
              </a:spcAft>
              <a:buSzPts val="2100"/>
              <a:buChar char="❖"/>
            </a:pPr>
            <a:r>
              <a:rPr lang="en-GB" sz="2100"/>
              <a:t>Have to be careful with absolute quality, especially for &lt;10m data as there are no good global references.</a:t>
            </a:r>
            <a:endParaRPr sz="2100"/>
          </a:p>
        </p:txBody>
      </p:sp>
      <p:sp>
        <p:nvSpPr>
          <p:cNvPr id="172" name="Google Shape;172;g26caf4e1409_0_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LSI-VC-14 Discussion Summary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6cc811db7a_0_6"/>
          <p:cNvSpPr txBox="1"/>
          <p:nvPr>
            <p:ph idx="1" type="body"/>
          </p:nvPr>
        </p:nvSpPr>
        <p:spPr>
          <a:xfrm>
            <a:off x="304033" y="115438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GB" sz="1400"/>
              <a:t>We first need to agree within CEOS what 'high' resolution means. There are as many schemes as there are interpretations of processing levels ;) Here is the one we use in Copernicus:</a:t>
            </a:r>
            <a:endParaRPr b="1" sz="1400"/>
          </a:p>
          <a:p>
            <a:pPr indent="0" lvl="0" marL="0" rtl="0" algn="l">
              <a:spcBef>
                <a:spcPts val="1000"/>
              </a:spcBef>
              <a:spcAft>
                <a:spcPts val="0"/>
              </a:spcAft>
              <a:buNone/>
            </a:pPr>
            <a:r>
              <a:t/>
            </a:r>
            <a:endParaRPr sz="1400"/>
          </a:p>
        </p:txBody>
      </p:sp>
      <p:sp>
        <p:nvSpPr>
          <p:cNvPr id="178" name="Google Shape;178;g26cc811db7a_0_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Peter’s inputs:</a:t>
            </a:r>
            <a:endParaRPr/>
          </a:p>
        </p:txBody>
      </p:sp>
      <p:pic>
        <p:nvPicPr>
          <p:cNvPr id="179" name="Google Shape;179;g26cc811db7a_0_6"/>
          <p:cNvPicPr preferRelativeResize="0"/>
          <p:nvPr/>
        </p:nvPicPr>
        <p:blipFill>
          <a:blip r:embed="rId3">
            <a:alphaModFix/>
          </a:blip>
          <a:stretch>
            <a:fillRect/>
          </a:stretch>
        </p:blipFill>
        <p:spPr>
          <a:xfrm>
            <a:off x="535500" y="1690375"/>
            <a:ext cx="11120999" cy="4802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6cc811db7a_0_0"/>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GB" sz="2300"/>
              <a:t>Furthermore we </a:t>
            </a:r>
            <a:r>
              <a:rPr b="1" lang="en-GB" sz="2300"/>
              <a:t>need to distinguish geolocation uncertainty (absolute) from geometric co-registration</a:t>
            </a:r>
            <a:r>
              <a:rPr lang="en-GB" sz="2300"/>
              <a:t> (relative - in theory divided into intraband, intrapath [difference in viewing geometry &lt;3(?)deg], and crosspath [different viewing geometry]).</a:t>
            </a:r>
            <a:endParaRPr sz="2300"/>
          </a:p>
          <a:p>
            <a:pPr indent="-374650" lvl="0" marL="457200" rtl="0" algn="l">
              <a:spcBef>
                <a:spcPts val="0"/>
              </a:spcBef>
              <a:spcAft>
                <a:spcPts val="0"/>
              </a:spcAft>
              <a:buSzPts val="2300"/>
              <a:buChar char="❖"/>
            </a:pPr>
            <a:r>
              <a:rPr lang="en-GB" sz="2300"/>
              <a:t>As a benchmark </a:t>
            </a:r>
            <a:r>
              <a:rPr b="1" lang="en-GB" sz="2300"/>
              <a:t>'pixel' should be replaced, as it is rather random, by 'GSD' </a:t>
            </a:r>
            <a:r>
              <a:rPr lang="en-GB" sz="2300"/>
              <a:t>(ground sampling distance - usually at sea level), which is a sensor characteristic.</a:t>
            </a:r>
            <a:endParaRPr sz="2300"/>
          </a:p>
          <a:p>
            <a:pPr indent="-374650" lvl="0" marL="457200" rtl="0" algn="l">
              <a:spcBef>
                <a:spcPts val="0"/>
              </a:spcBef>
              <a:spcAft>
                <a:spcPts val="0"/>
              </a:spcAft>
              <a:buSzPts val="2300"/>
              <a:buChar char="❖"/>
            </a:pPr>
            <a:r>
              <a:rPr lang="en-GB" sz="2300"/>
              <a:t>In the range of HR2 and coarser it is reasonable to expect (less than) 0.5 GSD (absolute) geolocation uncertainty (CE95) and same or better in co-registration terms.</a:t>
            </a:r>
            <a:endParaRPr sz="2300"/>
          </a:p>
          <a:p>
            <a:pPr indent="-374650" lvl="0" marL="457200" rtl="0" algn="l">
              <a:spcBef>
                <a:spcPts val="0"/>
              </a:spcBef>
              <a:spcAft>
                <a:spcPts val="0"/>
              </a:spcAft>
              <a:buSzPts val="2300"/>
              <a:buChar char="❖"/>
            </a:pPr>
            <a:r>
              <a:rPr lang="en-GB" sz="2300"/>
              <a:t>For HR1 or finer I would recommend to fix the requirement at 5m absolute and 0.5-1.0 GSD relative, as threshold for intraband and intrapath.</a:t>
            </a:r>
            <a:endParaRPr sz="1800"/>
          </a:p>
        </p:txBody>
      </p:sp>
      <p:sp>
        <p:nvSpPr>
          <p:cNvPr id="185" name="Google Shape;185;g26cc811db7a_0_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Peter’s inputs: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6cc811db7a_0_15"/>
          <p:cNvSpPr txBox="1"/>
          <p:nvPr>
            <p:ph idx="1" type="body"/>
          </p:nvPr>
        </p:nvSpPr>
        <p:spPr>
          <a:xfrm>
            <a:off x="324225" y="1378900"/>
            <a:ext cx="11495400" cy="5147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300"/>
              <a:t>Peter’s suggestion is distinguishing between two geometric requirements:</a:t>
            </a:r>
            <a:endParaRPr sz="2300"/>
          </a:p>
          <a:p>
            <a:pPr indent="0" lvl="0" marL="0" rtl="0" algn="l">
              <a:spcBef>
                <a:spcPts val="1000"/>
              </a:spcBef>
              <a:spcAft>
                <a:spcPts val="0"/>
              </a:spcAft>
              <a:buClr>
                <a:schemeClr val="dk1"/>
              </a:buClr>
              <a:buSzPts val="1100"/>
              <a:buFont typeface="Arial"/>
              <a:buNone/>
            </a:pPr>
            <a:r>
              <a:rPr lang="en-GB" sz="2300"/>
              <a:t>a) </a:t>
            </a:r>
            <a:r>
              <a:rPr b="1" lang="en-GB" sz="2300"/>
              <a:t>Geolocating:</a:t>
            </a:r>
            <a:r>
              <a:rPr lang="en-GB" sz="2300"/>
              <a:t> Determines the geographic location of an observation/pixel.</a:t>
            </a:r>
            <a:endParaRPr sz="2300"/>
          </a:p>
          <a:p>
            <a:pPr indent="0" lvl="0" marL="0" rtl="0" algn="l">
              <a:spcBef>
                <a:spcPts val="1000"/>
              </a:spcBef>
              <a:spcAft>
                <a:spcPts val="0"/>
              </a:spcAft>
              <a:buNone/>
            </a:pPr>
            <a:r>
              <a:rPr lang="en-GB" sz="2300"/>
              <a:t>b) </a:t>
            </a:r>
            <a:r>
              <a:rPr b="1" lang="en-GB" sz="2300"/>
              <a:t>Georectification: </a:t>
            </a:r>
            <a:r>
              <a:rPr lang="en-GB" sz="2300"/>
              <a:t>Corrects sample locations to achieve a regular 2D geographic grid. Sharing the grid enhances interoperability.</a:t>
            </a:r>
            <a:endParaRPr sz="2300"/>
          </a:p>
          <a:p>
            <a:pPr indent="0" lvl="0" marL="0" rtl="0" algn="l">
              <a:spcBef>
                <a:spcPts val="1000"/>
              </a:spcBef>
              <a:spcAft>
                <a:spcPts val="0"/>
              </a:spcAft>
              <a:buNone/>
            </a:pPr>
            <a:r>
              <a:rPr lang="en-GB" sz="1700"/>
              <a:t>In most cases this step requires resampling of original observations. It will only foster interoperability ('analysis readiness') if respective grid is shared with other datasets with which interoperability is desired. In this case the specific (harmonised) grid should become part of a threshold requirement. A rectification to a grid, arbitrarily chosen by the provider, is generally not desirable. In this case requirement a) is sufficient and should ideally be accompanied by:</a:t>
            </a:r>
            <a:endParaRPr sz="1700"/>
          </a:p>
          <a:p>
            <a:pPr indent="0" lvl="0" marL="0" rtl="0" algn="l">
              <a:spcBef>
                <a:spcPts val="1000"/>
              </a:spcBef>
              <a:spcAft>
                <a:spcPts val="0"/>
              </a:spcAft>
              <a:buClr>
                <a:schemeClr val="dk1"/>
              </a:buClr>
              <a:buSzPts val="1100"/>
              <a:buFont typeface="Arial"/>
              <a:buNone/>
            </a:pPr>
            <a:r>
              <a:rPr lang="en-GB" sz="2300"/>
              <a:t>c) </a:t>
            </a:r>
            <a:r>
              <a:rPr b="1" lang="en-GB" sz="2300"/>
              <a:t>Resampling method</a:t>
            </a:r>
            <a:r>
              <a:rPr lang="en-GB" sz="2300"/>
              <a:t>: Derives values for locations other than observed ones. This remains a goal due to various applicable methods.</a:t>
            </a:r>
            <a:endParaRPr sz="2300"/>
          </a:p>
          <a:p>
            <a:pPr indent="0" lvl="0" marL="0" rtl="0" algn="l">
              <a:spcBef>
                <a:spcPts val="1000"/>
              </a:spcBef>
              <a:spcAft>
                <a:spcPts val="0"/>
              </a:spcAft>
              <a:buNone/>
            </a:pPr>
            <a:r>
              <a:t/>
            </a:r>
            <a:endParaRPr/>
          </a:p>
        </p:txBody>
      </p:sp>
      <p:sp>
        <p:nvSpPr>
          <p:cNvPr id="191" name="Google Shape;191;g26cc811db7a_0_15"/>
          <p:cNvSpPr txBox="1"/>
          <p:nvPr>
            <p:ph type="title"/>
          </p:nvPr>
        </p:nvSpPr>
        <p:spPr>
          <a:xfrm>
            <a:off x="176050" y="175950"/>
            <a:ext cx="100569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4100"/>
              <a:t>Map projection (1.6) inconsistencies</a:t>
            </a:r>
            <a:endParaRPr sz="4100"/>
          </a:p>
          <a:p>
            <a:pPr indent="0" lvl="0" marL="0" rtl="0" algn="l">
              <a:spcBef>
                <a:spcPts val="0"/>
              </a:spcBef>
              <a:spcAft>
                <a:spcPts val="0"/>
              </a:spcAft>
              <a:buClr>
                <a:schemeClr val="dk1"/>
              </a:buClr>
              <a:buSzPts val="1100"/>
              <a:buFont typeface="Arial"/>
              <a:buNone/>
            </a:pPr>
            <a:r>
              <a:t/>
            </a:r>
            <a:endParaRPr sz="4100"/>
          </a:p>
          <a:p>
            <a:pPr indent="0" lvl="0" marL="0" rtl="0" algn="l">
              <a:spcBef>
                <a:spcPts val="0"/>
              </a:spcBef>
              <a:spcAft>
                <a:spcPts val="0"/>
              </a:spcAft>
              <a:buNone/>
            </a:pPr>
            <a:r>
              <a:t/>
            </a:r>
            <a:endParaRPr sz="4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