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embeddedFontLst>
    <p:embeddedFont>
      <p:font typeface="Montserrat" panose="020B0604020202020204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282" userDrawn="1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8" roundtripDataSignature="AMtx7mjChDFNvK+MWKTUaJOmmCI5ya4cb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9D34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6" d="100"/>
          <a:sy n="76" d="100"/>
        </p:scale>
        <p:origin x="-168" y="58"/>
      </p:cViewPr>
      <p:guideLst>
        <p:guide orient="horz" pos="2160"/>
        <p:guide pos="3840"/>
        <p:guide orient="horz" pos="2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2" Type="http://schemas.openxmlformats.org/officeDocument/2006/relationships/slide" Target="slides/slide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0" Type="http://schemas.openxmlformats.org/officeDocument/2006/relationships/font" Target="fonts/font1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4" name="Google Shape;6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6" name="Google Shape;7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c2a53e9932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c2a53e9932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080651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5"/>
          <p:cNvPicPr preferRelativeResize="0"/>
          <p:nvPr/>
        </p:nvPicPr>
        <p:blipFill rotWithShape="1">
          <a:blip r:embed="rId3">
            <a:alphaModFix/>
          </a:blip>
          <a:srcRect b="-113"/>
          <a:stretch/>
        </p:blipFill>
        <p:spPr>
          <a:xfrm rot="10800000" flipH="1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5" descr="A picture containing natur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5"/>
          <p:cNvSpPr/>
          <p:nvPr/>
        </p:nvSpPr>
        <p:spPr>
          <a:xfrm flipH="1">
            <a:off x="5456394" y="1968439"/>
            <a:ext cx="6751471" cy="4901119"/>
          </a:xfrm>
          <a:custGeom>
            <a:avLst/>
            <a:gdLst/>
            <a:ahLst/>
            <a:cxnLst/>
            <a:rect l="l" t="t" r="r" b="b"/>
            <a:pathLst>
              <a:path w="6751471" h="4901119" extrusionOk="0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13500000" algn="b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5"/>
          <p:cNvSpPr/>
          <p:nvPr/>
        </p:nvSpPr>
        <p:spPr>
          <a:xfrm flipH="1">
            <a:off x="-4784" y="-14542"/>
            <a:ext cx="12199164" cy="6874921"/>
          </a:xfrm>
          <a:custGeom>
            <a:avLst/>
            <a:gdLst/>
            <a:ahLst/>
            <a:cxnLst/>
            <a:rect l="l" t="t" r="r" b="b"/>
            <a:pathLst>
              <a:path w="14761910" h="6836301" extrusionOk="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" name="Google Shape;18;p5"/>
          <p:cNvPicPr preferRelativeResize="0"/>
          <p:nvPr/>
        </p:nvPicPr>
        <p:blipFill rotWithShape="1">
          <a:blip r:embed="rId6">
            <a:alphaModFix amt="34000"/>
          </a:blip>
          <a:srcRect l="32582" t="2399" r="8554" b="-8773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5"/>
          <p:cNvPicPr preferRelativeResize="0"/>
          <p:nvPr/>
        </p:nvPicPr>
        <p:blipFill rotWithShape="1">
          <a:blip r:embed="rId6">
            <a:alphaModFix amt="34000"/>
          </a:blip>
          <a:srcRect l="54016" t="36081" r="11355" b="671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5"/>
          <p:cNvSpPr txBox="1">
            <a:spLocks noGrp="1"/>
          </p:cNvSpPr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Montserrat"/>
              <a:buNone/>
              <a:defRPr sz="8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6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5" name="Google Shape;25;p6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6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6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lang="en-GB" sz="14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‹Nº›</a:t>
            </a:fld>
            <a:endParaRPr sz="1400" b="1" i="0" u="none" strike="noStrike" cap="non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" name="Google Shape;28;p6"/>
          <p:cNvSpPr txBox="1"/>
          <p:nvPr/>
        </p:nvSpPr>
        <p:spPr>
          <a:xfrm>
            <a:off x="-24384" y="6562799"/>
            <a:ext cx="49257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LSI-VC-</a:t>
            </a:r>
            <a:r>
              <a:rPr lang="en-GB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15</a:t>
            </a:r>
            <a:r>
              <a:rPr lang="en-GB" sz="1400" b="1" i="0" u="none" strike="noStrike" cap="none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GB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r>
              <a:rPr lang="en-GB" sz="1400" b="1" i="0" u="none" strike="noStrike" cap="none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-</a:t>
            </a:r>
            <a:r>
              <a:rPr lang="en-GB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5</a:t>
            </a:r>
            <a:r>
              <a:rPr lang="en-GB" sz="1400" b="1" i="0" u="none" strike="noStrike" cap="none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April </a:t>
            </a:r>
            <a:r>
              <a:rPr lang="en-GB" sz="1400" b="1" i="0" u="none" strike="noStrike" cap="none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202</a:t>
            </a:r>
            <a:r>
              <a:rPr lang="en-GB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 sz="1400" b="1" i="0" u="none" strike="noStrike" cap="none" dirty="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b="1" i="0" u="none" strike="noStrike" cap="none" dirty="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 dirty="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429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sz="4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7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5" name="Google Shape;35;p7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7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7"/>
          <p:cNvSpPr txBox="1">
            <a:spLocks noGrp="1"/>
          </p:cNvSpPr>
          <p:nvPr>
            <p:ph type="body" idx="1"/>
          </p:nvPr>
        </p:nvSpPr>
        <p:spPr>
          <a:xfrm>
            <a:off x="386632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429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2"/>
          </p:nvPr>
        </p:nvSpPr>
        <p:spPr>
          <a:xfrm>
            <a:off x="6296361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429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9" name="Google Shape;39;p7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lang="en-GB" sz="14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‹Nº›</a:t>
            </a:fld>
            <a:endParaRPr sz="1400" b="1" i="0" u="none" strike="noStrike" cap="non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sz="4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1" name="Google Shape;41;p7"/>
          <p:cNvSpPr txBox="1"/>
          <p:nvPr/>
        </p:nvSpPr>
        <p:spPr>
          <a:xfrm>
            <a:off x="-24384" y="6562799"/>
            <a:ext cx="4925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LSI-VC-14, 10-12 October 2023</a:t>
            </a:r>
            <a:endParaRPr sz="1400" b="1" i="0" u="none" strike="noStrike" cap="non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8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6" name="Google Shape;46;p8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8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8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lang="en-GB" sz="14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‹Nº›</a:t>
            </a:fld>
            <a:endParaRPr sz="1400" b="1" i="0" u="none" strike="noStrike" cap="non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" name="Google Shape;49;p8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sz="4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0" name="Google Shape;50;p8"/>
          <p:cNvSpPr txBox="1"/>
          <p:nvPr/>
        </p:nvSpPr>
        <p:spPr>
          <a:xfrm>
            <a:off x="-24384" y="6562799"/>
            <a:ext cx="4925700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 sz="1400" b="1" i="0" u="none" strike="noStrike" cap="none" dirty="0" smtClean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LSI-VC-</a:t>
            </a:r>
            <a:r>
              <a:rPr lang="en-GB" b="1" dirty="0" smtClean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15</a:t>
            </a:r>
            <a:r>
              <a:rPr lang="en-GB" sz="1400" b="1" i="0" u="none" strike="noStrike" cap="none" dirty="0" smtClean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GB" b="1" dirty="0" smtClean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r>
              <a:rPr lang="en-GB" sz="1400" b="1" i="0" u="none" strike="noStrike" cap="none" dirty="0" smtClean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-</a:t>
            </a:r>
            <a:r>
              <a:rPr lang="en-GB" b="1" dirty="0" smtClean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5</a:t>
            </a:r>
            <a:r>
              <a:rPr lang="en-GB" sz="1400" b="1" i="0" u="none" strike="noStrike" cap="none" dirty="0" smtClean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b="1" dirty="0" smtClean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April </a:t>
            </a:r>
            <a:r>
              <a:rPr lang="en-GB" sz="1400" b="1" i="0" u="none" strike="noStrike" cap="none" dirty="0" smtClean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202</a:t>
            </a:r>
            <a:r>
              <a:rPr lang="en-GB" b="1" dirty="0" smtClean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 sz="1400" b="1" i="0" u="none" strike="noStrike" cap="none" dirty="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9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p9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5" name="Google Shape;55;p9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9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1"/>
          </p:nvPr>
        </p:nvSpPr>
        <p:spPr>
          <a:xfrm>
            <a:off x="5180012" y="1373852"/>
            <a:ext cx="6172200" cy="4694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"/>
              <a:buChar char="❖"/>
              <a:defRPr sz="3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4064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▪"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810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o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body" idx="2"/>
          </p:nvPr>
        </p:nvSpPr>
        <p:spPr>
          <a:xfrm>
            <a:off x="839788" y="1373852"/>
            <a:ext cx="3932237" cy="4630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228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228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228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sz="1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228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sz="1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228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sz="1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228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sz="1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228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sz="1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228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sz="1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9" name="Google Shape;59;p9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lang="en-GB" sz="14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‹Nº›</a:t>
            </a:fld>
            <a:endParaRPr sz="1400" b="1" i="0" u="none" strike="noStrike" cap="non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0" name="Google Shape;60;p9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sz="4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61" name="Google Shape;61;p9"/>
          <p:cNvSpPr txBox="1"/>
          <p:nvPr/>
        </p:nvSpPr>
        <p:spPr>
          <a:xfrm>
            <a:off x="-24384" y="6562799"/>
            <a:ext cx="4925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LSI-VC-13, 23-24 March 2023</a:t>
            </a:r>
            <a:endParaRPr sz="1400" b="1" i="0" u="none" strike="noStrike" cap="non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4"/>
          <p:cNvPicPr preferRelativeResize="0"/>
          <p:nvPr/>
        </p:nvPicPr>
        <p:blipFill rotWithShape="1">
          <a:blip r:embed="rId7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" name="Google Shape;9;p4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4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rgentina.gob.ar/ciencia/conae/misiones-satelitales/ao-iniciativa-puma-esa-cona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arth.esa.int/eogateway/announcement-of-opportunity/saocom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argentina.gob.ar/misiones-satelitales/planes-de-adquisiciones-saocom-1" TargetMode="Externa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"/>
          <p:cNvSpPr txBox="1">
            <a:spLocks noGrp="1"/>
          </p:cNvSpPr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GB" sz="7500" dirty="0"/>
              <a:t>LSI-VC-15</a:t>
            </a:r>
            <a:endParaRPr sz="75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GB" sz="7500" dirty="0">
                <a:latin typeface="Montserrat"/>
                <a:ea typeface="Montserrat"/>
                <a:cs typeface="Montserrat"/>
                <a:sym typeface="Montserrat"/>
              </a:rPr>
              <a:t>202</a:t>
            </a:r>
            <a:r>
              <a:rPr lang="en-GB" sz="7500" dirty="0"/>
              <a:t>4</a:t>
            </a:r>
            <a:endParaRPr sz="75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GB" sz="4000" i="1" dirty="0" smtClean="0">
                <a:latin typeface="Montserrat"/>
                <a:ea typeface="Montserrat"/>
                <a:cs typeface="Montserrat"/>
                <a:sym typeface="Montserrat"/>
              </a:rPr>
              <a:t>CONAE Updates</a:t>
            </a:r>
            <a:endParaRPr sz="4000" i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7" name="Google Shape;67;p1"/>
          <p:cNvSpPr/>
          <p:nvPr/>
        </p:nvSpPr>
        <p:spPr>
          <a:xfrm>
            <a:off x="7222284" y="4252682"/>
            <a:ext cx="4832943" cy="2605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1" i="0" u="none" strike="noStrike" cap="none" dirty="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GB" sz="2200" b="1" i="0" u="none" strike="noStrike" cap="none" dirty="0" smtClean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Laura </a:t>
            </a:r>
            <a:r>
              <a:rPr lang="en-GB" sz="2200" b="1" i="0" u="none" strike="noStrike" cap="none" dirty="0" err="1" smtClean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Frulla</a:t>
            </a:r>
            <a:r>
              <a:rPr lang="en-GB" sz="2200" b="1" i="0" u="none" strike="noStrike" cap="none" dirty="0" smtClean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, CONAE</a:t>
            </a:r>
            <a:endParaRPr sz="14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GB" sz="2200" b="1" i="0" u="none" strike="noStrike" cap="none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Agenda Item </a:t>
            </a:r>
            <a:r>
              <a:rPr lang="en-GB" sz="2200" b="1" i="0" u="none" strike="noStrike" cap="none" dirty="0" smtClean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2.6</a:t>
            </a:r>
            <a:endParaRPr sz="14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GB" sz="2200" b="1" i="0" u="none" strike="noStrike" cap="none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LSI-VC-1</a:t>
            </a:r>
            <a:r>
              <a:rPr lang="en-GB" sz="220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5</a:t>
            </a:r>
            <a:r>
              <a:rPr lang="en-GB" sz="2200" b="1" i="0" u="none" strike="noStrike" cap="none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202</a:t>
            </a:r>
            <a:r>
              <a:rPr lang="en-GB" sz="220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r>
              <a:rPr lang="en-GB" sz="2200" b="1" i="0" u="none" strike="noStrike" cap="none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, Toky</a:t>
            </a:r>
            <a:r>
              <a:rPr lang="en-GB" sz="220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o</a:t>
            </a:r>
            <a:r>
              <a:rPr lang="en-GB" sz="2200" b="1" i="0" u="none" strike="noStrike" cap="none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2200" b="1" i="0" u="none" strike="noStrike" cap="none" dirty="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GB" sz="220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3rd</a:t>
            </a:r>
            <a:r>
              <a:rPr lang="en-GB" sz="2200" b="1" i="0" u="none" strike="noStrike" cap="none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- </a:t>
            </a:r>
            <a:r>
              <a:rPr lang="en-GB" sz="220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5th</a:t>
            </a:r>
            <a:r>
              <a:rPr lang="en-GB" sz="2200" b="1" i="0" u="none" strike="noStrike" cap="none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220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April </a:t>
            </a:r>
            <a:r>
              <a:rPr lang="en-GB" sz="2200" b="1" i="0" u="none" strike="noStrike" cap="none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202</a:t>
            </a:r>
            <a:r>
              <a:rPr lang="en-GB" sz="220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 sz="2200" b="1" i="0" u="none" strike="noStrike" cap="none" dirty="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"/>
          <p:cNvSpPr txBox="1">
            <a:spLocks noGrp="1"/>
          </p:cNvSpPr>
          <p:nvPr>
            <p:ph type="title"/>
          </p:nvPr>
        </p:nvSpPr>
        <p:spPr>
          <a:xfrm>
            <a:off x="0" y="49481"/>
            <a:ext cx="9766569" cy="106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s-AR" dirty="0" smtClean="0">
                <a:latin typeface="Montserrat"/>
                <a:ea typeface="Montserrat"/>
                <a:cs typeface="Montserrat"/>
                <a:sym typeface="Montserrat"/>
              </a:rPr>
              <a:t>SAOCOM 1 </a:t>
            </a:r>
            <a:r>
              <a:rPr lang="es-AR" dirty="0" err="1" smtClean="0">
                <a:latin typeface="Montserrat"/>
                <a:ea typeface="Montserrat"/>
                <a:cs typeface="Montserrat"/>
                <a:sym typeface="Montserrat"/>
              </a:rPr>
              <a:t>Constellation</a:t>
            </a:r>
            <a:r>
              <a:rPr lang="es-AR" dirty="0" smtClean="0">
                <a:latin typeface="Montserrat"/>
                <a:ea typeface="Montserrat"/>
                <a:cs typeface="Montserrat"/>
                <a:sym typeface="Montserrat"/>
              </a:rPr>
              <a:t> and Data Access</a:t>
            </a:r>
            <a:endParaRPr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7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9919215"/>
              </p:ext>
            </p:extLst>
          </p:nvPr>
        </p:nvGraphicFramePr>
        <p:xfrm>
          <a:off x="1467057" y="505007"/>
          <a:ext cx="9223538" cy="3095244"/>
        </p:xfrm>
        <a:graphic>
          <a:graphicData uri="http://schemas.openxmlformats.org/drawingml/2006/table">
            <a:tbl>
              <a:tblPr firstRow="1" bandRow="1"/>
              <a:tblGrid>
                <a:gridCol w="35370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864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9742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2200" b="0" dirty="0">
                        <a:solidFill>
                          <a:schemeClr val="tx1"/>
                        </a:solidFill>
                      </a:endParaRPr>
                    </a:p>
                  </a:txBody>
                  <a:tcPr marL="84408" marR="84408" marT="42179" marB="4217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405313" algn="l"/>
                        </a:tabLst>
                        <a:defRPr/>
                      </a:pPr>
                      <a:endParaRPr lang="es-ES" sz="22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8" marR="84408" marT="42179" marB="4217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657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263525" indent="-263525">
                        <a:lnSpc>
                          <a:spcPts val="28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SAOCOM-1A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63525" indent="-263525">
                        <a:lnSpc>
                          <a:spcPts val="28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SAOCOM-1B</a:t>
                      </a:r>
                      <a:endParaRPr lang="en-US" sz="2400" dirty="0"/>
                    </a:p>
                  </a:txBody>
                  <a:tcPr marL="84408" marR="84408" marT="42179" marB="42179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>
                        <a:lnSpc>
                          <a:spcPts val="2800"/>
                        </a:lnSpc>
                      </a:pPr>
                      <a:r>
                        <a:rPr lang="en-US" sz="2400" kern="1200" spc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October</a:t>
                      </a:r>
                      <a:r>
                        <a:rPr lang="en-US" sz="2400" kern="1200" spc="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spc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7th</a:t>
                      </a:r>
                      <a:r>
                        <a:rPr lang="en-US" sz="2400" kern="1200" spc="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u="sng" kern="1200" spc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2018</a:t>
                      </a:r>
                      <a:endParaRPr lang="en-US" sz="2400" u="sng" kern="1200" spc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ts val="2800"/>
                        </a:lnSpc>
                      </a:pPr>
                      <a:r>
                        <a:rPr lang="en-US" sz="2400" kern="1200" spc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August</a:t>
                      </a:r>
                      <a:r>
                        <a:rPr lang="en-US" sz="2400" kern="1200" spc="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30th</a:t>
                      </a:r>
                      <a:r>
                        <a:rPr lang="en-US" sz="2400" kern="1200" spc="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spc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2020</a:t>
                      </a:r>
                      <a:endParaRPr lang="en-US" sz="2400" kern="1200" spc="-15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8" marR="84408" marT="42179" marB="42179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7887083"/>
                  </a:ext>
                </a:extLst>
              </a:tr>
              <a:tr h="257595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>
                        <a:lnSpc>
                          <a:spcPts val="2800"/>
                        </a:lnSpc>
                      </a:pPr>
                      <a:r>
                        <a:rPr lang="es-AR" sz="2400" dirty="0" err="1" smtClean="0"/>
                        <a:t>satellites</a:t>
                      </a:r>
                      <a:r>
                        <a:rPr lang="es-AR" sz="2400" dirty="0" smtClean="0"/>
                        <a:t> </a:t>
                      </a:r>
                      <a:r>
                        <a:rPr lang="es-AR" sz="2400" dirty="0" err="1" smtClean="0"/>
                        <a:t>lifetime</a:t>
                      </a:r>
                      <a:endParaRPr lang="en-US" sz="2400" dirty="0"/>
                    </a:p>
                  </a:txBody>
                  <a:tcPr marL="84408" marR="84408" marT="42179" marB="42179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>
                        <a:lnSpc>
                          <a:spcPts val="2800"/>
                        </a:lnSpc>
                      </a:pPr>
                      <a:r>
                        <a:rPr lang="es-AR" sz="2400" dirty="0"/>
                        <a:t>5 </a:t>
                      </a:r>
                      <a:r>
                        <a:rPr lang="es-AR" sz="2400" dirty="0" err="1" smtClean="0"/>
                        <a:t>years</a:t>
                      </a:r>
                      <a:r>
                        <a:rPr lang="es-AR" sz="2400" dirty="0" smtClean="0"/>
                        <a:t> (</a:t>
                      </a:r>
                      <a:r>
                        <a:rPr lang="es-AR" sz="2400" dirty="0" err="1" smtClean="0"/>
                        <a:t>each</a:t>
                      </a:r>
                      <a:r>
                        <a:rPr lang="es-AR" sz="2400" dirty="0" smtClean="0"/>
                        <a:t> </a:t>
                      </a:r>
                      <a:r>
                        <a:rPr lang="es-AR" sz="2400" dirty="0" err="1" smtClean="0"/>
                        <a:t>satellite</a:t>
                      </a:r>
                      <a:r>
                        <a:rPr lang="es-AR" sz="2400" dirty="0" smtClean="0"/>
                        <a:t>)</a:t>
                      </a:r>
                      <a:endParaRPr lang="en-US" sz="2400" dirty="0"/>
                    </a:p>
                  </a:txBody>
                  <a:tcPr marL="84408" marR="84408" marT="42179" marB="42179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6577908"/>
                  </a:ext>
                </a:extLst>
              </a:tr>
              <a:tr h="257595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>
                        <a:lnSpc>
                          <a:spcPts val="2800"/>
                        </a:lnSpc>
                      </a:pPr>
                      <a:r>
                        <a:rPr lang="es-AR" sz="2400" dirty="0" err="1"/>
                        <a:t>repetition</a:t>
                      </a:r>
                      <a:r>
                        <a:rPr lang="es-AR" sz="2400" dirty="0"/>
                        <a:t> </a:t>
                      </a:r>
                      <a:r>
                        <a:rPr lang="es-AR" sz="2400" dirty="0" err="1"/>
                        <a:t>cycle</a:t>
                      </a:r>
                      <a:endParaRPr lang="en-US" sz="2400" dirty="0"/>
                    </a:p>
                  </a:txBody>
                  <a:tcPr marL="84408" marR="84408" marT="42179" marB="42179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>
                        <a:lnSpc>
                          <a:spcPts val="2800"/>
                        </a:lnSpc>
                      </a:pPr>
                      <a:r>
                        <a:rPr kumimoji="0" lang="en-US" sz="24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en-US" sz="2400" b="1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+mn-ea"/>
                          <a:cs typeface="+mn-cs"/>
                        </a:rPr>
                        <a:t>6 d</a:t>
                      </a:r>
                      <a:r>
                        <a:rPr kumimoji="0" lang="en-US" sz="24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+mn-ea"/>
                          <a:cs typeface="+mn-cs"/>
                        </a:rPr>
                        <a:t>ay</a:t>
                      </a:r>
                      <a:r>
                        <a:rPr kumimoji="0" lang="en-US" sz="2400" b="1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+mn-ea"/>
                          <a:cs typeface="+mn-cs"/>
                        </a:rPr>
                        <a:t>s </a:t>
                      </a:r>
                      <a:r>
                        <a:rPr lang="en-US" sz="2400" spc="-150" noProof="0" dirty="0">
                          <a:solidFill>
                            <a:schemeClr val="tx1"/>
                          </a:solidFill>
                        </a:rPr>
                        <a:t>(1</a:t>
                      </a:r>
                      <a:r>
                        <a:rPr lang="en-US" sz="2400" spc="-150" baseline="0" noProof="0" dirty="0">
                          <a:solidFill>
                            <a:schemeClr val="tx1"/>
                          </a:solidFill>
                        </a:rPr>
                        <a:t> s</a:t>
                      </a:r>
                      <a:r>
                        <a:rPr lang="en-US" sz="2400" baseline="0" noProof="0" dirty="0">
                          <a:solidFill>
                            <a:schemeClr val="tx1"/>
                          </a:solidFill>
                        </a:rPr>
                        <a:t>atellite</a:t>
                      </a:r>
                      <a:r>
                        <a:rPr lang="en-US" sz="2400" spc="-150" baseline="0" noProof="0" dirty="0">
                          <a:solidFill>
                            <a:schemeClr val="tx1"/>
                          </a:solidFill>
                        </a:rPr>
                        <a:t>)</a:t>
                      </a:r>
                      <a:r>
                        <a:rPr lang="en-US" sz="2400" spc="-150" noProof="0" dirty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kumimoji="0" lang="en-US" sz="2400" b="1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+mn-ea"/>
                          <a:cs typeface="+mn-cs"/>
                        </a:rPr>
                        <a:t>8 d</a:t>
                      </a:r>
                      <a:r>
                        <a:rPr kumimoji="0" lang="en-US" sz="24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+mn-ea"/>
                          <a:cs typeface="+mn-cs"/>
                        </a:rPr>
                        <a:t>ay</a:t>
                      </a:r>
                      <a:r>
                        <a:rPr kumimoji="0" lang="en-US" sz="2400" b="1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+mn-ea"/>
                          <a:cs typeface="+mn-cs"/>
                        </a:rPr>
                        <a:t>s </a:t>
                      </a:r>
                      <a:r>
                        <a:rPr lang="en-US" sz="2400" spc="-150" noProof="0" dirty="0">
                          <a:solidFill>
                            <a:schemeClr val="tx1"/>
                          </a:solidFill>
                        </a:rPr>
                        <a:t>(c</a:t>
                      </a:r>
                      <a:r>
                        <a:rPr lang="en-US" sz="2400" noProof="0" dirty="0">
                          <a:solidFill>
                            <a:schemeClr val="tx1"/>
                          </a:solidFill>
                        </a:rPr>
                        <a:t>onstellation)</a:t>
                      </a:r>
                    </a:p>
                  </a:txBody>
                  <a:tcPr marL="84408" marR="84408" marT="42179" marB="42179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7595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marR="0" lvl="1" indent="0" algn="l" defTabSz="914400" rtl="0" eaLnBrk="1" fontAlgn="auto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s-AR" sz="2400" dirty="0"/>
                        <a:t>acquisition modes</a:t>
                      </a:r>
                      <a:endParaRPr lang="en-US" sz="2400" dirty="0"/>
                    </a:p>
                  </a:txBody>
                  <a:tcPr marL="84413" marR="84413" marT="42207" marB="42207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>
                        <a:lnSpc>
                          <a:spcPts val="2800"/>
                        </a:lnSpc>
                      </a:pPr>
                      <a:r>
                        <a:rPr lang="en-US" sz="2400" dirty="0"/>
                        <a:t>real time/stored</a:t>
                      </a:r>
                    </a:p>
                  </a:txBody>
                  <a:tcPr marL="84413" marR="84413" marT="42207" marB="42207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7595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>
                        <a:lnSpc>
                          <a:spcPts val="2800"/>
                        </a:lnSpc>
                      </a:pPr>
                      <a:r>
                        <a:rPr lang="es-AR" sz="2400" dirty="0" err="1" smtClean="0"/>
                        <a:t>access</a:t>
                      </a:r>
                      <a:endParaRPr lang="en-US" sz="2400" dirty="0"/>
                    </a:p>
                  </a:txBody>
                  <a:tcPr marL="84413" marR="84413" marT="42207" marB="42207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>
                        <a:lnSpc>
                          <a:spcPts val="2800"/>
                        </a:lnSpc>
                      </a:pPr>
                      <a:r>
                        <a:rPr kumimoji="0" lang="es-ES" sz="2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3 </a:t>
                      </a:r>
                      <a:r>
                        <a:rPr kumimoji="0" lang="es-ES" sz="2400" b="0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possibilities</a:t>
                      </a:r>
                      <a:endParaRPr lang="en-US" sz="2400" dirty="0"/>
                    </a:p>
                  </a:txBody>
                  <a:tcPr marL="84413" marR="84413" marT="42207" marB="42207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8" name="CuadroTexto 7"/>
          <p:cNvSpPr txBox="1"/>
          <p:nvPr/>
        </p:nvSpPr>
        <p:spPr bwMode="auto">
          <a:xfrm>
            <a:off x="8739524" y="1582853"/>
            <a:ext cx="2612571" cy="461665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</a:ln>
          <a:effectLst/>
        </p:spPr>
        <p:txBody>
          <a:bodyPr wrap="square" rtlCol="0" anchor="ctr">
            <a:spAutoFit/>
          </a:bodyPr>
          <a:lstStyle/>
          <a:p>
            <a:pPr algn="ctr"/>
            <a:r>
              <a:rPr lang="es-MX" sz="2400" b="0" dirty="0" smtClean="0"/>
              <a:t>(</a:t>
            </a:r>
            <a:r>
              <a:rPr lang="es-MX" sz="2400" b="0" dirty="0" err="1" smtClean="0"/>
              <a:t>both</a:t>
            </a:r>
            <a:r>
              <a:rPr lang="es-MX" sz="2400" b="0" dirty="0" smtClean="0"/>
              <a:t> </a:t>
            </a:r>
            <a:r>
              <a:rPr lang="es-MX" sz="2400" b="0" dirty="0" err="1" smtClean="0"/>
              <a:t>operational</a:t>
            </a:r>
            <a:r>
              <a:rPr lang="es-MX" sz="2400" b="0" dirty="0" smtClean="0"/>
              <a:t>)</a:t>
            </a:r>
            <a:endParaRPr lang="es-MX" sz="2400" b="0" dirty="0"/>
          </a:p>
        </p:txBody>
      </p:sp>
      <p:grpSp>
        <p:nvGrpSpPr>
          <p:cNvPr id="13" name="Grupo 12"/>
          <p:cNvGrpSpPr/>
          <p:nvPr/>
        </p:nvGrpSpPr>
        <p:grpSpPr>
          <a:xfrm>
            <a:off x="81539" y="3391364"/>
            <a:ext cx="12271229" cy="3199413"/>
            <a:chOff x="81539" y="3391364"/>
            <a:chExt cx="12271229" cy="3199413"/>
          </a:xfrm>
        </p:grpSpPr>
        <p:sp>
          <p:nvSpPr>
            <p:cNvPr id="3" name="Flecha abajo 2"/>
            <p:cNvSpPr/>
            <p:nvPr/>
          </p:nvSpPr>
          <p:spPr>
            <a:xfrm>
              <a:off x="6885684" y="3391364"/>
              <a:ext cx="466927" cy="684000"/>
            </a:xfrm>
            <a:prstGeom prst="downArrow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grpSp>
          <p:nvGrpSpPr>
            <p:cNvPr id="2" name="Grupo 1"/>
            <p:cNvGrpSpPr/>
            <p:nvPr/>
          </p:nvGrpSpPr>
          <p:grpSpPr>
            <a:xfrm>
              <a:off x="81539" y="3656414"/>
              <a:ext cx="12028922" cy="2257220"/>
              <a:chOff x="81539" y="3656414"/>
              <a:chExt cx="12028922" cy="2257220"/>
            </a:xfrm>
          </p:grpSpPr>
          <p:sp>
            <p:nvSpPr>
              <p:cNvPr id="9" name="CuadroTexto 8"/>
              <p:cNvSpPr txBox="1"/>
              <p:nvPr/>
            </p:nvSpPr>
            <p:spPr>
              <a:xfrm>
                <a:off x="81539" y="3656414"/>
                <a:ext cx="12028922" cy="830997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457200" indent="-457200" algn="just" fontAlgn="auto">
                  <a:buClr>
                    <a:srgbClr val="000000"/>
                  </a:buClr>
                  <a:buFont typeface="Arial"/>
                  <a:buAutoNum type="arabicPeriod"/>
                </a:pPr>
                <a:r>
                  <a:rPr lang="en-US" sz="2400" b="1" kern="0" dirty="0" smtClean="0">
                    <a:solidFill>
                      <a:srgbClr val="000000"/>
                    </a:solidFill>
                    <a:cs typeface="Arial" panose="020B0604020202020204" pitchFamily="34" charset="0"/>
                    <a:sym typeface="Arial"/>
                  </a:rPr>
                  <a:t>AO for SAOCOM ESA/CONAE</a:t>
                </a:r>
              </a:p>
              <a:p>
                <a:pPr algn="just" fontAlgn="auto">
                  <a:buClr>
                    <a:srgbClr val="000000"/>
                  </a:buClr>
                </a:pPr>
                <a:r>
                  <a:rPr lang="en-US" sz="2400" dirty="0">
                    <a:cs typeface="Arial" panose="020B0604020202020204" pitchFamily="34" charset="0"/>
                  </a:rPr>
                  <a:t>	</a:t>
                </a:r>
                <a:r>
                  <a:rPr lang="en-US" sz="2400" u="sng" kern="0" dirty="0" smtClean="0">
                    <a:solidFill>
                      <a:srgbClr val="000000"/>
                    </a:solidFill>
                    <a:cs typeface="Arial" panose="020B0604020202020204" pitchFamily="34" charset="0"/>
                    <a:sym typeface="Arial"/>
                  </a:rPr>
                  <a:t>P</a:t>
                </a:r>
                <a:r>
                  <a:rPr lang="en-US" sz="2400" kern="0" dirty="0" smtClean="0">
                    <a:solidFill>
                      <a:srgbClr val="000000"/>
                    </a:solidFill>
                    <a:cs typeface="Arial" panose="020B0604020202020204" pitchFamily="34" charset="0"/>
                    <a:sym typeface="Arial"/>
                  </a:rPr>
                  <a:t>romotion </a:t>
                </a:r>
                <a:r>
                  <a:rPr lang="en-US" sz="2400" kern="0" dirty="0">
                    <a:solidFill>
                      <a:srgbClr val="000000"/>
                    </a:solidFill>
                    <a:cs typeface="Arial" panose="020B0604020202020204" pitchFamily="34" charset="0"/>
                    <a:sym typeface="Arial"/>
                  </a:rPr>
                  <a:t>of </a:t>
                </a:r>
                <a:r>
                  <a:rPr lang="en-US" sz="2400" u="sng" kern="0" dirty="0">
                    <a:solidFill>
                      <a:srgbClr val="000000"/>
                    </a:solidFill>
                    <a:cs typeface="Arial" panose="020B0604020202020204" pitchFamily="34" charset="0"/>
                    <a:sym typeface="Arial"/>
                  </a:rPr>
                  <a:t>U</a:t>
                </a:r>
                <a:r>
                  <a:rPr lang="en-US" sz="2400" kern="0" dirty="0">
                    <a:solidFill>
                      <a:srgbClr val="000000"/>
                    </a:solidFill>
                    <a:cs typeface="Arial" panose="020B0604020202020204" pitchFamily="34" charset="0"/>
                    <a:sym typeface="Arial"/>
                  </a:rPr>
                  <a:t>tilization and </a:t>
                </a:r>
                <a:r>
                  <a:rPr lang="en-US" sz="2400" u="sng" kern="0" dirty="0" smtClean="0">
                    <a:solidFill>
                      <a:srgbClr val="000000"/>
                    </a:solidFill>
                    <a:cs typeface="Arial" panose="020B0604020202020204" pitchFamily="34" charset="0"/>
                    <a:sym typeface="Arial"/>
                  </a:rPr>
                  <a:t>M</a:t>
                </a:r>
                <a:r>
                  <a:rPr lang="en-US" sz="2400" kern="0" dirty="0" smtClean="0">
                    <a:solidFill>
                      <a:srgbClr val="000000"/>
                    </a:solidFill>
                    <a:cs typeface="Arial" panose="020B0604020202020204" pitchFamily="34" charset="0"/>
                    <a:sym typeface="Arial"/>
                  </a:rPr>
                  <a:t>ission </a:t>
                </a:r>
                <a:r>
                  <a:rPr lang="en-US" sz="2400" u="sng" kern="0" dirty="0">
                    <a:solidFill>
                      <a:srgbClr val="000000"/>
                    </a:solidFill>
                    <a:cs typeface="Arial" panose="020B0604020202020204" pitchFamily="34" charset="0"/>
                    <a:sym typeface="Arial"/>
                  </a:rPr>
                  <a:t>A</a:t>
                </a:r>
                <a:r>
                  <a:rPr lang="en-US" sz="2400" kern="0" dirty="0">
                    <a:solidFill>
                      <a:srgbClr val="000000"/>
                    </a:solidFill>
                    <a:cs typeface="Arial" panose="020B0604020202020204" pitchFamily="34" charset="0"/>
                    <a:sym typeface="Arial"/>
                  </a:rPr>
                  <a:t>pplications and </a:t>
                </a:r>
                <a:r>
                  <a:rPr lang="en-US" sz="2400" u="sng" kern="0" dirty="0">
                    <a:solidFill>
                      <a:srgbClr val="000000"/>
                    </a:solidFill>
                    <a:cs typeface="Arial" panose="020B0604020202020204" pitchFamily="34" charset="0"/>
                    <a:sym typeface="Arial"/>
                  </a:rPr>
                  <a:t>S</a:t>
                </a:r>
                <a:r>
                  <a:rPr lang="en-US" sz="2400" kern="0" dirty="0">
                    <a:solidFill>
                      <a:srgbClr val="000000"/>
                    </a:solidFill>
                    <a:cs typeface="Arial" panose="020B0604020202020204" pitchFamily="34" charset="0"/>
                    <a:sym typeface="Arial"/>
                  </a:rPr>
                  <a:t>cience  </a:t>
                </a:r>
                <a:r>
                  <a:rPr lang="en-US" sz="2400" kern="0" dirty="0" smtClean="0">
                    <a:solidFill>
                      <a:srgbClr val="000000"/>
                    </a:solidFill>
                    <a:cs typeface="Arial" panose="020B0604020202020204" pitchFamily="34" charset="0"/>
                    <a:sym typeface="Arial"/>
                  </a:rPr>
                  <a:t>(</a:t>
                </a:r>
                <a:r>
                  <a:rPr lang="es-AR" sz="2400" kern="0" dirty="0" smtClean="0">
                    <a:solidFill>
                      <a:srgbClr val="000000"/>
                    </a:solidFill>
                    <a:cs typeface="Arial" panose="020B0604020202020204" pitchFamily="34" charset="0"/>
                    <a:sym typeface="Arial"/>
                  </a:rPr>
                  <a:t>PUMAS)</a:t>
                </a:r>
              </a:p>
            </p:txBody>
          </p:sp>
          <p:sp>
            <p:nvSpPr>
              <p:cNvPr id="11" name="Marcador de texto 1"/>
              <p:cNvSpPr txBox="1">
                <a:spLocks/>
              </p:cNvSpPr>
              <p:nvPr/>
            </p:nvSpPr>
            <p:spPr>
              <a:xfrm>
                <a:off x="498853" y="4431681"/>
                <a:ext cx="8768862" cy="148195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406400" algn="l" rtl="0">
                  <a:lnSpc>
                    <a:spcPct val="115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Montserrat"/>
                  <a:buChar char="❖"/>
                  <a:defRPr sz="2800" b="0" i="0" u="none" strike="noStrike" cap="none">
                    <a:solidFill>
                      <a:schemeClr val="dk1"/>
                    </a:solidFill>
                    <a:latin typeface="Montserrat"/>
                    <a:ea typeface="Montserrat"/>
                    <a:cs typeface="Montserrat"/>
                    <a:sym typeface="Montserrat"/>
                  </a:defRPr>
                </a:lvl1pPr>
                <a:lvl2pPr marL="914400" marR="0" lvl="1" indent="-381000" algn="l" rtl="0">
                  <a:lnSpc>
                    <a:spcPct val="115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Montserrat"/>
                  <a:buChar char="▪"/>
                  <a:defRPr sz="2400" b="0" i="0" u="none" strike="noStrike" cap="none">
                    <a:solidFill>
                      <a:schemeClr val="dk1"/>
                    </a:solidFill>
                    <a:latin typeface="Montserrat"/>
                    <a:ea typeface="Montserrat"/>
                    <a:cs typeface="Montserrat"/>
                    <a:sym typeface="Montserrat"/>
                  </a:defRPr>
                </a:lvl2pPr>
                <a:lvl3pPr marL="1371600" marR="0" lvl="2" indent="-355600" algn="l" rtl="0">
                  <a:lnSpc>
                    <a:spcPct val="115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  <a:buFont typeface="Montserrat"/>
                  <a:buChar char="o"/>
                  <a:defRPr sz="2000" b="0" i="0" u="none" strike="noStrike" cap="none">
                    <a:solidFill>
                      <a:schemeClr val="dk1"/>
                    </a:solidFill>
                    <a:latin typeface="Montserrat"/>
                    <a:ea typeface="Montserrat"/>
                    <a:cs typeface="Montserrat"/>
                    <a:sym typeface="Montserrat"/>
                  </a:defRPr>
                </a:lvl3pPr>
                <a:lvl4pPr marL="1828800" marR="0" lvl="3" indent="-342900" algn="l" rtl="0">
                  <a:lnSpc>
                    <a:spcPct val="115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Montserrat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Montserrat"/>
                    <a:ea typeface="Montserrat"/>
                    <a:cs typeface="Montserrat"/>
                    <a:sym typeface="Montserrat"/>
                  </a:defRPr>
                </a:lvl4pPr>
                <a:lvl5pPr marL="2286000" marR="0" lvl="4" indent="-342900" algn="l" rtl="0">
                  <a:lnSpc>
                    <a:spcPct val="115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Montserrat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Montserrat"/>
                    <a:ea typeface="Montserrat"/>
                    <a:cs typeface="Montserrat"/>
                    <a:sym typeface="Montserrat"/>
                  </a:defRPr>
                </a:lvl5pPr>
                <a:lvl6pPr marL="2743200" marR="0" lvl="5" indent="-355600" algn="l" rtl="0">
                  <a:lnSpc>
                    <a:spcPct val="115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  <a:buFont typeface="Montserrat"/>
                  <a:buChar char="•"/>
                  <a:defRPr sz="2000" b="0" i="0" u="none" strike="noStrike" cap="none">
                    <a:solidFill>
                      <a:schemeClr val="dk1"/>
                    </a:solidFill>
                    <a:latin typeface="Montserrat"/>
                    <a:ea typeface="Montserrat"/>
                    <a:cs typeface="Montserrat"/>
                    <a:sym typeface="Montserrat"/>
                  </a:defRPr>
                </a:lvl6pPr>
                <a:lvl7pPr marL="3200400" marR="0" lvl="6" indent="-355600" algn="l" rtl="0">
                  <a:lnSpc>
                    <a:spcPct val="115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  <a:buFont typeface="Montserrat"/>
                  <a:buChar char="•"/>
                  <a:defRPr sz="2000" b="0" i="0" u="none" strike="noStrike" cap="none">
                    <a:solidFill>
                      <a:schemeClr val="dk1"/>
                    </a:solidFill>
                    <a:latin typeface="Montserrat"/>
                    <a:ea typeface="Montserrat"/>
                    <a:cs typeface="Montserrat"/>
                    <a:sym typeface="Montserrat"/>
                  </a:defRPr>
                </a:lvl7pPr>
                <a:lvl8pPr marL="3657600" marR="0" lvl="7" indent="-355600" algn="l" rtl="0">
                  <a:lnSpc>
                    <a:spcPct val="115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  <a:buFont typeface="Montserrat"/>
                  <a:buChar char="•"/>
                  <a:defRPr sz="2000" b="0" i="0" u="none" strike="noStrike" cap="none">
                    <a:solidFill>
                      <a:schemeClr val="dk1"/>
                    </a:solidFill>
                    <a:latin typeface="Montserrat"/>
                    <a:ea typeface="Montserrat"/>
                    <a:cs typeface="Montserrat"/>
                    <a:sym typeface="Montserrat"/>
                  </a:defRPr>
                </a:lvl8pPr>
                <a:lvl9pPr marL="4114800" marR="0" lvl="8" indent="-355600" algn="l" rtl="0">
                  <a:lnSpc>
                    <a:spcPct val="115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  <a:buFont typeface="Montserrat"/>
                  <a:buChar char="•"/>
                  <a:defRPr sz="2000" b="0" i="0" u="none" strike="noStrike" cap="none">
                    <a:solidFill>
                      <a:schemeClr val="dk1"/>
                    </a:solidFill>
                    <a:latin typeface="Montserrat"/>
                    <a:ea typeface="Montserrat"/>
                    <a:cs typeface="Montserrat"/>
                    <a:sym typeface="Montserrat"/>
                  </a:defRPr>
                </a:lvl9pPr>
              </a:lstStyle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buClr>
                    <a:srgbClr val="000000"/>
                  </a:buClr>
                  <a:buFont typeface="Wingdings" panose="05000000000000000000" pitchFamily="2" charset="2"/>
                  <a:buChar char="ü"/>
                </a:pPr>
                <a:r>
                  <a:rPr lang="en-US" sz="2400" kern="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Initiative under </a:t>
                </a:r>
                <a:r>
                  <a:rPr lang="en-US" sz="2400" kern="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Earthnet's</a:t>
                </a:r>
                <a:r>
                  <a:rPr lang="en-US" sz="2400" kern="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Third </a:t>
                </a:r>
                <a:r>
                  <a:rPr lang="en-US" sz="2400" kern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  <a:r>
                  <a:rPr lang="en-US" sz="2400" kern="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arty </a:t>
                </a:r>
                <a:r>
                  <a:rPr lang="en-US" sz="2400" kern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</a:t>
                </a:r>
                <a:r>
                  <a:rPr lang="en-US" sz="2400" kern="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issions </a:t>
                </a:r>
                <a:r>
                  <a:rPr lang="en-US" sz="2400" kern="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  <a:r>
                  <a:rPr lang="en-US" sz="2400" kern="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rogramme</a:t>
                </a:r>
                <a:endParaRPr lang="en-US" sz="2400" kern="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buClr>
                    <a:srgbClr val="000000"/>
                  </a:buClr>
                  <a:buFont typeface="Wingdings" panose="05000000000000000000" pitchFamily="2" charset="2"/>
                  <a:buChar char="ü"/>
                </a:pPr>
                <a:r>
                  <a:rPr lang="en-US" sz="2400" kern="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For science and application developments (EO)</a:t>
                </a:r>
              </a:p>
              <a:p>
                <a:pPr fontAlgn="auto">
                  <a:lnSpc>
                    <a:spcPct val="100000"/>
                  </a:lnSpc>
                  <a:spcBef>
                    <a:spcPts val="0"/>
                  </a:spcBef>
                  <a:buClr>
                    <a:srgbClr val="000000"/>
                  </a:buClr>
                  <a:buFont typeface="Wingdings" panose="05000000000000000000" pitchFamily="2" charset="2"/>
                  <a:buChar char="ü"/>
                </a:pPr>
                <a:r>
                  <a:rPr lang="en-US" sz="2400" kern="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Data </a:t>
                </a:r>
                <a:r>
                  <a:rPr lang="en-US" sz="2400" kern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available: ESA (EO), Copernicus and </a:t>
                </a:r>
                <a:r>
                  <a:rPr lang="en-US" sz="2400" kern="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SAOCOM</a:t>
                </a:r>
              </a:p>
            </p:txBody>
          </p:sp>
          <p:sp>
            <p:nvSpPr>
              <p:cNvPr id="14" name="CuadroTexto 13"/>
              <p:cNvSpPr txBox="1"/>
              <p:nvPr/>
            </p:nvSpPr>
            <p:spPr bwMode="auto">
              <a:xfrm>
                <a:off x="9140465" y="4431681"/>
                <a:ext cx="1711697" cy="461665"/>
              </a:xfrm>
              <a:prstGeom prst="rect">
                <a:avLst/>
              </a:prstGeom>
              <a:solidFill>
                <a:srgbClr val="FFC000"/>
              </a:solidFill>
              <a:ln w="9525">
                <a:noFill/>
                <a:miter lim="800000"/>
              </a:ln>
              <a:effectLst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s-MX" sz="2400" b="0" dirty="0" smtClean="0"/>
                  <a:t>(</a:t>
                </a:r>
                <a:r>
                  <a:rPr lang="es-MX" sz="2400" b="0" dirty="0" err="1" smtClean="0"/>
                  <a:t>still</a:t>
                </a:r>
                <a:r>
                  <a:rPr lang="es-MX" sz="2400" b="0" dirty="0" smtClean="0"/>
                  <a:t> open)</a:t>
                </a:r>
                <a:endParaRPr lang="es-MX" sz="2400" b="0" dirty="0"/>
              </a:p>
            </p:txBody>
          </p:sp>
        </p:grpSp>
        <p:sp>
          <p:nvSpPr>
            <p:cNvPr id="4" name="CuadroTexto 3"/>
            <p:cNvSpPr txBox="1"/>
            <p:nvPr/>
          </p:nvSpPr>
          <p:spPr>
            <a:xfrm>
              <a:off x="160768" y="5536642"/>
              <a:ext cx="12192000" cy="10541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ts val="2500"/>
                </a:lnSpc>
                <a:buFont typeface="Wingdings" panose="05000000000000000000" pitchFamily="2" charset="2"/>
                <a:buChar char="Ø"/>
              </a:pPr>
              <a:r>
                <a:rPr lang="es-AR" sz="2400" dirty="0">
                  <a:hlinkClick r:id="rId3"/>
                </a:rPr>
                <a:t>https://</a:t>
              </a:r>
              <a:r>
                <a:rPr lang="es-AR" sz="2400" dirty="0" smtClean="0">
                  <a:hlinkClick r:id="rId3"/>
                </a:rPr>
                <a:t>www.argentina.gob.ar/ciencia/conae/misiones-satelitales/ao-iniciativa-puma-esa-conae</a:t>
              </a:r>
              <a:endParaRPr lang="es-AR" sz="2400" dirty="0" smtClean="0"/>
            </a:p>
            <a:p>
              <a:pPr marL="285750" indent="-285750">
                <a:lnSpc>
                  <a:spcPts val="2500"/>
                </a:lnSpc>
                <a:buFont typeface="Wingdings" panose="05000000000000000000" pitchFamily="2" charset="2"/>
                <a:buChar char="Ø"/>
              </a:pPr>
              <a:r>
                <a:rPr lang="es-AR" sz="2400" dirty="0">
                  <a:hlinkClick r:id="rId4"/>
                </a:rPr>
                <a:t>https://</a:t>
              </a:r>
              <a:r>
                <a:rPr lang="es-AR" sz="2400" dirty="0" smtClean="0">
                  <a:hlinkClick r:id="rId4"/>
                </a:rPr>
                <a:t>earth.esa.int/eogateway/announcement-of-opportunity/saocom</a:t>
              </a:r>
              <a:endParaRPr lang="es-AR" sz="2400" dirty="0" smtClean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c2a53e9932_0_3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s-AR" dirty="0"/>
              <a:t>SAOCOM Data </a:t>
            </a:r>
            <a:r>
              <a:rPr lang="es-AR" dirty="0" smtClean="0"/>
              <a:t>Access</a:t>
            </a:r>
            <a:r>
              <a:rPr lang="es-AR" sz="1400" dirty="0" smtClean="0"/>
              <a:t>(1/2)</a:t>
            </a:r>
            <a:r>
              <a:rPr lang="es-AR" dirty="0"/>
              <a:t/>
            </a:r>
            <a:br>
              <a:rPr lang="es-AR" dirty="0"/>
            </a:br>
            <a:endParaRPr dirty="0"/>
          </a:p>
        </p:txBody>
      </p:sp>
      <p:grpSp>
        <p:nvGrpSpPr>
          <p:cNvPr id="2" name="Grupo 1"/>
          <p:cNvGrpSpPr/>
          <p:nvPr/>
        </p:nvGrpSpPr>
        <p:grpSpPr>
          <a:xfrm>
            <a:off x="1828545" y="1183219"/>
            <a:ext cx="9143998" cy="4665474"/>
            <a:chOff x="1770179" y="1620964"/>
            <a:chExt cx="9143998" cy="4665474"/>
          </a:xfrm>
        </p:grpSpPr>
        <p:grpSp>
          <p:nvGrpSpPr>
            <p:cNvPr id="12" name="Grupo 11"/>
            <p:cNvGrpSpPr/>
            <p:nvPr/>
          </p:nvGrpSpPr>
          <p:grpSpPr>
            <a:xfrm>
              <a:off x="1770179" y="1620964"/>
              <a:ext cx="9143998" cy="4665474"/>
              <a:chOff x="28928" y="1145715"/>
              <a:chExt cx="9143998" cy="4665474"/>
            </a:xfrm>
          </p:grpSpPr>
          <p:sp>
            <p:nvSpPr>
              <p:cNvPr id="13" name="Marcador de contenido 2"/>
              <p:cNvSpPr txBox="1">
                <a:spLocks/>
              </p:cNvSpPr>
              <p:nvPr/>
            </p:nvSpPr>
            <p:spPr>
              <a:xfrm>
                <a:off x="503238" y="3201294"/>
                <a:ext cx="8020050" cy="1498259"/>
              </a:xfrm>
              <a:prstGeom prst="rect">
                <a:avLst/>
              </a:prstGeom>
            </p:spPr>
            <p:txBody>
              <a:bodyPr vert="horz" lIns="121920" tIns="60960" rIns="121920" bIns="60960" rtlCol="0" anchor="t" anchorCtr="0"/>
              <a:lstStyle>
                <a:defPPr>
                  <a:defRPr lang="en-US"/>
                </a:defPPr>
                <a:lvl1pPr marL="0" algn="l" defTabSz="457200" rtl="0" eaLnBrk="1" latinLnBrk="0" hangingPunct="1">
                  <a:defRPr sz="1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SAOCOM </a:t>
                </a:r>
                <a:r>
                  <a:rPr kumimoji="0" lang="en-US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Catalog 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can be navigated freely to identify already existing data. Upon registration,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quicklooks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can be seen: </a:t>
                </a:r>
                <a:r>
                  <a:rPr kumimoji="0" lang="en-US" sz="2400" b="0" i="0" u="sng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https://catalogos.conae.gov.ar/catalogo/catalogoSat.html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</a:t>
                </a:r>
                <a:endParaRPr kumimoji="0" lang="es-MX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C49FA771-A0CC-4FB2-B4C3-71E8BB105275}"/>
                  </a:ext>
                </a:extLst>
              </p:cNvPr>
              <p:cNvSpPr txBox="1"/>
              <p:nvPr/>
            </p:nvSpPr>
            <p:spPr>
              <a:xfrm>
                <a:off x="28928" y="1593872"/>
                <a:ext cx="9143998" cy="1521133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768331" marR="0" lvl="2" indent="-391574" defTabSz="914400" eaLnBrk="1" fontAlgn="auto" latinLnBrk="0" hangingPunct="1">
                  <a:lnSpc>
                    <a:spcPts val="3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Ø"/>
                  <a:tabLst/>
                  <a:defRPr/>
                </a:pPr>
                <a:r>
                  <a:rPr kumimoji="0" lang="en-US" altLang="es-AR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rPr>
                  <a:t>inside </a:t>
                </a:r>
                <a:r>
                  <a:rPr kumimoji="0" lang="en-US" altLang="es-AR" sz="24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rPr>
                  <a:t>ASI</a:t>
                </a:r>
                <a:r>
                  <a:rPr kumimoji="0" lang="en-US" altLang="es-AR" sz="24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  <a:cs typeface="Arial" charset="0"/>
                  </a:rPr>
                  <a:t> exclusivity </a:t>
                </a:r>
                <a:r>
                  <a:rPr kumimoji="0" lang="en-US" altLang="es-AR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rPr>
                  <a:t>area (</a:t>
                </a:r>
                <a:r>
                  <a:rPr kumimoji="0" lang="es-AR" sz="24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rPr>
                  <a:t>ASI-CONAE </a:t>
                </a:r>
                <a:r>
                  <a:rPr kumimoji="0" lang="es-AR" sz="24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rPr>
                  <a:t>cooperation</a:t>
                </a:r>
                <a:r>
                  <a:rPr kumimoji="0" lang="es-AR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rPr>
                  <a:t>)</a:t>
                </a:r>
                <a:r>
                  <a:rPr kumimoji="0" lang="en-US" altLang="es-AR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rPr>
                  <a:t>: </a:t>
                </a:r>
                <a:r>
                  <a:rPr kumimoji="0" lang="en-US" altLang="es-AR" sz="2400" b="0" i="0" u="sng" strike="noStrike" kern="0" cap="none" spc="0" normalizeH="0" baseline="0" noProof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ea typeface="+mn-ea"/>
                  </a:rPr>
                  <a:t>https</a:t>
                </a:r>
                <a:r>
                  <a:rPr kumimoji="0" lang="en-US" altLang="es-AR" sz="2400" b="0" i="0" u="sng" strike="noStrike" kern="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ea typeface="+mn-ea"/>
                  </a:rPr>
                  <a:t>://www.asi.it/en/earth-science/saocom</a:t>
                </a:r>
                <a:r>
                  <a:rPr kumimoji="0" lang="en-US" altLang="es-AR" sz="2400" b="0" i="0" u="sng" strike="noStrike" kern="0" cap="none" spc="0" normalizeH="0" baseline="0" noProof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ea typeface="+mn-ea"/>
                  </a:rPr>
                  <a:t>/</a:t>
                </a:r>
              </a:p>
              <a:p>
                <a:pPr marL="768331" marR="0" lvl="2" indent="-391574" defTabSz="914400" eaLnBrk="1" fontAlgn="auto" latinLnBrk="0" hangingPunct="1">
                  <a:lnSpc>
                    <a:spcPts val="3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Ø"/>
                  <a:tabLst/>
                  <a:defRPr/>
                </a:pPr>
                <a:r>
                  <a:rPr kumimoji="0" lang="en-US" altLang="es-AR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rPr>
                  <a:t>outside </a:t>
                </a:r>
                <a:r>
                  <a:rPr kumimoji="0" lang="en-US" altLang="es-AR" sz="24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rPr>
                  <a:t>ASI</a:t>
                </a:r>
                <a:r>
                  <a:rPr kumimoji="0" lang="en-US" altLang="es-AR" sz="24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  <a:cs typeface="Arial" charset="0"/>
                  </a:rPr>
                  <a:t> exclusivity </a:t>
                </a:r>
                <a:r>
                  <a:rPr kumimoji="0" lang="en-US" altLang="es-AR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</a:rPr>
                  <a:t>area: 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</a:rPr>
                  <a:t>u_inter@conae.gov.ar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</a:rPr>
                  <a:t> </a:t>
                </a:r>
              </a:p>
              <a:p>
                <a:pPr marL="768331" marR="0" lvl="2" indent="-391574" defTabSz="914400" eaLnBrk="1" fontAlgn="auto" latinLnBrk="0" hangingPunct="1">
                  <a:lnSpc>
                    <a:spcPts val="3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Ø"/>
                  <a:tabLst/>
                  <a:defRPr/>
                </a:pPr>
                <a:endParaRPr kumimoji="0" lang="en-US" altLang="es-AR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+mn-ea"/>
                  <a:cs typeface="Arial" charset="0"/>
                </a:endParaRPr>
              </a:p>
            </p:txBody>
          </p:sp>
          <p:sp>
            <p:nvSpPr>
              <p:cNvPr id="16" name="Marcador de contenido 2"/>
              <p:cNvSpPr txBox="1">
                <a:spLocks/>
              </p:cNvSpPr>
              <p:nvPr/>
            </p:nvSpPr>
            <p:spPr>
              <a:xfrm>
                <a:off x="28928" y="1145715"/>
                <a:ext cx="2296584" cy="577961"/>
              </a:xfrm>
              <a:prstGeom prst="rect">
                <a:avLst/>
              </a:prstGeom>
            </p:spPr>
            <p:txBody>
              <a:bodyPr vert="horz" lIns="121920" tIns="60960" rIns="121920" bIns="60960" rtlCol="0" anchor="t" anchorCtr="0"/>
              <a:lstStyle>
                <a:defPPr>
                  <a:defRPr lang="en-US"/>
                </a:defPPr>
                <a:lvl1pPr marL="0" algn="l" defTabSz="457200" rtl="0" eaLnBrk="1" latinLnBrk="0" hangingPunct="1">
                  <a:defRPr sz="1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s-ES" sz="2400" b="1" kern="0" dirty="0">
                    <a:solidFill>
                      <a:srgbClr val="000000"/>
                    </a:solidFill>
                    <a:latin typeface="Arial"/>
                    <a:cs typeface="Arial"/>
                  </a:rPr>
                  <a:t>2</a:t>
                </a:r>
                <a:r>
                  <a:rPr kumimoji="0" lang="es-ES" sz="2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. </a:t>
                </a:r>
                <a:r>
                  <a:rPr kumimoji="0" lang="es-ES" sz="2400" b="1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Catalog</a:t>
                </a:r>
                <a:endParaRPr kumimoji="0" lang="es-MX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</a:endParaRPr>
              </a:p>
            </p:txBody>
          </p:sp>
          <p:sp>
            <p:nvSpPr>
              <p:cNvPr id="17" name="Marcador de contenido 2"/>
              <p:cNvSpPr txBox="1">
                <a:spLocks/>
              </p:cNvSpPr>
              <p:nvPr/>
            </p:nvSpPr>
            <p:spPr>
              <a:xfrm>
                <a:off x="580340" y="4882707"/>
                <a:ext cx="2162860" cy="928482"/>
              </a:xfrm>
              <a:prstGeom prst="rect">
                <a:avLst/>
              </a:prstGeom>
            </p:spPr>
            <p:txBody>
              <a:bodyPr vert="horz" lIns="121920" tIns="60960" rIns="121920" bIns="60960" rtlCol="0" anchor="t" anchorCtr="0"/>
              <a:lstStyle>
                <a:defPPr>
                  <a:defRPr lang="en-US"/>
                </a:defPPr>
                <a:lvl1pPr marL="0" algn="l" defTabSz="457200" rtl="0" eaLnBrk="1" latinLnBrk="0" hangingPunct="1">
                  <a:defRPr sz="1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42900" marR="0" lvl="0" indent="-342900" algn="ju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ü"/>
                  <a:tabLst/>
                  <a:defRPr/>
                </a:pPr>
                <a:r>
                  <a:rPr kumimoji="0" lang="es-AR" sz="24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agreement</a:t>
                </a:r>
                <a:endParaRPr kumimoji="0" lang="es-AR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  <a:p>
                <a:pPr marL="342900" marR="0" lvl="0" indent="-342900" algn="ju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ü"/>
                  <a:tabLst/>
                  <a:defRPr/>
                </a:pPr>
                <a:r>
                  <a:rPr kumimoji="0" lang="es-MX" sz="24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project</a:t>
                </a:r>
                <a:endParaRPr kumimoji="0" lang="es-MX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342900" marR="0" lvl="0" indent="-342900" algn="ju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ü"/>
                  <a:tabLst/>
                  <a:defRPr/>
                </a:pPr>
                <a:endParaRPr kumimoji="0" lang="es-E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" name="Cerrar llave 17"/>
              <p:cNvSpPr/>
              <p:nvPr/>
            </p:nvSpPr>
            <p:spPr bwMode="auto">
              <a:xfrm>
                <a:off x="2535382" y="4936103"/>
                <a:ext cx="91440" cy="761628"/>
              </a:xfrm>
              <a:prstGeom prst="rightBrace">
                <a:avLst/>
              </a:prstGeom>
              <a:noFill/>
              <a:ln w="28575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342900" marR="0" lvl="0" indent="-342900" defTabSz="91440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s-AR" sz="2000" b="1" i="0" u="none" strike="noStrike" kern="120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9" name="Marcador de contenido 2"/>
              <p:cNvSpPr txBox="1">
                <a:spLocks/>
              </p:cNvSpPr>
              <p:nvPr/>
            </p:nvSpPr>
            <p:spPr>
              <a:xfrm>
                <a:off x="3616038" y="5024715"/>
                <a:ext cx="2344189" cy="577961"/>
              </a:xfrm>
              <a:prstGeom prst="rect">
                <a:avLst/>
              </a:prstGeom>
            </p:spPr>
            <p:txBody>
              <a:bodyPr vert="horz" lIns="121920" tIns="60960" rIns="121920" bIns="60960" rtlCol="0" anchor="t" anchorCtr="0"/>
              <a:lstStyle>
                <a:defPPr>
                  <a:defRPr lang="en-US"/>
                </a:defPPr>
                <a:lvl1pPr marL="0" algn="l" defTabSz="457200" rtl="0" eaLnBrk="1" latinLnBrk="0" hangingPunct="1">
                  <a:defRPr sz="1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ju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AR" sz="24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Licence</a:t>
                </a:r>
                <a:r>
                  <a:rPr kumimoji="0" lang="es-AR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to Use</a:t>
                </a:r>
                <a:endParaRPr kumimoji="0" lang="es-E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20" name="Flecha derecha 19"/>
            <p:cNvSpPr/>
            <p:nvPr/>
          </p:nvSpPr>
          <p:spPr bwMode="auto">
            <a:xfrm>
              <a:off x="4434576" y="5652719"/>
              <a:ext cx="922713" cy="272449"/>
            </a:xfrm>
            <a:prstGeom prst="rightArrow">
              <a:avLst/>
            </a:prstGeom>
            <a:solidFill>
              <a:srgbClr val="0000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</a:pPr>
              <a:endParaRPr kumimoji="0" lang="es-AR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SAOCOM Data </a:t>
            </a:r>
            <a:r>
              <a:rPr lang="es-AR" dirty="0" smtClean="0"/>
              <a:t>Access</a:t>
            </a:r>
            <a:r>
              <a:rPr lang="es-AR" sz="1400" dirty="0" smtClean="0"/>
              <a:t>(2/2)</a:t>
            </a:r>
            <a:endParaRPr lang="es-AR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6439" y="1025672"/>
            <a:ext cx="8742658" cy="5645837"/>
          </a:xfrm>
          <a:prstGeom prst="rect">
            <a:avLst/>
          </a:prstGeom>
        </p:spPr>
      </p:pic>
      <p:sp>
        <p:nvSpPr>
          <p:cNvPr id="8" name="Marcador de contenido 2"/>
          <p:cNvSpPr txBox="1">
            <a:spLocks/>
          </p:cNvSpPr>
          <p:nvPr/>
        </p:nvSpPr>
        <p:spPr>
          <a:xfrm>
            <a:off x="80328" y="954941"/>
            <a:ext cx="3933472" cy="577961"/>
          </a:xfrm>
          <a:prstGeom prst="rect">
            <a:avLst/>
          </a:prstGeom>
        </p:spPr>
        <p:txBody>
          <a:bodyPr vert="horz" lIns="121920" tIns="60960" rIns="121920" bIns="6096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3. </a:t>
            </a:r>
            <a:r>
              <a:rPr kumimoji="0" lang="es-E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One</a:t>
            </a:r>
            <a:r>
              <a:rPr kumimoji="0" lang="es-E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E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</a:t>
            </a:r>
            <a:r>
              <a:rPr kumimoji="0" lang="es-E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lick</a:t>
            </a:r>
            <a:r>
              <a:rPr kumimoji="0" lang="es-E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E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possibility</a:t>
            </a:r>
            <a:endParaRPr kumimoji="0" lang="es-MX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</a:endParaRPr>
          </a:p>
        </p:txBody>
      </p:sp>
      <p:sp>
        <p:nvSpPr>
          <p:cNvPr id="10" name="CuadroTexto 9"/>
          <p:cNvSpPr txBox="1"/>
          <p:nvPr/>
        </p:nvSpPr>
        <p:spPr bwMode="auto">
          <a:xfrm>
            <a:off x="3482503" y="3433091"/>
            <a:ext cx="8709497" cy="830997"/>
          </a:xfrm>
          <a:prstGeom prst="rect">
            <a:avLst/>
          </a:prstGeom>
          <a:solidFill>
            <a:srgbClr val="FFCC00">
              <a:alpha val="82000"/>
            </a:srgbClr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342900" indent="-342900" algn="ctr">
              <a:buFont typeface="Wingdings" panose="05000000000000000000" pitchFamily="2" charset="2"/>
              <a:buChar char="ü"/>
              <a:defRPr sz="2400">
                <a:solidFill>
                  <a:srgbClr val="0000FF"/>
                </a:solidFill>
              </a:defRPr>
            </a:lvl1pPr>
          </a:lstStyle>
          <a:p>
            <a:r>
              <a:rPr lang="es-AR" dirty="0"/>
              <a:t>https://www.argentina.gob.ar/ciencia/conae/productos-saocom/acceso-productos-saocom-1</a:t>
            </a:r>
          </a:p>
        </p:txBody>
      </p:sp>
    </p:spTree>
    <p:extLst>
      <p:ext uri="{BB962C8B-B14F-4D97-AF65-F5344CB8AC3E}">
        <p14:creationId xmlns:p14="http://schemas.microsoft.com/office/powerpoint/2010/main" val="96502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" y="59203"/>
            <a:ext cx="9815208" cy="779002"/>
          </a:xfr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70000"/>
              </a:lnSpc>
            </a:pPr>
            <a:r>
              <a:rPr lang="es-AR" dirty="0"/>
              <a:t>SAOCOM </a:t>
            </a:r>
            <a:r>
              <a:rPr lang="es-AR" dirty="0" err="1"/>
              <a:t>Mission</a:t>
            </a:r>
            <a:r>
              <a:rPr lang="es-AR" dirty="0"/>
              <a:t> </a:t>
            </a:r>
            <a:r>
              <a:rPr lang="es-AR" dirty="0" err="1"/>
              <a:t>Acquisition</a:t>
            </a:r>
            <a:r>
              <a:rPr lang="es-AR" dirty="0"/>
              <a:t> </a:t>
            </a:r>
            <a:r>
              <a:rPr lang="es-AR" dirty="0" err="1"/>
              <a:t>Strategy</a:t>
            </a:r>
            <a:endParaRPr lang="es-AR" dirty="0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739738" y="1071108"/>
            <a:ext cx="3178176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indent="0" eaLnBrk="1" hangingPunct="1">
              <a:defRPr/>
            </a:pPr>
            <a:r>
              <a:rPr lang="en-US" altLang="en-US" sz="2400" b="0" dirty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 </a:t>
            </a:r>
            <a:r>
              <a:rPr lang="en-US" altLang="en-US" sz="2400" b="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Baseline Mission</a:t>
            </a:r>
          </a:p>
          <a:p>
            <a:pPr marL="80599" lvl="1" indent="0" eaLnBrk="1" hangingPunct="1">
              <a:defRPr/>
            </a:pPr>
            <a:r>
              <a:rPr lang="en-US" altLang="en-US" sz="2400" b="0" dirty="0">
                <a:cs typeface="Arial" pitchFamily="34" charset="0"/>
              </a:rPr>
              <a:t>(fixed acquisitions)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461575" y="1075870"/>
            <a:ext cx="3042715" cy="1071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indent="0" eaLnBrk="1" hangingPunct="1">
              <a:lnSpc>
                <a:spcPts val="2600"/>
              </a:lnSpc>
              <a:defRPr/>
            </a:pPr>
            <a:r>
              <a:rPr lang="en-US" altLang="en-US" sz="2400" b="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Foreground Mission</a:t>
            </a:r>
            <a:r>
              <a:rPr lang="en-US" altLang="en-US" sz="2400" b="0" dirty="0">
                <a:cs typeface="Arial" pitchFamily="34" charset="0"/>
              </a:rPr>
              <a:t> (variable acquisitions)</a:t>
            </a:r>
            <a:endParaRPr lang="en-US" altLang="es-AR" sz="2400" b="0" dirty="0">
              <a:cs typeface="Arial" charset="0"/>
            </a:endParaRPr>
          </a:p>
          <a:p>
            <a:pPr eaLnBrk="1" hangingPunct="1">
              <a:lnSpc>
                <a:spcPts val="2600"/>
              </a:lnSpc>
              <a:buFont typeface="Wingdings" pitchFamily="2" charset="2"/>
              <a:buChar char="Ø"/>
              <a:defRPr/>
            </a:pPr>
            <a:endParaRPr lang="en-US" altLang="en-US" sz="2400" b="0" dirty="0"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7422738" y="1071108"/>
            <a:ext cx="3082925" cy="1524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indent="0" eaLnBrk="1" hangingPunct="1">
              <a:lnSpc>
                <a:spcPts val="2600"/>
              </a:lnSpc>
              <a:defRPr/>
            </a:pPr>
            <a:r>
              <a:rPr lang="en-US" altLang="en-US" sz="2400" b="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Background Mission</a:t>
            </a:r>
            <a:r>
              <a:rPr lang="en-US" altLang="en-US" sz="2400" b="0" dirty="0">
                <a:cs typeface="Arial" pitchFamily="34" charset="0"/>
              </a:rPr>
              <a:t> (useful data base)</a:t>
            </a:r>
            <a:endParaRPr lang="en-US" altLang="en-US" sz="2400" b="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0" lvl="1" indent="0" eaLnBrk="1" hangingPunct="1">
              <a:lnSpc>
                <a:spcPts val="2600"/>
              </a:lnSpc>
              <a:defRPr/>
            </a:pPr>
            <a:r>
              <a:rPr lang="en-US" altLang="en-US" sz="2400" b="0" dirty="0">
                <a:cs typeface="Arial" pitchFamily="34" charset="0"/>
              </a:rPr>
              <a:t> </a:t>
            </a:r>
          </a:p>
        </p:txBody>
      </p:sp>
      <p:pic>
        <p:nvPicPr>
          <p:cNvPr id="6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195" y="5309905"/>
            <a:ext cx="4043446" cy="123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Conector recto 11"/>
          <p:cNvCxnSpPr>
            <a:cxnSpLocks noChangeShapeType="1"/>
          </p:cNvCxnSpPr>
          <p:nvPr/>
        </p:nvCxnSpPr>
        <p:spPr bwMode="auto">
          <a:xfrm>
            <a:off x="4484080" y="1030489"/>
            <a:ext cx="0" cy="550800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Conector recto 15"/>
          <p:cNvCxnSpPr>
            <a:cxnSpLocks noChangeShapeType="1"/>
          </p:cNvCxnSpPr>
          <p:nvPr/>
        </p:nvCxnSpPr>
        <p:spPr bwMode="auto">
          <a:xfrm>
            <a:off x="7443789" y="1029600"/>
            <a:ext cx="0" cy="550800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9" name="Group 4"/>
          <p:cNvGrpSpPr>
            <a:grpSpLocks noChangeAspect="1"/>
          </p:cNvGrpSpPr>
          <p:nvPr/>
        </p:nvGrpSpPr>
        <p:grpSpPr bwMode="auto">
          <a:xfrm>
            <a:off x="3035030" y="1873309"/>
            <a:ext cx="1241697" cy="1874007"/>
            <a:chOff x="1180" y="1559"/>
            <a:chExt cx="650" cy="981"/>
          </a:xfrm>
        </p:grpSpPr>
        <p:sp>
          <p:nvSpPr>
            <p:cNvPr id="10" name="AutoShape 3"/>
            <p:cNvSpPr>
              <a:spLocks noChangeAspect="1" noChangeArrowheads="1" noTextEdit="1"/>
            </p:cNvSpPr>
            <p:nvPr/>
          </p:nvSpPr>
          <p:spPr bwMode="auto">
            <a:xfrm>
              <a:off x="1180" y="1559"/>
              <a:ext cx="650" cy="9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1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0" y="1559"/>
              <a:ext cx="651" cy="9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719102" y="1798183"/>
            <a:ext cx="3179763" cy="183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328613" indent="-247650"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lvl="1" eaLnBrk="1" hangingPunct="1">
              <a:buFont typeface="Wingdings" pitchFamily="2" charset="2"/>
              <a:buChar char="Ø"/>
            </a:pPr>
            <a:r>
              <a:rPr lang="en-US" altLang="es-AR" sz="2400" b="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soil moisture</a:t>
            </a:r>
          </a:p>
          <a:p>
            <a:pPr marL="261938" lvl="1" indent="0"/>
            <a:r>
              <a:rPr lang="en-US" altLang="es-AR" sz="2400" b="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altLang="es-AR" sz="2400" b="0" dirty="0">
                <a:cs typeface="Arial" pitchFamily="34" charset="0"/>
              </a:rPr>
              <a:t>(Pampas)</a:t>
            </a:r>
            <a:endParaRPr lang="en-US" altLang="es-AR" sz="2400" b="0" dirty="0">
              <a:cs typeface="Times New Roman" pitchFamily="18" charset="0"/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800063" y="3629227"/>
            <a:ext cx="3849758" cy="1672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Font typeface="Wingdings" pitchFamily="2" charset="2"/>
              <a:buChar char="Ø"/>
              <a:defRPr/>
            </a:pPr>
            <a:r>
              <a:rPr lang="en-US" altLang="es-AR" sz="2400" b="0" dirty="0">
                <a:cs typeface="Arial" charset="0"/>
              </a:rPr>
              <a:t>SAR calibration:</a:t>
            </a:r>
          </a:p>
          <a:p>
            <a:pPr lvl="1" eaLnBrk="1" hangingPunct="1">
              <a:buFont typeface="Wingdings" pitchFamily="2" charset="2"/>
              <a:buChar char=""/>
              <a:defRPr/>
            </a:pPr>
            <a:r>
              <a:rPr lang="es-AR" altLang="es-AR" sz="2400" b="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rain </a:t>
            </a:r>
            <a:r>
              <a:rPr lang="es-AR" altLang="es-AR" sz="2400" b="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forest</a:t>
            </a:r>
            <a:endParaRPr lang="en-US" altLang="es-AR" sz="2400" b="0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  <a:p>
            <a:pPr lvl="1" eaLnBrk="1" hangingPunct="1">
              <a:buFont typeface="Wingdings" pitchFamily="2" charset="2"/>
              <a:buChar char=""/>
              <a:defRPr/>
            </a:pPr>
            <a:r>
              <a:rPr lang="en-US" altLang="es-AR" sz="2400" b="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specific point targets</a:t>
            </a:r>
          </a:p>
          <a:p>
            <a:pPr lvl="1" eaLnBrk="1" hangingPunct="1">
              <a:buFont typeface="Wingdings" pitchFamily="2" charset="2"/>
              <a:buChar char=""/>
              <a:defRPr/>
            </a:pPr>
            <a:r>
              <a:rPr lang="en-US" altLang="es-AR" sz="2400" b="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doldrums</a:t>
            </a:r>
          </a:p>
          <a:p>
            <a:pPr marL="0" indent="0" eaLnBrk="1" hangingPunct="1">
              <a:defRPr/>
            </a:pPr>
            <a:endParaRPr lang="en-US" altLang="en-US" sz="2400" b="0" dirty="0"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4365624" y="2078471"/>
            <a:ext cx="3195638" cy="517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247650" indent="-168275"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347663" lvl="1" indent="-268288">
              <a:buFont typeface="Wingdings" pitchFamily="2" charset="2"/>
              <a:buChar char="Ø"/>
            </a:pPr>
            <a:r>
              <a:rPr lang="en-US" altLang="es-AR" sz="2400" b="0" dirty="0">
                <a:cs typeface="Arial" pitchFamily="34" charset="0"/>
              </a:rPr>
              <a:t>users</a:t>
            </a:r>
          </a:p>
        </p:txBody>
      </p:sp>
      <p:pic>
        <p:nvPicPr>
          <p:cNvPr id="18" name="Picture 8" descr="http://1.bp.blogspot.com/-JS5zCufmF10/TcC-vG4Z9II/AAAAAAAAAA4/YmoJ6WKai5o/s1600/BXK15810_selva-amazonica-ariau-am800%255B1%255D.jpg"/>
          <p:cNvPicPr>
            <a:picLocks noChangeAspect="1" noChangeArrowheads="1"/>
          </p:cNvPicPr>
          <p:nvPr/>
        </p:nvPicPr>
        <p:blipFill>
          <a:blip r:embed="rId4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16"/>
          <a:stretch>
            <a:fillRect/>
          </a:stretch>
        </p:blipFill>
        <p:spPr bwMode="auto">
          <a:xfrm>
            <a:off x="8446073" y="5225143"/>
            <a:ext cx="3745926" cy="1322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CuadroTexto 19"/>
          <p:cNvSpPr txBox="1"/>
          <p:nvPr/>
        </p:nvSpPr>
        <p:spPr bwMode="auto">
          <a:xfrm>
            <a:off x="7430578" y="1734052"/>
            <a:ext cx="4769261" cy="759182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</a:ln>
          <a:effectLst/>
        </p:spPr>
        <p:txBody>
          <a:bodyPr wrap="square" rtlCol="0" anchor="ctr">
            <a:spAutoFit/>
          </a:bodyPr>
          <a:lstStyle/>
          <a:p>
            <a:pPr algn="ctr">
              <a:lnSpc>
                <a:spcPts val="2600"/>
              </a:lnSpc>
            </a:pPr>
            <a:r>
              <a:rPr lang="es-MX" sz="2400" b="0" dirty="0" smtClean="0"/>
              <a:t>(</a:t>
            </a:r>
            <a:r>
              <a:rPr lang="es-MX" sz="2400" b="0" dirty="0" err="1" smtClean="0"/>
              <a:t>changes</a:t>
            </a:r>
            <a:r>
              <a:rPr lang="es-MX" sz="2400" b="0" dirty="0" smtClean="0"/>
              <a:t> </a:t>
            </a:r>
            <a:r>
              <a:rPr lang="es-MX" sz="2400" dirty="0" err="1"/>
              <a:t>w</a:t>
            </a:r>
            <a:r>
              <a:rPr lang="es-MX" sz="2400" b="0" dirty="0" err="1" smtClean="0"/>
              <a:t>ithout</a:t>
            </a:r>
            <a:r>
              <a:rPr lang="es-MX" sz="2400" dirty="0"/>
              <a:t> </a:t>
            </a:r>
            <a:r>
              <a:rPr lang="es-MX" sz="2400" dirty="0" err="1"/>
              <a:t>jeopardizing</a:t>
            </a:r>
            <a:r>
              <a:rPr lang="es-MX" sz="2400" dirty="0"/>
              <a:t> </a:t>
            </a:r>
            <a:r>
              <a:rPr lang="es-MX" sz="2400" b="0" dirty="0" err="1" smtClean="0"/>
              <a:t>the</a:t>
            </a:r>
            <a:r>
              <a:rPr lang="es-MX" sz="2400" b="0" dirty="0" smtClean="0"/>
              <a:t> </a:t>
            </a:r>
            <a:r>
              <a:rPr lang="es-MX" sz="2400" b="0" dirty="0" err="1" smtClean="0"/>
              <a:t>initial</a:t>
            </a:r>
            <a:r>
              <a:rPr lang="es-MX" sz="2400" b="0" dirty="0" smtClean="0"/>
              <a:t> data base)</a:t>
            </a:r>
            <a:endParaRPr lang="es-MX" sz="2400" b="0" dirty="0"/>
          </a:p>
        </p:txBody>
      </p:sp>
      <p:sp>
        <p:nvSpPr>
          <p:cNvPr id="15" name="CuadroTexto 14"/>
          <p:cNvSpPr txBox="1"/>
          <p:nvPr/>
        </p:nvSpPr>
        <p:spPr>
          <a:xfrm>
            <a:off x="8395785" y="3679342"/>
            <a:ext cx="3484422" cy="746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73050" indent="-273050"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347663" indent="-268288"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180975" indent="-180975">
              <a:buFont typeface="Wingdings" panose="05000000000000000000" pitchFamily="2" charset="2"/>
              <a:buChar char="ü"/>
            </a:pPr>
            <a:r>
              <a:rPr lang="es-ES" b="0" dirty="0" err="1" smtClean="0"/>
              <a:t>StripMap</a:t>
            </a:r>
            <a:r>
              <a:rPr lang="es-ES" b="0" dirty="0" smtClean="0"/>
              <a:t> </a:t>
            </a:r>
            <a:r>
              <a:rPr lang="es-ES" b="0" dirty="0"/>
              <a:t>DP (</a:t>
            </a:r>
            <a:r>
              <a:rPr lang="es-ES" b="0" dirty="0" err="1" smtClean="0"/>
              <a:t>biomass</a:t>
            </a:r>
            <a:r>
              <a:rPr lang="es-ES" b="0" dirty="0" smtClean="0"/>
              <a:t>)</a:t>
            </a:r>
          </a:p>
          <a:p>
            <a:pPr marL="180975" indent="-180975">
              <a:buFont typeface="Wingdings" panose="05000000000000000000" pitchFamily="2" charset="2"/>
              <a:buChar char="ü"/>
            </a:pPr>
            <a:r>
              <a:rPr lang="es-ES" b="0" dirty="0"/>
              <a:t>TOPSAR Narrow </a:t>
            </a:r>
            <a:r>
              <a:rPr lang="es-ES" b="0" dirty="0" smtClean="0"/>
              <a:t>QP (</a:t>
            </a:r>
            <a:r>
              <a:rPr lang="es-ES" b="0" dirty="0" err="1" smtClean="0"/>
              <a:t>rest</a:t>
            </a:r>
            <a:r>
              <a:rPr lang="es-ES" b="0" dirty="0" smtClean="0"/>
              <a:t>)</a:t>
            </a:r>
            <a:endParaRPr lang="es-AR" b="0" dirty="0"/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7361736" y="2444714"/>
            <a:ext cx="4729745" cy="3114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7663" lvl="1" indent="-268288">
              <a:lnSpc>
                <a:spcPts val="2600"/>
              </a:lnSpc>
              <a:buFont typeface="Wingdings" pitchFamily="2" charset="2"/>
              <a:buChar char="Ø"/>
            </a:pPr>
            <a:r>
              <a:rPr lang="en-US" altLang="es-A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Argentina: new user needs</a:t>
            </a:r>
          </a:p>
          <a:p>
            <a:pPr marL="347663" lvl="1" indent="-268288">
              <a:lnSpc>
                <a:spcPts val="2600"/>
              </a:lnSpc>
              <a:buFont typeface="Wingdings" pitchFamily="2" charset="2"/>
              <a:buChar char="Ø"/>
            </a:pPr>
            <a:r>
              <a:rPr lang="en-US" altLang="es-A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biomass</a:t>
            </a:r>
            <a:endParaRPr lang="en-US" altLang="es-AR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47663" lvl="1" indent="-268288">
              <a:lnSpc>
                <a:spcPts val="2600"/>
              </a:lnSpc>
              <a:buFont typeface="Wingdings" pitchFamily="2" charset="2"/>
              <a:buChar char="Ø"/>
            </a:pPr>
            <a:r>
              <a:rPr lang="en-US" altLang="es-AR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polar zones</a:t>
            </a:r>
          </a:p>
          <a:p>
            <a:pPr marL="347663" lvl="1" indent="-268288">
              <a:lnSpc>
                <a:spcPts val="2600"/>
              </a:lnSpc>
              <a:buFont typeface="Wingdings" pitchFamily="2" charset="2"/>
              <a:buChar char="Ø"/>
            </a:pPr>
            <a:r>
              <a:rPr lang="en-US" altLang="es-AR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rest of the </a:t>
            </a:r>
            <a:r>
              <a:rPr lang="en-US" altLang="es-A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world</a:t>
            </a:r>
          </a:p>
          <a:p>
            <a:pPr marL="79375" lvl="1">
              <a:lnSpc>
                <a:spcPts val="2600"/>
              </a:lnSpc>
            </a:pPr>
            <a:endParaRPr lang="en-US" altLang="es-AR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47663" lvl="1" indent="-268288">
              <a:lnSpc>
                <a:spcPts val="26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en-US" altLang="es-A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regions </a:t>
            </a:r>
            <a:r>
              <a:rPr lang="en-US" altLang="es-A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of WG on Disasters interest with dedicated acquisitions</a:t>
            </a:r>
            <a:endParaRPr lang="en-US" altLang="es-AR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6" name="Grupo 15"/>
          <p:cNvGrpSpPr/>
          <p:nvPr/>
        </p:nvGrpSpPr>
        <p:grpSpPr>
          <a:xfrm>
            <a:off x="3923381" y="4785419"/>
            <a:ext cx="4568224" cy="1749106"/>
            <a:chOff x="3923381" y="4785419"/>
            <a:chExt cx="4568224" cy="1749106"/>
          </a:xfrm>
        </p:grpSpPr>
        <p:sp>
          <p:nvSpPr>
            <p:cNvPr id="22" name="CuadroTexto 21"/>
            <p:cNvSpPr txBox="1"/>
            <p:nvPr/>
          </p:nvSpPr>
          <p:spPr bwMode="auto">
            <a:xfrm>
              <a:off x="4007154" y="5334196"/>
              <a:ext cx="4484451" cy="1200329"/>
            </a:xfrm>
            <a:prstGeom prst="rect">
              <a:avLst/>
            </a:prstGeom>
            <a:solidFill>
              <a:srgbClr val="FFCC00">
                <a:alpha val="82000"/>
              </a:srgbClr>
            </a:solidFill>
          </p:spPr>
          <p:txBody>
            <a:bodyPr wrap="square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342900" indent="-342900" algn="ctr">
                <a:buFont typeface="Wingdings" panose="05000000000000000000" pitchFamily="2" charset="2"/>
                <a:buChar char="ü"/>
                <a:defRPr sz="2400">
                  <a:solidFill>
                    <a:srgbClr val="0000FF"/>
                  </a:solidFill>
                </a:defRPr>
              </a:lvl1pPr>
            </a:lstStyle>
            <a:p>
              <a:r>
                <a:rPr lang="es-MX" dirty="0">
                  <a:hlinkClick r:id="rId5"/>
                </a:rPr>
                <a:t>https://</a:t>
              </a:r>
              <a:r>
                <a:rPr lang="es-MX" dirty="0" smtClean="0">
                  <a:hlinkClick r:id="rId5"/>
                </a:rPr>
                <a:t>www.argentina.gob.ar/misiones-satelitales/planes-de-adquisiciones-saocom-1</a:t>
              </a:r>
              <a:endParaRPr lang="es-MX" dirty="0"/>
            </a:p>
          </p:txBody>
        </p:sp>
        <p:sp>
          <p:nvSpPr>
            <p:cNvPr id="21" name="Flecha abajo 20"/>
            <p:cNvSpPr/>
            <p:nvPr/>
          </p:nvSpPr>
          <p:spPr>
            <a:xfrm rot="8688338">
              <a:off x="3923381" y="4785419"/>
              <a:ext cx="466927" cy="540000"/>
            </a:xfrm>
            <a:prstGeom prst="downArrow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3" name="Flecha abajo 22"/>
            <p:cNvSpPr/>
            <p:nvPr/>
          </p:nvSpPr>
          <p:spPr>
            <a:xfrm rot="13411982">
              <a:off x="7270612" y="4786764"/>
              <a:ext cx="466927" cy="540000"/>
            </a:xfrm>
            <a:prstGeom prst="downArrow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</p:spTree>
    <p:extLst>
      <p:ext uri="{BB962C8B-B14F-4D97-AF65-F5344CB8AC3E}">
        <p14:creationId xmlns:p14="http://schemas.microsoft.com/office/powerpoint/2010/main" val="3375062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4" grpId="0"/>
      <p:bldP spid="20" grpId="0" animBg="1"/>
      <p:bldP spid="15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ángulo redondeado 53"/>
          <p:cNvSpPr/>
          <p:nvPr/>
        </p:nvSpPr>
        <p:spPr bwMode="auto">
          <a:xfrm>
            <a:off x="547365" y="4317648"/>
            <a:ext cx="1365279" cy="484403"/>
          </a:xfrm>
          <a:prstGeom prst="roundRect">
            <a:avLst>
              <a:gd name="adj" fmla="val 0"/>
            </a:avLst>
          </a:prstGeom>
          <a:solidFill>
            <a:srgbClr val="FFC000"/>
          </a:solidFill>
          <a:ln w="47625" cap="flat" cmpd="thinThick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18000" tIns="0" rIns="18000" bIns="0" numCol="1" rtlCol="0" anchor="ctr" anchorCtr="0" compatLnSpc="1"/>
          <a:lstStyle/>
          <a:p>
            <a:pPr lvl="0" algn="ctr">
              <a:lnSpc>
                <a:spcPts val="2600"/>
              </a:lnSpc>
              <a:tabLst>
                <a:tab pos="408240" algn="l"/>
              </a:tabLst>
              <a:defRPr/>
            </a:pPr>
            <a:r>
              <a:rPr lang="en-US" sz="2000" spc="-1" dirty="0" smtClean="0">
                <a:latin typeface="+mn-lt"/>
                <a:ea typeface="DejaVu Sans"/>
              </a:rPr>
              <a:t>operational</a:t>
            </a:r>
          </a:p>
        </p:txBody>
      </p:sp>
      <p:sp>
        <p:nvSpPr>
          <p:cNvPr id="52" name="Rectángulo redondeado 51"/>
          <p:cNvSpPr/>
          <p:nvPr/>
        </p:nvSpPr>
        <p:spPr bwMode="auto">
          <a:xfrm>
            <a:off x="349531" y="5370931"/>
            <a:ext cx="2333250" cy="484403"/>
          </a:xfrm>
          <a:prstGeom prst="roundRect">
            <a:avLst>
              <a:gd name="adj" fmla="val 0"/>
            </a:avLst>
          </a:prstGeom>
          <a:solidFill>
            <a:srgbClr val="FFC000"/>
          </a:solidFill>
          <a:ln w="47625" cap="flat" cmpd="thinThick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18000" tIns="0" rIns="18000" bIns="0" numCol="1" rtlCol="0" anchor="ctr" anchorCtr="0" compatLnSpc="1"/>
          <a:lstStyle/>
          <a:p>
            <a:pPr lvl="0" algn="ctr">
              <a:lnSpc>
                <a:spcPts val="2600"/>
              </a:lnSpc>
              <a:tabLst>
                <a:tab pos="408240" algn="l"/>
              </a:tabLst>
              <a:defRPr/>
            </a:pPr>
            <a:r>
              <a:rPr lang="en-US" sz="2000" spc="-1" dirty="0" smtClean="0">
                <a:latin typeface="+mn-lt"/>
                <a:ea typeface="DejaVu Sans"/>
              </a:rPr>
              <a:t>under development</a:t>
            </a:r>
          </a:p>
        </p:txBody>
      </p:sp>
      <p:cxnSp>
        <p:nvCxnSpPr>
          <p:cNvPr id="49" name="Conector recto 48"/>
          <p:cNvCxnSpPr/>
          <p:nvPr/>
        </p:nvCxnSpPr>
        <p:spPr>
          <a:xfrm flipV="1">
            <a:off x="2291024" y="3978950"/>
            <a:ext cx="2753249" cy="1506706"/>
          </a:xfrm>
          <a:prstGeom prst="line">
            <a:avLst/>
          </a:prstGeom>
          <a:ln w="57150">
            <a:solidFill>
              <a:srgbClr val="0000FF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upo 46"/>
          <p:cNvGrpSpPr/>
          <p:nvPr/>
        </p:nvGrpSpPr>
        <p:grpSpPr>
          <a:xfrm>
            <a:off x="-9728" y="1034381"/>
            <a:ext cx="8433881" cy="1803900"/>
            <a:chOff x="-9728" y="1034381"/>
            <a:chExt cx="8433881" cy="1803900"/>
          </a:xfrm>
        </p:grpSpPr>
        <p:sp>
          <p:nvSpPr>
            <p:cNvPr id="27" name="Rectángulo redondeado 26"/>
            <p:cNvSpPr/>
            <p:nvPr/>
          </p:nvSpPr>
          <p:spPr bwMode="auto">
            <a:xfrm>
              <a:off x="-9728" y="1034381"/>
              <a:ext cx="4523695" cy="1803900"/>
            </a:xfrm>
            <a:prstGeom prst="roundRect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18000" tIns="0" rIns="18000" bIns="0" numCol="1" rtlCol="0" anchor="t" anchorCtr="0" compatLnSpc="1"/>
            <a:lstStyle/>
            <a:p>
              <a:pPr marL="182563" indent="-182563">
                <a:lnSpc>
                  <a:spcPts val="2200"/>
                </a:lnSpc>
                <a:buFont typeface="Wingdings" panose="05000000000000000000" pitchFamily="2" charset="2"/>
                <a:buChar char="ü"/>
                <a:tabLst>
                  <a:tab pos="408240" algn="l"/>
                </a:tabLst>
                <a:defRPr/>
              </a:pPr>
              <a:r>
                <a:rPr lang="en-US" sz="2000" spc="-1" dirty="0" smtClean="0">
                  <a:latin typeface="+mn-lt"/>
                  <a:ea typeface="DejaVu Sans"/>
                </a:rPr>
                <a:t>Better geometric resolution</a:t>
              </a:r>
            </a:p>
            <a:p>
              <a:pPr marL="182563" lvl="0" indent="-182563">
                <a:lnSpc>
                  <a:spcPts val="2200"/>
                </a:lnSpc>
                <a:buFont typeface="Wingdings" panose="05000000000000000000" pitchFamily="2" charset="2"/>
                <a:buChar char="ü"/>
                <a:tabLst>
                  <a:tab pos="408240" algn="l"/>
                </a:tabLst>
                <a:defRPr/>
              </a:pPr>
              <a:r>
                <a:rPr lang="en-US" sz="2000" spc="-1" dirty="0" smtClean="0">
                  <a:latin typeface="+mn-lt"/>
                  <a:ea typeface="DejaVu Sans"/>
                </a:rPr>
                <a:t>Operative </a:t>
              </a:r>
              <a:r>
                <a:rPr lang="en-US" sz="2000" spc="-1" dirty="0">
                  <a:latin typeface="+mn-lt"/>
                  <a:ea typeface="DejaVu Sans"/>
                </a:rPr>
                <a:t>TOPSAR interferometric </a:t>
              </a:r>
              <a:r>
                <a:rPr lang="en-US" sz="2000" spc="-1" dirty="0" smtClean="0">
                  <a:latin typeface="+mn-lt"/>
                  <a:ea typeface="DejaVu Sans"/>
                </a:rPr>
                <a:t>products</a:t>
              </a:r>
            </a:p>
            <a:p>
              <a:pPr marL="182563" lvl="0" indent="-182563">
                <a:lnSpc>
                  <a:spcPts val="2200"/>
                </a:lnSpc>
                <a:buFont typeface="Wingdings" panose="05000000000000000000" pitchFamily="2" charset="2"/>
                <a:buChar char="ü"/>
                <a:tabLst>
                  <a:tab pos="408240" algn="l"/>
                </a:tabLst>
                <a:defRPr/>
              </a:pPr>
              <a:r>
                <a:rPr lang="en-US" sz="2000" spc="-1" dirty="0">
                  <a:latin typeface="+mn-lt"/>
                  <a:ea typeface="DejaVu Sans"/>
                </a:rPr>
                <a:t>Improved knowledge of the orbit</a:t>
              </a:r>
              <a:endParaRPr lang="en-US" sz="2000" b="0" kern="0" spc="-1" dirty="0" smtClean="0">
                <a:solidFill>
                  <a:srgbClr val="000000"/>
                </a:solidFill>
                <a:latin typeface="+mn-lt"/>
                <a:ea typeface="DejaVu Sans"/>
              </a:endParaRPr>
            </a:p>
            <a:p>
              <a:pPr marL="182563" lvl="0" indent="-182563">
                <a:lnSpc>
                  <a:spcPts val="2200"/>
                </a:lnSpc>
                <a:buFont typeface="Wingdings" panose="05000000000000000000" pitchFamily="2" charset="2"/>
                <a:buChar char="ü"/>
                <a:tabLst>
                  <a:tab pos="408240" algn="l"/>
                </a:tabLst>
                <a:defRPr/>
              </a:pPr>
              <a:r>
                <a:rPr lang="en-US" sz="2000" spc="-1" dirty="0">
                  <a:ea typeface="DejaVu Sans"/>
                </a:rPr>
                <a:t>Better orbital tube/improve interferometric capabilities</a:t>
              </a:r>
            </a:p>
            <a:p>
              <a:pPr marL="182563" lvl="0" indent="-182563">
                <a:lnSpc>
                  <a:spcPts val="2200"/>
                </a:lnSpc>
                <a:buFont typeface="Wingdings" panose="05000000000000000000" pitchFamily="2" charset="2"/>
                <a:buChar char="ü"/>
                <a:tabLst>
                  <a:tab pos="408240" algn="l"/>
                </a:tabLst>
                <a:defRPr/>
              </a:pPr>
              <a:endParaRPr lang="en-US" sz="2000" spc="-1" dirty="0" smtClean="0">
                <a:latin typeface="+mn-lt"/>
                <a:ea typeface="DejaVu Sans"/>
              </a:endParaRPr>
            </a:p>
          </p:txBody>
        </p:sp>
        <p:sp>
          <p:nvSpPr>
            <p:cNvPr id="46" name="Rectángulo redondeado 45"/>
            <p:cNvSpPr/>
            <p:nvPr/>
          </p:nvSpPr>
          <p:spPr bwMode="auto">
            <a:xfrm>
              <a:off x="4105696" y="1691698"/>
              <a:ext cx="4318457" cy="983408"/>
            </a:xfrm>
            <a:prstGeom prst="round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18000" tIns="0" rIns="18000" bIns="0" numCol="1" rtlCol="0" anchor="t" anchorCtr="0" compatLnSpc="1"/>
            <a:lstStyle/>
            <a:p>
              <a:pPr marL="182563" lvl="0" indent="-182563">
                <a:lnSpc>
                  <a:spcPts val="2200"/>
                </a:lnSpc>
                <a:buFont typeface="Wingdings" panose="05000000000000000000" pitchFamily="2" charset="2"/>
                <a:buChar char="ü"/>
                <a:tabLst>
                  <a:tab pos="408240" algn="l"/>
                </a:tabLst>
                <a:defRPr/>
              </a:pPr>
              <a:r>
                <a:rPr lang="en-US" sz="2000" spc="-1" dirty="0" smtClean="0">
                  <a:ea typeface="DejaVu Sans"/>
                </a:rPr>
                <a:t>Interferometric </a:t>
              </a:r>
              <a:r>
                <a:rPr lang="en-US" sz="2000" spc="-1" dirty="0">
                  <a:ea typeface="DejaVu Sans"/>
                </a:rPr>
                <a:t>wide swath modes </a:t>
              </a:r>
            </a:p>
            <a:p>
              <a:pPr marL="182563" lvl="0" indent="-182563">
                <a:lnSpc>
                  <a:spcPts val="2200"/>
                </a:lnSpc>
                <a:buFont typeface="Wingdings" panose="05000000000000000000" pitchFamily="2" charset="2"/>
                <a:buChar char="ü"/>
                <a:tabLst>
                  <a:tab pos="408240" algn="l"/>
                </a:tabLst>
                <a:defRPr/>
              </a:pPr>
              <a:r>
                <a:rPr lang="en-US" sz="2000" spc="-1" dirty="0">
                  <a:ea typeface="DejaVu Sans"/>
                </a:rPr>
                <a:t>Better duty cycle</a:t>
              </a:r>
            </a:p>
            <a:p>
              <a:pPr marL="182563" indent="-182563">
                <a:lnSpc>
                  <a:spcPts val="2200"/>
                </a:lnSpc>
                <a:buFont typeface="Wingdings" panose="05000000000000000000" pitchFamily="2" charset="2"/>
                <a:buChar char="ü"/>
                <a:tabLst>
                  <a:tab pos="408240" algn="l"/>
                </a:tabLst>
                <a:defRPr/>
              </a:pPr>
              <a:r>
                <a:rPr lang="en-US" sz="2000" spc="-1" dirty="0" smtClean="0">
                  <a:ea typeface="DejaVu Sans"/>
                </a:rPr>
                <a:t>Intensify </a:t>
              </a:r>
              <a:r>
                <a:rPr lang="en-US" sz="2000" spc="-1" dirty="0">
                  <a:ea typeface="DejaVu Sans"/>
                </a:rPr>
                <a:t>Antarctica monitoring</a:t>
              </a:r>
            </a:p>
            <a:p>
              <a:pPr marL="182563" lvl="0" indent="-182563">
                <a:lnSpc>
                  <a:spcPts val="2200"/>
                </a:lnSpc>
                <a:buFont typeface="Wingdings" panose="05000000000000000000" pitchFamily="2" charset="2"/>
                <a:buChar char="ü"/>
                <a:tabLst>
                  <a:tab pos="408240" algn="l"/>
                </a:tabLst>
                <a:defRPr/>
              </a:pPr>
              <a:endParaRPr lang="en-US" sz="2000" spc="-1" dirty="0" smtClean="0">
                <a:latin typeface="+mn-lt"/>
                <a:ea typeface="DejaVu Sans"/>
              </a:endParaRPr>
            </a:p>
          </p:txBody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6048" y="68931"/>
            <a:ext cx="9386864" cy="779002"/>
          </a:xfr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70000"/>
              </a:lnSpc>
            </a:pPr>
            <a:r>
              <a:rPr lang="en-US" dirty="0"/>
              <a:t>Planned Missions (SAR and </a:t>
            </a:r>
            <a:r>
              <a:rPr lang="es-AR" dirty="0"/>
              <a:t>and </a:t>
            </a:r>
            <a:r>
              <a:rPr lang="es-AR" dirty="0" err="1"/>
              <a:t>other</a:t>
            </a:r>
            <a:r>
              <a:rPr lang="es-AR" dirty="0"/>
              <a:t> </a:t>
            </a:r>
            <a:r>
              <a:rPr lang="es-AR" dirty="0" err="1"/>
              <a:t>lines</a:t>
            </a:r>
            <a:r>
              <a:rPr lang="en-US" dirty="0" smtClean="0"/>
              <a:t>)</a:t>
            </a:r>
            <a:endParaRPr lang="es-AR" dirty="0"/>
          </a:p>
        </p:txBody>
      </p:sp>
      <p:sp>
        <p:nvSpPr>
          <p:cNvPr id="3" name="Rectángulo 2"/>
          <p:cNvSpPr/>
          <p:nvPr/>
        </p:nvSpPr>
        <p:spPr>
          <a:xfrm>
            <a:off x="6132528" y="2809097"/>
            <a:ext cx="6096000" cy="374242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48000">
                <a:srgbClr val="FFF9E7"/>
              </a:gs>
              <a:gs pos="64000">
                <a:srgbClr val="FFF4D1"/>
              </a:gs>
              <a:gs pos="94000">
                <a:srgbClr val="FFE48F"/>
              </a:gs>
              <a:gs pos="100000">
                <a:srgbClr val="FFC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pSp>
        <p:nvGrpSpPr>
          <p:cNvPr id="4" name="Grupo 3"/>
          <p:cNvGrpSpPr/>
          <p:nvPr/>
        </p:nvGrpSpPr>
        <p:grpSpPr>
          <a:xfrm>
            <a:off x="-486860" y="2809098"/>
            <a:ext cx="13182246" cy="842870"/>
            <a:chOff x="-471081" y="2560177"/>
            <a:chExt cx="13182246" cy="842870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471081" y="2560177"/>
              <a:ext cx="13094322" cy="842870"/>
            </a:xfrm>
            <a:prstGeom prst="rect">
              <a:avLst/>
            </a:prstGeom>
          </p:spPr>
        </p:pic>
        <p:sp>
          <p:nvSpPr>
            <p:cNvPr id="6" name="Rectángulo 5"/>
            <p:cNvSpPr/>
            <p:nvPr/>
          </p:nvSpPr>
          <p:spPr>
            <a:xfrm>
              <a:off x="12058650" y="2973084"/>
              <a:ext cx="652515" cy="2512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" name="Triángulo isósceles 6"/>
            <p:cNvSpPr/>
            <p:nvPr/>
          </p:nvSpPr>
          <p:spPr>
            <a:xfrm rot="5400000">
              <a:off x="11996128" y="2995525"/>
              <a:ext cx="180000" cy="216000"/>
            </a:xfrm>
            <a:prstGeom prst="triangl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cxnSp>
        <p:nvCxnSpPr>
          <p:cNvPr id="8" name="Conector recto 7"/>
          <p:cNvCxnSpPr/>
          <p:nvPr/>
        </p:nvCxnSpPr>
        <p:spPr>
          <a:xfrm>
            <a:off x="341030" y="3442689"/>
            <a:ext cx="0" cy="180000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Marcador de contenido 2"/>
          <p:cNvSpPr txBox="1">
            <a:spLocks/>
          </p:cNvSpPr>
          <p:nvPr/>
        </p:nvSpPr>
        <p:spPr>
          <a:xfrm>
            <a:off x="-115022" y="3540816"/>
            <a:ext cx="1577975" cy="440150"/>
          </a:xfrm>
          <a:prstGeom prst="rect">
            <a:avLst/>
          </a:prstGeom>
        </p:spPr>
        <p:txBody>
          <a:bodyPr vert="horz" lIns="121920" tIns="60960" rIns="121920" bIns="6096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ES" sz="1600" kern="0" dirty="0" smtClean="0">
                <a:solidFill>
                  <a:schemeClr val="tx1"/>
                </a:solidFill>
                <a:latin typeface="Arial"/>
                <a:cs typeface="Arial"/>
              </a:rPr>
              <a:t>SAOCOM 1A</a:t>
            </a:r>
            <a:endParaRPr lang="es-MX" sz="1600" dirty="0">
              <a:solidFill>
                <a:schemeClr val="tx1"/>
              </a:solidFill>
              <a:latin typeface="Arial"/>
            </a:endParaRPr>
          </a:p>
          <a:p>
            <a:pPr>
              <a:defRPr/>
            </a:pPr>
            <a:endParaRPr lang="es-ES" sz="16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10" name="Marcador de contenido 2"/>
          <p:cNvSpPr txBox="1">
            <a:spLocks/>
          </p:cNvSpPr>
          <p:nvPr/>
        </p:nvSpPr>
        <p:spPr>
          <a:xfrm>
            <a:off x="1020066" y="3790350"/>
            <a:ext cx="1500188" cy="440150"/>
          </a:xfrm>
          <a:prstGeom prst="rect">
            <a:avLst/>
          </a:prstGeom>
        </p:spPr>
        <p:txBody>
          <a:bodyPr vert="horz" lIns="121920" tIns="60960" rIns="121920" bIns="6096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ES" sz="1600" kern="0" dirty="0" smtClean="0">
                <a:solidFill>
                  <a:schemeClr val="tx1"/>
                </a:solidFill>
                <a:latin typeface="Arial"/>
                <a:cs typeface="Arial"/>
              </a:rPr>
              <a:t>SAOCOM 1B</a:t>
            </a:r>
            <a:endParaRPr lang="es-MX" sz="1600" dirty="0">
              <a:solidFill>
                <a:schemeClr val="tx1"/>
              </a:solidFill>
              <a:latin typeface="Arial"/>
            </a:endParaRPr>
          </a:p>
          <a:p>
            <a:pPr>
              <a:defRPr/>
            </a:pPr>
            <a:endParaRPr lang="es-ES" sz="1600" dirty="0">
              <a:solidFill>
                <a:schemeClr val="tx1"/>
              </a:solidFill>
              <a:latin typeface="Arial"/>
            </a:endParaRPr>
          </a:p>
        </p:txBody>
      </p:sp>
      <p:cxnSp>
        <p:nvCxnSpPr>
          <p:cNvPr id="11" name="Conector recto 10"/>
          <p:cNvCxnSpPr/>
          <p:nvPr/>
        </p:nvCxnSpPr>
        <p:spPr>
          <a:xfrm>
            <a:off x="1785926" y="3442689"/>
            <a:ext cx="0" cy="396000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/>
          <p:cNvCxnSpPr/>
          <p:nvPr/>
        </p:nvCxnSpPr>
        <p:spPr>
          <a:xfrm flipV="1">
            <a:off x="8991894" y="3442689"/>
            <a:ext cx="0" cy="468000"/>
          </a:xfrm>
          <a:prstGeom prst="line">
            <a:avLst/>
          </a:prstGeom>
          <a:ln w="57150">
            <a:solidFill>
              <a:srgbClr val="0000FF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/>
          <p:cNvCxnSpPr/>
          <p:nvPr/>
        </p:nvCxnSpPr>
        <p:spPr>
          <a:xfrm flipV="1">
            <a:off x="11827626" y="3447347"/>
            <a:ext cx="0" cy="648000"/>
          </a:xfrm>
          <a:prstGeom prst="line">
            <a:avLst/>
          </a:prstGeom>
          <a:ln w="57150">
            <a:solidFill>
              <a:srgbClr val="0000FF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15"/>
          <p:cNvCxnSpPr/>
          <p:nvPr/>
        </p:nvCxnSpPr>
        <p:spPr>
          <a:xfrm flipV="1">
            <a:off x="5386284" y="3439536"/>
            <a:ext cx="0" cy="324000"/>
          </a:xfrm>
          <a:prstGeom prst="line">
            <a:avLst/>
          </a:prstGeom>
          <a:ln w="57150">
            <a:solidFill>
              <a:srgbClr val="0000FF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Marcador de contenido 2"/>
          <p:cNvSpPr txBox="1">
            <a:spLocks/>
          </p:cNvSpPr>
          <p:nvPr/>
        </p:nvSpPr>
        <p:spPr>
          <a:xfrm>
            <a:off x="4752973" y="3665765"/>
            <a:ext cx="1371600" cy="480317"/>
          </a:xfrm>
          <a:prstGeom prst="rect">
            <a:avLst/>
          </a:prstGeom>
        </p:spPr>
        <p:txBody>
          <a:bodyPr vert="horz" lIns="121920" tIns="60960" rIns="121920" bIns="6096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600"/>
              </a:lnSpc>
              <a:defRPr/>
            </a:pPr>
            <a:r>
              <a:rPr lang="es-ES" sz="1600" dirty="0" smtClean="0">
                <a:solidFill>
                  <a:schemeClr val="accent5">
                    <a:lumMod val="50000"/>
                  </a:schemeClr>
                </a:solidFill>
                <a:latin typeface="Arial"/>
              </a:rPr>
              <a:t>SABIA-Mar</a:t>
            </a:r>
          </a:p>
          <a:p>
            <a:pPr algn="ctr">
              <a:lnSpc>
                <a:spcPts val="1600"/>
              </a:lnSpc>
              <a:defRPr/>
            </a:pPr>
            <a:r>
              <a:rPr lang="es-ES" sz="1600" dirty="0" smtClean="0">
                <a:solidFill>
                  <a:schemeClr val="accent5">
                    <a:lumMod val="50000"/>
                  </a:schemeClr>
                </a:solidFill>
                <a:latin typeface="Arial"/>
              </a:rPr>
              <a:t>(</a:t>
            </a:r>
            <a:r>
              <a:rPr lang="es-ES" sz="1600" dirty="0" err="1" smtClean="0">
                <a:solidFill>
                  <a:schemeClr val="accent5">
                    <a:lumMod val="50000"/>
                  </a:schemeClr>
                </a:solidFill>
                <a:latin typeface="Arial"/>
              </a:rPr>
              <a:t>ocean</a:t>
            </a:r>
            <a:r>
              <a:rPr lang="es-ES" sz="1600" dirty="0" smtClean="0">
                <a:solidFill>
                  <a:schemeClr val="accent5">
                    <a:lumMod val="50000"/>
                  </a:schemeClr>
                </a:solidFill>
                <a:latin typeface="Arial"/>
              </a:rPr>
              <a:t>)</a:t>
            </a:r>
            <a:endParaRPr lang="es-ES" sz="1600" dirty="0">
              <a:solidFill>
                <a:schemeClr val="accent5">
                  <a:lumMod val="50000"/>
                </a:schemeClr>
              </a:solidFill>
              <a:latin typeface="Arial"/>
            </a:endParaRPr>
          </a:p>
        </p:txBody>
      </p:sp>
      <p:sp>
        <p:nvSpPr>
          <p:cNvPr id="18" name="Marcador de contenido 2"/>
          <p:cNvSpPr txBox="1">
            <a:spLocks/>
          </p:cNvSpPr>
          <p:nvPr/>
        </p:nvSpPr>
        <p:spPr>
          <a:xfrm>
            <a:off x="5361103" y="4054706"/>
            <a:ext cx="1647762" cy="638645"/>
          </a:xfrm>
          <a:prstGeom prst="rect">
            <a:avLst/>
          </a:prstGeom>
        </p:spPr>
        <p:txBody>
          <a:bodyPr vert="horz" lIns="121920" tIns="60960" rIns="121920" bIns="60960" rtlCol="0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defTabSz="457200" eaLnBrk="1" latinLnBrk="0" hangingPunct="1">
              <a:defRPr sz="1600" kern="0">
                <a:solidFill>
                  <a:schemeClr val="tx1"/>
                </a:solidFill>
                <a:ea typeface="+mn-ea"/>
              </a:defRPr>
            </a:lvl1pPr>
            <a:lvl2pPr marL="457200" defTabSz="45720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defTabSz="45720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defTabSz="45720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defTabSz="45720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defTabSz="45720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defTabSz="45720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defTabSz="45720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defTabSz="45720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>
                <a:solidFill>
                  <a:schemeClr val="accent6">
                    <a:lumMod val="75000"/>
                  </a:schemeClr>
                </a:solidFill>
              </a:rPr>
              <a:t>Patagonia </a:t>
            </a:r>
            <a:r>
              <a:rPr lang="es-ES" dirty="0" smtClean="0">
                <a:solidFill>
                  <a:schemeClr val="accent6">
                    <a:lumMod val="75000"/>
                  </a:schemeClr>
                </a:solidFill>
              </a:rPr>
              <a:t>Beta</a:t>
            </a:r>
          </a:p>
          <a:p>
            <a:r>
              <a:rPr lang="es-ES" dirty="0" smtClean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es-ES" dirty="0" err="1" smtClean="0">
                <a:solidFill>
                  <a:schemeClr val="accent6">
                    <a:lumMod val="75000"/>
                  </a:schemeClr>
                </a:solidFill>
              </a:rPr>
              <a:t>ship</a:t>
            </a:r>
            <a:r>
              <a:rPr lang="es-E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" dirty="0" err="1" smtClean="0">
                <a:solidFill>
                  <a:schemeClr val="accent6">
                    <a:lumMod val="75000"/>
                  </a:schemeClr>
                </a:solidFill>
              </a:rPr>
              <a:t>detection</a:t>
            </a:r>
            <a:r>
              <a:rPr lang="es-ES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  <a:endParaRPr lang="es-ES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61" name="Grupo 60"/>
          <p:cNvGrpSpPr/>
          <p:nvPr/>
        </p:nvGrpSpPr>
        <p:grpSpPr>
          <a:xfrm>
            <a:off x="7625213" y="3437888"/>
            <a:ext cx="1306061" cy="3166115"/>
            <a:chOff x="7625213" y="3437888"/>
            <a:chExt cx="1306061" cy="3166115"/>
          </a:xfrm>
        </p:grpSpPr>
        <p:cxnSp>
          <p:nvCxnSpPr>
            <p:cNvPr id="13" name="Conector recto 12"/>
            <p:cNvCxnSpPr/>
            <p:nvPr/>
          </p:nvCxnSpPr>
          <p:spPr>
            <a:xfrm flipV="1">
              <a:off x="8267309" y="3437888"/>
              <a:ext cx="0" cy="2304000"/>
            </a:xfrm>
            <a:prstGeom prst="line">
              <a:avLst/>
            </a:prstGeom>
            <a:ln w="57150">
              <a:solidFill>
                <a:srgbClr val="0000FF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Marcador de contenido 2"/>
            <p:cNvSpPr txBox="1">
              <a:spLocks/>
            </p:cNvSpPr>
            <p:nvPr/>
          </p:nvSpPr>
          <p:spPr>
            <a:xfrm>
              <a:off x="7625213" y="5709627"/>
              <a:ext cx="1306061" cy="894376"/>
            </a:xfrm>
            <a:prstGeom prst="rect">
              <a:avLst/>
            </a:prstGeom>
          </p:spPr>
          <p:txBody>
            <a:bodyPr vert="horz" lIns="121920" tIns="60960" rIns="121920" bIns="60960" rtlCol="0" anchor="t" anchorCtr="0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0" defTabSz="457200" eaLnBrk="1" latinLnBrk="0" hangingPunct="1">
                <a:defRPr sz="1600" kern="0">
                  <a:solidFill>
                    <a:schemeClr val="tx1"/>
                  </a:solidFill>
                  <a:ea typeface="+mn-ea"/>
                </a:defRPr>
              </a:lvl1pPr>
              <a:lvl2pPr marL="457200" defTabSz="45720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defTabSz="45720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defTabSz="45720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defTabSz="45720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defTabSz="45720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defTabSz="45720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defTabSz="45720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defTabSz="45720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ES" dirty="0" smtClean="0">
                  <a:solidFill>
                    <a:schemeClr val="accent6">
                      <a:lumMod val="75000"/>
                    </a:schemeClr>
                  </a:solidFill>
                </a:rPr>
                <a:t>SARE I</a:t>
              </a:r>
            </a:p>
            <a:p>
              <a:pPr algn="ctr"/>
              <a:r>
                <a:rPr lang="es-ES" dirty="0" smtClean="0">
                  <a:solidFill>
                    <a:schemeClr val="accent6">
                      <a:lumMod val="75000"/>
                    </a:schemeClr>
                  </a:solidFill>
                </a:rPr>
                <a:t>(</a:t>
              </a:r>
              <a:r>
                <a:rPr lang="es-AR" dirty="0" err="1">
                  <a:solidFill>
                    <a:schemeClr val="accent6">
                      <a:lumMod val="75000"/>
                    </a:schemeClr>
                  </a:solidFill>
                </a:rPr>
                <a:t>fishing</a:t>
              </a:r>
              <a:r>
                <a:rPr lang="es-AR" dirty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es-AR" dirty="0" err="1" smtClean="0">
                  <a:solidFill>
                    <a:schemeClr val="accent6">
                      <a:lumMod val="75000"/>
                    </a:schemeClr>
                  </a:solidFill>
                </a:rPr>
                <a:t>monitoring</a:t>
              </a:r>
              <a:r>
                <a:rPr lang="es-AR" dirty="0" smtClean="0">
                  <a:solidFill>
                    <a:schemeClr val="accent6">
                      <a:lumMod val="75000"/>
                    </a:schemeClr>
                  </a:solidFill>
                </a:rPr>
                <a:t>)</a:t>
              </a:r>
              <a:endParaRPr lang="es-ES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sp>
        <p:nvSpPr>
          <p:cNvPr id="22" name="Marcador de contenido 2"/>
          <p:cNvSpPr txBox="1">
            <a:spLocks/>
          </p:cNvSpPr>
          <p:nvPr/>
        </p:nvSpPr>
        <p:spPr>
          <a:xfrm>
            <a:off x="10714956" y="3957935"/>
            <a:ext cx="1668601" cy="514620"/>
          </a:xfrm>
          <a:prstGeom prst="rect">
            <a:avLst/>
          </a:prstGeom>
          <a:effectLst>
            <a:glow rad="1727200">
              <a:srgbClr val="00FFFF"/>
            </a:glow>
            <a:softEdge rad="31750"/>
          </a:effectLst>
        </p:spPr>
        <p:txBody>
          <a:bodyPr vert="horz" lIns="121920" tIns="60960" rIns="121920" bIns="6096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ES" sz="1600" b="1" kern="0" dirty="0" err="1" smtClean="0">
                <a:solidFill>
                  <a:schemeClr val="accent2">
                    <a:lumMod val="50000"/>
                  </a:schemeClr>
                </a:solidFill>
                <a:effectLst>
                  <a:glow rad="127000">
                    <a:srgbClr val="00FFFF"/>
                  </a:glow>
                </a:effectLst>
                <a:cs typeface="Arial"/>
              </a:rPr>
              <a:t>Geostationary</a:t>
            </a:r>
            <a:endParaRPr lang="es-MX" sz="1600" b="1" dirty="0">
              <a:solidFill>
                <a:schemeClr val="accent2">
                  <a:lumMod val="50000"/>
                </a:schemeClr>
              </a:solidFill>
              <a:effectLst>
                <a:glow rad="127000">
                  <a:srgbClr val="00FFFF"/>
                </a:glow>
              </a:effectLst>
              <a:latin typeface="Arial"/>
            </a:endParaRPr>
          </a:p>
        </p:txBody>
      </p:sp>
      <p:cxnSp>
        <p:nvCxnSpPr>
          <p:cNvPr id="24" name="Conector recto 23"/>
          <p:cNvCxnSpPr/>
          <p:nvPr/>
        </p:nvCxnSpPr>
        <p:spPr>
          <a:xfrm flipV="1">
            <a:off x="6105319" y="3449434"/>
            <a:ext cx="0" cy="684000"/>
          </a:xfrm>
          <a:prstGeom prst="line">
            <a:avLst/>
          </a:prstGeom>
          <a:ln w="57150">
            <a:solidFill>
              <a:srgbClr val="0000FF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Grupo 59"/>
          <p:cNvGrpSpPr/>
          <p:nvPr/>
        </p:nvGrpSpPr>
        <p:grpSpPr>
          <a:xfrm>
            <a:off x="6724203" y="3450118"/>
            <a:ext cx="1643861" cy="2228664"/>
            <a:chOff x="6724203" y="3450118"/>
            <a:chExt cx="1643861" cy="2228664"/>
          </a:xfrm>
        </p:grpSpPr>
        <p:sp>
          <p:nvSpPr>
            <p:cNvPr id="19" name="Marcador de contenido 2"/>
            <p:cNvSpPr txBox="1">
              <a:spLocks/>
            </p:cNvSpPr>
            <p:nvPr/>
          </p:nvSpPr>
          <p:spPr>
            <a:xfrm>
              <a:off x="6724203" y="4792976"/>
              <a:ext cx="1643861" cy="885806"/>
            </a:xfrm>
            <a:prstGeom prst="rect">
              <a:avLst/>
            </a:prstGeom>
          </p:spPr>
          <p:txBody>
            <a:bodyPr vert="horz" lIns="121920" tIns="60960" rIns="121920" bIns="60960" rtlCol="0" anchor="t" anchorCtr="0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0" defTabSz="457200" eaLnBrk="1" latinLnBrk="0" hangingPunct="1">
                <a:defRPr sz="1600" kern="0">
                  <a:solidFill>
                    <a:schemeClr val="tx1"/>
                  </a:solidFill>
                  <a:ea typeface="+mn-ea"/>
                </a:defRPr>
              </a:lvl1pPr>
              <a:lvl2pPr marL="457200" defTabSz="45720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defTabSz="45720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defTabSz="45720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defTabSz="45720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defTabSz="45720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defTabSz="45720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defTabSz="45720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defTabSz="45720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ES" dirty="0" smtClean="0">
                  <a:solidFill>
                    <a:schemeClr val="accent6">
                      <a:lumMod val="75000"/>
                    </a:schemeClr>
                  </a:solidFill>
                </a:rPr>
                <a:t>SARE Beta</a:t>
              </a:r>
            </a:p>
            <a:p>
              <a:pPr algn="ctr"/>
              <a:r>
                <a:rPr lang="es-ES" dirty="0" smtClean="0">
                  <a:solidFill>
                    <a:schemeClr val="accent6">
                      <a:lumMod val="75000"/>
                    </a:schemeClr>
                  </a:solidFill>
                </a:rPr>
                <a:t>(</a:t>
              </a:r>
              <a:r>
                <a:rPr lang="es-ES" dirty="0" err="1" smtClean="0">
                  <a:solidFill>
                    <a:schemeClr val="accent6">
                      <a:lumMod val="75000"/>
                    </a:schemeClr>
                  </a:solidFill>
                </a:rPr>
                <a:t>environmental</a:t>
              </a:r>
              <a:r>
                <a:rPr lang="es-ES" dirty="0" smtClean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es-ES" dirty="0" err="1" smtClean="0">
                  <a:solidFill>
                    <a:schemeClr val="accent6">
                      <a:lumMod val="75000"/>
                    </a:schemeClr>
                  </a:solidFill>
                </a:rPr>
                <a:t>monitoring</a:t>
              </a:r>
              <a:r>
                <a:rPr lang="es-ES" dirty="0" smtClean="0">
                  <a:solidFill>
                    <a:schemeClr val="accent6">
                      <a:lumMod val="75000"/>
                    </a:schemeClr>
                  </a:solidFill>
                </a:rPr>
                <a:t>)</a:t>
              </a:r>
              <a:endParaRPr lang="es-ES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cxnSp>
          <p:nvCxnSpPr>
            <p:cNvPr id="25" name="Conector recto 24"/>
            <p:cNvCxnSpPr/>
            <p:nvPr/>
          </p:nvCxnSpPr>
          <p:spPr>
            <a:xfrm flipV="1">
              <a:off x="7549343" y="3450118"/>
              <a:ext cx="0" cy="1368000"/>
            </a:xfrm>
            <a:prstGeom prst="line">
              <a:avLst/>
            </a:prstGeom>
            <a:ln w="57150">
              <a:solidFill>
                <a:srgbClr val="0000FF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upo 61"/>
          <p:cNvGrpSpPr/>
          <p:nvPr/>
        </p:nvGrpSpPr>
        <p:grpSpPr>
          <a:xfrm>
            <a:off x="9136163" y="3432889"/>
            <a:ext cx="1221672" cy="3168441"/>
            <a:chOff x="9136163" y="3432889"/>
            <a:chExt cx="1221672" cy="3168441"/>
          </a:xfrm>
        </p:grpSpPr>
        <p:sp>
          <p:nvSpPr>
            <p:cNvPr id="21" name="Marcador de contenido 2"/>
            <p:cNvSpPr txBox="1">
              <a:spLocks/>
            </p:cNvSpPr>
            <p:nvPr/>
          </p:nvSpPr>
          <p:spPr>
            <a:xfrm>
              <a:off x="9136163" y="5738827"/>
              <a:ext cx="1221672" cy="862503"/>
            </a:xfrm>
            <a:prstGeom prst="rect">
              <a:avLst/>
            </a:prstGeom>
          </p:spPr>
          <p:txBody>
            <a:bodyPr vert="horz" lIns="121920" tIns="60960" rIns="121920" bIns="60960" rtlCol="0" anchor="t" anchorCtr="0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0" defTabSz="457200" eaLnBrk="1" latinLnBrk="0" hangingPunct="1">
                <a:defRPr sz="1600" kern="0">
                  <a:solidFill>
                    <a:schemeClr val="tx1"/>
                  </a:solidFill>
                  <a:ea typeface="+mn-ea"/>
                </a:defRPr>
              </a:lvl1pPr>
              <a:lvl2pPr marL="457200" defTabSz="45720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defTabSz="45720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defTabSz="45720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defTabSz="45720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defTabSz="45720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defTabSz="45720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defTabSz="45720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defTabSz="45720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ES" dirty="0" smtClean="0">
                  <a:solidFill>
                    <a:schemeClr val="accent6">
                      <a:lumMod val="75000"/>
                    </a:schemeClr>
                  </a:solidFill>
                </a:rPr>
                <a:t>SARE III</a:t>
              </a:r>
            </a:p>
            <a:p>
              <a:pPr algn="ctr"/>
              <a:r>
                <a:rPr lang="es-ES" dirty="0" smtClean="0">
                  <a:solidFill>
                    <a:schemeClr val="accent6">
                      <a:lumMod val="75000"/>
                    </a:schemeClr>
                  </a:solidFill>
                </a:rPr>
                <a:t>(</a:t>
              </a:r>
              <a:r>
                <a:rPr lang="es-AR" dirty="0" err="1">
                  <a:solidFill>
                    <a:schemeClr val="accent6">
                      <a:lumMod val="75000"/>
                    </a:schemeClr>
                  </a:solidFill>
                </a:rPr>
                <a:t>climate</a:t>
              </a:r>
              <a:r>
                <a:rPr lang="es-AR" dirty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es-AR" dirty="0" err="1" smtClean="0">
                  <a:solidFill>
                    <a:schemeClr val="accent6">
                      <a:lumMod val="75000"/>
                    </a:schemeClr>
                  </a:solidFill>
                </a:rPr>
                <a:t>laboratory</a:t>
              </a:r>
              <a:r>
                <a:rPr lang="es-AR" dirty="0" smtClean="0">
                  <a:solidFill>
                    <a:schemeClr val="accent6">
                      <a:lumMod val="75000"/>
                    </a:schemeClr>
                  </a:solidFill>
                </a:rPr>
                <a:t>)</a:t>
              </a:r>
              <a:endParaRPr lang="es-ES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cxnSp>
          <p:nvCxnSpPr>
            <p:cNvPr id="26" name="Conector recto 25"/>
            <p:cNvCxnSpPr/>
            <p:nvPr/>
          </p:nvCxnSpPr>
          <p:spPr>
            <a:xfrm flipV="1">
              <a:off x="9716002" y="3432889"/>
              <a:ext cx="0" cy="2376000"/>
            </a:xfrm>
            <a:prstGeom prst="line">
              <a:avLst/>
            </a:prstGeom>
            <a:ln w="57150">
              <a:solidFill>
                <a:srgbClr val="0000FF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8" name="Conector recto 27"/>
          <p:cNvCxnSpPr/>
          <p:nvPr/>
        </p:nvCxnSpPr>
        <p:spPr>
          <a:xfrm>
            <a:off x="8267309" y="2394946"/>
            <a:ext cx="0" cy="468000"/>
          </a:xfrm>
          <a:prstGeom prst="line">
            <a:avLst/>
          </a:prstGeom>
          <a:ln w="57150">
            <a:solidFill>
              <a:srgbClr val="0000FF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ángulo redondeado 28"/>
          <p:cNvSpPr/>
          <p:nvPr/>
        </p:nvSpPr>
        <p:spPr bwMode="auto">
          <a:xfrm>
            <a:off x="9484885" y="1855820"/>
            <a:ext cx="2693464" cy="484403"/>
          </a:xfrm>
          <a:prstGeom prst="round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18000" tIns="0" rIns="18000" bIns="0" numCol="1" rtlCol="0" anchor="ctr" anchorCtr="0" compatLnSpc="1"/>
          <a:lstStyle/>
          <a:p>
            <a:pPr marL="182563" lvl="0" indent="-182563">
              <a:lnSpc>
                <a:spcPts val="2600"/>
              </a:lnSpc>
              <a:buFont typeface="Wingdings" panose="05000000000000000000" pitchFamily="2" charset="2"/>
              <a:buChar char="ü"/>
              <a:tabLst>
                <a:tab pos="408240" algn="l"/>
              </a:tabLst>
              <a:defRPr/>
            </a:pPr>
            <a:r>
              <a:rPr lang="en-US" sz="2000" spc="-1" dirty="0" smtClean="0">
                <a:latin typeface="+mn-lt"/>
                <a:ea typeface="DejaVu Sans"/>
              </a:rPr>
              <a:t>Digital beam forming</a:t>
            </a:r>
          </a:p>
        </p:txBody>
      </p:sp>
      <p:cxnSp>
        <p:nvCxnSpPr>
          <p:cNvPr id="30" name="Conector recto 29"/>
          <p:cNvCxnSpPr/>
          <p:nvPr/>
        </p:nvCxnSpPr>
        <p:spPr>
          <a:xfrm>
            <a:off x="11824652" y="2250355"/>
            <a:ext cx="0" cy="936000"/>
          </a:xfrm>
          <a:prstGeom prst="line">
            <a:avLst/>
          </a:prstGeom>
          <a:ln w="57150">
            <a:solidFill>
              <a:srgbClr val="0000FF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Marcador de contenido 2"/>
          <p:cNvSpPr txBox="1">
            <a:spLocks/>
          </p:cNvSpPr>
          <p:nvPr/>
        </p:nvSpPr>
        <p:spPr>
          <a:xfrm>
            <a:off x="8322949" y="3847952"/>
            <a:ext cx="1392202" cy="440150"/>
          </a:xfrm>
          <a:prstGeom prst="rect">
            <a:avLst/>
          </a:prstGeom>
        </p:spPr>
        <p:txBody>
          <a:bodyPr vert="horz" lIns="121920" tIns="60960" rIns="121920" bIns="6096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ES" sz="1600" kern="0" dirty="0" err="1">
                <a:solidFill>
                  <a:schemeClr val="tx1"/>
                </a:solidFill>
                <a:effectLst>
                  <a:glow rad="101600">
                    <a:schemeClr val="bg1">
                      <a:lumMod val="50000"/>
                      <a:alpha val="60000"/>
                    </a:schemeClr>
                  </a:glow>
                </a:effectLst>
                <a:latin typeface="Arial"/>
                <a:cs typeface="Arial"/>
              </a:rPr>
              <a:t>Companion</a:t>
            </a:r>
            <a:endParaRPr lang="es-MX" sz="1600" kern="0" dirty="0">
              <a:solidFill>
                <a:schemeClr val="tx1"/>
              </a:solidFill>
              <a:effectLst>
                <a:glow rad="101600">
                  <a:schemeClr val="bg1">
                    <a:lumMod val="50000"/>
                    <a:alpha val="60000"/>
                  </a:schemeClr>
                </a:glow>
              </a:effectLst>
              <a:latin typeface="Arial"/>
              <a:cs typeface="Arial"/>
            </a:endParaRPr>
          </a:p>
          <a:p>
            <a:pPr>
              <a:defRPr/>
            </a:pPr>
            <a:endParaRPr lang="es-ES" sz="16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35" name="Marcador de contenido 2"/>
          <p:cNvSpPr txBox="1">
            <a:spLocks/>
          </p:cNvSpPr>
          <p:nvPr/>
        </p:nvSpPr>
        <p:spPr>
          <a:xfrm>
            <a:off x="7678800" y="3538800"/>
            <a:ext cx="1371600" cy="440150"/>
          </a:xfrm>
          <a:prstGeom prst="rect">
            <a:avLst/>
          </a:prstGeom>
        </p:spPr>
        <p:txBody>
          <a:bodyPr vert="horz" lIns="121920" tIns="60960" rIns="121920" bIns="6096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ES" sz="1600" kern="0" dirty="0" smtClean="0">
                <a:solidFill>
                  <a:schemeClr val="tx1"/>
                </a:solidFill>
                <a:effectLst>
                  <a:glow rad="101600">
                    <a:schemeClr val="bg1">
                      <a:lumMod val="50000"/>
                      <a:alpha val="60000"/>
                    </a:schemeClr>
                  </a:glow>
                </a:effectLst>
                <a:latin typeface="Arial"/>
                <a:cs typeface="Arial"/>
              </a:rPr>
              <a:t>SAOCOM 2</a:t>
            </a:r>
            <a:endParaRPr lang="es-MX" sz="1600" dirty="0">
              <a:solidFill>
                <a:schemeClr val="tx1"/>
              </a:solidFill>
              <a:effectLst>
                <a:glow rad="101600">
                  <a:schemeClr val="bg1">
                    <a:lumMod val="50000"/>
                    <a:alpha val="60000"/>
                  </a:schemeClr>
                </a:glow>
              </a:effectLst>
              <a:latin typeface="Arial"/>
            </a:endParaRPr>
          </a:p>
          <a:p>
            <a:pPr>
              <a:defRPr/>
            </a:pPr>
            <a:endParaRPr lang="es-ES" sz="1600" kern="0" dirty="0">
              <a:solidFill>
                <a:schemeClr val="tx1"/>
              </a:solidFill>
              <a:effectLst>
                <a:glow rad="101600">
                  <a:schemeClr val="bg1">
                    <a:lumMod val="50000"/>
                    <a:alpha val="60000"/>
                  </a:schemeClr>
                </a:glow>
              </a:effectLst>
              <a:latin typeface="Arial"/>
              <a:cs typeface="Arial"/>
            </a:endParaRPr>
          </a:p>
        </p:txBody>
      </p:sp>
      <p:sp>
        <p:nvSpPr>
          <p:cNvPr id="36" name="Marcador de contenido 2"/>
          <p:cNvSpPr txBox="1">
            <a:spLocks/>
          </p:cNvSpPr>
          <p:nvPr/>
        </p:nvSpPr>
        <p:spPr>
          <a:xfrm>
            <a:off x="10954800" y="3538800"/>
            <a:ext cx="1371600" cy="440150"/>
          </a:xfrm>
          <a:prstGeom prst="rect">
            <a:avLst/>
          </a:prstGeom>
          <a:noFill/>
        </p:spPr>
        <p:txBody>
          <a:bodyPr vert="horz" lIns="121920" tIns="60960" rIns="121920" bIns="6096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ES" sz="1600" kern="0" dirty="0" smtClean="0">
                <a:solidFill>
                  <a:schemeClr val="tx1"/>
                </a:solidFill>
                <a:effectLst>
                  <a:glow rad="101600">
                    <a:schemeClr val="bg1">
                      <a:lumMod val="50000"/>
                      <a:alpha val="60000"/>
                    </a:schemeClr>
                  </a:glow>
                </a:effectLst>
                <a:latin typeface="Arial"/>
                <a:cs typeface="Arial"/>
              </a:rPr>
              <a:t>SAOCOM 3</a:t>
            </a:r>
            <a:endParaRPr lang="es-MX" sz="1600" dirty="0">
              <a:solidFill>
                <a:schemeClr val="tx1"/>
              </a:solidFill>
              <a:effectLst>
                <a:glow rad="101600">
                  <a:schemeClr val="bg1">
                    <a:lumMod val="50000"/>
                    <a:alpha val="60000"/>
                  </a:schemeClr>
                </a:glow>
              </a:effectLst>
              <a:latin typeface="Arial"/>
            </a:endParaRPr>
          </a:p>
          <a:p>
            <a:pPr>
              <a:defRPr/>
            </a:pPr>
            <a:endParaRPr lang="es-ES" sz="1600" dirty="0">
              <a:solidFill>
                <a:schemeClr val="tx1"/>
              </a:solidFill>
              <a:latin typeface="Arial"/>
            </a:endParaRPr>
          </a:p>
        </p:txBody>
      </p:sp>
      <p:grpSp>
        <p:nvGrpSpPr>
          <p:cNvPr id="63" name="Grupo 62"/>
          <p:cNvGrpSpPr/>
          <p:nvPr/>
        </p:nvGrpSpPr>
        <p:grpSpPr>
          <a:xfrm>
            <a:off x="3232800" y="3646800"/>
            <a:ext cx="3620860" cy="2901600"/>
            <a:chOff x="3232800" y="3646800"/>
            <a:chExt cx="3620860" cy="2901600"/>
          </a:xfrm>
        </p:grpSpPr>
        <p:pic>
          <p:nvPicPr>
            <p:cNvPr id="37" name="Imagen 36"/>
            <p:cNvPicPr>
              <a:picLocks noChangeAspect="1"/>
            </p:cNvPicPr>
            <p:nvPr/>
          </p:nvPicPr>
          <p:blipFill rotWithShape="1">
            <a:blip r:embed="rId4"/>
            <a:srcRect t="4589" b="-1"/>
            <a:stretch/>
          </p:blipFill>
          <p:spPr>
            <a:xfrm>
              <a:off x="4719058" y="4670427"/>
              <a:ext cx="2134602" cy="1782562"/>
            </a:xfrm>
            <a:prstGeom prst="rect">
              <a:avLst/>
            </a:prstGeom>
          </p:spPr>
        </p:pic>
        <p:pic>
          <p:nvPicPr>
            <p:cNvPr id="38" name="Imagen 3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232800" y="3646800"/>
              <a:ext cx="1497600" cy="2901600"/>
            </a:xfrm>
            <a:prstGeom prst="rect">
              <a:avLst/>
            </a:prstGeom>
          </p:spPr>
        </p:pic>
      </p:grpSp>
      <p:cxnSp>
        <p:nvCxnSpPr>
          <p:cNvPr id="39" name="Conector recto 38"/>
          <p:cNvCxnSpPr/>
          <p:nvPr/>
        </p:nvCxnSpPr>
        <p:spPr>
          <a:xfrm>
            <a:off x="8269200" y="3438000"/>
            <a:ext cx="0" cy="180000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cto 39"/>
          <p:cNvCxnSpPr/>
          <p:nvPr/>
        </p:nvCxnSpPr>
        <p:spPr>
          <a:xfrm>
            <a:off x="11829600" y="3448800"/>
            <a:ext cx="0" cy="180000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ángulo redondeado 47"/>
          <p:cNvSpPr/>
          <p:nvPr/>
        </p:nvSpPr>
        <p:spPr bwMode="auto">
          <a:xfrm>
            <a:off x="4291699" y="1119050"/>
            <a:ext cx="2941831" cy="484403"/>
          </a:xfrm>
          <a:prstGeom prst="roundRect">
            <a:avLst/>
          </a:prstGeom>
          <a:solidFill>
            <a:srgbClr val="FFC000"/>
          </a:solidFill>
          <a:ln w="47625" cap="flat" cmpd="thinThick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18000" tIns="0" rIns="18000" bIns="0" numCol="1" rtlCol="0" anchor="ctr" anchorCtr="0" compatLnSpc="1"/>
          <a:lstStyle/>
          <a:p>
            <a:pPr lvl="0">
              <a:lnSpc>
                <a:spcPts val="2600"/>
              </a:lnSpc>
              <a:tabLst>
                <a:tab pos="408240" algn="l"/>
              </a:tabLst>
              <a:defRPr/>
            </a:pPr>
            <a:r>
              <a:rPr lang="en-US" sz="2000" spc="-1" dirty="0" smtClean="0">
                <a:latin typeface="+mn-lt"/>
                <a:ea typeface="DejaVu Sans"/>
              </a:rPr>
              <a:t>SAO2 IMPROVEMENTS</a:t>
            </a:r>
          </a:p>
        </p:txBody>
      </p:sp>
      <p:sp>
        <p:nvSpPr>
          <p:cNvPr id="53" name="Cerrar llave 52"/>
          <p:cNvSpPr/>
          <p:nvPr/>
        </p:nvSpPr>
        <p:spPr>
          <a:xfrm rot="5400000">
            <a:off x="972963" y="2962912"/>
            <a:ext cx="480177" cy="2426105"/>
          </a:xfrm>
          <a:prstGeom prst="rightBrace">
            <a:avLst>
              <a:gd name="adj1" fmla="val 33445"/>
              <a:gd name="adj2" fmla="val 50000"/>
            </a:avLst>
          </a:prstGeom>
          <a:ln w="28575">
            <a:solidFill>
              <a:srgbClr val="0000FF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4" name="Rectángulo 33"/>
          <p:cNvSpPr/>
          <p:nvPr/>
        </p:nvSpPr>
        <p:spPr>
          <a:xfrm>
            <a:off x="8320182" y="3905677"/>
            <a:ext cx="1339698" cy="1564493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3" name="Marcador de contenido 2"/>
          <p:cNvSpPr txBox="1">
            <a:spLocks/>
          </p:cNvSpPr>
          <p:nvPr/>
        </p:nvSpPr>
        <p:spPr>
          <a:xfrm>
            <a:off x="8194342" y="4153656"/>
            <a:ext cx="1573450" cy="1332000"/>
          </a:xfrm>
          <a:prstGeom prst="rect">
            <a:avLst/>
          </a:prstGeom>
        </p:spPr>
        <p:txBody>
          <a:bodyPr vert="horz" lIns="121920" tIns="60960" rIns="121920" bIns="60960" rtlCol="0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defTabSz="457200" eaLnBrk="1" latinLnBrk="0" hangingPunct="1">
              <a:defRPr sz="1600" kern="0">
                <a:solidFill>
                  <a:schemeClr val="tx1"/>
                </a:solidFill>
                <a:ea typeface="+mn-ea"/>
              </a:defRPr>
            </a:lvl1pPr>
            <a:lvl2pPr marL="457200" defTabSz="45720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defTabSz="45720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defTabSz="45720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defTabSz="45720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defTabSz="45720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defTabSz="45720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defTabSz="45720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defTabSz="45720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 dirty="0" smtClean="0"/>
          </a:p>
          <a:p>
            <a:pPr algn="ctr"/>
            <a:r>
              <a:rPr lang="es-ES" dirty="0" smtClean="0"/>
              <a:t>(single </a:t>
            </a:r>
            <a:r>
              <a:rPr lang="es-ES" dirty="0" err="1"/>
              <a:t>pass</a:t>
            </a:r>
            <a:r>
              <a:rPr lang="es-ES" dirty="0"/>
              <a:t> </a:t>
            </a:r>
            <a:r>
              <a:rPr lang="es-ES" dirty="0" err="1"/>
              <a:t>interferometric</a:t>
            </a:r>
            <a:r>
              <a:rPr lang="es-ES" dirty="0"/>
              <a:t> </a:t>
            </a:r>
            <a:r>
              <a:rPr lang="es-ES" dirty="0" err="1" smtClean="0"/>
              <a:t>acquisitions</a:t>
            </a:r>
            <a:r>
              <a:rPr lang="es-ES" dirty="0" smtClean="0"/>
              <a:t> </a:t>
            </a:r>
            <a:r>
              <a:rPr lang="es-ES" dirty="0" err="1" smtClean="0"/>
              <a:t>with</a:t>
            </a:r>
            <a:r>
              <a:rPr lang="es-ES" dirty="0" smtClean="0"/>
              <a:t> SAO2)</a:t>
            </a:r>
            <a:endParaRPr lang="es-ES" dirty="0"/>
          </a:p>
        </p:txBody>
      </p:sp>
      <p:sp>
        <p:nvSpPr>
          <p:cNvPr id="50" name="Marcador de contenido 2"/>
          <p:cNvSpPr txBox="1">
            <a:spLocks/>
          </p:cNvSpPr>
          <p:nvPr/>
        </p:nvSpPr>
        <p:spPr>
          <a:xfrm>
            <a:off x="8374981" y="4157650"/>
            <a:ext cx="1190291" cy="415424"/>
          </a:xfrm>
          <a:prstGeom prst="rect">
            <a:avLst/>
          </a:prstGeom>
        </p:spPr>
        <p:txBody>
          <a:bodyPr vert="horz" lIns="121920" tIns="60960" rIns="121920" bIns="60960" rtlCol="0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defTabSz="457200" eaLnBrk="1" latinLnBrk="0" hangingPunct="1">
              <a:defRPr sz="1600" kern="0">
                <a:solidFill>
                  <a:schemeClr val="tx1"/>
                </a:solidFill>
                <a:ea typeface="+mn-ea"/>
              </a:defRPr>
            </a:lvl1pPr>
            <a:lvl2pPr marL="457200" defTabSz="45720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defTabSz="45720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defTabSz="45720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defTabSz="45720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defTabSz="45720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defTabSz="45720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defTabSz="45720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defTabSz="45720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dirty="0">
                <a:solidFill>
                  <a:srgbClr val="9D3423"/>
                </a:solidFill>
              </a:rPr>
              <a:t>SARE II</a:t>
            </a:r>
          </a:p>
        </p:txBody>
      </p:sp>
      <p:grpSp>
        <p:nvGrpSpPr>
          <p:cNvPr id="51" name="Grupo 50"/>
          <p:cNvGrpSpPr/>
          <p:nvPr/>
        </p:nvGrpSpPr>
        <p:grpSpPr>
          <a:xfrm>
            <a:off x="9523431" y="4015564"/>
            <a:ext cx="2869068" cy="1870801"/>
            <a:chOff x="9523431" y="4015564"/>
            <a:chExt cx="2869068" cy="1870801"/>
          </a:xfrm>
        </p:grpSpPr>
        <p:sp>
          <p:nvSpPr>
            <p:cNvPr id="45" name="Rectángulo 44"/>
            <p:cNvSpPr/>
            <p:nvPr/>
          </p:nvSpPr>
          <p:spPr>
            <a:xfrm>
              <a:off x="9787869" y="4296943"/>
              <a:ext cx="2420878" cy="1500956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41" name="Rectángulo redondeado 40"/>
            <p:cNvSpPr/>
            <p:nvPr/>
          </p:nvSpPr>
          <p:spPr bwMode="auto">
            <a:xfrm>
              <a:off x="9721599" y="4282376"/>
              <a:ext cx="2670900" cy="1603989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179388" lvl="1" indent="-179388">
                <a:lnSpc>
                  <a:spcPts val="2200"/>
                </a:lnSpc>
                <a:buFont typeface="Arial"/>
                <a:buChar char="•"/>
                <a:tabLst>
                  <a:tab pos="408240" algn="l"/>
                </a:tabLst>
                <a:defRPr/>
              </a:pPr>
              <a:r>
                <a:rPr lang="es-AR" altLang="es-MX" sz="2000" spc="-1" dirty="0">
                  <a:latin typeface="+mn-lt"/>
                  <a:ea typeface="DejaVu Sans"/>
                </a:rPr>
                <a:t>p</a:t>
              </a:r>
              <a:r>
                <a:rPr lang="es-AR" altLang="es-MX" sz="2000" spc="-1" dirty="0" smtClean="0">
                  <a:latin typeface="+mn-lt"/>
                  <a:ea typeface="DejaVu Sans"/>
                </a:rPr>
                <a:t>olar </a:t>
              </a:r>
              <a:r>
                <a:rPr lang="es-AR" altLang="es-MX" sz="2000" spc="-1" dirty="0" err="1">
                  <a:latin typeface="+mn-lt"/>
                  <a:ea typeface="DejaVu Sans"/>
                </a:rPr>
                <a:t>regions</a:t>
              </a:r>
              <a:endParaRPr lang="es-AR" altLang="es-MX" sz="2000" spc="-1" dirty="0">
                <a:latin typeface="+mn-lt"/>
                <a:ea typeface="DejaVu Sans"/>
              </a:endParaRPr>
            </a:p>
            <a:p>
              <a:pPr marL="179388" lvl="1" indent="-179388">
                <a:lnSpc>
                  <a:spcPts val="2200"/>
                </a:lnSpc>
                <a:buFont typeface="Arial"/>
                <a:buChar char="•"/>
                <a:tabLst>
                  <a:tab pos="408240" algn="l"/>
                </a:tabLst>
                <a:defRPr/>
              </a:pPr>
              <a:r>
                <a:rPr lang="es-AR" altLang="es-MX" sz="2000" spc="-1" dirty="0" err="1" smtClean="0">
                  <a:latin typeface="+mn-lt"/>
                  <a:ea typeface="DejaVu Sans"/>
                </a:rPr>
                <a:t>glaciers</a:t>
              </a:r>
              <a:r>
                <a:rPr lang="es-AR" altLang="es-MX" sz="2000" spc="-1" dirty="0" smtClean="0">
                  <a:latin typeface="+mn-lt"/>
                  <a:ea typeface="DejaVu Sans"/>
                </a:rPr>
                <a:t>/</a:t>
              </a:r>
              <a:r>
                <a:rPr lang="es-ES" altLang="es-MX" sz="2000" spc="-1" dirty="0" err="1" smtClean="0">
                  <a:latin typeface="+mn-lt"/>
                  <a:ea typeface="DejaVu Sans"/>
                </a:rPr>
                <a:t>biomass</a:t>
              </a:r>
              <a:endParaRPr lang="es-AR" altLang="es-MX" sz="2000" spc="-1" dirty="0">
                <a:latin typeface="+mn-lt"/>
                <a:ea typeface="DejaVu Sans"/>
              </a:endParaRPr>
            </a:p>
            <a:p>
              <a:pPr marL="179388" lvl="1" indent="-179388">
                <a:lnSpc>
                  <a:spcPts val="2200"/>
                </a:lnSpc>
                <a:buFont typeface="Arial"/>
                <a:buChar char="•"/>
                <a:tabLst>
                  <a:tab pos="408240" algn="l"/>
                </a:tabLst>
                <a:defRPr/>
              </a:pPr>
              <a:r>
                <a:rPr lang="en-US" altLang="es-MX" sz="2000" spc="-1" dirty="0">
                  <a:latin typeface="+mn-lt"/>
                  <a:ea typeface="DejaVu Sans"/>
                </a:rPr>
                <a:t>change detection </a:t>
              </a:r>
              <a:r>
                <a:rPr lang="en-US" altLang="es-MX" sz="2000" spc="-1" dirty="0" smtClean="0">
                  <a:latin typeface="+mn-lt"/>
                  <a:ea typeface="DejaVu Sans"/>
                </a:rPr>
                <a:t>(height </a:t>
              </a:r>
              <a:r>
                <a:rPr lang="en-US" altLang="es-MX" sz="2000" spc="-1" dirty="0">
                  <a:latin typeface="+mn-lt"/>
                  <a:ea typeface="DejaVu Sans"/>
                </a:rPr>
                <a:t>in snow, ice and </a:t>
              </a:r>
              <a:r>
                <a:rPr lang="en-US" altLang="es-MX" sz="2000" spc="-1" dirty="0" smtClean="0">
                  <a:latin typeface="+mn-lt"/>
                  <a:ea typeface="DejaVu Sans"/>
                </a:rPr>
                <a:t>glaciers)</a:t>
              </a:r>
              <a:endParaRPr lang="es-AR" altLang="es-MX" sz="2000" spc="-1" dirty="0">
                <a:latin typeface="+mn-lt"/>
                <a:ea typeface="DejaVu Sans"/>
              </a:endParaRPr>
            </a:p>
          </p:txBody>
        </p:sp>
        <p:sp>
          <p:nvSpPr>
            <p:cNvPr id="42" name="Flecha abajo 41"/>
            <p:cNvSpPr/>
            <p:nvPr/>
          </p:nvSpPr>
          <p:spPr bwMode="auto">
            <a:xfrm rot="18174742">
              <a:off x="9593397" y="3945598"/>
              <a:ext cx="405381" cy="545314"/>
            </a:xfrm>
            <a:prstGeom prst="downArrow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342900" indent="-342900" fontAlgn="base">
                <a:spcBef>
                  <a:spcPct val="20000"/>
                </a:spcBef>
                <a:spcAft>
                  <a:spcPct val="0"/>
                </a:spcAft>
                <a:buClrTx/>
                <a:buFontTx/>
                <a:buChar char="•"/>
              </a:pPr>
              <a:endParaRPr lang="es-AR" sz="2000" b="1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8130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500"/>
                            </p:stCondLst>
                            <p:childTnLst>
                              <p:par>
                                <p:cTn id="10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750"/>
                            </p:stCondLst>
                            <p:childTnLst>
                              <p:par>
                                <p:cTn id="1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17" grpId="0"/>
      <p:bldP spid="18" grpId="0"/>
      <p:bldP spid="22" grpId="0"/>
      <p:bldP spid="29" grpId="0" animBg="1"/>
      <p:bldP spid="32" grpId="0"/>
      <p:bldP spid="35" grpId="0"/>
      <p:bldP spid="36" grpId="0"/>
      <p:bldP spid="48" grpId="0" animBg="1"/>
      <p:bldP spid="34" grpId="0" animBg="1"/>
      <p:bldP spid="33" grpId="0"/>
      <p:bldP spid="5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24000" y="2873489"/>
            <a:ext cx="9143999" cy="1111022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3600" i="1" dirty="0">
                <a:solidFill>
                  <a:schemeClr val="tx1"/>
                </a:solidFill>
              </a:rPr>
              <a:t>Thank you for your </a:t>
            </a:r>
            <a:r>
              <a:rPr lang="en-US" sz="3600" i="1" dirty="0" smtClean="0">
                <a:solidFill>
                  <a:schemeClr val="tx1"/>
                </a:solidFill>
              </a:rPr>
              <a:t>attention</a:t>
            </a:r>
            <a:endParaRPr lang="en-US" sz="36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50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</TotalTime>
  <Words>382</Words>
  <Application>Microsoft Office PowerPoint</Application>
  <PresentationFormat>Panorámica</PresentationFormat>
  <Paragraphs>99</Paragraphs>
  <Slides>7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3" baseType="lpstr">
      <vt:lpstr>Montserrat</vt:lpstr>
      <vt:lpstr>Wingdings</vt:lpstr>
      <vt:lpstr>Arial</vt:lpstr>
      <vt:lpstr>Times New Roman</vt:lpstr>
      <vt:lpstr>DejaVu Sans</vt:lpstr>
      <vt:lpstr>ceos</vt:lpstr>
      <vt:lpstr>LSI-VC-15 2024 CONAE Updates</vt:lpstr>
      <vt:lpstr>SAOCOM 1 Constellation and Data Access</vt:lpstr>
      <vt:lpstr>SAOCOM Data Access(1/2) </vt:lpstr>
      <vt:lpstr>SAOCOM Data Access(2/2)</vt:lpstr>
      <vt:lpstr>SAOCOM Mission Acquisition Strategy</vt:lpstr>
      <vt:lpstr>Planned Missions (SAR and and other lines)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LSI-VC-15 2024 Presentation Template and Guidance</dc:title>
  <dc:creator>user</dc:creator>
  <cp:lastModifiedBy>lfrulla</cp:lastModifiedBy>
  <cp:revision>34</cp:revision>
  <dcterms:modified xsi:type="dcterms:W3CDTF">2024-04-02T20:34:56Z</dcterms:modified>
</cp:coreProperties>
</file>