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307" r:id="rId4"/>
    <p:sldId id="306" r:id="rId5"/>
  </p:sldIdLst>
  <p:sldSz cx="12192000" cy="6858000"/>
  <p:notesSz cx="6858000" cy="9144000"/>
  <p:embeddedFontLst>
    <p:embeddedFont>
      <p:font typeface="Helvetica" panose="020B0604020202020204" pitchFamily="34" charset="0"/>
      <p:regular r:id="rId7"/>
      <p:bold r:id="rId8"/>
      <p:italic r:id="rId9"/>
      <p:boldItalic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jChDFNvK+MWKTUaJOmmCI5ya4cb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7E360B-6845-03E7-14ED-EEBD40962F21}" name="Mackinnon, William" initials="MW" userId="S::william.mackinnon@NRCan-RNCan.gc.ca::e9e8eaed-3b35-4d0c-a399-13f73fd23db0" providerId="AD"/>
  <p188:author id="{3CC7D38E-25FF-9A48-EB1D-145A085296DC}" name="Drouin, Hugo" initials="DH" userId="S::hugo.drouin@nrcan-rncan.gc.ca::c8ea1a3e-9fc9-48f7-803d-1f18125b806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232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2a53e993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2a53e993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April 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26709-8B13-314E-B328-9E8351BC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AF57-68DC-5241-AA7B-E116E226E515}" type="datetime1">
              <a:rPr lang="en-CA" smtClean="0"/>
              <a:t>2024-04-02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70B8A-E4B2-DD42-8DBE-FA1DC54B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34D57-9D7F-3B42-B3FC-5D1C1139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2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2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4"/>
          <p:cNvPicPr preferRelativeResize="0"/>
          <p:nvPr/>
        </p:nvPicPr>
        <p:blipFill rotWithShape="1">
          <a:blip r:embed="rId8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687C8-C4AB-3C15-8E9F-5C038D4D02F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201275" y="63500"/>
            <a:ext cx="19621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- NON CLASSIFIÉ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LSI-VC-15</a:t>
            </a:r>
            <a:endParaRPr sz="7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sz="7500" dirty="0"/>
              <a:t>4</a:t>
            </a:r>
            <a:endParaRPr sz="7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000" i="1" dirty="0">
                <a:latin typeface="Montserrat"/>
                <a:ea typeface="Montserrat"/>
                <a:cs typeface="Montserrat"/>
                <a:sym typeface="Montserrat"/>
              </a:rPr>
              <a:t>CEOS-ARD: RADARSAT Missions</a:t>
            </a:r>
            <a:endParaRPr sz="40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183010" y="3990183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fr-CA" sz="18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François Charbonneau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W. </a:t>
            </a:r>
            <a:r>
              <a:rPr lang="en-GB" sz="18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ackinnon, H. Drouin 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CCMEO/NRCan</a:t>
            </a: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2.1</a:t>
            </a: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lang="en-GB" sz="18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202</a:t>
            </a:r>
            <a:r>
              <a:rPr lang="en-GB" sz="18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Toky</a:t>
            </a:r>
            <a:r>
              <a:rPr lang="en-GB" sz="18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3rd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-GB" sz="18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5th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8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April 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sz="18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8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2a53e9932_0_3"/>
          <p:cNvSpPr txBox="1">
            <a:spLocks noGrp="1"/>
          </p:cNvSpPr>
          <p:nvPr>
            <p:ph type="body" idx="1"/>
          </p:nvPr>
        </p:nvSpPr>
        <p:spPr>
          <a:xfrm>
            <a:off x="348300" y="1207007"/>
            <a:ext cx="11495400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sz="200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Earth Observation Data Management System (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EODMS</a:t>
            </a:r>
            <a:r>
              <a:rPr lang="en-US" sz="200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)</a:t>
            </a:r>
          </a:p>
          <a:p>
            <a:pPr lvl="1" indent="-457200"/>
            <a:r>
              <a:rPr lang="en-US" sz="1800" dirty="0">
                <a:solidFill>
                  <a:srgbClr val="333333"/>
                </a:solidFill>
                <a:latin typeface="Helvetica" panose="020B0604020202020204" pitchFamily="34" charset="0"/>
              </a:rPr>
              <a:t>EODMS is the catalog which holds Radarsat-1, Radarsat-2 (federal allocation) and </a:t>
            </a:r>
            <a:r>
              <a:rPr lang="en-US" sz="1800" dirty="0" err="1">
                <a:solidFill>
                  <a:srgbClr val="333333"/>
                </a:solidFill>
                <a:latin typeface="Helvetica" panose="020B0604020202020204" pitchFamily="34" charset="0"/>
              </a:rPr>
              <a:t>Radarsat</a:t>
            </a:r>
            <a:r>
              <a:rPr lang="en-US" sz="1800" dirty="0">
                <a:solidFill>
                  <a:srgbClr val="333333"/>
                </a:solidFill>
                <a:latin typeface="Helvetica" panose="020B0604020202020204" pitchFamily="34" charset="0"/>
              </a:rPr>
              <a:t> Constellation Mission (RCM) archives </a:t>
            </a:r>
          </a:p>
          <a:p>
            <a:pPr indent="-457200"/>
            <a:r>
              <a:rPr lang="en-US" sz="2000" dirty="0">
                <a:solidFill>
                  <a:srgbClr val="333333"/>
                </a:solidFill>
                <a:latin typeface="Helvetica" panose="020B0604020202020204" pitchFamily="34" charset="0"/>
              </a:rPr>
              <a:t>CEOS-ARD implementation was on the back burner for a while due to EULA restrictions</a:t>
            </a:r>
          </a:p>
          <a:p>
            <a:pPr indent="-457200"/>
            <a:r>
              <a:rPr lang="en-US" sz="2000" dirty="0">
                <a:solidFill>
                  <a:srgbClr val="333333"/>
                </a:solidFill>
                <a:latin typeface="Helvetica" panose="020B0604020202020204" pitchFamily="34" charset="0"/>
              </a:rPr>
              <a:t>Since April 2023, </a:t>
            </a:r>
            <a:r>
              <a:rPr lang="en-US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public access </a:t>
            </a:r>
            <a:r>
              <a:rPr lang="en-US" sz="2000" dirty="0">
                <a:solidFill>
                  <a:srgbClr val="333333"/>
                </a:solidFill>
                <a:latin typeface="Helvetica" panose="020B0604020202020204" pitchFamily="34" charset="0"/>
              </a:rPr>
              <a:t>to RCM 16m and up, over land (ocean 100m), under SLC and MLC formats (GRD was already accessible)</a:t>
            </a:r>
          </a:p>
          <a:p>
            <a:pPr lvl="1" indent="-457200"/>
            <a:endParaRPr lang="en-US" sz="180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85" name="Google Shape;85;g2c2a53e9932_0_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Overview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94498-62B1-E3DC-80F5-F218193DF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382" y="3538457"/>
            <a:ext cx="3907418" cy="2956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3B41AB-FB7A-0D1C-DA31-FEB3C663BE58}"/>
              </a:ext>
            </a:extLst>
          </p:cNvPr>
          <p:cNvSpPr txBox="1"/>
          <p:nvPr/>
        </p:nvSpPr>
        <p:spPr>
          <a:xfrm>
            <a:off x="871200" y="3889983"/>
            <a:ext cx="63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Helvetica" panose="020B0604020202020204" pitchFamily="34" charset="0"/>
              </a:rPr>
              <a:t>Increased motivation in converting the RCM National Land Standard Coverage (RCM-LSC) to CEOS-ARD: </a:t>
            </a:r>
          </a:p>
          <a:p>
            <a:pPr lvl="7"/>
            <a:r>
              <a:rPr lang="en-US" sz="1800" dirty="0">
                <a:solidFill>
                  <a:srgbClr val="333333"/>
                </a:solidFill>
                <a:latin typeface="Helvetica" panose="020B0604020202020204" pitchFamily="34" charset="0"/>
              </a:rPr>
              <a:t>              </a:t>
            </a:r>
            <a:r>
              <a:rPr lang="en-US" sz="1800" dirty="0" err="1">
                <a:solidFill>
                  <a:srgbClr val="0070C0"/>
                </a:solidFill>
                <a:latin typeface="Helvetica" panose="020B0604020202020204" pitchFamily="34" charset="0"/>
              </a:rPr>
              <a:t>ScanSAR</a:t>
            </a:r>
            <a:r>
              <a:rPr lang="en-US" sz="1800" dirty="0">
                <a:solidFill>
                  <a:srgbClr val="0070C0"/>
                </a:solidFill>
                <a:latin typeface="Helvetica" panose="020B0604020202020204" pitchFamily="34" charset="0"/>
              </a:rPr>
              <a:t> 30 m Compact Polarimetric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A86D8B-5D06-F952-6276-99F664743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00" y="1097550"/>
            <a:ext cx="11495400" cy="5310450"/>
          </a:xfrm>
        </p:spPr>
        <p:txBody>
          <a:bodyPr/>
          <a:lstStyle/>
          <a:p>
            <a:pPr marL="508000" indent="-457200">
              <a:buSzPct val="100000"/>
              <a:buFont typeface="+mj-lt"/>
              <a:buAutoNum type="arabicPeriod"/>
            </a:pPr>
            <a:r>
              <a:rPr lang="en-US" sz="1800" dirty="0"/>
              <a:t> </a:t>
            </a:r>
            <a:r>
              <a:rPr lang="en-US" sz="1800" b="1" dirty="0"/>
              <a:t>Systematic processing </a:t>
            </a:r>
            <a:r>
              <a:rPr lang="en-US" sz="1800" dirty="0"/>
              <a:t>of RCM-LSC to CEOS-ARD</a:t>
            </a:r>
          </a:p>
          <a:p>
            <a:pPr lvl="1"/>
            <a:r>
              <a:rPr lang="en-US" sz="1600" dirty="0"/>
              <a:t>Ongoing finalization of the production chain and product validation (metadata and per-pixel)</a:t>
            </a:r>
          </a:p>
          <a:p>
            <a:pPr lvl="1"/>
            <a:r>
              <a:rPr lang="en-US" sz="1600" dirty="0"/>
              <a:t>Peer-review submission to CEOS-ARD team: late spring 2024</a:t>
            </a:r>
          </a:p>
          <a:p>
            <a:pPr lvl="1"/>
            <a:r>
              <a:rPr lang="en-US" sz="1600" dirty="0"/>
              <a:t>Systematic production</a:t>
            </a:r>
          </a:p>
          <a:p>
            <a:pPr lvl="2">
              <a:buSzPct val="120000"/>
            </a:pPr>
            <a:r>
              <a:rPr lang="en-US" sz="1400" b="1" dirty="0"/>
              <a:t>Summer 2024</a:t>
            </a:r>
          </a:p>
          <a:p>
            <a:pPr lvl="2">
              <a:buSzPct val="120000"/>
            </a:pPr>
            <a:r>
              <a:rPr lang="en-US" sz="1400" dirty="0"/>
              <a:t>Based on </a:t>
            </a:r>
            <a:r>
              <a:rPr lang="en-US" sz="1400" b="1" dirty="0"/>
              <a:t>Combined SAR PFS, sub-category Polarimetric</a:t>
            </a:r>
            <a:r>
              <a:rPr lang="en-US" sz="1400" dirty="0"/>
              <a:t> which includes also NRB</a:t>
            </a:r>
          </a:p>
          <a:p>
            <a:pPr lvl="2">
              <a:buSzPct val="120000"/>
            </a:pPr>
            <a:r>
              <a:rPr lang="en-US" sz="1400" dirty="0"/>
              <a:t>Data access through </a:t>
            </a:r>
            <a:r>
              <a:rPr lang="en-US" sz="1400" b="1" dirty="0"/>
              <a:t>AWS</a:t>
            </a:r>
            <a:r>
              <a:rPr lang="en-US" sz="1400" dirty="0"/>
              <a:t>; will include </a:t>
            </a:r>
            <a:r>
              <a:rPr lang="en-US" sz="1400" b="1" dirty="0"/>
              <a:t>STAC </a:t>
            </a:r>
            <a:r>
              <a:rPr lang="en-US" sz="1400" dirty="0"/>
              <a:t>metadata</a:t>
            </a:r>
          </a:p>
          <a:p>
            <a:pPr marL="508000" indent="-457200">
              <a:buSzPct val="100000"/>
              <a:buFont typeface="+mj-lt"/>
              <a:buAutoNum type="arabicPeriod"/>
            </a:pPr>
            <a:r>
              <a:rPr lang="en-US" sz="1800" dirty="0"/>
              <a:t>Mid-terms</a:t>
            </a:r>
          </a:p>
          <a:p>
            <a:pPr marL="965200" lvl="1" indent="-457200"/>
            <a:r>
              <a:rPr lang="en-US" sz="1600" dirty="0"/>
              <a:t>Archive processing of </a:t>
            </a:r>
            <a:r>
              <a:rPr lang="en-US" sz="1600" b="1" dirty="0"/>
              <a:t>all RCM 30m CP over Canada </a:t>
            </a:r>
            <a:r>
              <a:rPr lang="en-US" sz="1600" dirty="0"/>
              <a:t>to CEOS-ARD</a:t>
            </a:r>
          </a:p>
          <a:p>
            <a:pPr marL="965200" lvl="1" indent="-457200"/>
            <a:r>
              <a:rPr lang="en-US" sz="1600" dirty="0"/>
              <a:t>For vetted users, </a:t>
            </a:r>
            <a:r>
              <a:rPr lang="en-US" sz="1600" b="1" dirty="0"/>
              <a:t>on demand service </a:t>
            </a:r>
            <a:r>
              <a:rPr lang="en-US" sz="1600" dirty="0"/>
              <a:t> for converting mostly all RCM products to CEOS-ARD, not limited to Canada land</a:t>
            </a:r>
          </a:p>
          <a:p>
            <a:pPr marL="508000" indent="-457200">
              <a:buSzPct val="100000"/>
              <a:buFont typeface="+mj-lt"/>
              <a:buAutoNum type="arabicPeriod"/>
            </a:pPr>
            <a:r>
              <a:rPr lang="en-US" sz="1800" dirty="0"/>
              <a:t>Longer terms</a:t>
            </a:r>
          </a:p>
          <a:p>
            <a:pPr marL="965200" lvl="1" indent="-457200"/>
            <a:r>
              <a:rPr lang="en-US" sz="1400" b="1" dirty="0"/>
              <a:t>RADARSAT-1: </a:t>
            </a:r>
            <a:r>
              <a:rPr lang="en-US" sz="1400" dirty="0"/>
              <a:t>Reprocess from L0 to L1 first. ARD performance limitation due to geolocation inaccuracy</a:t>
            </a:r>
          </a:p>
          <a:p>
            <a:pPr marL="965200" lvl="1" indent="-457200"/>
            <a:r>
              <a:rPr lang="en-US" sz="1400" b="1" dirty="0"/>
              <a:t>RADARSAT-2:</a:t>
            </a:r>
            <a:r>
              <a:rPr lang="en-US" sz="1400" dirty="0"/>
              <a:t> Commercial restriction; Ongoing discussion with the data provider for CEOS-ARD public access</a:t>
            </a:r>
          </a:p>
          <a:p>
            <a:pPr marL="508000" indent="-4572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460653-348E-41BD-8E18-0BECE72C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and Roadmap</a:t>
            </a:r>
          </a:p>
        </p:txBody>
      </p:sp>
    </p:spTree>
    <p:extLst>
      <p:ext uri="{BB962C8B-B14F-4D97-AF65-F5344CB8AC3E}">
        <p14:creationId xmlns:p14="http://schemas.microsoft.com/office/powerpoint/2010/main" val="394022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533C6A-118B-5EBD-2E2D-612ACC97AD92}"/>
              </a:ext>
            </a:extLst>
          </p:cNvPr>
          <p:cNvSpPr/>
          <p:nvPr/>
        </p:nvSpPr>
        <p:spPr>
          <a:xfrm>
            <a:off x="0" y="1051200"/>
            <a:ext cx="12192000" cy="5828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sz="3200" dirty="0">
              <a:solidFill>
                <a:schemeClr val="bg1">
                  <a:lumMod val="85000"/>
                </a:schemeClr>
              </a:solidFill>
              <a:latin typeface="Aptos" panose="020B0004020202020204" pitchFamily="34" charset="0"/>
              <a:cs typeface="Courier New" panose="02070309020205020404" pitchFamily="49" charset="0"/>
            </a:endParaRPr>
          </a:p>
          <a:p>
            <a:pPr algn="ctr"/>
            <a:endParaRPr lang="en-CA" sz="3200" dirty="0">
              <a:solidFill>
                <a:schemeClr val="bg1">
                  <a:lumMod val="85000"/>
                </a:schemeClr>
              </a:solidFill>
              <a:latin typeface="Aptos" panose="020B0004020202020204" pitchFamily="34" charset="0"/>
              <a:cs typeface="Courier New" panose="02070309020205020404" pitchFamily="49" charset="0"/>
            </a:endParaRPr>
          </a:p>
          <a:p>
            <a:pPr algn="ctr"/>
            <a:r>
              <a:rPr lang="en-CA" sz="3200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  <a:cs typeface="Courier New" panose="02070309020205020404" pitchFamily="49" charset="0"/>
              </a:rPr>
              <a:t>28 years of RADARSAT ARD</a:t>
            </a:r>
          </a:p>
          <a:p>
            <a:pPr algn="ctr"/>
            <a:endParaRPr lang="en-CA" sz="3200" dirty="0">
              <a:solidFill>
                <a:schemeClr val="bg1">
                  <a:lumMod val="85000"/>
                </a:schemeClr>
              </a:solidFill>
              <a:latin typeface="Aptos" panose="020B0004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15" name="Picture 14" descr="A picture containing black and white, map, monochrome">
            <a:extLst>
              <a:ext uri="{FF2B5EF4-FFF2-40B4-BE49-F238E27FC236}">
                <a16:creationId xmlns:a16="http://schemas.microsoft.com/office/drawing/2014/main" id="{E46AF886-2BD1-45E2-1645-11C59F5DF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t="408" r="715" b="2471"/>
          <a:stretch/>
        </p:blipFill>
        <p:spPr>
          <a:xfrm rot="21388193">
            <a:off x="2755296" y="1779004"/>
            <a:ext cx="6700810" cy="504444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2C7111-6BCB-5650-F1C3-DA6B02B95C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169" y="579464"/>
            <a:ext cx="6477536" cy="504444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1EE9799-431F-8C2F-F8E8-26AAFCBF2054}"/>
              </a:ext>
            </a:extLst>
          </p:cNvPr>
          <p:cNvSpPr txBox="1"/>
          <p:nvPr/>
        </p:nvSpPr>
        <p:spPr>
          <a:xfrm>
            <a:off x="9270709" y="4142708"/>
            <a:ext cx="226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  <a:cs typeface="Courier New" panose="02070309020205020404" pitchFamily="49" charset="0"/>
              </a:rPr>
              <a:t>1996-2013 R-1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A626C7-E778-E8CB-433C-2D1879B079EF}"/>
              </a:ext>
            </a:extLst>
          </p:cNvPr>
          <p:cNvSpPr txBox="1"/>
          <p:nvPr/>
        </p:nvSpPr>
        <p:spPr>
          <a:xfrm>
            <a:off x="9270709" y="3065334"/>
            <a:ext cx="226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  <a:cs typeface="Courier New" panose="02070309020205020404" pitchFamily="49" charset="0"/>
              </a:rPr>
              <a:t>2008-2024 R-2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A6FB87-51BE-D099-781F-E79BBBA8F335}"/>
              </a:ext>
            </a:extLst>
          </p:cNvPr>
          <p:cNvSpPr txBox="1"/>
          <p:nvPr/>
        </p:nvSpPr>
        <p:spPr>
          <a:xfrm>
            <a:off x="9270709" y="1859749"/>
            <a:ext cx="2339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  <a:cs typeface="Courier New" panose="02070309020205020404" pitchFamily="49" charset="0"/>
              </a:rPr>
              <a:t>2018-2024 RCM</a:t>
            </a:r>
          </a:p>
        </p:txBody>
      </p:sp>
      <p:pic>
        <p:nvPicPr>
          <p:cNvPr id="9" name="Picture 8" descr="A map of canada with blue and green colors&#10;&#10;Description automatically generated">
            <a:extLst>
              <a:ext uri="{FF2B5EF4-FFF2-40B4-BE49-F238E27FC236}">
                <a16:creationId xmlns:a16="http://schemas.microsoft.com/office/drawing/2014/main" id="{65B5481D-F5D9-9ADE-20D4-266516EE06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3" b="3838"/>
          <a:stretch/>
        </p:blipFill>
        <p:spPr>
          <a:xfrm>
            <a:off x="3033231" y="-384130"/>
            <a:ext cx="6329474" cy="5044440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603C4BF-F4BB-ACCF-F493-F5AB8C7445E9}"/>
              </a:ext>
            </a:extLst>
          </p:cNvPr>
          <p:cNvCxnSpPr>
            <a:cxnSpLocks/>
          </p:cNvCxnSpPr>
          <p:nvPr/>
        </p:nvCxnSpPr>
        <p:spPr>
          <a:xfrm flipV="1">
            <a:off x="3768609" y="1791690"/>
            <a:ext cx="0" cy="86630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2C8B6B-B045-F2D0-2F63-FB74BEB8CFB4}"/>
              </a:ext>
            </a:extLst>
          </p:cNvPr>
          <p:cNvCxnSpPr>
            <a:cxnSpLocks/>
          </p:cNvCxnSpPr>
          <p:nvPr/>
        </p:nvCxnSpPr>
        <p:spPr>
          <a:xfrm flipV="1">
            <a:off x="3768609" y="3039444"/>
            <a:ext cx="0" cy="86630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D2C9B92-7BC6-B01B-7AAE-2663FB355CB8}"/>
              </a:ext>
            </a:extLst>
          </p:cNvPr>
          <p:cNvCxnSpPr>
            <a:cxnSpLocks/>
          </p:cNvCxnSpPr>
          <p:nvPr/>
        </p:nvCxnSpPr>
        <p:spPr>
          <a:xfrm flipV="1">
            <a:off x="3768609" y="4268190"/>
            <a:ext cx="0" cy="86630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" name="Picture 1" descr="A close-up of a stethoscope&#10;&#10;Description automatically generated with medium confidence">
            <a:extLst>
              <a:ext uri="{FF2B5EF4-FFF2-40B4-BE49-F238E27FC236}">
                <a16:creationId xmlns:a16="http://schemas.microsoft.com/office/drawing/2014/main" id="{A6A9CFA0-22F1-042E-F02E-0153AE0A0E9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168" y="846617"/>
            <a:ext cx="2339678" cy="190217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4EDFA49-D3BE-3B58-6190-BB94FC897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Goal</a:t>
            </a:r>
          </a:p>
        </p:txBody>
      </p:sp>
    </p:spTree>
    <p:extLst>
      <p:ext uri="{BB962C8B-B14F-4D97-AF65-F5344CB8AC3E}">
        <p14:creationId xmlns:p14="http://schemas.microsoft.com/office/powerpoint/2010/main" val="3940219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240108|-11700327|-8754175|-9605520|-12039861|NRCan&quot;,&quot;Id&quot;:&quot;660c79214431315bd0c275c4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219619fd-75dc-48cb-820d-8f683a95dd8b}" enabled="1" method="Privileged" siteId="{05c95b33-90ca-49d5-b644-288b930b912b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263</Words>
  <Application>Microsoft Office PowerPoint</Application>
  <PresentationFormat>Widescreen</PresentationFormat>
  <Paragraphs>38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Wingdings</vt:lpstr>
      <vt:lpstr>Helvetica</vt:lpstr>
      <vt:lpstr>Arial</vt:lpstr>
      <vt:lpstr>Montserrat</vt:lpstr>
      <vt:lpstr>Aptos</vt:lpstr>
      <vt:lpstr>ceos</vt:lpstr>
      <vt:lpstr>LSI-VC-15 2024 CEOS-ARD: RADARSAT Missions</vt:lpstr>
      <vt:lpstr>Overview</vt:lpstr>
      <vt:lpstr>Status and Roadmap</vt:lpstr>
      <vt:lpstr>Optimal Goal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LSI-VC-15 2024 CEOS-ARD: RADARSAT Missions</dc:title>
  <cp:lastModifiedBy>Charbonneau, Francois</cp:lastModifiedBy>
  <cp:revision>6</cp:revision>
  <dcterms:modified xsi:type="dcterms:W3CDTF">2024-04-02T21:31:13Z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ceos:3</vt:lpwstr>
  </property>
  <property fmtid="{D5CDD505-2E9C-101B-9397-08002B2CF9AE}" pid="3" name="ClassificationContentMarkingHeaderText">
    <vt:lpwstr>UNCLASSIFIED - NON CLASSIFIÉ</vt:lpwstr>
  </property>
</Properties>
</file>