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6" r:id="rId4"/>
    <p:sldMasterId id="2147483677" r:id="rId5"/>
    <p:sldMasterId id="2147483678" r:id="rId6"/>
  </p:sldMasterIdLst>
  <p:notesMasterIdLst>
    <p:notesMasterId r:id="rId13"/>
  </p:notesMasterIdLst>
  <p:sldIdLst>
    <p:sldId id="256" r:id="rId7"/>
    <p:sldId id="267" r:id="rId8"/>
    <p:sldId id="266" r:id="rId9"/>
    <p:sldId id="268" r:id="rId10"/>
    <p:sldId id="269" r:id="rId11"/>
    <p:sldId id="27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10043D-E045-444D-B46C-BB42ADEE2507}">
  <a:tblStyle styleId="{2910043D-E045-444D-B46C-BB42ADEE250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/>
    <p:restoredTop sz="94674"/>
  </p:normalViewPr>
  <p:slideViewPr>
    <p:cSldViewPr snapToGrid="0">
      <p:cViewPr varScale="1">
        <p:scale>
          <a:sx n="165" d="100"/>
          <a:sy n="165" d="100"/>
        </p:scale>
        <p:origin x="9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4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32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3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11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33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0" name="Google Shape;60;p14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LSI-VC-15 – Tokyo, April 3-5, 2024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0" name="Google Shape;70;p15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" name="Google Shape;81;p16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0" name="Google Shape;90;p17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885009" y="1030389"/>
            <a:ext cx="4629300" cy="3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629841" y="1030389"/>
            <a:ext cx="2949000" cy="3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583866" y="20241"/>
            <a:ext cx="8375100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1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37392" y="642938"/>
            <a:ext cx="8686800" cy="4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35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sz="1350"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dt" idx="10"/>
          </p:nvPr>
        </p:nvSpPr>
        <p:spPr>
          <a:xfrm>
            <a:off x="457200" y="4869669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ftr" idx="11"/>
          </p:nvPr>
        </p:nvSpPr>
        <p:spPr>
          <a:xfrm>
            <a:off x="3124200" y="4869669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626720" y="4948238"/>
            <a:ext cx="495300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">
  <p:cSld name="タイトル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 descr="座る, テーブル, 花瓶, 部屋 が含まれている画像&#10;&#10;自動的に生成された説明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5452053" y="971994"/>
            <a:ext cx="3341813" cy="929149"/>
          </a:xfrm>
          <a:prstGeom prst="rect">
            <a:avLst/>
          </a:prstGeom>
          <a:noFill/>
          <a:ln>
            <a:noFill/>
          </a:ln>
          <a:effectLst>
            <a:outerShdw blurRad="393700" sx="102000" sy="102000" algn="ctr" rotWithShape="0">
              <a:schemeClr val="lt1">
                <a:alpha val="46274"/>
              </a:schemeClr>
            </a:outerShdw>
          </a:effectLst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5452053" y="2771453"/>
            <a:ext cx="3341813" cy="1464882"/>
          </a:xfrm>
          <a:prstGeom prst="rect">
            <a:avLst/>
          </a:prstGeom>
          <a:noFill/>
          <a:ln>
            <a:noFill/>
          </a:ln>
          <a:effectLst>
            <a:outerShdw blurRad="393700" sx="102000" sy="102000" algn="ctr" rotWithShape="0">
              <a:schemeClr val="lt1">
                <a:alpha val="46274"/>
              </a:schemeClr>
            </a:outerShdw>
          </a:effectLst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セクションタイトル">
  <p:cSld name="セクションタイトル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 descr="cm_mono"/>
          <p:cNvSpPr/>
          <p:nvPr/>
        </p:nvSpPr>
        <p:spPr>
          <a:xfrm>
            <a:off x="4419600" y="1685925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endParaRPr sz="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1169487" y="1914525"/>
            <a:ext cx="7974514" cy="131445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120" name="Google Shape;120;p22" descr="ロゴ&#10;&#10;自動的に生成された説明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14525"/>
            <a:ext cx="113347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>
  <p:cSld name="2 つのコンテンツ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57200" y="829868"/>
            <a:ext cx="4038600" cy="418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4648200" y="829868"/>
            <a:ext cx="4038600" cy="418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>
  <p:cSld name="比較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419102" y="741760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2"/>
          </p:nvPr>
        </p:nvSpPr>
        <p:spPr>
          <a:xfrm>
            <a:off x="381002" y="1383506"/>
            <a:ext cx="4040188" cy="357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3"/>
          </p:nvPr>
        </p:nvSpPr>
        <p:spPr>
          <a:xfrm>
            <a:off x="4695827" y="75128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4"/>
          </p:nvPr>
        </p:nvSpPr>
        <p:spPr>
          <a:xfrm>
            <a:off x="4746627" y="1354931"/>
            <a:ext cx="4041775" cy="3604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ブランク(スライド番号無し)">
  <p:cSld name="ブランク(スライド番号無し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8628926" y="4609618"/>
            <a:ext cx="515074" cy="533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31670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endParaRPr sz="12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とコンテンツ（地球背景）">
  <p:cSld name="タイトルとコンテンツ（地球背景）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 descr="海に浮かぶ島&#10;&#10;自動的に生成された説明"/>
          <p:cNvPicPr preferRelativeResize="0"/>
          <p:nvPr/>
        </p:nvPicPr>
        <p:blipFill rotWithShape="1">
          <a:blip r:embed="rId2">
            <a:alphaModFix/>
          </a:blip>
          <a:srcRect l="-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457200" y="811250"/>
            <a:ext cx="8229600" cy="419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–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グレー（90%黒）背景">
  <p:cSld name="グレー（90%黒）背景">
    <p:bg>
      <p:bgPr>
        <a:solidFill>
          <a:srgbClr val="21212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白背景">
  <p:cSld name="1_白背景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黒背景">
  <p:cSld name="黒背景"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色彩設定">
  <p:cSld name="色彩設定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1019177" y="107771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/>
          <p:nvPr/>
        </p:nvSpPr>
        <p:spPr>
          <a:xfrm>
            <a:off x="1837757" y="1742867"/>
            <a:ext cx="1440000" cy="360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0"/>
          <p:cNvSpPr/>
          <p:nvPr/>
        </p:nvSpPr>
        <p:spPr>
          <a:xfrm>
            <a:off x="1837757" y="2384907"/>
            <a:ext cx="1440000" cy="360000"/>
          </a:xfrm>
          <a:prstGeom prst="rect">
            <a:avLst/>
          </a:prstGeom>
          <a:solidFill>
            <a:srgbClr val="0059A3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3732881" y="1753590"/>
            <a:ext cx="5982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文字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3492000" y="2395630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59A3"/>
                </a:solidFill>
                <a:latin typeface="Arial"/>
                <a:ea typeface="Arial"/>
                <a:cs typeface="Arial"/>
                <a:sym typeface="Arial"/>
              </a:rPr>
              <a:t>装飾1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0"/>
          <p:cNvSpPr/>
          <p:nvPr/>
        </p:nvSpPr>
        <p:spPr>
          <a:xfrm>
            <a:off x="1837757" y="3026947"/>
            <a:ext cx="1440000" cy="360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3492000" y="3037670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535A5A"/>
                </a:solidFill>
                <a:latin typeface="Arial"/>
                <a:ea typeface="Arial"/>
                <a:cs typeface="Arial"/>
                <a:sym typeface="Arial"/>
              </a:rPr>
              <a:t>装飾2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/>
          <p:nvPr/>
        </p:nvSpPr>
        <p:spPr>
          <a:xfrm>
            <a:off x="1837757" y="3668988"/>
            <a:ext cx="1440000" cy="360000"/>
          </a:xfrm>
          <a:prstGeom prst="rect">
            <a:avLst/>
          </a:prstGeom>
          <a:solidFill>
            <a:srgbClr val="C22047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3492000" y="3679711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C22047"/>
                </a:solidFill>
                <a:latin typeface="Arial"/>
                <a:ea typeface="Arial"/>
                <a:cs typeface="Arial"/>
                <a:sym typeface="Arial"/>
              </a:rPr>
              <a:t>強調</a:t>
            </a:r>
            <a:endParaRPr sz="1600" b="1" i="0" u="none" strike="noStrike" cap="none">
              <a:solidFill>
                <a:srgbClr val="C22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5700427" y="1268544"/>
            <a:ext cx="1428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JAXA Logo</a:t>
            </a:r>
            <a:endParaRPr sz="1800" b="1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5079" y="2429188"/>
            <a:ext cx="1466855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5079" y="1614793"/>
            <a:ext cx="1466855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/>
          <p:nvPr/>
        </p:nvSpPr>
        <p:spPr>
          <a:xfrm>
            <a:off x="5585079" y="3413145"/>
            <a:ext cx="1466854" cy="82027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5079" y="3369421"/>
            <a:ext cx="1468801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30"/>
          <p:cNvCxnSpPr/>
          <p:nvPr/>
        </p:nvCxnSpPr>
        <p:spPr>
          <a:xfrm>
            <a:off x="3337733" y="2092144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30"/>
          <p:cNvCxnSpPr/>
          <p:nvPr/>
        </p:nvCxnSpPr>
        <p:spPr>
          <a:xfrm>
            <a:off x="3337733" y="2734184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0059A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30"/>
          <p:cNvCxnSpPr/>
          <p:nvPr/>
        </p:nvCxnSpPr>
        <p:spPr>
          <a:xfrm>
            <a:off x="3337733" y="3377931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525A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30"/>
          <p:cNvCxnSpPr/>
          <p:nvPr/>
        </p:nvCxnSpPr>
        <p:spPr>
          <a:xfrm>
            <a:off x="3337733" y="4028988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C3214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ftr" idx="11"/>
          </p:nvPr>
        </p:nvSpPr>
        <p:spPr>
          <a:xfrm>
            <a:off x="3124200" y="4705351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6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4" name="Google Shape;54;p13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1"/>
            <a:ext cx="9144000" cy="6865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57200" y="811250"/>
            <a:ext cx="8229600" cy="419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1212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21212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/>
          <p:nvPr/>
        </p:nvSpPr>
        <p:spPr>
          <a:xfrm flipH="1">
            <a:off x="8703735" y="4703235"/>
            <a:ext cx="440266" cy="440266"/>
          </a:xfrm>
          <a:prstGeom prst="rtTriangle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dirty="0"/>
              <a:t>LSI-VC-15 Item 2.1</a:t>
            </a:r>
            <a:endParaRPr dirty="0"/>
          </a:p>
        </p:txBody>
      </p:sp>
      <p:sp>
        <p:nvSpPr>
          <p:cNvPr id="171" name="Google Shape;171;p32"/>
          <p:cNvSpPr txBox="1"/>
          <p:nvPr/>
        </p:nvSpPr>
        <p:spPr>
          <a:xfrm>
            <a:off x="232996" y="1213140"/>
            <a:ext cx="8678008" cy="320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JAXA CEOS-ARD update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and self-assessment report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388" marR="0" lvl="0" indent="-9048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388" marR="0" lvl="0" indent="-9048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0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Takeo Tadono, JAXA EORC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i="1" dirty="0">
                <a:solidFill>
                  <a:srgbClr val="002060"/>
                </a:solidFill>
              </a:rPr>
              <a:t>Osamu Isoguchi, Kazufumi Kobayashi, RESTEC</a:t>
            </a:r>
            <a:endParaRPr sz="1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0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Ake Rosenqvist, soloEO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32210-40B5-8649-91D1-3714BF647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559" y="1428993"/>
            <a:ext cx="689238" cy="5622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Updates to CEOS-ARD for SAR v1.0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 txBox="1">
            <a:spLocks noGrp="1"/>
          </p:cNvSpPr>
          <p:nvPr>
            <p:ph type="sldNum" idx="12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9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67A8F-5253-114B-8541-602BA28484D0}"/>
              </a:ext>
            </a:extLst>
          </p:cNvPr>
          <p:cNvSpPr txBox="1"/>
          <p:nvPr/>
        </p:nvSpPr>
        <p:spPr>
          <a:xfrm>
            <a:off x="345225" y="759581"/>
            <a:ext cx="3429000" cy="813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Bef>
                <a:spcPts val="375"/>
              </a:spcBef>
            </a:pPr>
            <a:r>
              <a:rPr lang="en-GB" sz="1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ALOS-2 PALSAR-2</a:t>
            </a:r>
            <a:endParaRPr lang="en-GB" sz="1200" b="1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  <a:spcBef>
                <a:spcPts val="375"/>
              </a:spcBef>
            </a:pPr>
            <a:r>
              <a:rPr lang="en-GB" sz="1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Global Fine Beam Mosaics </a:t>
            </a:r>
          </a:p>
          <a:p>
            <a:pPr algn="ctr">
              <a:lnSpc>
                <a:spcPct val="115000"/>
              </a:lnSpc>
              <a:spcBef>
                <a:spcPts val="375"/>
              </a:spcBef>
            </a:pPr>
            <a:r>
              <a:rPr lang="en-GB" sz="1200" b="1" dirty="0">
                <a:solidFill>
                  <a:srgbClr val="0070C0"/>
                </a:solidFill>
              </a:rPr>
              <a:t>[25 m; 1x1 </a:t>
            </a:r>
            <a:r>
              <a:rPr lang="en-GB" sz="1200" b="1" dirty="0" err="1">
                <a:solidFill>
                  <a:srgbClr val="0070C0"/>
                </a:solidFill>
              </a:rPr>
              <a:t>deg</a:t>
            </a:r>
            <a:r>
              <a:rPr lang="en-GB" sz="1200" b="1" dirty="0">
                <a:solidFill>
                  <a:srgbClr val="0070C0"/>
                </a:solidFill>
              </a:rPr>
              <a:t> tiles; multi-date composite]</a:t>
            </a:r>
            <a:endParaRPr lang="en-GB" sz="375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324;p54">
            <a:extLst>
              <a:ext uri="{FF2B5EF4-FFF2-40B4-BE49-F238E27FC236}">
                <a16:creationId xmlns:a16="http://schemas.microsoft.com/office/drawing/2014/main" id="{7EF7B5E7-C1C7-7845-90D1-BEB394F662D5}"/>
              </a:ext>
            </a:extLst>
          </p:cNvPr>
          <p:cNvSpPr txBox="1">
            <a:spLocks/>
          </p:cNvSpPr>
          <p:nvPr/>
        </p:nvSpPr>
        <p:spPr>
          <a:xfrm>
            <a:off x="5746471" y="2881354"/>
            <a:ext cx="1463862" cy="24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80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Per-pixel metadata:</a:t>
            </a:r>
            <a:endParaRPr lang="en-GB" sz="70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324;p54">
            <a:extLst>
              <a:ext uri="{FF2B5EF4-FFF2-40B4-BE49-F238E27FC236}">
                <a16:creationId xmlns:a16="http://schemas.microsoft.com/office/drawing/2014/main" id="{2FD3BB99-A317-7541-ADFE-50D09300A519}"/>
              </a:ext>
            </a:extLst>
          </p:cNvPr>
          <p:cNvSpPr txBox="1">
            <a:spLocks/>
          </p:cNvSpPr>
          <p:nvPr/>
        </p:nvSpPr>
        <p:spPr>
          <a:xfrm>
            <a:off x="5706602" y="802147"/>
            <a:ext cx="1463862" cy="24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80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Measurement data:</a:t>
            </a:r>
            <a:endParaRPr lang="en-GB" sz="70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324;p54">
            <a:extLst>
              <a:ext uri="{FF2B5EF4-FFF2-40B4-BE49-F238E27FC236}">
                <a16:creationId xmlns:a16="http://schemas.microsoft.com/office/drawing/2014/main" id="{182A7BD5-C2CA-1E40-BE53-80A0C58760B2}"/>
              </a:ext>
            </a:extLst>
          </p:cNvPr>
          <p:cNvSpPr txBox="1">
            <a:spLocks/>
          </p:cNvSpPr>
          <p:nvPr/>
        </p:nvSpPr>
        <p:spPr>
          <a:xfrm>
            <a:off x="1327794" y="3127673"/>
            <a:ext cx="1463862" cy="24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80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General metadata:</a:t>
            </a:r>
            <a:endParaRPr lang="en-GB" sz="70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20B627-257D-C043-AA61-1623C7CDED15}"/>
              </a:ext>
            </a:extLst>
          </p:cNvPr>
          <p:cNvGrpSpPr/>
          <p:nvPr/>
        </p:nvGrpSpPr>
        <p:grpSpPr>
          <a:xfrm>
            <a:off x="4915413" y="1117350"/>
            <a:ext cx="3045630" cy="1718586"/>
            <a:chOff x="4915413" y="1117350"/>
            <a:chExt cx="3045630" cy="1718586"/>
          </a:xfrm>
        </p:grpSpPr>
        <p:sp>
          <p:nvSpPr>
            <p:cNvPr id="80" name="Google Shape;323;p54">
              <a:extLst>
                <a:ext uri="{FF2B5EF4-FFF2-40B4-BE49-F238E27FC236}">
                  <a16:creationId xmlns:a16="http://schemas.microsoft.com/office/drawing/2014/main" id="{BCDEE4D8-6126-1E49-8271-6B77C9DC4161}"/>
                </a:ext>
              </a:extLst>
            </p:cNvPr>
            <p:cNvSpPr txBox="1">
              <a:spLocks/>
            </p:cNvSpPr>
            <p:nvPr/>
          </p:nvSpPr>
          <p:spPr>
            <a:xfrm>
              <a:off x="6502918" y="2563857"/>
              <a:ext cx="1450671" cy="272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•"/>
                <a:defRPr sz="2400" b="1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–"/>
                <a:defRPr sz="20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–"/>
                <a:defRPr sz="16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»"/>
                <a:defRPr sz="16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400300" marR="0" lvl="6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2743200" marR="0" lvl="7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086100" marR="0" lvl="8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15000"/>
                </a:lnSpc>
                <a:spcBef>
                  <a:spcPts val="281"/>
                </a:spcBef>
                <a:buNone/>
              </a:pPr>
              <a:r>
                <a:rPr lang="el-GR" sz="675" b="0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γ</a:t>
              </a:r>
              <a:r>
                <a:rPr lang="el-GR" sz="675" b="0" baseline="30000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el-GR" sz="675" b="0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675" b="0" i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Backscatter (HV)</a:t>
              </a:r>
              <a:endParaRPr lang="en-GB" sz="619" b="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24;p54">
              <a:extLst>
                <a:ext uri="{FF2B5EF4-FFF2-40B4-BE49-F238E27FC236}">
                  <a16:creationId xmlns:a16="http://schemas.microsoft.com/office/drawing/2014/main" id="{F2C605D6-3ED3-0D44-9821-A8B965CC645F}"/>
                </a:ext>
              </a:extLst>
            </p:cNvPr>
            <p:cNvSpPr txBox="1">
              <a:spLocks/>
            </p:cNvSpPr>
            <p:nvPr/>
          </p:nvSpPr>
          <p:spPr>
            <a:xfrm>
              <a:off x="4915413" y="2563857"/>
              <a:ext cx="1450675" cy="272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•"/>
                <a:defRPr sz="2400" b="1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–"/>
                <a:defRPr sz="20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–"/>
                <a:defRPr sz="16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»"/>
                <a:defRPr sz="16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400300" marR="0" lvl="6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2743200" marR="0" lvl="7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086100" marR="0" lvl="8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15000"/>
                </a:lnSpc>
                <a:spcBef>
                  <a:spcPts val="281"/>
                </a:spcBef>
                <a:buNone/>
              </a:pPr>
              <a:r>
                <a:rPr lang="el-GR" sz="675" b="0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γ</a:t>
              </a:r>
              <a:r>
                <a:rPr lang="el-GR" sz="675" b="0" baseline="30000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r>
                <a:rPr lang="en-GB" sz="675" b="0" i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Backscatter (HH)</a:t>
              </a:r>
              <a:endParaRPr lang="en-GB" sz="619" b="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16BB7B5-BF5F-144D-925B-B002DA595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6643" y="1119611"/>
              <a:ext cx="1454400" cy="14544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CFE8F57-6A3E-0F48-96B6-1F073BF80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5413" y="1117350"/>
              <a:ext cx="1454400" cy="14544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F3775B-C377-6841-9E0A-F64687009010}"/>
              </a:ext>
            </a:extLst>
          </p:cNvPr>
          <p:cNvGrpSpPr/>
          <p:nvPr/>
        </p:nvGrpSpPr>
        <p:grpSpPr>
          <a:xfrm>
            <a:off x="4188213" y="3190125"/>
            <a:ext cx="4659024" cy="1658104"/>
            <a:chOff x="4188213" y="3190125"/>
            <a:chExt cx="4659024" cy="1658104"/>
          </a:xfrm>
        </p:grpSpPr>
        <p:sp>
          <p:nvSpPr>
            <p:cNvPr id="71" name="Google Shape;323;p54">
              <a:extLst>
                <a:ext uri="{FF2B5EF4-FFF2-40B4-BE49-F238E27FC236}">
                  <a16:creationId xmlns:a16="http://schemas.microsoft.com/office/drawing/2014/main" id="{94EAD0D9-D078-B14E-82EA-CCA05D0FB44C}"/>
                </a:ext>
              </a:extLst>
            </p:cNvPr>
            <p:cNvSpPr txBox="1">
              <a:spLocks/>
            </p:cNvSpPr>
            <p:nvPr/>
          </p:nvSpPr>
          <p:spPr>
            <a:xfrm>
              <a:off x="4201118" y="4633211"/>
              <a:ext cx="1433742" cy="21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•"/>
                <a:defRPr sz="2400" b="1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–"/>
                <a:defRPr sz="20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–"/>
                <a:defRPr sz="16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»"/>
                <a:defRPr sz="16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400300" marR="0" lvl="6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2743200" marR="0" lvl="7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086100" marR="0" lvl="8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15000"/>
                </a:lnSpc>
                <a:spcBef>
                  <a:spcPts val="281"/>
                </a:spcBef>
                <a:buNone/>
              </a:pPr>
              <a:r>
                <a:rPr lang="en-GB" sz="675" b="0" i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Local Inc. Angle</a:t>
              </a:r>
              <a:endParaRPr lang="en-GB" sz="619" b="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23;p54">
              <a:extLst>
                <a:ext uri="{FF2B5EF4-FFF2-40B4-BE49-F238E27FC236}">
                  <a16:creationId xmlns:a16="http://schemas.microsoft.com/office/drawing/2014/main" id="{C071EDF2-31B4-2843-A75C-573F6DE73D60}"/>
                </a:ext>
              </a:extLst>
            </p:cNvPr>
            <p:cNvSpPr txBox="1">
              <a:spLocks/>
            </p:cNvSpPr>
            <p:nvPr/>
          </p:nvSpPr>
          <p:spPr>
            <a:xfrm>
              <a:off x="5782773" y="4633211"/>
              <a:ext cx="1433742" cy="21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•"/>
                <a:defRPr sz="2400" b="1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–"/>
                <a:defRPr sz="20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–"/>
                <a:defRPr sz="16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»"/>
                <a:defRPr sz="16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400300" marR="0" lvl="6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2743200" marR="0" lvl="7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086100" marR="0" lvl="8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15000"/>
                </a:lnSpc>
                <a:spcBef>
                  <a:spcPts val="281"/>
                </a:spcBef>
                <a:buNone/>
              </a:pPr>
              <a:r>
                <a:rPr lang="en-GB" sz="675" b="0" i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Acquisition ID</a:t>
              </a:r>
              <a:endParaRPr lang="en-GB" sz="619" b="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23;p54">
              <a:extLst>
                <a:ext uri="{FF2B5EF4-FFF2-40B4-BE49-F238E27FC236}">
                  <a16:creationId xmlns:a16="http://schemas.microsoft.com/office/drawing/2014/main" id="{3EF6BD45-5039-0043-BA99-C1029E0DB568}"/>
                </a:ext>
              </a:extLst>
            </p:cNvPr>
            <p:cNvSpPr txBox="1">
              <a:spLocks/>
            </p:cNvSpPr>
            <p:nvPr/>
          </p:nvSpPr>
          <p:spPr>
            <a:xfrm>
              <a:off x="7407056" y="4633211"/>
              <a:ext cx="1433742" cy="21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•"/>
                <a:defRPr sz="2400" b="1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685800" marR="0" lvl="1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–"/>
                <a:defRPr sz="20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028700" marR="0" lvl="2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371600" marR="0" lvl="3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–"/>
                <a:defRPr sz="16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1714500" marR="0" lvl="4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2569"/>
                </a:buClr>
                <a:buSzPts val="1800"/>
                <a:buFont typeface="Arial"/>
                <a:buChar char="»"/>
                <a:defRPr sz="1600" b="0" i="0" u="none" strike="noStrike" cap="none">
                  <a:solidFill>
                    <a:srgbClr val="002569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057400" marR="0" lvl="5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2400300" marR="0" lvl="6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2743200" marR="0" lvl="7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3086100" marR="0" lvl="8" indent="-257175" algn="l" rtl="0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115000"/>
                </a:lnSpc>
                <a:spcBef>
                  <a:spcPts val="281"/>
                </a:spcBef>
                <a:buNone/>
              </a:pPr>
              <a:r>
                <a:rPr lang="en-GB" sz="675" b="0" i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Data Mask</a:t>
              </a:r>
              <a:endParaRPr lang="en-GB" sz="619" b="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79EEF9-5397-914B-8B0E-B6F26AD6D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8213" y="3190125"/>
              <a:ext cx="1454400" cy="14544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56A130B-04B6-3B42-BED8-1DF2A0E7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2837" y="3190125"/>
              <a:ext cx="1454400" cy="14544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8A6F960-E7FB-7345-A820-72DC89806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9443" y="3190125"/>
              <a:ext cx="1454400" cy="1454400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D05EA49-6BD0-E84C-B2CA-7E65C4B943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944" y="3299471"/>
            <a:ext cx="3935921" cy="2473351"/>
          </a:xfrm>
          <a:prstGeom prst="rect">
            <a:avLst/>
          </a:prstGeom>
        </p:spPr>
      </p:pic>
      <p:sp>
        <p:nvSpPr>
          <p:cNvPr id="62" name="Google Shape;399;p62">
            <a:extLst>
              <a:ext uri="{FF2B5EF4-FFF2-40B4-BE49-F238E27FC236}">
                <a16:creationId xmlns:a16="http://schemas.microsoft.com/office/drawing/2014/main" id="{D95AADBC-44DE-3145-890C-ACE70806A86B}"/>
              </a:ext>
            </a:extLst>
          </p:cNvPr>
          <p:cNvSpPr txBox="1">
            <a:spLocks/>
          </p:cNvSpPr>
          <p:nvPr/>
        </p:nvSpPr>
        <p:spPr>
          <a:xfrm>
            <a:off x="302923" y="1584061"/>
            <a:ext cx="3775955" cy="174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Updated for compliance with new CEOS-ARD SAR PFS:                                    (CEOS-ARD for Synthetic Aperture Radar v1.0 [NRB product])</a:t>
            </a:r>
            <a:endParaRPr lang="en-AU" sz="1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C00000"/>
                </a:solidFill>
              </a:rPr>
              <a:t>Self-assessment submitted 2 April 2024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002060"/>
                </a:solidFill>
              </a:rPr>
              <a:t>Revisions required to (XML) metadata only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002060"/>
                </a:solidFill>
              </a:rPr>
              <a:t>Measurement data and Per-pixel metadata unchanged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002060"/>
                </a:solidFill>
              </a:rPr>
              <a:t>Valid for mosaic products from 2023. Mosaic products for 2022 and earlier remain compliant with CARD4L NRB v.5.5</a:t>
            </a:r>
          </a:p>
          <a:p>
            <a:pPr lvl="2" indent="-247650">
              <a:lnSpc>
                <a:spcPct val="115000"/>
              </a:lnSpc>
              <a:spcBef>
                <a:spcPts val="0"/>
              </a:spcBef>
              <a:buClr>
                <a:schemeClr val="tx2"/>
              </a:buClr>
              <a:buSzPts val="1600"/>
            </a:pPr>
            <a:endParaRPr lang="en-A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3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Updates to CEOS-ARD for SAR v1.0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 txBox="1">
            <a:spLocks noGrp="1"/>
          </p:cNvSpPr>
          <p:nvPr>
            <p:ph type="sldNum" idx="12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9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23;p54">
            <a:extLst>
              <a:ext uri="{FF2B5EF4-FFF2-40B4-BE49-F238E27FC236}">
                <a16:creationId xmlns:a16="http://schemas.microsoft.com/office/drawing/2014/main" id="{571CDFB2-1E56-6F4B-A34F-277C374A78F4}"/>
              </a:ext>
            </a:extLst>
          </p:cNvPr>
          <p:cNvSpPr txBox="1">
            <a:spLocks/>
          </p:cNvSpPr>
          <p:nvPr/>
        </p:nvSpPr>
        <p:spPr>
          <a:xfrm>
            <a:off x="4977915" y="4613880"/>
            <a:ext cx="1213536" cy="27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675" b="0" i="1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Local Incidence Angle</a:t>
            </a:r>
          </a:p>
        </p:txBody>
      </p:sp>
      <p:sp>
        <p:nvSpPr>
          <p:cNvPr id="25" name="Google Shape;323;p54">
            <a:extLst>
              <a:ext uri="{FF2B5EF4-FFF2-40B4-BE49-F238E27FC236}">
                <a16:creationId xmlns:a16="http://schemas.microsoft.com/office/drawing/2014/main" id="{84E7485D-C025-0649-A5FF-DCC4E22F0BA0}"/>
              </a:ext>
            </a:extLst>
          </p:cNvPr>
          <p:cNvSpPr txBox="1">
            <a:spLocks/>
          </p:cNvSpPr>
          <p:nvPr/>
        </p:nvSpPr>
        <p:spPr>
          <a:xfrm>
            <a:off x="6518467" y="2565080"/>
            <a:ext cx="1427902" cy="1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l-GR" sz="675" b="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lang="el-GR" sz="675" b="0" baseline="300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lang="en-GB" sz="675" b="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Backscatter (HV)</a:t>
            </a:r>
            <a:endParaRPr lang="en-GB" sz="619" b="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324;p54">
            <a:extLst>
              <a:ext uri="{FF2B5EF4-FFF2-40B4-BE49-F238E27FC236}">
                <a16:creationId xmlns:a16="http://schemas.microsoft.com/office/drawing/2014/main" id="{D597906E-EE22-6047-A703-C7ED34D3F939}"/>
              </a:ext>
            </a:extLst>
          </p:cNvPr>
          <p:cNvSpPr txBox="1">
            <a:spLocks/>
          </p:cNvSpPr>
          <p:nvPr/>
        </p:nvSpPr>
        <p:spPr>
          <a:xfrm>
            <a:off x="4912097" y="2561585"/>
            <a:ext cx="1463862" cy="1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l-GR" sz="675" b="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lang="el-GR" sz="675" b="0" baseline="300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lang="en-GB" sz="675" b="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Backscatter (HH)</a:t>
            </a:r>
            <a:endParaRPr lang="en-GB" sz="619" b="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24;p54">
            <a:extLst>
              <a:ext uri="{FF2B5EF4-FFF2-40B4-BE49-F238E27FC236}">
                <a16:creationId xmlns:a16="http://schemas.microsoft.com/office/drawing/2014/main" id="{03FE103F-5399-D34B-AB46-E896F64B0013}"/>
              </a:ext>
            </a:extLst>
          </p:cNvPr>
          <p:cNvSpPr txBox="1">
            <a:spLocks/>
          </p:cNvSpPr>
          <p:nvPr/>
        </p:nvSpPr>
        <p:spPr>
          <a:xfrm>
            <a:off x="6452061" y="4613880"/>
            <a:ext cx="1499850" cy="27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675" b="0" i="1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Data Mask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108331B-E979-494D-9E71-6A230B475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3" y="1127498"/>
            <a:ext cx="1500855" cy="145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63EA28A-7560-824D-BAEF-8EFA0CD26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402" y="1140526"/>
            <a:ext cx="1500855" cy="1454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1FAE096-3589-BC4B-A8B5-90A437BEA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061" y="3188701"/>
            <a:ext cx="1500855" cy="1454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A30918B-885D-5D4C-BD16-5D78090085A1}"/>
              </a:ext>
            </a:extLst>
          </p:cNvPr>
          <p:cNvSpPr txBox="1"/>
          <p:nvPr/>
        </p:nvSpPr>
        <p:spPr>
          <a:xfrm>
            <a:off x="345225" y="759581"/>
            <a:ext cx="3429000" cy="813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Bef>
                <a:spcPts val="375"/>
              </a:spcBef>
            </a:pPr>
            <a:r>
              <a:rPr lang="en-GB" sz="1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ALOS-2 PALSAR-2</a:t>
            </a:r>
            <a:endParaRPr lang="en-GB" sz="1200" b="1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  <a:spcBef>
                <a:spcPts val="375"/>
              </a:spcBef>
            </a:pPr>
            <a:r>
              <a:rPr lang="en-GB" sz="1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ScanSAR Level 2.2</a:t>
            </a:r>
          </a:p>
          <a:p>
            <a:pPr algn="ctr">
              <a:lnSpc>
                <a:spcPct val="115000"/>
              </a:lnSpc>
              <a:spcBef>
                <a:spcPts val="375"/>
              </a:spcBef>
            </a:pPr>
            <a:r>
              <a:rPr lang="en-GB" sz="1200" b="1" dirty="0">
                <a:solidFill>
                  <a:srgbClr val="0070C0"/>
                </a:solidFill>
              </a:rPr>
              <a:t>[25 m; scene-based; single-date]</a:t>
            </a:r>
            <a:endParaRPr lang="en-GB" sz="375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556BB7DE-20AF-F64F-AA0B-394B25665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03" y="3303968"/>
            <a:ext cx="3934318" cy="2472344"/>
          </a:xfrm>
          <a:prstGeom prst="rect">
            <a:avLst/>
          </a:prstGeom>
        </p:spPr>
      </p:pic>
      <p:sp>
        <p:nvSpPr>
          <p:cNvPr id="81" name="Google Shape;324;p54">
            <a:extLst>
              <a:ext uri="{FF2B5EF4-FFF2-40B4-BE49-F238E27FC236}">
                <a16:creationId xmlns:a16="http://schemas.microsoft.com/office/drawing/2014/main" id="{2C04446E-46CC-4D41-8761-75E980CE3C45}"/>
              </a:ext>
            </a:extLst>
          </p:cNvPr>
          <p:cNvSpPr txBox="1">
            <a:spLocks/>
          </p:cNvSpPr>
          <p:nvPr/>
        </p:nvSpPr>
        <p:spPr>
          <a:xfrm>
            <a:off x="5746471" y="2881354"/>
            <a:ext cx="1463862" cy="24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80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Per-pixel metadata:</a:t>
            </a:r>
            <a:endParaRPr lang="en-GB" sz="70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324;p54">
            <a:extLst>
              <a:ext uri="{FF2B5EF4-FFF2-40B4-BE49-F238E27FC236}">
                <a16:creationId xmlns:a16="http://schemas.microsoft.com/office/drawing/2014/main" id="{34BCE414-691C-1847-BAE6-A6A5E421A6D4}"/>
              </a:ext>
            </a:extLst>
          </p:cNvPr>
          <p:cNvSpPr txBox="1">
            <a:spLocks/>
          </p:cNvSpPr>
          <p:nvPr/>
        </p:nvSpPr>
        <p:spPr>
          <a:xfrm>
            <a:off x="1327794" y="3127673"/>
            <a:ext cx="1463862" cy="24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80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General metadata:</a:t>
            </a:r>
            <a:endParaRPr lang="en-GB" sz="70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E141D593-35A2-A54D-B896-56170F9EB0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59" y="4447412"/>
            <a:ext cx="689238" cy="562273"/>
          </a:xfrm>
          <a:prstGeom prst="rect">
            <a:avLst/>
          </a:prstGeom>
        </p:spPr>
      </p:pic>
      <p:sp>
        <p:nvSpPr>
          <p:cNvPr id="96" name="Google Shape;324;p54">
            <a:extLst>
              <a:ext uri="{FF2B5EF4-FFF2-40B4-BE49-F238E27FC236}">
                <a16:creationId xmlns:a16="http://schemas.microsoft.com/office/drawing/2014/main" id="{D3EBA93A-FCB6-1E45-8807-A586706D2F23}"/>
              </a:ext>
            </a:extLst>
          </p:cNvPr>
          <p:cNvSpPr txBox="1">
            <a:spLocks/>
          </p:cNvSpPr>
          <p:nvPr/>
        </p:nvSpPr>
        <p:spPr>
          <a:xfrm>
            <a:off x="5706602" y="802147"/>
            <a:ext cx="1463862" cy="24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80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Measurement data:</a:t>
            </a:r>
            <a:endParaRPr lang="en-GB" sz="70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8D4A72CE-50D5-9A4D-8A91-35A74E9A8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8037" y="3196166"/>
            <a:ext cx="1500855" cy="1454400"/>
          </a:xfrm>
          <a:prstGeom prst="rect">
            <a:avLst/>
          </a:prstGeom>
        </p:spPr>
      </p:pic>
      <p:sp>
        <p:nvSpPr>
          <p:cNvPr id="103" name="Google Shape;399;p62">
            <a:extLst>
              <a:ext uri="{FF2B5EF4-FFF2-40B4-BE49-F238E27FC236}">
                <a16:creationId xmlns:a16="http://schemas.microsoft.com/office/drawing/2014/main" id="{CD8563A0-E573-2740-A35A-4B048066C8AD}"/>
              </a:ext>
            </a:extLst>
          </p:cNvPr>
          <p:cNvSpPr txBox="1">
            <a:spLocks/>
          </p:cNvSpPr>
          <p:nvPr/>
        </p:nvSpPr>
        <p:spPr>
          <a:xfrm>
            <a:off x="304800" y="1584063"/>
            <a:ext cx="3775955" cy="174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Updated for compliance with new CEOS-ARD SAR PFS:                                    (CEOS-ARD for Synthetic Aperture Radar v1.0 [NRB product])</a:t>
            </a:r>
            <a:endParaRPr lang="en-AU" sz="1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C00000"/>
                </a:solidFill>
              </a:rPr>
              <a:t>Self-assessment submitted 2 April 2024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002060"/>
                </a:solidFill>
              </a:rPr>
              <a:t>Revisions required to (XML) metadata only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002060"/>
                </a:solidFill>
              </a:rPr>
              <a:t>Measurement data and Per-pixel metadata unchanged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002060"/>
                </a:solidFill>
              </a:rPr>
              <a:t>Re-processing of all products ongoing. Replacement of products </a:t>
            </a:r>
            <a:r>
              <a:rPr lang="en-AU" sz="900">
                <a:solidFill>
                  <a:srgbClr val="002060"/>
                </a:solidFill>
              </a:rPr>
              <a:t>on G-Portal, GWW</a:t>
            </a:r>
            <a:r>
              <a:rPr lang="en-AU" sz="900" dirty="0">
                <a:solidFill>
                  <a:srgbClr val="002060"/>
                </a:solidFill>
              </a:rPr>
              <a:t>, AWS during 2024</a:t>
            </a:r>
          </a:p>
          <a:p>
            <a:pPr lvl="2" indent="-247650">
              <a:lnSpc>
                <a:spcPct val="115000"/>
              </a:lnSpc>
              <a:spcBef>
                <a:spcPts val="0"/>
              </a:spcBef>
              <a:buClr>
                <a:schemeClr val="tx2"/>
              </a:buClr>
              <a:buSzPts val="1600"/>
            </a:pPr>
            <a:endParaRPr lang="en-A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3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Updates to CEOS-ARD for SAR v1.0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 txBox="1">
            <a:spLocks noGrp="1"/>
          </p:cNvSpPr>
          <p:nvPr>
            <p:ph type="sldNum" idx="12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9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67A8F-5253-114B-8541-602BA28484D0}"/>
              </a:ext>
            </a:extLst>
          </p:cNvPr>
          <p:cNvSpPr txBox="1"/>
          <p:nvPr/>
        </p:nvSpPr>
        <p:spPr>
          <a:xfrm>
            <a:off x="345225" y="759581"/>
            <a:ext cx="3429000" cy="813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Bef>
                <a:spcPts val="375"/>
              </a:spcBef>
            </a:pPr>
            <a:r>
              <a:rPr lang="en-GB" sz="1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ALOS-2 PALSAR-2</a:t>
            </a:r>
            <a:endParaRPr lang="en-GB" sz="1200" b="1" dirty="0">
              <a:solidFill>
                <a:srgbClr val="0070C0"/>
              </a:solidFill>
            </a:endParaRPr>
          </a:p>
          <a:p>
            <a:pPr algn="ctr" rtl="0">
              <a:lnSpc>
                <a:spcPct val="115000"/>
              </a:lnSpc>
              <a:spcBef>
                <a:spcPts val="375"/>
              </a:spcBef>
            </a:pPr>
            <a:r>
              <a:rPr lang="en-GB" sz="1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ScanSAR K&amp;C tile data</a:t>
            </a:r>
          </a:p>
          <a:p>
            <a:pPr algn="ctr" rtl="0">
              <a:lnSpc>
                <a:spcPct val="115000"/>
              </a:lnSpc>
              <a:spcBef>
                <a:spcPts val="375"/>
              </a:spcBef>
            </a:pPr>
            <a:r>
              <a:rPr lang="en-GB" sz="1200" b="1" dirty="0">
                <a:solidFill>
                  <a:srgbClr val="0070C0"/>
                </a:solidFill>
              </a:rPr>
              <a:t>[50 m; 1x1 </a:t>
            </a:r>
            <a:r>
              <a:rPr lang="en-GB" sz="1200" b="1" dirty="0" err="1">
                <a:solidFill>
                  <a:srgbClr val="0070C0"/>
                </a:solidFill>
              </a:rPr>
              <a:t>deg</a:t>
            </a:r>
            <a:r>
              <a:rPr lang="en-GB" sz="1200" b="1" dirty="0">
                <a:solidFill>
                  <a:srgbClr val="0070C0"/>
                </a:solidFill>
              </a:rPr>
              <a:t> tiles; single-date]</a:t>
            </a:r>
            <a:endParaRPr lang="en-GB" sz="375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324;p54">
            <a:extLst>
              <a:ext uri="{FF2B5EF4-FFF2-40B4-BE49-F238E27FC236}">
                <a16:creationId xmlns:a16="http://schemas.microsoft.com/office/drawing/2014/main" id="{7EF7B5E7-C1C7-7845-90D1-BEB394F662D5}"/>
              </a:ext>
            </a:extLst>
          </p:cNvPr>
          <p:cNvSpPr txBox="1">
            <a:spLocks/>
          </p:cNvSpPr>
          <p:nvPr/>
        </p:nvSpPr>
        <p:spPr>
          <a:xfrm>
            <a:off x="5746471" y="2881354"/>
            <a:ext cx="1463862" cy="24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80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Per-pixel metadata:</a:t>
            </a:r>
            <a:endParaRPr lang="en-GB" sz="70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324;p54">
            <a:extLst>
              <a:ext uri="{FF2B5EF4-FFF2-40B4-BE49-F238E27FC236}">
                <a16:creationId xmlns:a16="http://schemas.microsoft.com/office/drawing/2014/main" id="{2FD3BB99-A317-7541-ADFE-50D09300A519}"/>
              </a:ext>
            </a:extLst>
          </p:cNvPr>
          <p:cNvSpPr txBox="1">
            <a:spLocks/>
          </p:cNvSpPr>
          <p:nvPr/>
        </p:nvSpPr>
        <p:spPr>
          <a:xfrm>
            <a:off x="5706602" y="802147"/>
            <a:ext cx="1463862" cy="24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80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Measurement data:</a:t>
            </a:r>
            <a:endParaRPr lang="en-GB" sz="70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324;p54">
            <a:extLst>
              <a:ext uri="{FF2B5EF4-FFF2-40B4-BE49-F238E27FC236}">
                <a16:creationId xmlns:a16="http://schemas.microsoft.com/office/drawing/2014/main" id="{182A7BD5-C2CA-1E40-BE53-80A0C58760B2}"/>
              </a:ext>
            </a:extLst>
          </p:cNvPr>
          <p:cNvSpPr txBox="1">
            <a:spLocks/>
          </p:cNvSpPr>
          <p:nvPr/>
        </p:nvSpPr>
        <p:spPr>
          <a:xfrm>
            <a:off x="1327794" y="3127673"/>
            <a:ext cx="1463862" cy="24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80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General metadata:</a:t>
            </a:r>
            <a:endParaRPr lang="en-GB" sz="70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323;p54">
            <a:extLst>
              <a:ext uri="{FF2B5EF4-FFF2-40B4-BE49-F238E27FC236}">
                <a16:creationId xmlns:a16="http://schemas.microsoft.com/office/drawing/2014/main" id="{BCDEE4D8-6126-1E49-8271-6B77C9DC4161}"/>
              </a:ext>
            </a:extLst>
          </p:cNvPr>
          <p:cNvSpPr txBox="1">
            <a:spLocks/>
          </p:cNvSpPr>
          <p:nvPr/>
        </p:nvSpPr>
        <p:spPr>
          <a:xfrm>
            <a:off x="6502918" y="2563857"/>
            <a:ext cx="1450671" cy="27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l-GR" sz="675" b="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lang="el-GR" sz="675" b="0" baseline="300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l-GR" sz="675" b="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675" b="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Backscatter (HV)</a:t>
            </a:r>
            <a:endParaRPr lang="en-GB" sz="619" b="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324;p54">
            <a:extLst>
              <a:ext uri="{FF2B5EF4-FFF2-40B4-BE49-F238E27FC236}">
                <a16:creationId xmlns:a16="http://schemas.microsoft.com/office/drawing/2014/main" id="{F2C605D6-3ED3-0D44-9821-A8B965CC645F}"/>
              </a:ext>
            </a:extLst>
          </p:cNvPr>
          <p:cNvSpPr txBox="1">
            <a:spLocks/>
          </p:cNvSpPr>
          <p:nvPr/>
        </p:nvSpPr>
        <p:spPr>
          <a:xfrm>
            <a:off x="4915413" y="2563857"/>
            <a:ext cx="1450675" cy="27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l-GR" sz="675" b="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γ</a:t>
            </a:r>
            <a:r>
              <a:rPr lang="el-GR" sz="675" b="0" baseline="300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lang="en-GB" sz="675" b="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Backscatter (HH)</a:t>
            </a:r>
            <a:endParaRPr lang="en-GB" sz="619" b="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C498F03-816D-2148-AC85-00115140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660" y="1118783"/>
            <a:ext cx="1454400" cy="145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B4CC4F-8CED-9D48-B823-4C1C1CA57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643" y="1117350"/>
            <a:ext cx="1454400" cy="1454400"/>
          </a:xfrm>
          <a:prstGeom prst="rect">
            <a:avLst/>
          </a:prstGeom>
        </p:spPr>
      </p:pic>
      <p:sp>
        <p:nvSpPr>
          <p:cNvPr id="29" name="Google Shape;323;p54">
            <a:extLst>
              <a:ext uri="{FF2B5EF4-FFF2-40B4-BE49-F238E27FC236}">
                <a16:creationId xmlns:a16="http://schemas.microsoft.com/office/drawing/2014/main" id="{282B7B19-F7E3-8644-8B07-D4C06AFCE27A}"/>
              </a:ext>
            </a:extLst>
          </p:cNvPr>
          <p:cNvSpPr txBox="1">
            <a:spLocks/>
          </p:cNvSpPr>
          <p:nvPr/>
        </p:nvSpPr>
        <p:spPr>
          <a:xfrm>
            <a:off x="4977915" y="4613880"/>
            <a:ext cx="1213536" cy="27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675" b="0" i="1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Local Incidence Angle</a:t>
            </a:r>
          </a:p>
        </p:txBody>
      </p:sp>
      <p:sp>
        <p:nvSpPr>
          <p:cNvPr id="31" name="Google Shape;324;p54">
            <a:extLst>
              <a:ext uri="{FF2B5EF4-FFF2-40B4-BE49-F238E27FC236}">
                <a16:creationId xmlns:a16="http://schemas.microsoft.com/office/drawing/2014/main" id="{43DA5B6E-6928-884F-93E5-DC28E3B18890}"/>
              </a:ext>
            </a:extLst>
          </p:cNvPr>
          <p:cNvSpPr txBox="1">
            <a:spLocks/>
          </p:cNvSpPr>
          <p:nvPr/>
        </p:nvSpPr>
        <p:spPr>
          <a:xfrm>
            <a:off x="6452061" y="4613880"/>
            <a:ext cx="1499850" cy="27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675" b="0" i="1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Data Mask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72034C9-46A6-E549-ADAE-34951DAFA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660" y="3196166"/>
            <a:ext cx="1454400" cy="145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AA6991-B6CB-894D-B7C4-7605D13B1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511" y="3188701"/>
            <a:ext cx="1454400" cy="1454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E3748AE-86B7-3D45-9701-59CE42300B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59" y="4447412"/>
            <a:ext cx="689238" cy="5622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C1A991F-7358-DD4F-B608-80B27B920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415" y="3295312"/>
            <a:ext cx="3935921" cy="2473351"/>
          </a:xfrm>
          <a:prstGeom prst="rect">
            <a:avLst/>
          </a:prstGeom>
        </p:spPr>
      </p:pic>
      <p:sp>
        <p:nvSpPr>
          <p:cNvPr id="52" name="Google Shape;399;p62">
            <a:extLst>
              <a:ext uri="{FF2B5EF4-FFF2-40B4-BE49-F238E27FC236}">
                <a16:creationId xmlns:a16="http://schemas.microsoft.com/office/drawing/2014/main" id="{2FA999AC-4BB8-384E-986D-C4FFB52BAA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584062"/>
            <a:ext cx="3718560" cy="174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Updated for compliance with new CEOS-ARD SAR PFS:                                    (CEOS-ARD for Synthetic Aperture Radar v1.0 [NRB product])</a:t>
            </a:r>
            <a:endParaRPr lang="en-AU" sz="1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C00000"/>
                </a:solidFill>
              </a:rPr>
              <a:t>Self-assessment submitted 2 April 2024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Revisions required to (XML) metadata only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002060"/>
                </a:solidFill>
              </a:rPr>
              <a:t>Measurement data and Per-pixel metadata unchanged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900" dirty="0">
                <a:solidFill>
                  <a:srgbClr val="002060"/>
                </a:solidFill>
              </a:rPr>
              <a:t>Valid for products from 2024. Mosaic products for 2023 and earlier remain compliant with CARD4L NRB v.5.5</a:t>
            </a:r>
          </a:p>
          <a:p>
            <a:pPr lvl="2" indent="-247650" rtl="0">
              <a:lnSpc>
                <a:spcPct val="115000"/>
              </a:lnSpc>
              <a:spcBef>
                <a:spcPts val="0"/>
              </a:spcBef>
              <a:buClr>
                <a:schemeClr val="tx2"/>
              </a:buClr>
              <a:buSzPts val="1600"/>
            </a:pPr>
            <a:endParaRPr sz="9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39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Updates to CEOS-ARD for SAR v1.0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 txBox="1">
            <a:spLocks noGrp="1"/>
          </p:cNvSpPr>
          <p:nvPr>
            <p:ph type="sldNum" idx="12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E141D593-35A2-A54D-B896-56170F9EB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59" y="4447412"/>
            <a:ext cx="689238" cy="5622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5BB712-35CC-9240-8C09-E9F4F04A1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34" y="1025766"/>
            <a:ext cx="7137343" cy="36912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E10A0D-D531-CF42-A6AB-4054AB99FE57}"/>
              </a:ext>
            </a:extLst>
          </p:cNvPr>
          <p:cNvSpPr txBox="1"/>
          <p:nvPr/>
        </p:nvSpPr>
        <p:spPr>
          <a:xfrm>
            <a:off x="4801190" y="3007125"/>
            <a:ext cx="3518115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731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</a:pPr>
            <a:endParaRPr lang="en-GB" sz="1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B7AF99-CCA7-B746-BFF2-53868D1EBF1F}"/>
              </a:ext>
            </a:extLst>
          </p:cNvPr>
          <p:cNvSpPr txBox="1"/>
          <p:nvPr/>
        </p:nvSpPr>
        <p:spPr>
          <a:xfrm>
            <a:off x="4823525" y="3062991"/>
            <a:ext cx="32986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Public access @JAXA EORC www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B038E-6999-3A47-8E58-36D96ABB23DB}"/>
              </a:ext>
            </a:extLst>
          </p:cNvPr>
          <p:cNvSpPr txBox="1"/>
          <p:nvPr/>
        </p:nvSpPr>
        <p:spPr>
          <a:xfrm>
            <a:off x="4801189" y="3646270"/>
            <a:ext cx="351811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731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</a:pPr>
            <a:endParaRPr lang="en-GB" sz="1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31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</a:pPr>
            <a:endParaRPr lang="en-GB" sz="1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0C7A07-0105-FF4A-BBC3-8082DBACFAA2}"/>
              </a:ext>
            </a:extLst>
          </p:cNvPr>
          <p:cNvSpPr txBox="1"/>
          <p:nvPr/>
        </p:nvSpPr>
        <p:spPr>
          <a:xfrm>
            <a:off x="4576637" y="4185970"/>
            <a:ext cx="351811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731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</a:pPr>
            <a:endParaRPr lang="en-GB" sz="1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31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</a:pPr>
            <a:endParaRPr lang="en-GB" sz="10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AE0600-DE85-6842-8B2B-BD159ED0671B}"/>
              </a:ext>
            </a:extLst>
          </p:cNvPr>
          <p:cNvSpPr txBox="1"/>
          <p:nvPr/>
        </p:nvSpPr>
        <p:spPr>
          <a:xfrm>
            <a:off x="4823525" y="3543841"/>
            <a:ext cx="4048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Public access @ G-Portal, </a:t>
            </a:r>
            <a:r>
              <a:rPr lang="en-GB" sz="1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GEE, AWS, [DE-Africa]</a:t>
            </a:r>
          </a:p>
          <a:p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Re-processing ongoing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0C380-6208-3D41-9A0F-17C55D60FAA8}"/>
              </a:ext>
            </a:extLst>
          </p:cNvPr>
          <p:cNvSpPr txBox="1"/>
          <p:nvPr/>
        </p:nvSpPr>
        <p:spPr>
          <a:xfrm>
            <a:off x="4859022" y="4262708"/>
            <a:ext cx="39466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Access via JAXA RA (K&amp;C) programme</a:t>
            </a:r>
          </a:p>
        </p:txBody>
      </p:sp>
    </p:spTree>
    <p:extLst>
      <p:ext uri="{BB962C8B-B14F-4D97-AF65-F5344CB8AC3E}">
        <p14:creationId xmlns:p14="http://schemas.microsoft.com/office/powerpoint/2010/main" val="413072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JAXA EORC plans for CEOS-ARD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 txBox="1">
            <a:spLocks noGrp="1"/>
          </p:cNvSpPr>
          <p:nvPr>
            <p:ph type="sldNum" idx="12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9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30918B-885D-5D4C-BD16-5D78090085A1}"/>
              </a:ext>
            </a:extLst>
          </p:cNvPr>
          <p:cNvSpPr txBox="1"/>
          <p:nvPr/>
        </p:nvSpPr>
        <p:spPr>
          <a:xfrm>
            <a:off x="608696" y="1023292"/>
            <a:ext cx="3939614" cy="416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Bef>
                <a:spcPts val="375"/>
              </a:spcBef>
            </a:pPr>
            <a:r>
              <a:rPr lang="en-GB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Plans for 2024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E141D593-35A2-A54D-B896-56170F9EB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59" y="4447412"/>
            <a:ext cx="689238" cy="5622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51126A-F66E-084D-A853-10FF60B34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106" y="1213316"/>
            <a:ext cx="2281441" cy="3399794"/>
          </a:xfrm>
          <a:prstGeom prst="rect">
            <a:avLst/>
          </a:prstGeom>
        </p:spPr>
      </p:pic>
      <p:sp>
        <p:nvSpPr>
          <p:cNvPr id="20" name="テキスト ボックス 11">
            <a:extLst>
              <a:ext uri="{FF2B5EF4-FFF2-40B4-BE49-F238E27FC236}">
                <a16:creationId xmlns:a16="http://schemas.microsoft.com/office/drawing/2014/main" id="{FD783C68-3CF9-684D-BA99-C92342C328D7}"/>
              </a:ext>
            </a:extLst>
          </p:cNvPr>
          <p:cNvSpPr txBox="1"/>
          <p:nvPr/>
        </p:nvSpPr>
        <p:spPr>
          <a:xfrm>
            <a:off x="5898106" y="4347384"/>
            <a:ext cx="22814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solidFill>
                  <a:schemeClr val="bg1"/>
                </a:solidFill>
              </a:rPr>
              <a:t>Courtesy of Y. Yamaguchi                             © JAXA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9E7C69-CB36-E941-8282-9538E0518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998" y="1296526"/>
            <a:ext cx="709999" cy="476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Google Shape;324;p54">
            <a:extLst>
              <a:ext uri="{FF2B5EF4-FFF2-40B4-BE49-F238E27FC236}">
                <a16:creationId xmlns:a16="http://schemas.microsoft.com/office/drawing/2014/main" id="{42C13CD8-4CF3-964F-95DC-E9EB1D644ACB}"/>
              </a:ext>
            </a:extLst>
          </p:cNvPr>
          <p:cNvSpPr txBox="1">
            <a:spLocks/>
          </p:cNvSpPr>
          <p:nvPr/>
        </p:nvSpPr>
        <p:spPr>
          <a:xfrm>
            <a:off x="5951913" y="925101"/>
            <a:ext cx="2173826" cy="24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281"/>
              </a:spcBef>
              <a:buNone/>
            </a:pPr>
            <a:r>
              <a:rPr lang="en-GB" sz="800" i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ALOS-2 polarimetric decomposition</a:t>
            </a:r>
            <a:endParaRPr lang="en-GB" sz="700" i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399;p62">
            <a:extLst>
              <a:ext uri="{FF2B5EF4-FFF2-40B4-BE49-F238E27FC236}">
                <a16:creationId xmlns:a16="http://schemas.microsoft.com/office/drawing/2014/main" id="{10E8B387-16BE-8443-ADAC-A9A89E69FDB2}"/>
              </a:ext>
            </a:extLst>
          </p:cNvPr>
          <p:cNvSpPr txBox="1">
            <a:spLocks/>
          </p:cNvSpPr>
          <p:nvPr/>
        </p:nvSpPr>
        <p:spPr>
          <a:xfrm>
            <a:off x="568270" y="1429080"/>
            <a:ext cx="4902631" cy="32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209550" indent="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  <a:buNone/>
            </a:pPr>
            <a:r>
              <a:rPr lang="en-AU" sz="1200" b="1" dirty="0">
                <a:solidFill>
                  <a:srgbClr val="0070C0"/>
                </a:solidFill>
              </a:rPr>
              <a:t>JERS-1 SAR mosaics </a:t>
            </a:r>
            <a:endParaRPr lang="en-AU" sz="1200" b="1" dirty="0">
              <a:solidFill>
                <a:srgbClr val="002060"/>
              </a:solidFill>
            </a:endParaRP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1200" dirty="0">
                <a:solidFill>
                  <a:srgbClr val="002060"/>
                </a:solidFill>
              </a:rPr>
              <a:t>Self-assessment for CEOS-ARD for SAR v1.0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1200" dirty="0">
                <a:solidFill>
                  <a:srgbClr val="002060"/>
                </a:solidFill>
              </a:rPr>
              <a:t>Submission foreseen Q2/2024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endParaRPr lang="en-AU" sz="1200" dirty="0">
              <a:solidFill>
                <a:srgbClr val="002060"/>
              </a:solidFill>
            </a:endParaRPr>
          </a:p>
          <a:p>
            <a:pPr marL="209550" indent="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  <a:buNone/>
            </a:pPr>
            <a:r>
              <a:rPr lang="en-AU" sz="1200" b="1" dirty="0">
                <a:solidFill>
                  <a:srgbClr val="0070C0"/>
                </a:solidFill>
              </a:rPr>
              <a:t>ALOS-4 PALSAR-3</a:t>
            </a:r>
            <a:endParaRPr lang="en-AU" sz="1200" b="1" dirty="0">
              <a:solidFill>
                <a:srgbClr val="002060"/>
              </a:solidFill>
            </a:endParaRP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1200" dirty="0">
                <a:solidFill>
                  <a:srgbClr val="002060"/>
                </a:solidFill>
              </a:rPr>
              <a:t>CEOS-ARD products currently not included in JAXA’s standard processing (AUIG3) system for ALOS-4. 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1200" dirty="0">
                <a:solidFill>
                  <a:srgbClr val="002060"/>
                </a:solidFill>
              </a:rPr>
              <a:t>Special CEOS-ARD processing foreseen at JAXA EORC (CEOS-ARD for SAR v1.0).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1200" dirty="0">
                <a:solidFill>
                  <a:srgbClr val="002060"/>
                </a:solidFill>
              </a:rPr>
              <a:t>ALOS-4 global observations at full polarisation </a:t>
            </a:r>
            <a:r>
              <a:rPr lang="en-AU" sz="1200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AU" sz="1200" dirty="0">
                <a:solidFill>
                  <a:srgbClr val="002060"/>
                </a:solidFill>
              </a:rPr>
              <a:t> Global mosaic generation to continue.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r>
              <a:rPr lang="en-AU" sz="1200" dirty="0">
                <a:solidFill>
                  <a:srgbClr val="002060"/>
                </a:solidFill>
              </a:rPr>
              <a:t>In addition to </a:t>
            </a:r>
            <a:r>
              <a:rPr lang="en-AU" sz="1200" b="1" dirty="0">
                <a:solidFill>
                  <a:srgbClr val="002060"/>
                </a:solidFill>
              </a:rPr>
              <a:t>NRB</a:t>
            </a:r>
            <a:r>
              <a:rPr lang="en-AU" sz="1200" dirty="0">
                <a:solidFill>
                  <a:srgbClr val="002060"/>
                </a:solidFill>
              </a:rPr>
              <a:t> products, also CEOS-ARD </a:t>
            </a:r>
            <a:r>
              <a:rPr lang="en-AU" sz="1200" b="1" dirty="0">
                <a:solidFill>
                  <a:srgbClr val="002060"/>
                </a:solidFill>
              </a:rPr>
              <a:t>POL</a:t>
            </a:r>
            <a:r>
              <a:rPr lang="en-AU" sz="1200" dirty="0">
                <a:solidFill>
                  <a:srgbClr val="002060"/>
                </a:solidFill>
              </a:rPr>
              <a:t> and </a:t>
            </a:r>
            <a:r>
              <a:rPr lang="en-AU" sz="1200" b="1" dirty="0">
                <a:solidFill>
                  <a:srgbClr val="002060"/>
                </a:solidFill>
              </a:rPr>
              <a:t>GSLC</a:t>
            </a:r>
            <a:r>
              <a:rPr lang="en-AU" sz="1200" dirty="0">
                <a:solidFill>
                  <a:srgbClr val="002060"/>
                </a:solidFill>
              </a:rPr>
              <a:t> under consideration on a R&amp;D basis.</a:t>
            </a: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endParaRPr lang="en-AU" sz="1200" dirty="0">
              <a:solidFill>
                <a:srgbClr val="002060"/>
              </a:solidFill>
            </a:endParaRPr>
          </a:p>
          <a:p>
            <a:pPr marL="381000" indent="-171450">
              <a:lnSpc>
                <a:spcPct val="115000"/>
              </a:lnSpc>
              <a:spcBef>
                <a:spcPts val="375"/>
              </a:spcBef>
              <a:buClr>
                <a:schemeClr val="tx2"/>
              </a:buClr>
              <a:buSzPts val="1600"/>
            </a:pPr>
            <a:endParaRPr lang="en-AU" sz="1200" dirty="0">
              <a:solidFill>
                <a:srgbClr val="002060"/>
              </a:solidFill>
            </a:endParaRPr>
          </a:p>
          <a:p>
            <a:pPr lvl="2" indent="-247650">
              <a:lnSpc>
                <a:spcPct val="115000"/>
              </a:lnSpc>
              <a:spcBef>
                <a:spcPts val="0"/>
              </a:spcBef>
              <a:buClr>
                <a:schemeClr val="tx2"/>
              </a:buClr>
              <a:buSzPts val="1600"/>
            </a:pPr>
            <a:endParaRPr lang="en-A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941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a2ec767-4239-4b88-8213-135be5b810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5B3EBB7AC1D418C988FF500FD7151" ma:contentTypeVersion="18" ma:contentTypeDescription="Create a new document." ma:contentTypeScope="" ma:versionID="02a419d305037ba55f689d3c4e801d1e">
  <xsd:schema xmlns:xsd="http://www.w3.org/2001/XMLSchema" xmlns:xs="http://www.w3.org/2001/XMLSchema" xmlns:p="http://schemas.microsoft.com/office/2006/metadata/properties" xmlns:ns3="ea2ec767-4239-4b88-8213-135be5b8107b" xmlns:ns4="fc5db63a-2a95-484a-aa6d-0e90901fdd52" targetNamespace="http://schemas.microsoft.com/office/2006/metadata/properties" ma:root="true" ma:fieldsID="0d8c57fe691edc1adade4a3a060d299d" ns3:_="" ns4:_="">
    <xsd:import namespace="ea2ec767-4239-4b88-8213-135be5b8107b"/>
    <xsd:import namespace="fc5db63a-2a95-484a-aa6d-0e90901fdd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ec767-4239-4b88-8213-135be5b81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db63a-2a95-484a-aa6d-0e90901fdd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B35607-DACB-4F6D-B441-B28D520E8A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CD0E50-9FF9-46A3-BA88-90B3CCC5AD31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c5db63a-2a95-484a-aa6d-0e90901fdd52"/>
    <ds:schemaRef ds:uri="http://schemas.microsoft.com/office/2006/metadata/properties"/>
    <ds:schemaRef ds:uri="ea2ec767-4239-4b88-8213-135be5b8107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A86DF07-7630-4391-9E80-E33F6019A6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ec767-4239-4b88-8213-135be5b8107b"/>
    <ds:schemaRef ds:uri="fc5db63a-2a95-484a-aa6d-0e90901fdd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481</Words>
  <Application>Microsoft Macintosh PowerPoint</Application>
  <PresentationFormat>On-screen Show (16:9)</PresentationFormat>
  <Paragraphs>86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Noto Sans Symbols</vt:lpstr>
      <vt:lpstr>Arial</vt:lpstr>
      <vt:lpstr>Calibri</vt:lpstr>
      <vt:lpstr>Courier New</vt:lpstr>
      <vt:lpstr>Simple Light</vt:lpstr>
      <vt:lpstr>ceos</vt:lpstr>
      <vt:lpstr>標準デザイン</vt:lpstr>
      <vt:lpstr>LSI-VC-15 Item 2.1</vt:lpstr>
      <vt:lpstr>Updates to CEOS-ARD for SAR v1.0</vt:lpstr>
      <vt:lpstr>Updates to CEOS-ARD for SAR v1.0</vt:lpstr>
      <vt:lpstr>Updates to CEOS-ARD for SAR v1.0</vt:lpstr>
      <vt:lpstr>Updates to CEOS-ARD for SAR v1.0</vt:lpstr>
      <vt:lpstr>JAXA EORC plans for CEOS-ARD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JAXA</dc:title>
  <dc:creator>田殿武雄Takeo TADONO</dc:creator>
  <cp:lastModifiedBy>Ake Ros</cp:lastModifiedBy>
  <cp:revision>51</cp:revision>
  <dcterms:modified xsi:type="dcterms:W3CDTF">2024-04-02T11:44:23Z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0x010100B935B3EBB7AC1D418C988FF500FD7151</vt:lpwstr>
  </property>
</Properties>
</file>