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Play"/>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gTLcGR2EJ/FSiEcjNhKLByXx4M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Play-regular.fntdata"/><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font" Target="fonts/Play-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26" name="Google Shape;2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sp>
      <p:sp>
        <p:nvSpPr>
          <p:cNvPr id="64" name="Google Shape;6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lay"/>
              <a:buNone/>
            </a:pPr>
            <a:r>
              <a:rPr lang="en-US"/>
              <a:t>CEOS ARD updates and self assessment report:  </a:t>
            </a:r>
            <a:br>
              <a:rPr lang="en-US"/>
            </a:br>
            <a:r>
              <a:rPr lang="en-US"/>
              <a:t>OPERA and NISAR products</a:t>
            </a:r>
            <a:endParaRPr/>
          </a:p>
        </p:txBody>
      </p:sp>
      <p:sp>
        <p:nvSpPr>
          <p:cNvPr id="85" name="Google Shape;85;p1"/>
          <p:cNvSpPr txBox="1"/>
          <p:nvPr/>
        </p:nvSpPr>
        <p:spPr>
          <a:xfrm>
            <a:off x="5116286" y="3755571"/>
            <a:ext cx="23471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Arial"/>
                <a:ea typeface="Arial"/>
                <a:cs typeface="Arial"/>
                <a:sym typeface="Arial"/>
              </a:rPr>
              <a:t>Bruce Chapman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15489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OPERA and NISAR RTC products</a:t>
            </a:r>
            <a:endParaRPr/>
          </a:p>
        </p:txBody>
      </p:sp>
      <p:sp>
        <p:nvSpPr>
          <p:cNvPr id="91" name="Google Shape;91;p2"/>
          <p:cNvSpPr txBox="1"/>
          <p:nvPr>
            <p:ph idx="1" type="body"/>
          </p:nvPr>
        </p:nvSpPr>
        <p:spPr>
          <a:xfrm>
            <a:off x="0" y="1480457"/>
            <a:ext cx="11506199" cy="5279572"/>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US"/>
              <a:t>The OPERA project is already archiving S1 RTC products at the ASF DAAC.</a:t>
            </a:r>
            <a:endParaRPr/>
          </a:p>
          <a:p>
            <a:pPr indent="-228600" lvl="0" marL="228600" rtl="0" algn="l">
              <a:lnSpc>
                <a:spcPct val="90000"/>
              </a:lnSpc>
              <a:spcBef>
                <a:spcPts val="1000"/>
              </a:spcBef>
              <a:spcAft>
                <a:spcPts val="0"/>
              </a:spcAft>
              <a:buClr>
                <a:schemeClr val="dk1"/>
              </a:buClr>
              <a:buSzPct val="100000"/>
              <a:buChar char="•"/>
            </a:pPr>
            <a:r>
              <a:rPr lang="en-US"/>
              <a:t>The Self Assessment of the OPERA S1 RTC product was completed by Tom Logan (ASF) but has not yet been submitted.</a:t>
            </a:r>
            <a:endParaRPr/>
          </a:p>
          <a:p>
            <a:pPr indent="-228600" lvl="0" marL="228600" rtl="0" algn="l">
              <a:lnSpc>
                <a:spcPct val="90000"/>
              </a:lnSpc>
              <a:spcBef>
                <a:spcPts val="1000"/>
              </a:spcBef>
              <a:spcAft>
                <a:spcPts val="0"/>
              </a:spcAft>
              <a:buClr>
                <a:schemeClr val="dk1"/>
              </a:buClr>
              <a:buSzPct val="100000"/>
              <a:buChar char="•"/>
            </a:pPr>
            <a:r>
              <a:rPr lang="en-US"/>
              <a:t>There are two issues that came up, but the RTC products were found to be otherwise compliant</a:t>
            </a:r>
            <a:endParaRPr/>
          </a:p>
          <a:p>
            <a:pPr indent="-228600" lvl="1" marL="685800" rtl="0" algn="l">
              <a:lnSpc>
                <a:spcPct val="90000"/>
              </a:lnSpc>
              <a:spcBef>
                <a:spcPts val="500"/>
              </a:spcBef>
              <a:spcAft>
                <a:spcPts val="0"/>
              </a:spcAft>
              <a:buClr>
                <a:schemeClr val="dk1"/>
              </a:buClr>
              <a:buSzPct val="100000"/>
              <a:buChar char="•"/>
            </a:pPr>
            <a:r>
              <a:rPr lang="en-US"/>
              <a:t>Under “Source Data Image Attributes” section 1.6.7, one of the attributes, the  ”Azimuth Spacing in meters” was omitted in the original  OPERA RTC metadata hdf5 file.</a:t>
            </a:r>
            <a:endParaRPr/>
          </a:p>
          <a:p>
            <a:pPr indent="-228600" lvl="2" marL="1143000" rtl="0" algn="l">
              <a:lnSpc>
                <a:spcPct val="90000"/>
              </a:lnSpc>
              <a:spcBef>
                <a:spcPts val="500"/>
              </a:spcBef>
              <a:spcAft>
                <a:spcPts val="0"/>
              </a:spcAft>
              <a:buClr>
                <a:schemeClr val="dk1"/>
              </a:buClr>
              <a:buSzPct val="100000"/>
              <a:buChar char="•"/>
            </a:pPr>
            <a:r>
              <a:rPr lang="en-US">
                <a:highlight>
                  <a:srgbClr val="FFFF00"/>
                </a:highlight>
              </a:rPr>
              <a:t>It has now been added to </a:t>
            </a:r>
            <a:r>
              <a:rPr i="1" lang="en-US">
                <a:highlight>
                  <a:srgbClr val="FFFF00"/>
                </a:highlight>
              </a:rPr>
              <a:t>future iterations </a:t>
            </a:r>
            <a:r>
              <a:rPr lang="en-US">
                <a:highlight>
                  <a:srgbClr val="FFFF00"/>
                </a:highlight>
              </a:rPr>
              <a:t>of the product (~Feb 2024 onward).</a:t>
            </a:r>
            <a:endParaRPr/>
          </a:p>
          <a:p>
            <a:pPr indent="-228600" lvl="3" marL="1600200" rtl="0" algn="l">
              <a:lnSpc>
                <a:spcPct val="90000"/>
              </a:lnSpc>
              <a:spcBef>
                <a:spcPts val="500"/>
              </a:spcBef>
              <a:spcAft>
                <a:spcPts val="0"/>
              </a:spcAft>
              <a:buClr>
                <a:schemeClr val="dk1"/>
              </a:buClr>
              <a:buSzPct val="100000"/>
              <a:buChar char="•"/>
            </a:pPr>
            <a:r>
              <a:rPr lang="en-US"/>
              <a:t>This was specifically changed so as to meet CEOS ARD threshold requirements.</a:t>
            </a:r>
            <a:endParaRPr/>
          </a:p>
          <a:p>
            <a:pPr indent="-228600" lvl="3" marL="1600200" rtl="0" algn="l">
              <a:lnSpc>
                <a:spcPct val="90000"/>
              </a:lnSpc>
              <a:spcBef>
                <a:spcPts val="500"/>
              </a:spcBef>
              <a:spcAft>
                <a:spcPts val="0"/>
              </a:spcAft>
              <a:buClr>
                <a:schemeClr val="dk1"/>
              </a:buClr>
              <a:buSzPct val="100000"/>
              <a:buChar char="•"/>
            </a:pPr>
            <a:r>
              <a:rPr lang="en-US"/>
              <a:t>The “azimuth spacing in meters” was omitted because the algorithm team recorded the  “azimuth time interval” (that is, the PRI) (which is a constant) and ground velocity from the source SLC, while the azimuth spacing in meters (which is slightly varying i.e., due to the changing ground velocity with time) was not recorded.</a:t>
            </a:r>
            <a:endParaRPr/>
          </a:p>
          <a:p>
            <a:pPr indent="-228600" lvl="2" marL="1143000" rtl="0" algn="l">
              <a:lnSpc>
                <a:spcPct val="90000"/>
              </a:lnSpc>
              <a:spcBef>
                <a:spcPts val="500"/>
              </a:spcBef>
              <a:spcAft>
                <a:spcPts val="0"/>
              </a:spcAft>
              <a:buClr>
                <a:schemeClr val="dk1"/>
              </a:buClr>
              <a:buSzPct val="100000"/>
              <a:buChar char="•"/>
            </a:pPr>
            <a:r>
              <a:rPr lang="en-US"/>
              <a:t>This value is a threshold requirement by the CEOS ARD specifications so that users can estimate the number of looks in the RTC multilooked product.</a:t>
            </a:r>
            <a:endParaRPr/>
          </a:p>
          <a:p>
            <a:pPr indent="-228600" lvl="3" marL="1600200" rtl="0" algn="l">
              <a:lnSpc>
                <a:spcPct val="90000"/>
              </a:lnSpc>
              <a:spcBef>
                <a:spcPts val="500"/>
              </a:spcBef>
              <a:spcAft>
                <a:spcPts val="0"/>
              </a:spcAft>
              <a:buClr>
                <a:schemeClr val="dk1"/>
              </a:buClr>
              <a:buSzPct val="100000"/>
              <a:buChar char="•"/>
            </a:pPr>
            <a:r>
              <a:rPr lang="en-US"/>
              <a:t>The OPERA RTC product actually has an image layer providing the exact number of looks per pixel</a:t>
            </a:r>
            <a:endParaRPr/>
          </a:p>
          <a:p>
            <a:pPr indent="-228600" lvl="2" marL="1143000" rtl="0" algn="l">
              <a:lnSpc>
                <a:spcPct val="90000"/>
              </a:lnSpc>
              <a:spcBef>
                <a:spcPts val="500"/>
              </a:spcBef>
              <a:spcAft>
                <a:spcPts val="0"/>
              </a:spcAft>
              <a:buClr>
                <a:schemeClr val="dk1"/>
              </a:buClr>
              <a:buSzPct val="100000"/>
              <a:buChar char="•"/>
            </a:pPr>
            <a:r>
              <a:rPr lang="en-US"/>
              <a:t>Based on this experience, I have proposed for consideration a minor change to the specification:</a:t>
            </a:r>
            <a:endParaRPr/>
          </a:p>
          <a:p>
            <a:pPr indent="-228600" lvl="3" marL="1600200" rtl="0" algn="l">
              <a:lnSpc>
                <a:spcPct val="90000"/>
              </a:lnSpc>
              <a:spcBef>
                <a:spcPts val="500"/>
              </a:spcBef>
              <a:spcAft>
                <a:spcPts val="0"/>
              </a:spcAft>
              <a:buClr>
                <a:srgbClr val="212121"/>
              </a:buClr>
              <a:buSzPct val="100000"/>
              <a:buChar char="•"/>
            </a:pPr>
            <a:r>
              <a:rPr lang="en-US">
                <a:solidFill>
                  <a:srgbClr val="212121"/>
                </a:solidFill>
                <a:latin typeface="Arial"/>
                <a:ea typeface="Arial"/>
                <a:cs typeface="Arial"/>
                <a:sym typeface="Arial"/>
              </a:rPr>
              <a:t>the threshold requirement would be the azimuth spacing (in meters) or the PRI (in seconds) of the source data product (as well as the other attributes)</a:t>
            </a:r>
            <a:endParaRPr/>
          </a:p>
          <a:p>
            <a:pPr indent="-228600" lvl="3" marL="1600200" rtl="0" algn="l">
              <a:lnSpc>
                <a:spcPct val="90000"/>
              </a:lnSpc>
              <a:spcBef>
                <a:spcPts val="500"/>
              </a:spcBef>
              <a:spcAft>
                <a:spcPts val="0"/>
              </a:spcAft>
              <a:buClr>
                <a:srgbClr val="212121"/>
              </a:buClr>
              <a:buSzPct val="100000"/>
              <a:buChar char="•"/>
            </a:pPr>
            <a:r>
              <a:rPr b="0" i="0" lang="en-US" u="none" strike="noStrike">
                <a:solidFill>
                  <a:srgbClr val="212121"/>
                </a:solidFill>
                <a:latin typeface="Arial"/>
                <a:ea typeface="Arial"/>
                <a:cs typeface="Arial"/>
                <a:sym typeface="Arial"/>
              </a:rPr>
              <a:t>a target requirement that supersedes the baseline requirement would be a pixel-for-pixel image layer providing the number of looks.</a:t>
            </a:r>
            <a:endParaRPr/>
          </a:p>
          <a:p>
            <a:pPr indent="0" lvl="0" marL="0" rtl="0" algn="l">
              <a:lnSpc>
                <a:spcPct val="90000"/>
              </a:lnSpc>
              <a:spcBef>
                <a:spcPts val="1000"/>
              </a:spcBef>
              <a:spcAft>
                <a:spcPts val="0"/>
              </a:spcAft>
              <a:buClr>
                <a:schemeClr val="dk1"/>
              </a:buClr>
              <a:buSzPct val="100000"/>
              <a:buNone/>
            </a:pPr>
            <a:r>
              <a:t/>
            </a:r>
            <a:endParaRPr/>
          </a:p>
          <a:p>
            <a:pPr indent="-120650" lvl="2" marL="1143000" rtl="0" algn="l">
              <a:lnSpc>
                <a:spcPct val="90000"/>
              </a:lnSpc>
              <a:spcBef>
                <a:spcPts val="500"/>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OPERA and NISAR RTC products</a:t>
            </a:r>
            <a:endParaRPr/>
          </a:p>
        </p:txBody>
      </p:sp>
      <p:sp>
        <p:nvSpPr>
          <p:cNvPr id="97" name="Google Shape;97;p3"/>
          <p:cNvSpPr txBox="1"/>
          <p:nvPr>
            <p:ph idx="1" type="body"/>
          </p:nvPr>
        </p:nvSpPr>
        <p:spPr>
          <a:xfrm>
            <a:off x="83507" y="1227208"/>
            <a:ext cx="7656236" cy="5630791"/>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US" sz="2000"/>
              <a:t>Second issue:</a:t>
            </a:r>
            <a:endParaRPr/>
          </a:p>
          <a:p>
            <a:pPr indent="-228600" lvl="1" marL="685800" rtl="0" algn="l">
              <a:lnSpc>
                <a:spcPct val="90000"/>
              </a:lnSpc>
              <a:spcBef>
                <a:spcPts val="500"/>
              </a:spcBef>
              <a:spcAft>
                <a:spcPts val="0"/>
              </a:spcAft>
              <a:buClr>
                <a:schemeClr val="dk1"/>
              </a:buClr>
              <a:buSzPct val="100000"/>
              <a:buChar char="•"/>
            </a:pPr>
            <a:r>
              <a:rPr lang="en-US" sz="1600"/>
              <a:t>Under section 2.4 “local incidence angle image”, the threshold requirement is for this image layer to be provided.</a:t>
            </a:r>
            <a:endParaRPr/>
          </a:p>
          <a:p>
            <a:pPr indent="-228600" lvl="1" marL="685800" rtl="0" algn="l">
              <a:lnSpc>
                <a:spcPct val="90000"/>
              </a:lnSpc>
              <a:spcBef>
                <a:spcPts val="500"/>
              </a:spcBef>
              <a:spcAft>
                <a:spcPts val="0"/>
              </a:spcAft>
              <a:buClr>
                <a:schemeClr val="dk1"/>
              </a:buClr>
              <a:buSzPct val="100000"/>
              <a:buChar char="•"/>
            </a:pPr>
            <a:r>
              <a:rPr lang="en-US" sz="1600"/>
              <a:t>This was not initially provided at full resolution</a:t>
            </a:r>
            <a:endParaRPr/>
          </a:p>
          <a:p>
            <a:pPr indent="-228600" lvl="1" marL="685800" rtl="0" algn="l">
              <a:lnSpc>
                <a:spcPct val="90000"/>
              </a:lnSpc>
              <a:spcBef>
                <a:spcPts val="500"/>
              </a:spcBef>
              <a:spcAft>
                <a:spcPts val="0"/>
              </a:spcAft>
              <a:buClr>
                <a:srgbClr val="212121"/>
              </a:buClr>
              <a:buSzPct val="100000"/>
              <a:buChar char="•"/>
            </a:pPr>
            <a:r>
              <a:rPr b="0" i="0" lang="en-US" sz="1600" u="none" strike="noStrike">
                <a:solidFill>
                  <a:srgbClr val="212121"/>
                </a:solidFill>
                <a:highlight>
                  <a:srgbClr val="FFFF00"/>
                </a:highlight>
                <a:latin typeface="Arial"/>
                <a:ea typeface="Arial"/>
                <a:cs typeface="Arial"/>
                <a:sym typeface="Arial"/>
              </a:rPr>
              <a:t>OPERA (and </a:t>
            </a:r>
            <a:r>
              <a:rPr lang="en-US" sz="1600">
                <a:solidFill>
                  <a:srgbClr val="212121"/>
                </a:solidFill>
                <a:highlight>
                  <a:srgbClr val="FFFF00"/>
                </a:highlight>
                <a:latin typeface="Arial"/>
                <a:ea typeface="Arial"/>
                <a:cs typeface="Arial"/>
                <a:sym typeface="Arial"/>
              </a:rPr>
              <a:t>NISAR) now </a:t>
            </a:r>
            <a:r>
              <a:rPr b="0" i="0" lang="en-US" sz="1600" u="none" strike="noStrike">
                <a:solidFill>
                  <a:srgbClr val="212121"/>
                </a:solidFill>
                <a:highlight>
                  <a:srgbClr val="FFFF00"/>
                </a:highlight>
                <a:latin typeface="Arial"/>
                <a:ea typeface="Arial"/>
                <a:cs typeface="Arial"/>
                <a:sym typeface="Arial"/>
              </a:rPr>
              <a:t>plans to provide separate full resolution </a:t>
            </a:r>
            <a:r>
              <a:rPr i="1" lang="en-US" sz="1600">
                <a:solidFill>
                  <a:srgbClr val="212121"/>
                </a:solidFill>
                <a:highlight>
                  <a:srgbClr val="FFFF00"/>
                </a:highlight>
                <a:latin typeface="Arial"/>
                <a:ea typeface="Arial"/>
                <a:cs typeface="Arial"/>
                <a:sym typeface="Arial"/>
              </a:rPr>
              <a:t>static</a:t>
            </a:r>
            <a:r>
              <a:rPr lang="en-US" sz="1600">
                <a:solidFill>
                  <a:srgbClr val="212121"/>
                </a:solidFill>
                <a:highlight>
                  <a:srgbClr val="FFFF00"/>
                </a:highlight>
                <a:latin typeface="Arial"/>
                <a:ea typeface="Arial"/>
                <a:cs typeface="Arial"/>
                <a:sym typeface="Arial"/>
              </a:rPr>
              <a:t> image layers for each image frame.</a:t>
            </a:r>
            <a:endParaRPr/>
          </a:p>
          <a:p>
            <a:pPr indent="-228600" lvl="2" marL="1143000" rtl="0" algn="l">
              <a:lnSpc>
                <a:spcPct val="90000"/>
              </a:lnSpc>
              <a:spcBef>
                <a:spcPts val="500"/>
              </a:spcBef>
              <a:spcAft>
                <a:spcPts val="0"/>
              </a:spcAft>
              <a:buClr>
                <a:srgbClr val="212121"/>
              </a:buClr>
              <a:buSzPct val="100000"/>
              <a:buChar char="•"/>
            </a:pPr>
            <a:r>
              <a:rPr lang="en-US" sz="1400">
                <a:solidFill>
                  <a:srgbClr val="212121"/>
                </a:solidFill>
                <a:latin typeface="Arial"/>
                <a:ea typeface="Arial"/>
                <a:cs typeface="Arial"/>
                <a:sym typeface="Arial"/>
              </a:rPr>
              <a:t>For layers related to image geometry</a:t>
            </a:r>
            <a:endParaRPr/>
          </a:p>
          <a:p>
            <a:pPr indent="-228600" lvl="2" marL="1143000" rtl="0" algn="l">
              <a:lnSpc>
                <a:spcPct val="90000"/>
              </a:lnSpc>
              <a:spcBef>
                <a:spcPts val="500"/>
              </a:spcBef>
              <a:spcAft>
                <a:spcPts val="0"/>
              </a:spcAft>
              <a:buClr>
                <a:srgbClr val="212121"/>
              </a:buClr>
              <a:buSzPct val="100000"/>
              <a:buChar char="•"/>
            </a:pPr>
            <a:r>
              <a:rPr lang="en-US" sz="1400">
                <a:solidFill>
                  <a:srgbClr val="212121"/>
                </a:solidFill>
                <a:latin typeface="Arial"/>
                <a:ea typeface="Arial"/>
                <a:cs typeface="Arial"/>
                <a:sym typeface="Arial"/>
              </a:rPr>
              <a:t>Exact same spatial definition</a:t>
            </a:r>
            <a:endParaRPr/>
          </a:p>
          <a:p>
            <a:pPr indent="-228600" lvl="2" marL="1143000" rtl="0" algn="l">
              <a:lnSpc>
                <a:spcPct val="90000"/>
              </a:lnSpc>
              <a:spcBef>
                <a:spcPts val="500"/>
              </a:spcBef>
              <a:spcAft>
                <a:spcPts val="0"/>
              </a:spcAft>
              <a:buClr>
                <a:srgbClr val="212121"/>
              </a:buClr>
              <a:buSzPct val="100000"/>
              <a:buChar char="•"/>
            </a:pPr>
            <a:r>
              <a:rPr b="0" i="0" lang="en-US" sz="1400" u="none" strike="noStrike">
                <a:solidFill>
                  <a:srgbClr val="212121"/>
                </a:solidFill>
                <a:latin typeface="Arial"/>
                <a:ea typeface="Arial"/>
                <a:cs typeface="Arial"/>
                <a:sym typeface="Arial"/>
              </a:rPr>
              <a:t>This is to av</a:t>
            </a:r>
            <a:r>
              <a:rPr lang="en-US" sz="1400">
                <a:solidFill>
                  <a:srgbClr val="212121"/>
                </a:solidFill>
                <a:latin typeface="Arial"/>
                <a:ea typeface="Arial"/>
                <a:cs typeface="Arial"/>
                <a:sym typeface="Arial"/>
              </a:rPr>
              <a:t>oid duplicating this same image layer in every product.</a:t>
            </a:r>
            <a:endParaRPr/>
          </a:p>
          <a:p>
            <a:pPr indent="-228600" lvl="3" marL="1600200" rtl="0" algn="l">
              <a:lnSpc>
                <a:spcPct val="90000"/>
              </a:lnSpc>
              <a:spcBef>
                <a:spcPts val="500"/>
              </a:spcBef>
              <a:spcAft>
                <a:spcPts val="0"/>
              </a:spcAft>
              <a:buClr>
                <a:srgbClr val="212121"/>
              </a:buClr>
              <a:buSzPct val="100000"/>
              <a:buChar char="•"/>
            </a:pPr>
            <a:r>
              <a:rPr b="0" i="0" lang="en-US" sz="1200" u="none" strike="noStrike">
                <a:solidFill>
                  <a:srgbClr val="212121"/>
                </a:solidFill>
                <a:latin typeface="Arial"/>
                <a:ea typeface="Arial"/>
                <a:cs typeface="Arial"/>
                <a:sym typeface="Arial"/>
              </a:rPr>
              <a:t>Cost and CPU savings</a:t>
            </a:r>
            <a:endParaRPr/>
          </a:p>
          <a:p>
            <a:pPr indent="-228600" lvl="2" marL="1143000" rtl="0" algn="l">
              <a:lnSpc>
                <a:spcPct val="90000"/>
              </a:lnSpc>
              <a:spcBef>
                <a:spcPts val="500"/>
              </a:spcBef>
              <a:spcAft>
                <a:spcPts val="0"/>
              </a:spcAft>
              <a:buClr>
                <a:srgbClr val="212121"/>
              </a:buClr>
              <a:buSzPct val="100000"/>
              <a:buChar char="•"/>
            </a:pPr>
            <a:r>
              <a:rPr b="0" i="0" lang="en-US" sz="1400" u="none" strike="noStrike">
                <a:solidFill>
                  <a:srgbClr val="212121"/>
                </a:solidFill>
                <a:latin typeface="Arial"/>
                <a:ea typeface="Arial"/>
                <a:cs typeface="Arial"/>
                <a:sym typeface="Arial"/>
              </a:rPr>
              <a:t>This concept of storing static files like this in the archive separate from the RTC product has been discussed with the CEOS ARD team and was provisionally agreed to.</a:t>
            </a:r>
            <a:endParaRPr/>
          </a:p>
          <a:p>
            <a:pPr indent="-228600" lvl="2" marL="1143000" rtl="0" algn="l">
              <a:lnSpc>
                <a:spcPct val="90000"/>
              </a:lnSpc>
              <a:spcBef>
                <a:spcPts val="500"/>
              </a:spcBef>
              <a:spcAft>
                <a:spcPts val="0"/>
              </a:spcAft>
              <a:buClr>
                <a:srgbClr val="212121"/>
              </a:buClr>
              <a:buSzPct val="100000"/>
              <a:buChar char="•"/>
            </a:pPr>
            <a:r>
              <a:rPr lang="en-US" sz="1400">
                <a:solidFill>
                  <a:srgbClr val="212121"/>
                </a:solidFill>
                <a:latin typeface="Arial"/>
                <a:ea typeface="Arial"/>
                <a:cs typeface="Arial"/>
                <a:sym typeface="Arial"/>
              </a:rPr>
              <a:t>When finding the desired product at ASF, the static layers can also be downloaded, or a link might be provided in the metadata.</a:t>
            </a:r>
            <a:endParaRPr b="0" i="0" sz="1400" u="none" strike="noStrike">
              <a:solidFill>
                <a:srgbClr val="212121"/>
              </a:solidFill>
              <a:latin typeface="Arial"/>
              <a:ea typeface="Arial"/>
              <a:cs typeface="Arial"/>
              <a:sym typeface="Arial"/>
            </a:endParaRPr>
          </a:p>
          <a:p>
            <a:pPr indent="-228600" lvl="0" marL="228600" rtl="0" algn="l">
              <a:lnSpc>
                <a:spcPct val="90000"/>
              </a:lnSpc>
              <a:spcBef>
                <a:spcPts val="1000"/>
              </a:spcBef>
              <a:spcAft>
                <a:spcPts val="0"/>
              </a:spcAft>
              <a:buClr>
                <a:srgbClr val="212121"/>
              </a:buClr>
              <a:buSzPct val="100000"/>
              <a:buChar char="•"/>
            </a:pPr>
            <a:r>
              <a:rPr lang="en-US" sz="2000">
                <a:solidFill>
                  <a:srgbClr val="212121"/>
                </a:solidFill>
                <a:highlight>
                  <a:srgbClr val="FFFF00"/>
                </a:highlight>
                <a:latin typeface="Arial"/>
                <a:ea typeface="Arial"/>
                <a:cs typeface="Arial"/>
                <a:sym typeface="Arial"/>
              </a:rPr>
              <a:t>It is now believed that the OPERA RTC product is compliant with the CEOS ARD specifications based on Tom Logan Self Assessment</a:t>
            </a:r>
            <a:endParaRPr/>
          </a:p>
          <a:p>
            <a:pPr indent="-111125" lvl="0" marL="228600" rtl="0" algn="l">
              <a:lnSpc>
                <a:spcPct val="90000"/>
              </a:lnSpc>
              <a:spcBef>
                <a:spcPts val="1000"/>
              </a:spcBef>
              <a:spcAft>
                <a:spcPts val="0"/>
              </a:spcAft>
              <a:buClr>
                <a:schemeClr val="dk1"/>
              </a:buClr>
              <a:buSzPct val="100000"/>
              <a:buNone/>
            </a:pPr>
            <a:r>
              <a:t/>
            </a:r>
            <a:endParaRPr b="0" i="0" sz="2000" u="none" strike="noStrike">
              <a:solidFill>
                <a:srgbClr val="212121"/>
              </a:solidFill>
              <a:latin typeface="Arial"/>
              <a:ea typeface="Arial"/>
              <a:cs typeface="Arial"/>
              <a:sym typeface="Arial"/>
            </a:endParaRPr>
          </a:p>
          <a:p>
            <a:pPr indent="-228600" lvl="0" marL="228600" rtl="0" algn="l">
              <a:lnSpc>
                <a:spcPct val="90000"/>
              </a:lnSpc>
              <a:spcBef>
                <a:spcPts val="1000"/>
              </a:spcBef>
              <a:spcAft>
                <a:spcPts val="0"/>
              </a:spcAft>
              <a:buClr>
                <a:srgbClr val="212121"/>
              </a:buClr>
              <a:buSzPct val="100000"/>
              <a:buChar char="•"/>
            </a:pPr>
            <a:r>
              <a:rPr b="0" i="0" lang="en-US" sz="2000" u="none" strike="noStrike">
                <a:solidFill>
                  <a:srgbClr val="212121"/>
                </a:solidFill>
                <a:latin typeface="Arial"/>
                <a:ea typeface="Arial"/>
                <a:cs typeface="Arial"/>
                <a:sym typeface="Arial"/>
              </a:rPr>
              <a:t>The software and metadata of NISAR “GCOV” product is being developed by the same team that produced the OPERA RTC product, and </a:t>
            </a:r>
            <a:r>
              <a:rPr lang="en-US" sz="2000">
                <a:solidFill>
                  <a:srgbClr val="212121"/>
                </a:solidFill>
                <a:latin typeface="Arial"/>
                <a:ea typeface="Arial"/>
                <a:cs typeface="Arial"/>
                <a:sym typeface="Arial"/>
              </a:rPr>
              <a:t>it is therefore expected to be compliant as well.</a:t>
            </a:r>
            <a:endParaRPr/>
          </a:p>
          <a:p>
            <a:pPr indent="-228600" lvl="0" marL="228600" rtl="0" algn="l">
              <a:lnSpc>
                <a:spcPct val="90000"/>
              </a:lnSpc>
              <a:spcBef>
                <a:spcPts val="1000"/>
              </a:spcBef>
              <a:spcAft>
                <a:spcPts val="0"/>
              </a:spcAft>
              <a:buClr>
                <a:srgbClr val="212121"/>
              </a:buClr>
              <a:buSzPct val="100000"/>
              <a:buChar char="•"/>
            </a:pPr>
            <a:r>
              <a:rPr b="0" i="0" lang="en-US" sz="2000" u="none" strike="noStrike">
                <a:solidFill>
                  <a:srgbClr val="212121"/>
                </a:solidFill>
                <a:latin typeface="Arial"/>
                <a:ea typeface="Arial"/>
                <a:cs typeface="Arial"/>
                <a:sym typeface="Arial"/>
              </a:rPr>
              <a:t>The OPERA S1 products will be produc</a:t>
            </a:r>
            <a:r>
              <a:rPr lang="en-US" sz="2000">
                <a:solidFill>
                  <a:srgbClr val="212121"/>
                </a:solidFill>
                <a:latin typeface="Arial"/>
                <a:ea typeface="Arial"/>
                <a:cs typeface="Arial"/>
                <a:sym typeface="Arial"/>
              </a:rPr>
              <a:t>ed for every burst</a:t>
            </a:r>
            <a:endParaRPr/>
          </a:p>
          <a:p>
            <a:pPr indent="-228600" lvl="1" marL="685800" rtl="0" algn="l">
              <a:lnSpc>
                <a:spcPct val="90000"/>
              </a:lnSpc>
              <a:spcBef>
                <a:spcPts val="500"/>
              </a:spcBef>
              <a:spcAft>
                <a:spcPts val="0"/>
              </a:spcAft>
              <a:buClr>
                <a:srgbClr val="212121"/>
              </a:buClr>
              <a:buSzPct val="100000"/>
              <a:buChar char="•"/>
            </a:pPr>
            <a:r>
              <a:rPr b="0" i="0" lang="en-US" sz="1600" u="none" strike="noStrike">
                <a:solidFill>
                  <a:srgbClr val="212121"/>
                </a:solidFill>
                <a:latin typeface="Arial"/>
                <a:ea typeface="Arial"/>
                <a:cs typeface="Arial"/>
                <a:sym typeface="Arial"/>
              </a:rPr>
              <a:t>Potentially reduces data download volumes to only those areas of interest.</a:t>
            </a:r>
            <a:endParaRPr/>
          </a:p>
          <a:p>
            <a:pPr indent="-228600" lvl="1" marL="685800" rtl="0" algn="l">
              <a:lnSpc>
                <a:spcPct val="90000"/>
              </a:lnSpc>
              <a:spcBef>
                <a:spcPts val="500"/>
              </a:spcBef>
              <a:spcAft>
                <a:spcPts val="0"/>
              </a:spcAft>
              <a:buClr>
                <a:srgbClr val="212121"/>
              </a:buClr>
              <a:buSzPct val="100000"/>
              <a:buChar char="•"/>
            </a:pPr>
            <a:r>
              <a:rPr b="0" i="0" lang="en-US" sz="1600" u="none" strike="noStrike">
                <a:solidFill>
                  <a:srgbClr val="212121"/>
                </a:solidFill>
                <a:latin typeface="Arial"/>
                <a:ea typeface="Arial"/>
                <a:cs typeface="Arial"/>
                <a:sym typeface="Arial"/>
              </a:rPr>
              <a:t>Can be seamlessly mosaicked</a:t>
            </a:r>
            <a:endParaRPr/>
          </a:p>
          <a:p>
            <a:pPr indent="-228600" lvl="0" marL="228600" rtl="0" algn="l">
              <a:lnSpc>
                <a:spcPct val="90000"/>
              </a:lnSpc>
              <a:spcBef>
                <a:spcPts val="1000"/>
              </a:spcBef>
              <a:spcAft>
                <a:spcPts val="0"/>
              </a:spcAft>
              <a:buClr>
                <a:srgbClr val="212121"/>
              </a:buClr>
              <a:buSzPct val="100000"/>
              <a:buChar char="•"/>
            </a:pPr>
            <a:r>
              <a:rPr lang="en-US" sz="2000">
                <a:solidFill>
                  <a:srgbClr val="212121"/>
                </a:solidFill>
                <a:latin typeface="Arial"/>
                <a:ea typeface="Arial"/>
                <a:cs typeface="Arial"/>
                <a:sym typeface="Arial"/>
              </a:rPr>
              <a:t>NISAR products will be 240 km x 240 km</a:t>
            </a:r>
            <a:endParaRPr b="0" i="0" sz="2000" u="none" strike="noStrike">
              <a:solidFill>
                <a:srgbClr val="212121"/>
              </a:solidFill>
              <a:latin typeface="Arial"/>
              <a:ea typeface="Arial"/>
              <a:cs typeface="Arial"/>
              <a:sym typeface="Arial"/>
            </a:endParaRPr>
          </a:p>
        </p:txBody>
      </p:sp>
      <p:pic>
        <p:nvPicPr>
          <p:cNvPr id="98" name="Google Shape;98;p3"/>
          <p:cNvPicPr preferRelativeResize="0"/>
          <p:nvPr/>
        </p:nvPicPr>
        <p:blipFill rotWithShape="1">
          <a:blip r:embed="rId3">
            <a:alphaModFix/>
          </a:blip>
          <a:srcRect b="0" l="0" r="0" t="0"/>
          <a:stretch/>
        </p:blipFill>
        <p:spPr>
          <a:xfrm>
            <a:off x="7830852" y="2033577"/>
            <a:ext cx="4361148" cy="3108716"/>
          </a:xfrm>
          <a:prstGeom prst="rect">
            <a:avLst/>
          </a:prstGeom>
          <a:noFill/>
          <a:ln>
            <a:noFill/>
          </a:ln>
        </p:spPr>
      </p:pic>
      <p:sp>
        <p:nvSpPr>
          <p:cNvPr id="99" name="Google Shape;99;p3"/>
          <p:cNvSpPr txBox="1"/>
          <p:nvPr/>
        </p:nvSpPr>
        <p:spPr>
          <a:xfrm>
            <a:off x="8436429" y="5225143"/>
            <a:ext cx="310181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ASF DAAC vertex search page</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OPERA RTC S1 product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type="title"/>
          </p:nvPr>
        </p:nvSpPr>
        <p:spPr>
          <a:xfrm>
            <a:off x="0" y="0"/>
            <a:ext cx="10515600" cy="113551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NISAR and OPERA GSLC products</a:t>
            </a:r>
            <a:endParaRPr/>
          </a:p>
        </p:txBody>
      </p:sp>
      <p:sp>
        <p:nvSpPr>
          <p:cNvPr id="105" name="Google Shape;105;p4"/>
          <p:cNvSpPr txBox="1"/>
          <p:nvPr>
            <p:ph idx="1" type="body"/>
          </p:nvPr>
        </p:nvSpPr>
        <p:spPr>
          <a:xfrm>
            <a:off x="119744" y="1351418"/>
            <a:ext cx="6852338" cy="5506582"/>
          </a:xfrm>
          <a:prstGeom prst="rect">
            <a:avLst/>
          </a:prstGeom>
          <a:noFill/>
          <a:ln>
            <a:noFill/>
          </a:ln>
        </p:spPr>
        <p:txBody>
          <a:bodyPr anchorCtr="0" anchor="t" bIns="45700" lIns="91425" spcFirstLastPara="1" rIns="91425" wrap="square" tIns="45700">
            <a:noAutofit/>
          </a:bodyPr>
          <a:lstStyle/>
          <a:p>
            <a:pPr indent="-222250" lvl="0" marL="228600" rtl="0" algn="l">
              <a:lnSpc>
                <a:spcPct val="90000"/>
              </a:lnSpc>
              <a:spcBef>
                <a:spcPts val="0"/>
              </a:spcBef>
              <a:spcAft>
                <a:spcPts val="0"/>
              </a:spcAft>
              <a:buClr>
                <a:schemeClr val="dk1"/>
              </a:buClr>
              <a:buSzPts val="2300"/>
              <a:buChar char="•"/>
            </a:pPr>
            <a:r>
              <a:rPr lang="en-US" sz="2300"/>
              <a:t>The OPERA project is already producing ”CSLC” products from S1 data and archiving them at ASF.</a:t>
            </a:r>
            <a:endParaRPr sz="2700"/>
          </a:p>
          <a:p>
            <a:pPr indent="-222250" lvl="1" marL="685800" rtl="0" algn="l">
              <a:lnSpc>
                <a:spcPct val="90000"/>
              </a:lnSpc>
              <a:spcBef>
                <a:spcPts val="500"/>
              </a:spcBef>
              <a:spcAft>
                <a:spcPts val="0"/>
              </a:spcAft>
              <a:buClr>
                <a:schemeClr val="dk1"/>
              </a:buClr>
              <a:buSzPts val="1900"/>
              <a:buChar char="•"/>
            </a:pPr>
            <a:r>
              <a:rPr lang="en-US" sz="1900"/>
              <a:t>Only the S1 VV data is distributed</a:t>
            </a:r>
            <a:endParaRPr sz="2300"/>
          </a:p>
          <a:p>
            <a:pPr indent="-222250" lvl="1" marL="685800" rtl="0" algn="l">
              <a:lnSpc>
                <a:spcPct val="90000"/>
              </a:lnSpc>
              <a:spcBef>
                <a:spcPts val="500"/>
              </a:spcBef>
              <a:spcAft>
                <a:spcPts val="0"/>
              </a:spcAft>
              <a:buClr>
                <a:schemeClr val="dk1"/>
              </a:buClr>
              <a:buSzPts val="1900"/>
              <a:buChar char="•"/>
            </a:pPr>
            <a:r>
              <a:rPr lang="en-US" sz="1900"/>
              <a:t>The CSLC S1 product has a different name than “GSLC”, but it is a GLSC product. </a:t>
            </a:r>
            <a:endParaRPr sz="2300"/>
          </a:p>
          <a:p>
            <a:pPr indent="-222250" lvl="1" marL="685800" rtl="0" algn="l">
              <a:lnSpc>
                <a:spcPct val="90000"/>
              </a:lnSpc>
              <a:spcBef>
                <a:spcPts val="500"/>
              </a:spcBef>
              <a:spcAft>
                <a:spcPts val="0"/>
              </a:spcAft>
              <a:buClr>
                <a:schemeClr val="dk1"/>
              </a:buClr>
              <a:buSzPts val="1900"/>
              <a:buChar char="•"/>
            </a:pPr>
            <a:r>
              <a:rPr lang="en-US" sz="1900"/>
              <a:t>Each S1 burst is archived in a separate file that can be easily mosaicked with the others to cover the standard S1 frames.</a:t>
            </a:r>
            <a:endParaRPr sz="2300"/>
          </a:p>
          <a:p>
            <a:pPr indent="-222250" lvl="1" marL="685800" rtl="0" algn="l">
              <a:lnSpc>
                <a:spcPct val="90000"/>
              </a:lnSpc>
              <a:spcBef>
                <a:spcPts val="500"/>
              </a:spcBef>
              <a:spcAft>
                <a:spcPts val="0"/>
              </a:spcAft>
              <a:buClr>
                <a:schemeClr val="dk1"/>
              </a:buClr>
              <a:buSzPts val="1900"/>
              <a:buChar char="•"/>
            </a:pPr>
            <a:r>
              <a:rPr lang="en-US" sz="1900"/>
              <a:t>Much of the metadata is the same as provided for the RTC product</a:t>
            </a:r>
            <a:endParaRPr sz="2300"/>
          </a:p>
          <a:p>
            <a:pPr indent="-222250" lvl="0" marL="228600" rtl="0" algn="l">
              <a:lnSpc>
                <a:spcPct val="90000"/>
              </a:lnSpc>
              <a:spcBef>
                <a:spcPts val="1000"/>
              </a:spcBef>
              <a:spcAft>
                <a:spcPts val="0"/>
              </a:spcAft>
              <a:buClr>
                <a:schemeClr val="dk1"/>
              </a:buClr>
              <a:buSzPts val="2300"/>
              <a:buChar char="•"/>
            </a:pPr>
            <a:r>
              <a:rPr lang="en-US" sz="2300">
                <a:highlight>
                  <a:srgbClr val="FFFF00"/>
                </a:highlight>
              </a:rPr>
              <a:t>The OPERA project has not yet begun a self-assessment.</a:t>
            </a:r>
            <a:endParaRPr sz="2700"/>
          </a:p>
          <a:p>
            <a:pPr indent="-222250" lvl="0" marL="228600" rtl="0" algn="l">
              <a:lnSpc>
                <a:spcPct val="90000"/>
              </a:lnSpc>
              <a:spcBef>
                <a:spcPts val="1000"/>
              </a:spcBef>
              <a:spcAft>
                <a:spcPts val="0"/>
              </a:spcAft>
              <a:buClr>
                <a:schemeClr val="dk1"/>
              </a:buClr>
              <a:buSzPts val="2300"/>
              <a:buChar char="•"/>
            </a:pPr>
            <a:r>
              <a:rPr lang="en-US" sz="2300"/>
              <a:t>NISAR will also produce an image-frame GSLC product that will be similar to the OPERA S1 CSLC product ( but all acquired  polarizations will be provided)</a:t>
            </a:r>
            <a:endParaRPr sz="2700"/>
          </a:p>
        </p:txBody>
      </p:sp>
      <p:pic>
        <p:nvPicPr>
          <p:cNvPr id="106" name="Google Shape;106;p4"/>
          <p:cNvPicPr preferRelativeResize="0"/>
          <p:nvPr/>
        </p:nvPicPr>
        <p:blipFill rotWithShape="1">
          <a:blip r:embed="rId3">
            <a:alphaModFix/>
          </a:blip>
          <a:srcRect b="0" l="0" r="0" t="0"/>
          <a:stretch/>
        </p:blipFill>
        <p:spPr>
          <a:xfrm>
            <a:off x="7460197" y="2022929"/>
            <a:ext cx="4492315" cy="3202214"/>
          </a:xfrm>
          <a:prstGeom prst="rect">
            <a:avLst/>
          </a:prstGeom>
          <a:noFill/>
          <a:ln>
            <a:noFill/>
          </a:ln>
        </p:spPr>
      </p:pic>
      <p:sp>
        <p:nvSpPr>
          <p:cNvPr id="107" name="Google Shape;107;p4"/>
          <p:cNvSpPr txBox="1"/>
          <p:nvPr/>
        </p:nvSpPr>
        <p:spPr>
          <a:xfrm>
            <a:off x="8251372" y="5236029"/>
            <a:ext cx="310181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ASF DAAC vertex search page</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OPERA CSLC S1 product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674914" y="1825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Data formats for OPERA and NISAR products</a:t>
            </a:r>
            <a:endParaRPr/>
          </a:p>
        </p:txBody>
      </p:sp>
      <p:sp>
        <p:nvSpPr>
          <p:cNvPr id="113" name="Google Shape;113;p5"/>
          <p:cNvSpPr txBox="1"/>
          <p:nvPr>
            <p:ph idx="1" type="body"/>
          </p:nvPr>
        </p:nvSpPr>
        <p:spPr>
          <a:xfrm>
            <a:off x="391886" y="1161595"/>
            <a:ext cx="11440885" cy="567814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OPERA S1 RTC product has the VV and VH in a Geotiff cloud-optimized format, metadata in hdf5 and xml, and a separate static layer for the incidence angle and the layover/shadow masks in Geotiff format.</a:t>
            </a:r>
            <a:endParaRPr/>
          </a:p>
          <a:p>
            <a:pPr indent="-228600" lvl="0" marL="228600" rtl="0" algn="l">
              <a:lnSpc>
                <a:spcPct val="90000"/>
              </a:lnSpc>
              <a:spcBef>
                <a:spcPts val="1000"/>
              </a:spcBef>
              <a:spcAft>
                <a:spcPts val="0"/>
              </a:spcAft>
              <a:buClr>
                <a:schemeClr val="dk1"/>
              </a:buClr>
              <a:buSzPts val="2800"/>
              <a:buChar char="•"/>
            </a:pPr>
            <a:r>
              <a:rPr lang="en-US"/>
              <a:t>The OPERA S1 CLSC product is in hdf5 format.</a:t>
            </a:r>
            <a:endParaRPr/>
          </a:p>
          <a:p>
            <a:pPr indent="-228600" lvl="1" marL="685800" rtl="0" algn="l">
              <a:lnSpc>
                <a:spcPct val="90000"/>
              </a:lnSpc>
              <a:spcBef>
                <a:spcPts val="500"/>
              </a:spcBef>
              <a:spcAft>
                <a:spcPts val="0"/>
              </a:spcAft>
              <a:buClr>
                <a:schemeClr val="dk1"/>
              </a:buClr>
              <a:buSzPts val="2400"/>
              <a:buChar char="•"/>
            </a:pPr>
            <a:r>
              <a:rPr lang="en-US"/>
              <a:t>This format is being adopted by many NASA missions (GEDI, SWOT, etc.)</a:t>
            </a:r>
            <a:endParaRPr/>
          </a:p>
          <a:p>
            <a:pPr indent="-228600" lvl="0" marL="228600" rtl="0" algn="l">
              <a:lnSpc>
                <a:spcPct val="90000"/>
              </a:lnSpc>
              <a:spcBef>
                <a:spcPts val="1000"/>
              </a:spcBef>
              <a:spcAft>
                <a:spcPts val="0"/>
              </a:spcAft>
              <a:buClr>
                <a:schemeClr val="dk1"/>
              </a:buClr>
              <a:buSzPts val="2800"/>
              <a:buChar char="•"/>
            </a:pPr>
            <a:r>
              <a:rPr lang="en-US"/>
              <a:t>All the NISAR products will be archived in hdf5 format.</a:t>
            </a:r>
            <a:endParaRPr/>
          </a:p>
          <a:p>
            <a:pPr indent="-228600" lvl="1" marL="685800" rtl="0" algn="l">
              <a:lnSpc>
                <a:spcPct val="90000"/>
              </a:lnSpc>
              <a:spcBef>
                <a:spcPts val="500"/>
              </a:spcBef>
              <a:spcAft>
                <a:spcPts val="0"/>
              </a:spcAft>
              <a:buClr>
                <a:schemeClr val="dk1"/>
              </a:buClr>
              <a:buSzPts val="2400"/>
              <a:buChar char="•"/>
            </a:pPr>
            <a:r>
              <a:rPr lang="en-US"/>
              <a:t>It is possible that the ASF DAAC will support on-demand conversion to other formats for distribution to users</a:t>
            </a:r>
            <a:endParaRPr/>
          </a:p>
          <a:p>
            <a:pPr indent="-228600" lvl="1" marL="685800" rtl="0" algn="l">
              <a:lnSpc>
                <a:spcPct val="90000"/>
              </a:lnSpc>
              <a:spcBef>
                <a:spcPts val="500"/>
              </a:spcBef>
              <a:spcAft>
                <a:spcPts val="0"/>
              </a:spcAft>
              <a:buClr>
                <a:schemeClr val="dk1"/>
              </a:buClr>
              <a:buSzPts val="2400"/>
              <a:buChar char="•"/>
            </a:pPr>
            <a:r>
              <a:rPr lang="en-US"/>
              <a:t>NISAR has recently resolved a cloud optimization issue of the hdf5 format, and all NISAR products will be in an efficient cloud optimized hdf5 format.</a:t>
            </a:r>
            <a:endParaRPr/>
          </a:p>
          <a:p>
            <a:pPr indent="-228600" lvl="1" marL="685800" rtl="0" algn="l">
              <a:lnSpc>
                <a:spcPct val="90000"/>
              </a:lnSpc>
              <a:spcBef>
                <a:spcPts val="500"/>
              </a:spcBef>
              <a:spcAft>
                <a:spcPts val="0"/>
              </a:spcAft>
              <a:buClr>
                <a:schemeClr val="dk1"/>
              </a:buClr>
              <a:buSzPts val="2400"/>
              <a:buChar char="•"/>
            </a:pPr>
            <a:r>
              <a:rPr lang="en-US"/>
              <a:t>While software support for hdf5 is present to some extent with most software (such as gdal), it is currently not as user-friendly as Geotiff.</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type="title"/>
          </p:nvPr>
        </p:nvSpPr>
        <p:spPr>
          <a:xfrm>
            <a:off x="0" y="589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Other ARD factors</a:t>
            </a:r>
            <a:endParaRPr/>
          </a:p>
        </p:txBody>
      </p:sp>
      <p:sp>
        <p:nvSpPr>
          <p:cNvPr id="119" name="Google Shape;119;p6"/>
          <p:cNvSpPr txBox="1"/>
          <p:nvPr>
            <p:ph idx="1" type="body"/>
          </p:nvPr>
        </p:nvSpPr>
        <p:spPr>
          <a:xfrm>
            <a:off x="397329" y="1460500"/>
            <a:ext cx="11397342" cy="5032375"/>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US"/>
              <a:t>While the data format is not specified for CEOS ARD, it can be an important factor in whether a data product is analysis ready.</a:t>
            </a:r>
            <a:endParaRPr/>
          </a:p>
          <a:p>
            <a:pPr indent="-228600" lvl="1" marL="685800" rtl="0" algn="l">
              <a:lnSpc>
                <a:spcPct val="90000"/>
              </a:lnSpc>
              <a:spcBef>
                <a:spcPts val="500"/>
              </a:spcBef>
              <a:spcAft>
                <a:spcPts val="0"/>
              </a:spcAft>
              <a:buClr>
                <a:schemeClr val="dk1"/>
              </a:buClr>
              <a:buSzPct val="100000"/>
              <a:buChar char="•"/>
            </a:pPr>
            <a:r>
              <a:rPr lang="en-US"/>
              <a:t>For example, is it a data format that can be fully understood by gdal, arcgis, qgis, google earth, etc?</a:t>
            </a:r>
            <a:endParaRPr/>
          </a:p>
          <a:p>
            <a:pPr indent="-228600" lvl="1" marL="685800" rtl="0" algn="l">
              <a:lnSpc>
                <a:spcPct val="90000"/>
              </a:lnSpc>
              <a:spcBef>
                <a:spcPts val="500"/>
              </a:spcBef>
              <a:spcAft>
                <a:spcPts val="0"/>
              </a:spcAft>
              <a:buClr>
                <a:schemeClr val="dk1"/>
              </a:buClr>
              <a:buSzPct val="100000"/>
              <a:buChar char="•"/>
            </a:pPr>
            <a:r>
              <a:rPr lang="en-US"/>
              <a:t>This is one reason geotiff is a popular format, as it is widely supported by software.</a:t>
            </a:r>
            <a:endParaRPr/>
          </a:p>
          <a:p>
            <a:pPr indent="-228600" lvl="0" marL="228600" rtl="0" algn="l">
              <a:lnSpc>
                <a:spcPct val="90000"/>
              </a:lnSpc>
              <a:spcBef>
                <a:spcPts val="1000"/>
              </a:spcBef>
              <a:spcAft>
                <a:spcPts val="0"/>
              </a:spcAft>
              <a:buClr>
                <a:schemeClr val="dk1"/>
              </a:buClr>
              <a:buSzPct val="100000"/>
              <a:buChar char="•"/>
            </a:pPr>
            <a:r>
              <a:rPr lang="en-US"/>
              <a:t>Another consideration, especially for large data sets, is whether the file is “cloud optimized”.</a:t>
            </a:r>
            <a:endParaRPr/>
          </a:p>
          <a:p>
            <a:pPr indent="-228600" lvl="1" marL="685800" rtl="0" algn="l">
              <a:lnSpc>
                <a:spcPct val="90000"/>
              </a:lnSpc>
              <a:spcBef>
                <a:spcPts val="500"/>
              </a:spcBef>
              <a:spcAft>
                <a:spcPts val="0"/>
              </a:spcAft>
              <a:buClr>
                <a:schemeClr val="dk1"/>
              </a:buClr>
              <a:buSzPct val="100000"/>
              <a:buChar char="•"/>
            </a:pPr>
            <a:r>
              <a:rPr lang="en-US"/>
              <a:t>Data archive facilities are often now utilizing cloud computing infrastructures for data distribution that permit, for example, post-processing and analysis without first moving the data file out of storage.</a:t>
            </a:r>
            <a:endParaRPr/>
          </a:p>
          <a:p>
            <a:pPr indent="-228600" lvl="2" marL="1143000" rtl="0" algn="l">
              <a:lnSpc>
                <a:spcPct val="90000"/>
              </a:lnSpc>
              <a:spcBef>
                <a:spcPts val="500"/>
              </a:spcBef>
              <a:spcAft>
                <a:spcPts val="0"/>
              </a:spcAft>
              <a:buClr>
                <a:schemeClr val="dk1"/>
              </a:buClr>
              <a:buSzPct val="100000"/>
              <a:buChar char="•"/>
            </a:pPr>
            <a:r>
              <a:rPr lang="en-US"/>
              <a:t>The cloud optimization is best completed when initially making the product</a:t>
            </a:r>
            <a:endParaRPr/>
          </a:p>
          <a:p>
            <a:pPr indent="-228600" lvl="2" marL="1143000" rtl="0" algn="l">
              <a:lnSpc>
                <a:spcPct val="90000"/>
              </a:lnSpc>
              <a:spcBef>
                <a:spcPts val="500"/>
              </a:spcBef>
              <a:spcAft>
                <a:spcPts val="0"/>
              </a:spcAft>
              <a:buClr>
                <a:schemeClr val="dk1"/>
              </a:buClr>
              <a:buSzPct val="100000"/>
              <a:buChar char="•"/>
            </a:pPr>
            <a:r>
              <a:rPr lang="en-US"/>
              <a:t>The suitability for cloud processing may soon become another factor in whether a product is analysis ready.</a:t>
            </a:r>
            <a:endParaRPr/>
          </a:p>
          <a:p>
            <a:pPr indent="-228600" lvl="2" marL="1143000" rtl="0" algn="l">
              <a:lnSpc>
                <a:spcPct val="90000"/>
              </a:lnSpc>
              <a:spcBef>
                <a:spcPts val="500"/>
              </a:spcBef>
              <a:spcAft>
                <a:spcPts val="0"/>
              </a:spcAft>
              <a:buClr>
                <a:schemeClr val="dk1"/>
              </a:buClr>
              <a:buSzPct val="100000"/>
              <a:buChar char="•"/>
            </a:pPr>
            <a:r>
              <a:rPr lang="en-US"/>
              <a:t>The most analysis-ready platform may be Google Earth Engine, and yet many of the products there are not CEOS ARD compliant.</a:t>
            </a:r>
            <a:endParaRPr/>
          </a:p>
          <a:p>
            <a:pPr indent="-228600" lvl="0" marL="228600" rtl="0" algn="l">
              <a:lnSpc>
                <a:spcPct val="90000"/>
              </a:lnSpc>
              <a:spcBef>
                <a:spcPts val="1000"/>
              </a:spcBef>
              <a:spcAft>
                <a:spcPts val="0"/>
              </a:spcAft>
              <a:buClr>
                <a:schemeClr val="dk1"/>
              </a:buClr>
              <a:buSzPct val="100000"/>
              <a:buChar char="•"/>
            </a:pPr>
            <a:r>
              <a:rPr lang="en-US"/>
              <a:t>As part of CEOS ARD activities, it may be worthwhile for this group to ensure that widely used remote sensing formats and features continue to be supported by the various useful software packages.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2024-04-02T00:25:09Z</dcterms:created>
  <dc:creator>Chapman, Bruce D (US 334F)</dc:creator>
</cp:coreProperties>
</file>