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j717hMYx2ex8beBKBFS0Ezmkkg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6d100948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c6d10094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6d38d1f60_1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6d38d1f60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6d100948d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c6d100948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6d100948d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c6d100948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6">
            <a:alphaModFix amt="34000"/>
          </a:blip>
          <a:srcRect b="670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LSI-VC-15, 3-5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7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8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9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4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rive.google.com/drive/folders/1hdNsfbRLeFWqo9i-dEB_z5P46dj6Ddd9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6d100948d_0_0"/>
          <p:cNvSpPr txBox="1"/>
          <p:nvPr>
            <p:ph idx="1" type="body"/>
          </p:nvPr>
        </p:nvSpPr>
        <p:spPr>
          <a:xfrm>
            <a:off x="204983" y="223898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4600"/>
              <a:t>SSID:</a:t>
            </a:r>
            <a:r>
              <a:rPr lang="en-GB" sz="4600"/>
              <a:t> RESTEC Guest Wi-Fi</a:t>
            </a:r>
            <a:endParaRPr sz="46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4600"/>
              <a:t>Password:</a:t>
            </a:r>
            <a:r>
              <a:rPr lang="en-GB" sz="4600"/>
              <a:t> e5rY7LtJ</a:t>
            </a:r>
            <a:endParaRPr sz="4600"/>
          </a:p>
        </p:txBody>
      </p:sp>
      <p:sp>
        <p:nvSpPr>
          <p:cNvPr id="67" name="Google Shape;67;g2c6d100948d_0_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Wifi Connection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>
            <p:ph type="title"/>
          </p:nvPr>
        </p:nvSpPr>
        <p:spPr>
          <a:xfrm>
            <a:off x="176051" y="175950"/>
            <a:ext cx="87519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LSI-VC-15 </a:t>
            </a:r>
            <a:endParaRPr sz="7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sz="7500"/>
              <a:t>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Session 1: Welcome and Introductions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7222284" y="425268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Matt Steventon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#1.1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LSI-VC-15 2024, Tokyo 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3rd - 5th April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c6d38d1f60_1_4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100"/>
              <a:t>LSI-VC Leads’ Opening Remarks</a:t>
            </a:r>
            <a:endParaRPr sz="7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/>
          <p:nvPr>
            <p:ph idx="1" type="body"/>
          </p:nvPr>
        </p:nvSpPr>
        <p:spPr>
          <a:xfrm>
            <a:off x="324225" y="1253724"/>
            <a:ext cx="11495400" cy="51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Commercial Workshop – Explore Collaborations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Follow up ESA PolInSAR workshop response and refine SIT-39 input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Discuss LSI-VC Role ‘Beyond Level 2’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Achieve clarity on what to do about EAV/EBV/ECV requests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Discuss LSI-VC Membership needs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Respond to WGClimate LST CDR and GCOS IP requests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Consider CEOS AFOLU Roadmap Actions Supplement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Identify LSI-VC-related gaps in the CEOS Interoperability Framework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Discuss next steps for Surface Reflectance Quality, Equivalency and Consistency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Refine CEOS-ARD Strategy 2024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Numerous PFS updates for review + discuss combined optical PFS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STAC Extension updates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Review agency CEOS-ARD self-assessments, feedback; address any issues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Discuss actions to support Ecosystem Demonstrators, CEOS Analytics Lab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Hear LSI updates from agencies</a:t>
            </a:r>
            <a:endParaRPr sz="1900"/>
          </a:p>
        </p:txBody>
      </p:sp>
      <p:sp>
        <p:nvSpPr>
          <p:cNvPr id="84" name="Google Shape;84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LSI-VC-15 Objectives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6d100948d_0_28"/>
          <p:cNvSpPr txBox="1"/>
          <p:nvPr>
            <p:ph idx="1" type="body"/>
          </p:nvPr>
        </p:nvSpPr>
        <p:spPr>
          <a:xfrm>
            <a:off x="324233" y="1177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600"/>
              <a:t>Day 1</a:t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CEOS Analysis Ready Data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Data Discovery, Access, Utilisation, Interoperability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600"/>
              <a:t>Day 2</a:t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Land Surface Imaging Requirements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Beyond ‘Level 2’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ESA PolInSAR Follow-up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600"/>
              <a:t>Day 3</a:t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 u="sng"/>
              <a:t>Morning:</a:t>
            </a:r>
            <a:r>
              <a:rPr lang="en-GB" sz="2600"/>
              <a:t> Commercial Engagement Workshop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LSI Forests and Biomass Subgroup</a:t>
            </a:r>
            <a:endParaRPr sz="2600"/>
          </a:p>
        </p:txBody>
      </p:sp>
      <p:sp>
        <p:nvSpPr>
          <p:cNvPr id="90" name="Google Shape;90;g2c6d100948d_0_2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LSI-VC-15 Sessions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c6d100948d_0_16"/>
          <p:cNvSpPr txBox="1"/>
          <p:nvPr>
            <p:ph idx="1" type="body"/>
          </p:nvPr>
        </p:nvSpPr>
        <p:spPr>
          <a:xfrm>
            <a:off x="324225" y="1149274"/>
            <a:ext cx="11495400" cy="507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Arial"/>
              <a:buChar char="❖"/>
            </a:pPr>
            <a:r>
              <a:rPr b="1" lang="en-GB" sz="1900"/>
              <a:t>Both in room and online presenters should join the WebEx and share screen to present</a:t>
            </a:r>
            <a:endParaRPr b="1" sz="1900"/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If you cannot present via webex, please arrange with SIT Chair Team ahead of your item to use the clicker</a:t>
            </a:r>
            <a:endParaRPr sz="1900"/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Presentations should be self-uploaded </a:t>
            </a:r>
            <a:r>
              <a:rPr lang="en-GB" sz="1900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-GB" sz="1900"/>
              <a:t>. (default is view only, ask Matt Steventon for edit access as required)</a:t>
            </a:r>
            <a:endParaRPr sz="1900"/>
          </a:p>
          <a:p>
            <a:pPr indent="0" lvl="0" marL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/>
              <a:t>Online Participants</a:t>
            </a:r>
            <a:endParaRPr b="1" sz="2000"/>
          </a:p>
          <a:p>
            <a:pPr indent="-3492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Arial"/>
              <a:buChar char="❖"/>
            </a:pPr>
            <a:r>
              <a:rPr b="1" lang="en-GB" sz="1900"/>
              <a:t>Please do not activate your webcam unless you are presenting</a:t>
            </a:r>
            <a:endParaRPr b="1" sz="1900"/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If your bandwidth is slow while presenting, please turn off your webcam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❖"/>
            </a:pPr>
            <a:r>
              <a:rPr b="1" lang="en-GB" sz="1900"/>
              <a:t>Please mute if you are not presenting or making an intervention</a:t>
            </a:r>
            <a:endParaRPr b="1"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❖"/>
            </a:pPr>
            <a:r>
              <a:rPr b="1" lang="en-GB" sz="1900"/>
              <a:t>If you want to intervene, please, send a message in the chat</a:t>
            </a:r>
            <a:endParaRPr/>
          </a:p>
        </p:txBody>
      </p:sp>
      <p:sp>
        <p:nvSpPr>
          <p:cNvPr id="96" name="Google Shape;96;g2c6d100948d_0_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Hybrid Meeting Protocols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