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53" r:id="rId5"/>
  </p:sldMasterIdLst>
  <p:notesMasterIdLst>
    <p:notesMasterId r:id="rId17"/>
  </p:notesMasterIdLst>
  <p:sldIdLst>
    <p:sldId id="268" r:id="rId6"/>
    <p:sldId id="267" r:id="rId7"/>
    <p:sldId id="269" r:id="rId8"/>
    <p:sldId id="274" r:id="rId9"/>
    <p:sldId id="270" r:id="rId10"/>
    <p:sldId id="275" r:id="rId11"/>
    <p:sldId id="266" r:id="rId12"/>
    <p:sldId id="271" r:id="rId13"/>
    <p:sldId id="272" r:id="rId14"/>
    <p:sldId id="27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E2FCC-C0B6-44C9-BE0A-0CE999EAAECB}" v="1" dt="2023-10-05T23:02:09.345"/>
    <p1510:client id="{61F13DA6-FB97-4452-95BA-2D106AFD0D4D}" v="146" dt="2023-09-18T23:33:41.892"/>
    <p1510:client id="{65B00E08-401B-29D5-58A4-0029F59DEA5B}" v="690" dt="2023-10-03T19:51:38.920"/>
    <p1510:client id="{7A29DF11-C35A-8E17-BE27-F0AF846770B5}" v="104" dt="2023-09-19T19:44:02.301"/>
    <p1510:client id="{84D6F029-F5F6-BBFD-DF26-E918CA6959F8}" v="411" dt="2023-10-10T17:05:34.767"/>
    <p1510:client id="{97D0C31F-945C-9CAA-1622-BFBE7F084A00}" v="239" dt="2023-09-19T15:47:44.558"/>
    <p1510:client id="{B55817F1-BB4C-43C1-983A-B4EA41EF7979}" v="2399" dt="2023-09-19T00:47:20.979"/>
    <p1510:client id="{E51CBE31-DB16-4146-9501-17806B12E91C}" v="1002" dt="2023-10-06T00:11:55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CEF25-81A3-4CF2-9167-97A2E7133980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4141AA71-7729-46AF-B692-05591F763175}">
      <dgm:prSet phldrT="[Text]" phldr="0"/>
      <dgm:spPr/>
      <dgm:t>
        <a:bodyPr/>
        <a:lstStyle/>
        <a:p>
          <a:endParaRPr lang="en-US"/>
        </a:p>
      </dgm:t>
    </dgm:pt>
    <dgm:pt modelId="{AA510DF1-F4F3-443A-9A85-547501B6A9FA}" type="parTrans" cxnId="{A5947CD6-425C-439E-B160-E472AF24CE95}">
      <dgm:prSet/>
      <dgm:spPr/>
    </dgm:pt>
    <dgm:pt modelId="{3372692F-1187-4F43-9234-FED4EE950DC9}" type="sibTrans" cxnId="{A5947CD6-425C-439E-B160-E472AF24CE95}">
      <dgm:prSet/>
      <dgm:spPr/>
    </dgm:pt>
    <dgm:pt modelId="{69482DFB-313C-4A7A-BE2E-676DF0D89373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>
              <a:latin typeface="Calibri"/>
              <a:cs typeface="Calibri"/>
            </a:rPr>
            <a:t>Engage the expert community </a:t>
          </a:r>
        </a:p>
      </dgm:t>
    </dgm:pt>
    <dgm:pt modelId="{0B0BC027-05CE-4DBD-B09F-457AC5843B60}" type="parTrans" cxnId="{15DF117E-9C4F-475A-8800-B8944C122412}">
      <dgm:prSet/>
      <dgm:spPr/>
    </dgm:pt>
    <dgm:pt modelId="{99DBE9B3-749F-4B94-AC1B-2D455F78E83F}" type="sibTrans" cxnId="{15DF117E-9C4F-475A-8800-B8944C122412}">
      <dgm:prSet/>
      <dgm:spPr/>
    </dgm:pt>
    <dgm:pt modelId="{3A6D986A-70FA-4E56-B8B3-3360C788DB27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>
              <a:latin typeface="Calibri"/>
              <a:cs typeface="Calibri"/>
            </a:rPr>
            <a:t>Define the target measurand</a:t>
          </a:r>
        </a:p>
      </dgm:t>
    </dgm:pt>
    <dgm:pt modelId="{2258A92F-1315-478D-A671-80777C79A980}" type="parTrans" cxnId="{6141E387-11F3-43C8-B0E4-B5AD963DEB55}">
      <dgm:prSet/>
      <dgm:spPr/>
    </dgm:pt>
    <dgm:pt modelId="{A181A87A-5040-4E7B-846A-EDD59CC2790A}" type="sibTrans" cxnId="{6141E387-11F3-43C8-B0E4-B5AD963DEB55}">
      <dgm:prSet/>
      <dgm:spPr/>
    </dgm:pt>
    <dgm:pt modelId="{BAD625D7-6197-41C6-8FA2-1E5E9162A0D1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>
              <a:latin typeface="Calibri"/>
              <a:cs typeface="Calibri"/>
            </a:rPr>
            <a:t>Explicit definition of surface reflectance in this context</a:t>
          </a:r>
        </a:p>
      </dgm:t>
    </dgm:pt>
    <dgm:pt modelId="{8C3C4121-802D-4270-9106-8EC77241D2C4}" type="parTrans" cxnId="{7CC72A0B-647C-411E-9FD2-3CE6628CA1AC}">
      <dgm:prSet/>
      <dgm:spPr/>
    </dgm:pt>
    <dgm:pt modelId="{A23D07E4-0525-412F-AB82-FA986071E877}" type="sibTrans" cxnId="{7CC72A0B-647C-411E-9FD2-3CE6628CA1AC}">
      <dgm:prSet/>
      <dgm:spPr/>
    </dgm:pt>
    <dgm:pt modelId="{A935EF9E-E5C3-4FE7-B502-22DEB9DA8C2E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>
              <a:latin typeface="Calibri"/>
              <a:cs typeface="Calibri"/>
            </a:rPr>
            <a:t>Confirm the range of required inputs and methods</a:t>
          </a:r>
        </a:p>
      </dgm:t>
    </dgm:pt>
    <dgm:pt modelId="{FFE3F20B-5B29-420C-9B18-2CA17F590906}" type="parTrans" cxnId="{F226079C-A6A4-445C-89A0-F65FE57F5C4C}">
      <dgm:prSet/>
      <dgm:spPr/>
    </dgm:pt>
    <dgm:pt modelId="{AB458856-1FD0-4AAC-BA51-37C9CB68B9C9}" type="sibTrans" cxnId="{F226079C-A6A4-445C-89A0-F65FE57F5C4C}">
      <dgm:prSet/>
      <dgm:spPr/>
    </dgm:pt>
    <dgm:pt modelId="{59928E3C-D721-48F3-8065-36A293E5D953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>
              <a:latin typeface="Calibri"/>
              <a:cs typeface="Calibri"/>
            </a:rPr>
            <a:t>Determine tolerance of required inputs and methods</a:t>
          </a:r>
        </a:p>
      </dgm:t>
    </dgm:pt>
    <dgm:pt modelId="{9BEBBE13-78E5-480D-BB41-8CB17053EED3}" type="parTrans" cxnId="{9B04E483-8592-4516-A8CA-95919DEBFECE}">
      <dgm:prSet/>
      <dgm:spPr/>
    </dgm:pt>
    <dgm:pt modelId="{98B7DE04-5D1E-454E-95FE-14D5E0350E7D}" type="sibTrans" cxnId="{9B04E483-8592-4516-A8CA-95919DEBFECE}">
      <dgm:prSet/>
      <dgm:spPr/>
    </dgm:pt>
    <dgm:pt modelId="{08540935-77A5-43DB-AFF0-BB7D144735A7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>
              <a:latin typeface="Calibri"/>
              <a:cs typeface="Calibri"/>
            </a:rPr>
            <a:t>Publish through appropriate channels as a key reference for practitioners</a:t>
          </a:r>
        </a:p>
      </dgm:t>
    </dgm:pt>
    <dgm:pt modelId="{F9A0512B-E1AB-46F2-BD62-1C3C4D3B43C1}" type="parTrans" cxnId="{B567FAEA-8DAF-4ED4-84C9-BC98A9C27B20}">
      <dgm:prSet/>
      <dgm:spPr/>
    </dgm:pt>
    <dgm:pt modelId="{6629E22C-387D-47A9-8706-D9C04062BD5C}" type="sibTrans" cxnId="{B567FAEA-8DAF-4ED4-84C9-BC98A9C27B20}">
      <dgm:prSet/>
      <dgm:spPr/>
    </dgm:pt>
    <dgm:pt modelId="{7DFDDFE6-9183-4EA3-A2A4-8097E583EC6D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>
              <a:latin typeface="Calibri"/>
              <a:cs typeface="Calibri"/>
            </a:rPr>
            <a:t>CEOS-ARD Framework</a:t>
          </a:r>
        </a:p>
      </dgm:t>
    </dgm:pt>
    <dgm:pt modelId="{DBC07F06-1290-45CF-9743-D0963D0E00EA}" type="parTrans" cxnId="{DD65C182-D503-4A86-8ECD-6073E3A3BDD9}">
      <dgm:prSet/>
      <dgm:spPr/>
    </dgm:pt>
    <dgm:pt modelId="{A5CA2256-5331-418F-AB57-134394D6B3D2}" type="sibTrans" cxnId="{DD65C182-D503-4A86-8ECD-6073E3A3BDD9}">
      <dgm:prSet/>
      <dgm:spPr/>
    </dgm:pt>
    <dgm:pt modelId="{0CA26AE6-73BD-4248-A49B-09C7C3705D3D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>
              <a:latin typeface="Calibri"/>
              <a:cs typeface="Calibri"/>
            </a:rPr>
            <a:t>Standalone guidance document</a:t>
          </a:r>
        </a:p>
      </dgm:t>
    </dgm:pt>
    <dgm:pt modelId="{0F4C09B7-BB0D-4B95-9E18-F56EE9C767A4}" type="parTrans" cxnId="{E43DED20-A57E-4485-8E85-3698052B7874}">
      <dgm:prSet/>
      <dgm:spPr/>
    </dgm:pt>
    <dgm:pt modelId="{6A44E8EE-5F02-4549-9C51-483A2F60BC32}" type="sibTrans" cxnId="{E43DED20-A57E-4485-8E85-3698052B7874}">
      <dgm:prSet/>
      <dgm:spPr/>
    </dgm:pt>
    <dgm:pt modelId="{FA23DC2F-2F28-4D18-A196-E0A5DCD4255C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>
              <a:latin typeface="Calibri"/>
              <a:cs typeface="Calibri"/>
            </a:rPr>
            <a:t>Surface Reflectance metadata specifications</a:t>
          </a:r>
        </a:p>
      </dgm:t>
    </dgm:pt>
    <dgm:pt modelId="{8D5A5C32-5DC0-4CB8-A7AF-72F455ECB557}" type="parTrans" cxnId="{3864322D-0408-44C6-91ED-CA25EB5E4F41}">
      <dgm:prSet/>
      <dgm:spPr/>
    </dgm:pt>
    <dgm:pt modelId="{7228D916-B5C0-4CEA-84EE-B1C98DA03379}" type="sibTrans" cxnId="{3864322D-0408-44C6-91ED-CA25EB5E4F41}">
      <dgm:prSet/>
      <dgm:spPr/>
    </dgm:pt>
    <dgm:pt modelId="{0C1A36B4-8C31-4C25-98BF-43CCA62A229A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>
              <a:latin typeface="Calibri"/>
              <a:cs typeface="Calibri"/>
            </a:rPr>
            <a:t>Journal paper</a:t>
          </a:r>
        </a:p>
      </dgm:t>
    </dgm:pt>
    <dgm:pt modelId="{702AF806-A2A7-49FB-9A33-319B132222FE}" type="parTrans" cxnId="{3F57D2D5-B33D-49B3-BC42-487415F1E2FF}">
      <dgm:prSet/>
      <dgm:spPr/>
    </dgm:pt>
    <dgm:pt modelId="{0F75899F-DC2E-4511-8CCB-539CF0DC93B9}" type="sibTrans" cxnId="{3F57D2D5-B33D-49B3-BC42-487415F1E2FF}">
      <dgm:prSet/>
      <dgm:spPr/>
    </dgm:pt>
    <dgm:pt modelId="{7AD39503-EE16-4E06-AD1A-7653E37D3CE8}">
      <dgm:prSet phldr="0"/>
      <dgm:spPr/>
      <dgm:t>
        <a:bodyPr/>
        <a:lstStyle/>
        <a:p>
          <a:endParaRPr lang="en-US"/>
        </a:p>
      </dgm:t>
    </dgm:pt>
    <dgm:pt modelId="{E15FF1E7-A7CF-427D-8624-B7B111B8E1A6}" type="parTrans" cxnId="{359A77DF-5ED6-4321-A507-A6B5EB82EEFE}">
      <dgm:prSet/>
      <dgm:spPr/>
    </dgm:pt>
    <dgm:pt modelId="{098D3328-EBC4-441E-8F04-EB19443BFF78}" type="sibTrans" cxnId="{359A77DF-5ED6-4321-A507-A6B5EB82EEFE}">
      <dgm:prSet/>
      <dgm:spPr/>
    </dgm:pt>
    <dgm:pt modelId="{D2910556-8822-443E-84B5-F6C21A7BC95A}" type="pres">
      <dgm:prSet presAssocID="{051CEF25-81A3-4CF2-9167-97A2E7133980}" presName="arrowDiagram" presStyleCnt="0">
        <dgm:presLayoutVars>
          <dgm:chMax val="5"/>
          <dgm:dir/>
          <dgm:resizeHandles val="exact"/>
        </dgm:presLayoutVars>
      </dgm:prSet>
      <dgm:spPr/>
    </dgm:pt>
    <dgm:pt modelId="{CE697E0F-64AB-4423-BB91-483C2CFD0EC0}" type="pres">
      <dgm:prSet presAssocID="{051CEF25-81A3-4CF2-9167-97A2E7133980}" presName="arrow" presStyleLbl="bgShp" presStyleIdx="0" presStyleCnt="1"/>
      <dgm:spPr/>
    </dgm:pt>
    <dgm:pt modelId="{02870444-8C86-40F3-9AAF-B61A2FC12C4F}" type="pres">
      <dgm:prSet presAssocID="{051CEF25-81A3-4CF2-9167-97A2E7133980}" presName="arrowDiagram5" presStyleCnt="0"/>
      <dgm:spPr/>
    </dgm:pt>
    <dgm:pt modelId="{ED0AA8C8-7B53-43F1-8D67-0820498B28CE}" type="pres">
      <dgm:prSet presAssocID="{69482DFB-313C-4A7A-BE2E-676DF0D89373}" presName="bullet5a" presStyleLbl="node1" presStyleIdx="0" presStyleCnt="5"/>
      <dgm:spPr/>
    </dgm:pt>
    <dgm:pt modelId="{82A93B2D-3822-4FF7-B064-FA28588E319A}" type="pres">
      <dgm:prSet presAssocID="{69482DFB-313C-4A7A-BE2E-676DF0D89373}" presName="textBox5a" presStyleLbl="revTx" presStyleIdx="0" presStyleCnt="5">
        <dgm:presLayoutVars>
          <dgm:bulletEnabled val="1"/>
        </dgm:presLayoutVars>
      </dgm:prSet>
      <dgm:spPr/>
    </dgm:pt>
    <dgm:pt modelId="{00DA9D5D-F84C-4260-89B6-7937F4E7B7F1}" type="pres">
      <dgm:prSet presAssocID="{3A6D986A-70FA-4E56-B8B3-3360C788DB27}" presName="bullet5b" presStyleLbl="node1" presStyleIdx="1" presStyleCnt="5"/>
      <dgm:spPr/>
    </dgm:pt>
    <dgm:pt modelId="{6D54CEE4-BDAF-494E-A716-48227FDBCF80}" type="pres">
      <dgm:prSet presAssocID="{3A6D986A-70FA-4E56-B8B3-3360C788DB27}" presName="textBox5b" presStyleLbl="revTx" presStyleIdx="1" presStyleCnt="5">
        <dgm:presLayoutVars>
          <dgm:bulletEnabled val="1"/>
        </dgm:presLayoutVars>
      </dgm:prSet>
      <dgm:spPr/>
    </dgm:pt>
    <dgm:pt modelId="{E5AF42BA-95FD-4BA7-A75C-967CD45545CB}" type="pres">
      <dgm:prSet presAssocID="{A935EF9E-E5C3-4FE7-B502-22DEB9DA8C2E}" presName="bullet5c" presStyleLbl="node1" presStyleIdx="2" presStyleCnt="5"/>
      <dgm:spPr/>
    </dgm:pt>
    <dgm:pt modelId="{7C7B1D7A-10F6-4C97-BDB7-281A8FB67699}" type="pres">
      <dgm:prSet presAssocID="{A935EF9E-E5C3-4FE7-B502-22DEB9DA8C2E}" presName="textBox5c" presStyleLbl="revTx" presStyleIdx="2" presStyleCnt="5">
        <dgm:presLayoutVars>
          <dgm:bulletEnabled val="1"/>
        </dgm:presLayoutVars>
      </dgm:prSet>
      <dgm:spPr/>
    </dgm:pt>
    <dgm:pt modelId="{4E7799FD-728C-41D9-ACE6-498B64495B35}" type="pres">
      <dgm:prSet presAssocID="{59928E3C-D721-48F3-8065-36A293E5D953}" presName="bullet5d" presStyleLbl="node1" presStyleIdx="3" presStyleCnt="5"/>
      <dgm:spPr/>
    </dgm:pt>
    <dgm:pt modelId="{D3A7F16E-B4A0-41E5-9DC9-9B09650664C4}" type="pres">
      <dgm:prSet presAssocID="{59928E3C-D721-48F3-8065-36A293E5D953}" presName="textBox5d" presStyleLbl="revTx" presStyleIdx="3" presStyleCnt="5">
        <dgm:presLayoutVars>
          <dgm:bulletEnabled val="1"/>
        </dgm:presLayoutVars>
      </dgm:prSet>
      <dgm:spPr/>
    </dgm:pt>
    <dgm:pt modelId="{EEC9BB0A-A51A-444F-9375-4A2C1944C2C7}" type="pres">
      <dgm:prSet presAssocID="{08540935-77A5-43DB-AFF0-BB7D144735A7}" presName="bullet5e" presStyleLbl="node1" presStyleIdx="4" presStyleCnt="5"/>
      <dgm:spPr/>
    </dgm:pt>
    <dgm:pt modelId="{BC4C0B6F-6383-4643-9E02-7898CBC0E7CA}" type="pres">
      <dgm:prSet presAssocID="{08540935-77A5-43DB-AFF0-BB7D144735A7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7CC72A0B-647C-411E-9FD2-3CE6628CA1AC}" srcId="{3A6D986A-70FA-4E56-B8B3-3360C788DB27}" destId="{BAD625D7-6197-41C6-8FA2-1E5E9162A0D1}" srcOrd="0" destOrd="0" parTransId="{8C3C4121-802D-4270-9106-8EC77241D2C4}" sibTransId="{A23D07E4-0525-412F-AB82-FA986071E877}"/>
    <dgm:cxn modelId="{E43DED20-A57E-4485-8E85-3698052B7874}" srcId="{08540935-77A5-43DB-AFF0-BB7D144735A7}" destId="{0CA26AE6-73BD-4248-A49B-09C7C3705D3D}" srcOrd="1" destOrd="0" parTransId="{0F4C09B7-BB0D-4B95-9E18-F56EE9C767A4}" sibTransId="{6A44E8EE-5F02-4549-9C51-483A2F60BC32}"/>
    <dgm:cxn modelId="{3864322D-0408-44C6-91ED-CA25EB5E4F41}" srcId="{08540935-77A5-43DB-AFF0-BB7D144735A7}" destId="{FA23DC2F-2F28-4D18-A196-E0A5DCD4255C}" srcOrd="2" destOrd="0" parTransId="{8D5A5C32-5DC0-4CB8-A7AF-72F455ECB557}" sibTransId="{7228D916-B5C0-4CEA-84EE-B1C98DA03379}"/>
    <dgm:cxn modelId="{27BFB437-436D-4CF7-9863-5432A58BC9EE}" type="presOf" srcId="{051CEF25-81A3-4CF2-9167-97A2E7133980}" destId="{D2910556-8822-443E-84B5-F6C21A7BC95A}" srcOrd="0" destOrd="0" presId="urn:microsoft.com/office/officeart/2005/8/layout/arrow2"/>
    <dgm:cxn modelId="{F9F8B562-79E2-4DA7-81E6-7803B30802BE}" type="presOf" srcId="{BAD625D7-6197-41C6-8FA2-1E5E9162A0D1}" destId="{6D54CEE4-BDAF-494E-A716-48227FDBCF80}" srcOrd="0" destOrd="1" presId="urn:microsoft.com/office/officeart/2005/8/layout/arrow2"/>
    <dgm:cxn modelId="{D98EA864-910D-4706-95F3-F91F19B8C0AE}" type="presOf" srcId="{0C1A36B4-8C31-4C25-98BF-43CCA62A229A}" destId="{BC4C0B6F-6383-4643-9E02-7898CBC0E7CA}" srcOrd="0" destOrd="4" presId="urn:microsoft.com/office/officeart/2005/8/layout/arrow2"/>
    <dgm:cxn modelId="{15DF117E-9C4F-475A-8800-B8944C122412}" srcId="{051CEF25-81A3-4CF2-9167-97A2E7133980}" destId="{69482DFB-313C-4A7A-BE2E-676DF0D89373}" srcOrd="0" destOrd="0" parTransId="{0B0BC027-05CE-4DBD-B09F-457AC5843B60}" sibTransId="{99DBE9B3-749F-4B94-AC1B-2D455F78E83F}"/>
    <dgm:cxn modelId="{FC230580-F701-4E06-AC06-EC299833BA91}" type="presOf" srcId="{FA23DC2F-2F28-4D18-A196-E0A5DCD4255C}" destId="{BC4C0B6F-6383-4643-9E02-7898CBC0E7CA}" srcOrd="0" destOrd="3" presId="urn:microsoft.com/office/officeart/2005/8/layout/arrow2"/>
    <dgm:cxn modelId="{DD65C182-D503-4A86-8ECD-6073E3A3BDD9}" srcId="{08540935-77A5-43DB-AFF0-BB7D144735A7}" destId="{7DFDDFE6-9183-4EA3-A2A4-8097E583EC6D}" srcOrd="0" destOrd="0" parTransId="{DBC07F06-1290-45CF-9743-D0963D0E00EA}" sibTransId="{A5CA2256-5331-418F-AB57-134394D6B3D2}"/>
    <dgm:cxn modelId="{9B04E483-8592-4516-A8CA-95919DEBFECE}" srcId="{051CEF25-81A3-4CF2-9167-97A2E7133980}" destId="{59928E3C-D721-48F3-8065-36A293E5D953}" srcOrd="3" destOrd="0" parTransId="{9BEBBE13-78E5-480D-BB41-8CB17053EED3}" sibTransId="{98B7DE04-5D1E-454E-95FE-14D5E0350E7D}"/>
    <dgm:cxn modelId="{6D3F6B84-5439-40BC-BAD8-20AA61B45CD6}" type="presOf" srcId="{08540935-77A5-43DB-AFF0-BB7D144735A7}" destId="{BC4C0B6F-6383-4643-9E02-7898CBC0E7CA}" srcOrd="0" destOrd="0" presId="urn:microsoft.com/office/officeart/2005/8/layout/arrow2"/>
    <dgm:cxn modelId="{6141E387-11F3-43C8-B0E4-B5AD963DEB55}" srcId="{051CEF25-81A3-4CF2-9167-97A2E7133980}" destId="{3A6D986A-70FA-4E56-B8B3-3360C788DB27}" srcOrd="1" destOrd="0" parTransId="{2258A92F-1315-478D-A671-80777C79A980}" sibTransId="{A181A87A-5040-4E7B-846A-EDD59CC2790A}"/>
    <dgm:cxn modelId="{84E01B91-E1E5-457C-A0B0-4A405F33AAB0}" type="presOf" srcId="{A935EF9E-E5C3-4FE7-B502-22DEB9DA8C2E}" destId="{7C7B1D7A-10F6-4C97-BDB7-281A8FB67699}" srcOrd="0" destOrd="0" presId="urn:microsoft.com/office/officeart/2005/8/layout/arrow2"/>
    <dgm:cxn modelId="{F226079C-A6A4-445C-89A0-F65FE57F5C4C}" srcId="{051CEF25-81A3-4CF2-9167-97A2E7133980}" destId="{A935EF9E-E5C3-4FE7-B502-22DEB9DA8C2E}" srcOrd="2" destOrd="0" parTransId="{FFE3F20B-5B29-420C-9B18-2CA17F590906}" sibTransId="{AB458856-1FD0-4AAC-BA51-37C9CB68B9C9}"/>
    <dgm:cxn modelId="{7F1BD0D1-2402-4B15-A8CA-DEEEE992E1C4}" type="presOf" srcId="{0CA26AE6-73BD-4248-A49B-09C7C3705D3D}" destId="{BC4C0B6F-6383-4643-9E02-7898CBC0E7CA}" srcOrd="0" destOrd="2" presId="urn:microsoft.com/office/officeart/2005/8/layout/arrow2"/>
    <dgm:cxn modelId="{3F57D2D5-B33D-49B3-BC42-487415F1E2FF}" srcId="{08540935-77A5-43DB-AFF0-BB7D144735A7}" destId="{0C1A36B4-8C31-4C25-98BF-43CCA62A229A}" srcOrd="3" destOrd="0" parTransId="{702AF806-A2A7-49FB-9A33-319B132222FE}" sibTransId="{0F75899F-DC2E-4511-8CCB-539CF0DC93B9}"/>
    <dgm:cxn modelId="{A5947CD6-425C-439E-B160-E472AF24CE95}" srcId="{051CEF25-81A3-4CF2-9167-97A2E7133980}" destId="{4141AA71-7729-46AF-B692-05591F763175}" srcOrd="6" destOrd="0" parTransId="{AA510DF1-F4F3-443A-9A85-547501B6A9FA}" sibTransId="{3372692F-1187-4F43-9234-FED4EE950DC9}"/>
    <dgm:cxn modelId="{0DCD95D9-8E43-494D-9EF4-93DA68942DB8}" type="presOf" srcId="{7DFDDFE6-9183-4EA3-A2A4-8097E583EC6D}" destId="{BC4C0B6F-6383-4643-9E02-7898CBC0E7CA}" srcOrd="0" destOrd="1" presId="urn:microsoft.com/office/officeart/2005/8/layout/arrow2"/>
    <dgm:cxn modelId="{359A77DF-5ED6-4321-A507-A6B5EB82EEFE}" srcId="{051CEF25-81A3-4CF2-9167-97A2E7133980}" destId="{7AD39503-EE16-4E06-AD1A-7653E37D3CE8}" srcOrd="5" destOrd="0" parTransId="{E15FF1E7-A7CF-427D-8624-B7B111B8E1A6}" sibTransId="{098D3328-EBC4-441E-8F04-EB19443BFF78}"/>
    <dgm:cxn modelId="{A9FFE9E9-7140-451C-85E5-3A132218D10C}" type="presOf" srcId="{3A6D986A-70FA-4E56-B8B3-3360C788DB27}" destId="{6D54CEE4-BDAF-494E-A716-48227FDBCF80}" srcOrd="0" destOrd="0" presId="urn:microsoft.com/office/officeart/2005/8/layout/arrow2"/>
    <dgm:cxn modelId="{B567FAEA-8DAF-4ED4-84C9-BC98A9C27B20}" srcId="{051CEF25-81A3-4CF2-9167-97A2E7133980}" destId="{08540935-77A5-43DB-AFF0-BB7D144735A7}" srcOrd="4" destOrd="0" parTransId="{F9A0512B-E1AB-46F2-BD62-1C3C4D3B43C1}" sibTransId="{6629E22C-387D-47A9-8706-D9C04062BD5C}"/>
    <dgm:cxn modelId="{F010D7EC-F227-416B-B05F-D5373D96246E}" type="presOf" srcId="{69482DFB-313C-4A7A-BE2E-676DF0D89373}" destId="{82A93B2D-3822-4FF7-B064-FA28588E319A}" srcOrd="0" destOrd="0" presId="urn:microsoft.com/office/officeart/2005/8/layout/arrow2"/>
    <dgm:cxn modelId="{6EB6B7F7-FD2C-4F20-BB69-90B851B056E1}" type="presOf" srcId="{59928E3C-D721-48F3-8065-36A293E5D953}" destId="{D3A7F16E-B4A0-41E5-9DC9-9B09650664C4}" srcOrd="0" destOrd="0" presId="urn:microsoft.com/office/officeart/2005/8/layout/arrow2"/>
    <dgm:cxn modelId="{EE1205DE-2630-472B-9B3C-5D734471805F}" type="presParOf" srcId="{D2910556-8822-443E-84B5-F6C21A7BC95A}" destId="{CE697E0F-64AB-4423-BB91-483C2CFD0EC0}" srcOrd="0" destOrd="0" presId="urn:microsoft.com/office/officeart/2005/8/layout/arrow2"/>
    <dgm:cxn modelId="{6DB238DD-6B57-4E2F-A34C-AAA4838D9E89}" type="presParOf" srcId="{D2910556-8822-443E-84B5-F6C21A7BC95A}" destId="{02870444-8C86-40F3-9AAF-B61A2FC12C4F}" srcOrd="1" destOrd="0" presId="urn:microsoft.com/office/officeart/2005/8/layout/arrow2"/>
    <dgm:cxn modelId="{B53E3859-FFD2-4867-B5E3-EFF4BB98DDC9}" type="presParOf" srcId="{02870444-8C86-40F3-9AAF-B61A2FC12C4F}" destId="{ED0AA8C8-7B53-43F1-8D67-0820498B28CE}" srcOrd="0" destOrd="0" presId="urn:microsoft.com/office/officeart/2005/8/layout/arrow2"/>
    <dgm:cxn modelId="{E7B67617-405B-44FC-8C9E-907B589F3512}" type="presParOf" srcId="{02870444-8C86-40F3-9AAF-B61A2FC12C4F}" destId="{82A93B2D-3822-4FF7-B064-FA28588E319A}" srcOrd="1" destOrd="0" presId="urn:microsoft.com/office/officeart/2005/8/layout/arrow2"/>
    <dgm:cxn modelId="{19F78156-B45A-4E8D-A635-44113545D2DD}" type="presParOf" srcId="{02870444-8C86-40F3-9AAF-B61A2FC12C4F}" destId="{00DA9D5D-F84C-4260-89B6-7937F4E7B7F1}" srcOrd="2" destOrd="0" presId="urn:microsoft.com/office/officeart/2005/8/layout/arrow2"/>
    <dgm:cxn modelId="{7B5221D2-7AC2-42A9-9F6D-10D02F340F22}" type="presParOf" srcId="{02870444-8C86-40F3-9AAF-B61A2FC12C4F}" destId="{6D54CEE4-BDAF-494E-A716-48227FDBCF80}" srcOrd="3" destOrd="0" presId="urn:microsoft.com/office/officeart/2005/8/layout/arrow2"/>
    <dgm:cxn modelId="{74C7E18D-B374-4925-887E-BFE2D74336CD}" type="presParOf" srcId="{02870444-8C86-40F3-9AAF-B61A2FC12C4F}" destId="{E5AF42BA-95FD-4BA7-A75C-967CD45545CB}" srcOrd="4" destOrd="0" presId="urn:microsoft.com/office/officeart/2005/8/layout/arrow2"/>
    <dgm:cxn modelId="{FB538F4B-D397-4C56-B9A1-0311BCCCF6E4}" type="presParOf" srcId="{02870444-8C86-40F3-9AAF-B61A2FC12C4F}" destId="{7C7B1D7A-10F6-4C97-BDB7-281A8FB67699}" srcOrd="5" destOrd="0" presId="urn:microsoft.com/office/officeart/2005/8/layout/arrow2"/>
    <dgm:cxn modelId="{2DAD165D-D997-40B6-BCB1-8333886282B1}" type="presParOf" srcId="{02870444-8C86-40F3-9AAF-B61A2FC12C4F}" destId="{4E7799FD-728C-41D9-ACE6-498B64495B35}" srcOrd="6" destOrd="0" presId="urn:microsoft.com/office/officeart/2005/8/layout/arrow2"/>
    <dgm:cxn modelId="{AEE614B4-DA8E-48A1-AD58-D30B5686B640}" type="presParOf" srcId="{02870444-8C86-40F3-9AAF-B61A2FC12C4F}" destId="{D3A7F16E-B4A0-41E5-9DC9-9B09650664C4}" srcOrd="7" destOrd="0" presId="urn:microsoft.com/office/officeart/2005/8/layout/arrow2"/>
    <dgm:cxn modelId="{2D4AF9A2-0FCB-4A63-AD2D-18442FC73292}" type="presParOf" srcId="{02870444-8C86-40F3-9AAF-B61A2FC12C4F}" destId="{EEC9BB0A-A51A-444F-9375-4A2C1944C2C7}" srcOrd="8" destOrd="0" presId="urn:microsoft.com/office/officeart/2005/8/layout/arrow2"/>
    <dgm:cxn modelId="{AA7E2265-621D-4BB9-98A4-00FFE3C8B0A5}" type="presParOf" srcId="{02870444-8C86-40F3-9AAF-B61A2FC12C4F}" destId="{BC4C0B6F-6383-4643-9E02-7898CBC0E7C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97E0F-64AB-4423-BB91-483C2CFD0EC0}">
      <dsp:nvSpPr>
        <dsp:cNvPr id="0" name=""/>
        <dsp:cNvSpPr/>
      </dsp:nvSpPr>
      <dsp:spPr>
        <a:xfrm>
          <a:off x="2763037" y="0"/>
          <a:ext cx="9916355" cy="619772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AA8C8-7B53-43F1-8D67-0820498B28CE}">
      <dsp:nvSpPr>
        <dsp:cNvPr id="0" name=""/>
        <dsp:cNvSpPr/>
      </dsp:nvSpPr>
      <dsp:spPr>
        <a:xfrm>
          <a:off x="3739798" y="4608626"/>
          <a:ext cx="228076" cy="2280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93B2D-3822-4FF7-B064-FA28588E319A}">
      <dsp:nvSpPr>
        <dsp:cNvPr id="0" name=""/>
        <dsp:cNvSpPr/>
      </dsp:nvSpPr>
      <dsp:spPr>
        <a:xfrm>
          <a:off x="3853836" y="4722664"/>
          <a:ext cx="1299042" cy="147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853" tIns="0" rIns="0" bIns="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cs typeface="Calibri"/>
            </a:rPr>
            <a:t>Engage the expert community </a:t>
          </a:r>
        </a:p>
      </dsp:txBody>
      <dsp:txXfrm>
        <a:off x="3853836" y="4722664"/>
        <a:ext cx="1299042" cy="1475057"/>
      </dsp:txXfrm>
    </dsp:sp>
    <dsp:sp modelId="{00DA9D5D-F84C-4260-89B6-7937F4E7B7F1}">
      <dsp:nvSpPr>
        <dsp:cNvPr id="0" name=""/>
        <dsp:cNvSpPr/>
      </dsp:nvSpPr>
      <dsp:spPr>
        <a:xfrm>
          <a:off x="4974385" y="3422382"/>
          <a:ext cx="356988" cy="356988"/>
        </a:xfrm>
        <a:prstGeom prst="ellipse">
          <a:avLst/>
        </a:prstGeom>
        <a:solidFill>
          <a:schemeClr val="accent5">
            <a:hueOff val="-2797217"/>
            <a:satOff val="2573"/>
            <a:lumOff val="-40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4CEE4-BDAF-494E-A716-48227FDBCF80}">
      <dsp:nvSpPr>
        <dsp:cNvPr id="0" name=""/>
        <dsp:cNvSpPr/>
      </dsp:nvSpPr>
      <dsp:spPr>
        <a:xfrm>
          <a:off x="5152879" y="3600876"/>
          <a:ext cx="1646114" cy="259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161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cs typeface="Calibri"/>
            </a:rPr>
            <a:t>Define the target measurand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Calibri"/>
              <a:cs typeface="Calibri"/>
            </a:rPr>
            <a:t>Explicit definition of surface reflectance in this context</a:t>
          </a:r>
        </a:p>
      </dsp:txBody>
      <dsp:txXfrm>
        <a:off x="5152879" y="3600876"/>
        <a:ext cx="1646114" cy="2596845"/>
      </dsp:txXfrm>
    </dsp:sp>
    <dsp:sp modelId="{E5AF42BA-95FD-4BA7-A75C-967CD45545CB}">
      <dsp:nvSpPr>
        <dsp:cNvPr id="0" name=""/>
        <dsp:cNvSpPr/>
      </dsp:nvSpPr>
      <dsp:spPr>
        <a:xfrm>
          <a:off x="6561001" y="2476609"/>
          <a:ext cx="475985" cy="475985"/>
        </a:xfrm>
        <a:prstGeom prst="ellipse">
          <a:avLst/>
        </a:prstGeom>
        <a:solidFill>
          <a:schemeClr val="accent5">
            <a:hueOff val="-5594434"/>
            <a:satOff val="5146"/>
            <a:lumOff val="-80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B1D7A-10F6-4C97-BDB7-281A8FB67699}">
      <dsp:nvSpPr>
        <dsp:cNvPr id="0" name=""/>
        <dsp:cNvSpPr/>
      </dsp:nvSpPr>
      <dsp:spPr>
        <a:xfrm>
          <a:off x="6798994" y="2714602"/>
          <a:ext cx="1913856" cy="348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15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cs typeface="Calibri"/>
            </a:rPr>
            <a:t>Confirm the range of required inputs and methods</a:t>
          </a:r>
        </a:p>
      </dsp:txBody>
      <dsp:txXfrm>
        <a:off x="6798994" y="2714602"/>
        <a:ext cx="1913856" cy="3483119"/>
      </dsp:txXfrm>
    </dsp:sp>
    <dsp:sp modelId="{4E7799FD-728C-41D9-ACE6-498B64495B35}">
      <dsp:nvSpPr>
        <dsp:cNvPr id="0" name=""/>
        <dsp:cNvSpPr/>
      </dsp:nvSpPr>
      <dsp:spPr>
        <a:xfrm>
          <a:off x="8405444" y="1737841"/>
          <a:ext cx="614814" cy="614814"/>
        </a:xfrm>
        <a:prstGeom prst="ellipse">
          <a:avLst/>
        </a:prstGeom>
        <a:solidFill>
          <a:schemeClr val="accent5">
            <a:hueOff val="-8391651"/>
            <a:satOff val="7718"/>
            <a:lumOff val="-120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7F16E-B4A0-41E5-9DC9-9B09650664C4}">
      <dsp:nvSpPr>
        <dsp:cNvPr id="0" name=""/>
        <dsp:cNvSpPr/>
      </dsp:nvSpPr>
      <dsp:spPr>
        <a:xfrm>
          <a:off x="8712851" y="2045248"/>
          <a:ext cx="1983271" cy="415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777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cs typeface="Calibri"/>
            </a:rPr>
            <a:t>Determine tolerance of required inputs and methods</a:t>
          </a:r>
        </a:p>
      </dsp:txBody>
      <dsp:txXfrm>
        <a:off x="8712851" y="2045248"/>
        <a:ext cx="1983271" cy="4152473"/>
      </dsp:txXfrm>
    </dsp:sp>
    <dsp:sp modelId="{EEC9BB0A-A51A-444F-9375-4A2C1944C2C7}">
      <dsp:nvSpPr>
        <dsp:cNvPr id="0" name=""/>
        <dsp:cNvSpPr/>
      </dsp:nvSpPr>
      <dsp:spPr>
        <a:xfrm>
          <a:off x="10304426" y="1244502"/>
          <a:ext cx="783392" cy="783392"/>
        </a:xfrm>
        <a:prstGeom prst="ellipse">
          <a:avLst/>
        </a:prstGeom>
        <a:solidFill>
          <a:schemeClr val="accent5">
            <a:hueOff val="-11188868"/>
            <a:satOff val="10291"/>
            <a:lumOff val="-16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C0B6F-6383-4643-9E02-7898CBC0E7CA}">
      <dsp:nvSpPr>
        <dsp:cNvPr id="0" name=""/>
        <dsp:cNvSpPr/>
      </dsp:nvSpPr>
      <dsp:spPr>
        <a:xfrm>
          <a:off x="10696122" y="1636198"/>
          <a:ext cx="1983271" cy="456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103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/>
              <a:cs typeface="Calibri"/>
            </a:rPr>
            <a:t>Publish through appropriate channels as a key reference for practitioners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Calibri"/>
              <a:cs typeface="Calibri"/>
            </a:rPr>
            <a:t>CEOS-ARD Framework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Calibri"/>
              <a:cs typeface="Calibri"/>
            </a:rPr>
            <a:t>Standalone guidance document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Calibri"/>
              <a:cs typeface="Calibri"/>
            </a:rPr>
            <a:t>Surface Reflectance metadata specifications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Calibri"/>
              <a:cs typeface="Calibri"/>
            </a:rPr>
            <a:t>Journal paper</a:t>
          </a:r>
        </a:p>
      </dsp:txBody>
      <dsp:txXfrm>
        <a:off x="10696122" y="1636198"/>
        <a:ext cx="1983271" cy="456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ED600-F9F4-43B5-80A9-28BF082935DD}" type="datetimeFigureOut"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F027A-8B08-41F4-97E4-20E79F1A9B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1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40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67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76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64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56a542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1d56a5427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0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3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14, 10-12 October</a:t>
            </a:r>
            <a:r>
              <a:rPr lang="en-GB" sz="1400" b="1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023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14, 10-12 October</a:t>
            </a:r>
            <a:r>
              <a:rPr lang="en-GB" sz="1400" b="1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023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14, 10-12 October</a:t>
            </a:r>
            <a:r>
              <a:rPr lang="en-GB" sz="1400" b="1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023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501382" y="1912458"/>
            <a:ext cx="6157185" cy="83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4800"/>
              <a:t>ARD Interoperability</a:t>
            </a:r>
            <a:endParaRPr lang="en-US"/>
          </a:p>
        </p:txBody>
      </p:sp>
      <p:sp>
        <p:nvSpPr>
          <p:cNvPr id="67" name="Google Shape;67;p7"/>
          <p:cNvSpPr/>
          <p:nvPr/>
        </p:nvSpPr>
        <p:spPr>
          <a:xfrm>
            <a:off x="7973786" y="4822371"/>
            <a:ext cx="3836513" cy="195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GB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Simon Oliver</a:t>
            </a:r>
            <a:endParaRPr lang="en-GB"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Geoscience Australia</a:t>
            </a:r>
            <a:endParaRPr sz="120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 14</a:t>
            </a:r>
            <a:endParaRPr sz="120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Frascati, 10-12 October 2023</a:t>
            </a: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99813-6598-FC9C-4332-D1EDE9C49C27}"/>
              </a:ext>
            </a:extLst>
          </p:cNvPr>
          <p:cNvSpPr txBox="1">
            <a:spLocks/>
          </p:cNvSpPr>
          <p:nvPr/>
        </p:nvSpPr>
        <p:spPr>
          <a:xfrm>
            <a:off x="562841" y="2952606"/>
            <a:ext cx="11464636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Calibri"/>
              </a:rPr>
              <a:t>Surface Reflectance Quality, Equivalency and Consistency</a:t>
            </a:r>
          </a:p>
        </p:txBody>
      </p:sp>
    </p:spTree>
    <p:extLst>
      <p:ext uri="{BB962C8B-B14F-4D97-AF65-F5344CB8AC3E}">
        <p14:creationId xmlns:p14="http://schemas.microsoft.com/office/powerpoint/2010/main" val="14334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371992" y="170507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/>
              <a:t>Discussion on next steps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676B10-3000-1965-A44F-C3B1AD694190}"/>
              </a:ext>
            </a:extLst>
          </p:cNvPr>
          <p:cNvSpPr/>
          <p:nvPr/>
        </p:nvSpPr>
        <p:spPr>
          <a:xfrm>
            <a:off x="340356" y="1489854"/>
            <a:ext cx="7205819" cy="83099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/>
              <a:t>Document expressions of interest received so far</a:t>
            </a:r>
            <a:endParaRPr lang="en-AU"/>
          </a:p>
          <a:p>
            <a:r>
              <a:rPr lang="en-AU" sz="240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CBEB3B-4D59-B650-49B0-2A0BDD096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98076"/>
              </p:ext>
            </p:extLst>
          </p:nvPr>
        </p:nvGraphicFramePr>
        <p:xfrm>
          <a:off x="2024146" y="2714393"/>
          <a:ext cx="8150618" cy="25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309">
                  <a:extLst>
                    <a:ext uri="{9D8B030D-6E8A-4147-A177-3AD203B41FA5}">
                      <a16:colId xmlns:a16="http://schemas.microsoft.com/office/drawing/2014/main" val="3966713441"/>
                    </a:ext>
                  </a:extLst>
                </a:gridCol>
                <a:gridCol w="4075309">
                  <a:extLst>
                    <a:ext uri="{9D8B030D-6E8A-4147-A177-3AD203B41FA5}">
                      <a16:colId xmlns:a16="http://schemas.microsoft.com/office/drawing/2014/main" val="672298443"/>
                    </a:ext>
                  </a:extLst>
                </a:gridCol>
              </a:tblGrid>
              <a:tr h="5122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effectLst/>
                        </a:rPr>
                        <a:t>Expressions of Interest</a:t>
                      </a:r>
                    </a:p>
                  </a:txBody>
                  <a:tcPr marL="28575" marR="28575" marT="19050" marB="1905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err="1">
                          <a:effectLst/>
                        </a:rPr>
                        <a:t>Organisation</a:t>
                      </a:r>
                    </a:p>
                  </a:txBody>
                  <a:tcPr marL="28575" marR="28575" marT="19050" marB="1905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195146"/>
                  </a:ext>
                </a:extLst>
              </a:tr>
              <a:tr h="51227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Eric </a:t>
                      </a:r>
                      <a:r>
                        <a:rPr lang="en-US" sz="2400" err="1">
                          <a:effectLst/>
                        </a:rPr>
                        <a:t>Vermote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NASA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739504"/>
                  </a:ext>
                </a:extLst>
              </a:tr>
              <a:tr h="51227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Martin Bachmann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DLR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153753"/>
                  </a:ext>
                </a:extLst>
              </a:tr>
              <a:tr h="512272"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Peter Strobl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400">
                          <a:effectLst/>
                        </a:rPr>
                        <a:t>EC</a:t>
                      </a:r>
                    </a:p>
                  </a:txBody>
                  <a:tcPr marL="28575" marR="28575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319535"/>
                  </a:ext>
                </a:extLst>
              </a:tr>
              <a:tr h="512272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28575" marR="28575" marT="19050" marB="1905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234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87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469964" y="2407508"/>
            <a:ext cx="4809607" cy="115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Thank you</a:t>
            </a:r>
            <a:endParaRPr sz="7500"/>
          </a:p>
        </p:txBody>
      </p:sp>
      <p:sp>
        <p:nvSpPr>
          <p:cNvPr id="4" name="Google Shape;93;p11"/>
          <p:cNvSpPr txBox="1">
            <a:spLocks/>
          </p:cNvSpPr>
          <p:nvPr/>
        </p:nvSpPr>
        <p:spPr>
          <a:xfrm>
            <a:off x="287114" y="3708459"/>
            <a:ext cx="5807726" cy="59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lnSpc>
                <a:spcPct val="90000"/>
              </a:lnSpc>
              <a:buClr>
                <a:schemeClr val="dk1"/>
              </a:buClr>
              <a:buSzPts val="2800"/>
              <a:buFont typeface="Noto Sans Symbols"/>
              <a:buNone/>
            </a:pPr>
            <a:endParaRPr lang="en-AU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3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225034" y="159622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/>
              <a:t>Overview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0356" y="1489854"/>
            <a:ext cx="6109365" cy="489364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/>
              <a:t>What is this?</a:t>
            </a:r>
            <a:endParaRPr lang="en-US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AU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/>
              <a:t>Why are we so invested in this?</a:t>
            </a:r>
            <a:endParaRPr lang="en-AU" sz="2400"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AU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/>
              <a:t>Steps to get there (in broad terms)</a:t>
            </a:r>
            <a:endParaRPr lang="en-AU" sz="2400"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AU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/>
              <a:t>The best way to progress (which forum?)</a:t>
            </a:r>
            <a:endParaRPr lang="en-AU" sz="2400"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AU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/>
              <a:t>Potential pitfalls / things to avoid</a:t>
            </a:r>
            <a:endParaRPr lang="en-AU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AU" sz="2400"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>
                <a:cs typeface="Arial"/>
              </a:rPr>
              <a:t>Discussion on options and way forward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AU" sz="2400"/>
          </a:p>
          <a:p>
            <a:r>
              <a:rPr lang="en-AU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15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5D59-5620-041F-1D71-4011FD1E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B2079-80F9-01DF-1731-23B7CEF36F19}"/>
              </a:ext>
            </a:extLst>
          </p:cNvPr>
          <p:cNvSpPr/>
          <p:nvPr/>
        </p:nvSpPr>
        <p:spPr>
          <a:xfrm>
            <a:off x="262424" y="1204104"/>
            <a:ext cx="11731464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dirty="0">
                <a:cs typeface="Arial"/>
              </a:rPr>
              <a:t>Concept briefed at ARD23 Workshop and WGCV June 23 and paper circulated for comment.</a:t>
            </a:r>
            <a:endParaRPr lang="en-A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AU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b="1" dirty="0"/>
              <a:t>Direct-source consistent, equivalent, high quality surface reflectance</a:t>
            </a:r>
            <a:r>
              <a:rPr lang="en-AU" sz="2400" dirty="0"/>
              <a:t> from space agencies, commercial space companies and value-adders.</a:t>
            </a:r>
            <a:endParaRPr lang="en-AU" dirty="0">
              <a:cs typeface="Arial"/>
            </a:endParaRPr>
          </a:p>
          <a:p>
            <a:endParaRPr lang="en-AU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b="1" dirty="0"/>
              <a:t>Avoid reprocessing</a:t>
            </a:r>
            <a:r>
              <a:rPr lang="en-AU" sz="2400" dirty="0"/>
              <a:t> currently required to achieve measurand (physical quantity being measured) interoperability.</a:t>
            </a:r>
            <a:endParaRPr lang="en-AU" dirty="0">
              <a:cs typeface="Arial"/>
            </a:endParaRPr>
          </a:p>
          <a:p>
            <a:endParaRPr lang="en-AU" sz="240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400" dirty="0"/>
              <a:t>Evolution / next step and </a:t>
            </a:r>
            <a:r>
              <a:rPr lang="en-AU" sz="2400" b="1" dirty="0"/>
              <a:t>builds upon CEOS-ARD</a:t>
            </a:r>
            <a:r>
              <a:rPr lang="en-AU" sz="2400" dirty="0"/>
              <a:t>.</a:t>
            </a:r>
            <a:endParaRPr lang="en-AU" dirty="0"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AU" sz="2400">
              <a:cs typeface="Arial"/>
            </a:endParaRPr>
          </a:p>
          <a:p>
            <a:endParaRPr lang="en-AU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4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6BB1-1489-4838-106D-DF1D0BEB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C62137-9656-C17F-0A4B-11A9C516656A}"/>
              </a:ext>
            </a:extLst>
          </p:cNvPr>
          <p:cNvGrpSpPr/>
          <p:nvPr/>
        </p:nvGrpSpPr>
        <p:grpSpPr>
          <a:xfrm>
            <a:off x="2396735" y="1539892"/>
            <a:ext cx="5856194" cy="4055723"/>
            <a:chOff x="2994212" y="2371165"/>
            <a:chExt cx="5856194" cy="4055723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8B5214EC-E319-370E-BCD8-D2C9A1942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7930" y="2371165"/>
              <a:ext cx="3931022" cy="393102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AB835B-34F2-6291-EADE-84CCC3DDE09E}"/>
                </a:ext>
              </a:extLst>
            </p:cNvPr>
            <p:cNvCxnSpPr/>
            <p:nvPr/>
          </p:nvCxnSpPr>
          <p:spPr>
            <a:xfrm flipV="1">
              <a:off x="2994212" y="4390463"/>
              <a:ext cx="5856194" cy="4483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5E769261-9B5F-07AB-D510-D0C870BA30B9}"/>
                </a:ext>
              </a:extLst>
            </p:cNvPr>
            <p:cNvSpPr txBox="1"/>
            <p:nvPr/>
          </p:nvSpPr>
          <p:spPr>
            <a:xfrm>
              <a:off x="5795962" y="6180667"/>
              <a:ext cx="2758016" cy="24622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>
                  <a:cs typeface="Calibri"/>
                </a:rPr>
                <a:t>NASA HLS </a:t>
              </a:r>
              <a:r>
                <a:rPr lang="en-GB" sz="1000">
                  <a:ea typeface="+mn-lt"/>
                  <a:cs typeface="+mn-lt"/>
                </a:rPr>
                <a:t>https://hls.gsfc.nasa.gov/algorithms/</a:t>
              </a:r>
              <a:endParaRPr lang="en-GB" sz="1000"/>
            </a:p>
          </p:txBody>
        </p:sp>
      </p:grpSp>
      <p:sp>
        <p:nvSpPr>
          <p:cNvPr id="4" name="Right Brace 3">
            <a:extLst>
              <a:ext uri="{FF2B5EF4-FFF2-40B4-BE49-F238E27FC236}">
                <a16:creationId xmlns:a16="http://schemas.microsoft.com/office/drawing/2014/main" id="{E67F9227-DB15-D4C5-ECF0-3B625DB4C6EF}"/>
              </a:ext>
            </a:extLst>
          </p:cNvPr>
          <p:cNvSpPr/>
          <p:nvPr/>
        </p:nvSpPr>
        <p:spPr>
          <a:xfrm>
            <a:off x="8208327" y="2137233"/>
            <a:ext cx="282222" cy="1288815"/>
          </a:xfrm>
          <a:prstGeom prst="rightBrac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ea typeface="Calibri"/>
              <a:cs typeface="Calibri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E11D608-72E5-9DA9-327E-931AD8414CDC}"/>
              </a:ext>
            </a:extLst>
          </p:cNvPr>
          <p:cNvSpPr txBox="1"/>
          <p:nvPr/>
        </p:nvSpPr>
        <p:spPr>
          <a:xfrm>
            <a:off x="8490079" y="2458497"/>
            <a:ext cx="211525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ea typeface="Calibri"/>
                <a:cs typeface="Calibri"/>
              </a:rPr>
              <a:t>"Quality Goal" </a:t>
            </a:r>
          </a:p>
          <a:p>
            <a:r>
              <a:rPr lang="en-GB">
                <a:ea typeface="Calibri"/>
                <a:cs typeface="Calibri"/>
              </a:rPr>
              <a:t> for the community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4C1845C-75B7-B270-4CDE-94E21F2766DB}"/>
              </a:ext>
            </a:extLst>
          </p:cNvPr>
          <p:cNvSpPr/>
          <p:nvPr/>
        </p:nvSpPr>
        <p:spPr>
          <a:xfrm>
            <a:off x="8208327" y="3680047"/>
            <a:ext cx="282222" cy="1288815"/>
          </a:xfrm>
          <a:prstGeom prst="rightBrac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ea typeface="Calibri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12DB5C1-3F71-EA37-3FDE-9D5892570F25}"/>
              </a:ext>
            </a:extLst>
          </p:cNvPr>
          <p:cNvSpPr txBox="1"/>
          <p:nvPr/>
        </p:nvSpPr>
        <p:spPr>
          <a:xfrm>
            <a:off x="8565338" y="4142422"/>
            <a:ext cx="2786815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ea typeface="Calibri"/>
                <a:cs typeface="Calibri"/>
              </a:rPr>
              <a:t>Proprietary value-add</a:t>
            </a:r>
          </a:p>
          <a:p>
            <a:r>
              <a:rPr lang="en-GB">
                <a:ea typeface="Calibri"/>
                <a:cs typeface="Calibri"/>
              </a:rPr>
              <a:t>Harmonization</a:t>
            </a:r>
          </a:p>
          <a:p>
            <a:r>
              <a:rPr lang="en-GB">
                <a:ea typeface="Calibri"/>
                <a:cs typeface="Calibri"/>
              </a:rPr>
              <a:t>Homogenization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A16F96F-FFD7-74C1-CE94-2283169C31AC}"/>
              </a:ext>
            </a:extLst>
          </p:cNvPr>
          <p:cNvSpPr/>
          <p:nvPr/>
        </p:nvSpPr>
        <p:spPr>
          <a:xfrm>
            <a:off x="507422" y="3179618"/>
            <a:ext cx="1749136" cy="7793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371992" y="170507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/>
              <a:t>Why are we so invested in this?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30041-6D57-4175-328F-76BB1877D294}"/>
              </a:ext>
            </a:extLst>
          </p:cNvPr>
          <p:cNvSpPr txBox="1"/>
          <p:nvPr/>
        </p:nvSpPr>
        <p:spPr>
          <a:xfrm>
            <a:off x="308263" y="1300594"/>
            <a:ext cx="1101176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rtl="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Several organisations currently </a:t>
            </a:r>
            <a:r>
              <a:rPr lang="en-AU" sz="2400" b="1" dirty="0">
                <a:latin typeface="Arial"/>
                <a:ea typeface="Arial"/>
                <a:cs typeface="Arial"/>
              </a:rPr>
              <a:t>maintain pipelines</a:t>
            </a:r>
            <a:r>
              <a:rPr lang="en-AU" sz="2400" dirty="0">
                <a:latin typeface="Arial"/>
                <a:ea typeface="Arial"/>
                <a:cs typeface="Arial"/>
              </a:rPr>
              <a:t> for production of Surface Reflectance from Landsat and Sentinel-2 mission data. </a:t>
            </a:r>
            <a:r>
              <a:rPr lang="en-US" sz="2400" dirty="0">
                <a:latin typeface="Arial"/>
                <a:ea typeface="Arial"/>
                <a:cs typeface="Arial"/>
              </a:rPr>
              <a:t>​</a:t>
            </a:r>
            <a:endParaRPr lang="en-US" dirty="0"/>
          </a:p>
          <a:p>
            <a:pPr marL="800100" lvl="1" indent="-342900">
              <a:buFont typeface="Wingdings"/>
              <a:buChar char="v"/>
            </a:pPr>
            <a:r>
              <a:rPr lang="en-US" sz="2400" dirty="0">
                <a:latin typeface="Arial"/>
                <a:ea typeface="Arial"/>
                <a:cs typeface="Arial"/>
              </a:rPr>
              <a:t>NASA HLS, ESA Sen2Like, others..</a:t>
            </a:r>
          </a:p>
          <a:p>
            <a:pPr marL="342900" lvl="0" indent="-342900" rtl="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Direct-source of ARD allows for:​</a:t>
            </a:r>
          </a:p>
          <a:p>
            <a:pPr marL="800100" lvl="1" indent="-342900" rtl="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Reduced duplication of effort.​</a:t>
            </a:r>
          </a:p>
          <a:p>
            <a:pPr marL="800100" lvl="1" indent="-342900" rtl="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Cost savings.​</a:t>
            </a:r>
          </a:p>
          <a:p>
            <a:pPr marL="800100" lvl="1" indent="-342900">
              <a:buFont typeface="Wingdings"/>
              <a:buChar char="v"/>
            </a:pPr>
            <a:r>
              <a:rPr lang="en-AU" sz="2400" b="1" dirty="0">
                <a:latin typeface="Arial"/>
                <a:ea typeface="Arial"/>
                <a:cs typeface="Arial"/>
              </a:rPr>
              <a:t>Increased global applicability</a:t>
            </a:r>
            <a:r>
              <a:rPr lang="en-AU" sz="2400" dirty="0">
                <a:latin typeface="Arial"/>
                <a:ea typeface="Arial"/>
                <a:cs typeface="Arial"/>
              </a:rPr>
              <a:t> of algorithms -&gt; rather than having them tuned to particular flavours of surface reflectance.​</a:t>
            </a:r>
          </a:p>
          <a:p>
            <a:pPr marL="800100" lvl="1" indent="-342900" rtl="0">
              <a:buFont typeface="Wingdings"/>
              <a:buChar char="v"/>
            </a:pPr>
            <a:r>
              <a:rPr lang="en-AU" sz="2400" b="1" dirty="0">
                <a:latin typeface="Arial"/>
                <a:ea typeface="Arial"/>
                <a:cs typeface="Arial"/>
              </a:rPr>
              <a:t>Consistent time-series</a:t>
            </a:r>
            <a:r>
              <a:rPr lang="en-AU" sz="2400" dirty="0">
                <a:latin typeface="Arial"/>
                <a:ea typeface="Arial"/>
                <a:cs typeface="Arial"/>
              </a:rPr>
              <a:t> across sensors and providers.​</a:t>
            </a:r>
          </a:p>
          <a:p>
            <a:pPr marL="800100" lvl="1" indent="-342900" rtl="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Steps towards harmonisation/homogenisation​</a:t>
            </a:r>
          </a:p>
          <a:p>
            <a:pPr marL="800100" lvl="1" indent="-342900" rtl="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Focuses efforts on supporting space agencies to </a:t>
            </a:r>
            <a:r>
              <a:rPr lang="en-AU" sz="2400" b="1" dirty="0">
                <a:latin typeface="Arial"/>
                <a:ea typeface="Arial"/>
                <a:cs typeface="Arial"/>
              </a:rPr>
              <a:t>optimise their products​</a:t>
            </a:r>
          </a:p>
          <a:p>
            <a:pPr marL="800100" lvl="1" indent="-342900" rtl="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Focuses efforts on </a:t>
            </a:r>
            <a:r>
              <a:rPr lang="en-AU" sz="2400" b="1" dirty="0">
                <a:latin typeface="Arial"/>
                <a:ea typeface="Arial"/>
                <a:cs typeface="Arial"/>
              </a:rPr>
              <a:t>value-adding</a:t>
            </a:r>
            <a:r>
              <a:rPr lang="en-AU" sz="2400" dirty="0">
                <a:latin typeface="Arial"/>
                <a:ea typeface="Arial"/>
                <a:cs typeface="Arial"/>
              </a:rPr>
              <a:t> with a common baseline measurand.​</a:t>
            </a:r>
          </a:p>
          <a:p>
            <a:pPr marL="800100" lvl="1" indent="-342900" rtl="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Other benefits...​</a:t>
            </a:r>
          </a:p>
          <a:p>
            <a:pPr rtl="0"/>
            <a:r>
              <a:rPr lang="en-AU" sz="2400" dirty="0">
                <a:latin typeface="Arial"/>
                <a:ea typeface="Segoe UI"/>
                <a:cs typeface="Segoe UI"/>
              </a:rPr>
              <a:t> 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9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7C33-B271-E18E-24CA-E672AC9B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Why are we so invested in this?</a:t>
            </a:r>
            <a:endParaRPr lang="en-US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6A4B5004-9EBC-B591-2F7A-9942575A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036" y="1118421"/>
            <a:ext cx="5999018" cy="5227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E9EED-E21D-677E-B71E-A2260B6D6279}"/>
              </a:ext>
            </a:extLst>
          </p:cNvPr>
          <p:cNvSpPr txBox="1"/>
          <p:nvPr/>
        </p:nvSpPr>
        <p:spPr>
          <a:xfrm>
            <a:off x="308263" y="1300594"/>
            <a:ext cx="477722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v"/>
            </a:pPr>
            <a:r>
              <a:rPr lang="en-AU" sz="2400" b="1" dirty="0">
                <a:latin typeface="Arial"/>
                <a:ea typeface="Arial"/>
                <a:cs typeface="Arial"/>
              </a:rPr>
              <a:t>Consistent approaches</a:t>
            </a:r>
            <a:r>
              <a:rPr lang="en-AU" sz="2400" dirty="0">
                <a:latin typeface="Arial"/>
                <a:ea typeface="Arial"/>
                <a:cs typeface="Arial"/>
              </a:rPr>
              <a:t> leads to </a:t>
            </a:r>
            <a:r>
              <a:rPr lang="en-AU" sz="2400" b="1" dirty="0">
                <a:latin typeface="Arial"/>
                <a:ea typeface="Arial"/>
                <a:cs typeface="Arial"/>
              </a:rPr>
              <a:t>equivalent</a:t>
            </a:r>
            <a:r>
              <a:rPr lang="en-AU" sz="2400" dirty="0">
                <a:latin typeface="Arial"/>
                <a:ea typeface="Arial"/>
                <a:cs typeface="Arial"/>
              </a:rPr>
              <a:t> surface reflectance measurands and yields better results from multi-sensor analyses.</a:t>
            </a:r>
            <a:r>
              <a:rPr lang="en-US" sz="2400" dirty="0">
                <a:latin typeface="Arial"/>
                <a:ea typeface="Arial"/>
                <a:cs typeface="Arial"/>
              </a:rPr>
              <a:t>​</a:t>
            </a:r>
            <a:endParaRPr lang="en-US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1A270-037F-7A31-784B-64514D59DFD7}"/>
              </a:ext>
            </a:extLst>
          </p:cNvPr>
          <p:cNvSpPr txBox="1"/>
          <p:nvPr/>
        </p:nvSpPr>
        <p:spPr>
          <a:xfrm>
            <a:off x="5698671" y="5927271"/>
            <a:ext cx="21880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Common methods</a:t>
            </a:r>
          </a:p>
          <a:p>
            <a:endParaRPr lang="en-US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9AC95-0DBC-4770-B78C-A7A6C189C696}"/>
              </a:ext>
            </a:extLst>
          </p:cNvPr>
          <p:cNvSpPr txBox="1"/>
          <p:nvPr/>
        </p:nvSpPr>
        <p:spPr>
          <a:xfrm>
            <a:off x="8093528" y="5927271"/>
            <a:ext cx="32330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Agency-specific approaches</a:t>
            </a:r>
          </a:p>
          <a:p>
            <a:endParaRPr lang="en-US">
              <a:cs typeface="Arial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0F78C87-8DEB-FCC5-D5EB-11D8F2B235A6}"/>
              </a:ext>
            </a:extLst>
          </p:cNvPr>
          <p:cNvSpPr txBox="1"/>
          <p:nvPr/>
        </p:nvSpPr>
        <p:spPr>
          <a:xfrm>
            <a:off x="11130438" y="3061795"/>
            <a:ext cx="932151" cy="8617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ea typeface="Calibri"/>
                <a:cs typeface="Calibri"/>
              </a:rPr>
              <a:t>Time-series consistency with common methods and inputs</a:t>
            </a:r>
            <a:endParaRPr lang="en-US" sz="1000"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E43C65-6CBE-99BA-3998-DA18DF221BBD}"/>
              </a:ext>
            </a:extLst>
          </p:cNvPr>
          <p:cNvSpPr/>
          <p:nvPr/>
        </p:nvSpPr>
        <p:spPr>
          <a:xfrm rot="-960000">
            <a:off x="10212648" y="1504371"/>
            <a:ext cx="761997" cy="12432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B993E-F21E-CAAB-4438-3AA869A55942}"/>
              </a:ext>
            </a:extLst>
          </p:cNvPr>
          <p:cNvSpPr/>
          <p:nvPr/>
        </p:nvSpPr>
        <p:spPr>
          <a:xfrm rot="-960000">
            <a:off x="7174674" y="1504371"/>
            <a:ext cx="761997" cy="12432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22EC01-7A3C-A184-64FA-C8BA2A4B6773}"/>
              </a:ext>
            </a:extLst>
          </p:cNvPr>
          <p:cNvSpPr/>
          <p:nvPr/>
        </p:nvSpPr>
        <p:spPr>
          <a:xfrm rot="-960000">
            <a:off x="10152489" y="3920712"/>
            <a:ext cx="761997" cy="12432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8895A7-6A12-1366-3D6C-CCC38F20CC34}"/>
              </a:ext>
            </a:extLst>
          </p:cNvPr>
          <p:cNvSpPr/>
          <p:nvPr/>
        </p:nvSpPr>
        <p:spPr>
          <a:xfrm rot="-960000">
            <a:off x="7214778" y="3920712"/>
            <a:ext cx="761997" cy="12432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0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371992" y="170507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/>
              <a:t>Steps to get there</a:t>
            </a:r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C7062A7-23B5-8302-C666-EE7140E41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215348"/>
              </p:ext>
            </p:extLst>
          </p:nvPr>
        </p:nvGraphicFramePr>
        <p:xfrm>
          <a:off x="-1907106" y="434199"/>
          <a:ext cx="15442431" cy="619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522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371992" y="170507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/>
              <a:t>What's the best way to progress this?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AD903-2A64-200E-4718-EAEF756F8954}"/>
              </a:ext>
            </a:extLst>
          </p:cNvPr>
          <p:cNvSpPr/>
          <p:nvPr/>
        </p:nvSpPr>
        <p:spPr>
          <a:xfrm>
            <a:off x="262424" y="1204104"/>
            <a:ext cx="11731464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,Sans-Serif" panose="05000000000000000000" pitchFamily="2" charset="2"/>
              <a:buChar char="v"/>
            </a:pPr>
            <a:r>
              <a:rPr lang="en-AU" sz="2400" dirty="0"/>
              <a:t>CEOS LSI VC Pilot?</a:t>
            </a:r>
          </a:p>
          <a:p>
            <a:pPr marL="800100" lvl="1" indent="-342900">
              <a:buFont typeface="Wingdings,Sans-Serif" panose="05000000000000000000" pitchFamily="2" charset="2"/>
              <a:buChar char="v"/>
            </a:pPr>
            <a:r>
              <a:rPr lang="en-AU" sz="2400" dirty="0"/>
              <a:t>Pros: Existing </a:t>
            </a:r>
            <a:r>
              <a:rPr lang="en-AU" sz="2400" b="1" dirty="0"/>
              <a:t>community of practice</a:t>
            </a:r>
            <a:r>
              <a:rPr lang="en-AU" sz="2400" dirty="0"/>
              <a:t> and the originators of CEOS ARD.</a:t>
            </a:r>
            <a:endParaRPr lang="en-AU" sz="2400" dirty="0">
              <a:cs typeface="Arial"/>
            </a:endParaRPr>
          </a:p>
          <a:p>
            <a:pPr marL="800100" lvl="1" indent="-342900">
              <a:buFont typeface="Wingdings,Sans-Serif" panose="05000000000000000000" pitchFamily="2" charset="2"/>
              <a:buChar char="v"/>
            </a:pPr>
            <a:r>
              <a:rPr lang="en-AU" sz="2400" dirty="0"/>
              <a:t>Cons: Expertise for pilot would likely need to come from </a:t>
            </a:r>
            <a:r>
              <a:rPr lang="en-AU" sz="2400" b="1" dirty="0"/>
              <a:t>outside</a:t>
            </a:r>
            <a:r>
              <a:rPr lang="en-AU" sz="2400" dirty="0"/>
              <a:t> LSI VC.</a:t>
            </a:r>
            <a:endParaRPr lang="en-AU" sz="2400" dirty="0">
              <a:cs typeface="Arial"/>
            </a:endParaRPr>
          </a:p>
          <a:p>
            <a:pPr marL="342900" indent="-342900">
              <a:buFont typeface="Wingdings,Sans-Serif" panose="05000000000000000000" pitchFamily="2" charset="2"/>
              <a:buChar char="v"/>
            </a:pPr>
            <a:r>
              <a:rPr lang="en-AU" sz="2400" dirty="0">
                <a:cs typeface="Arial"/>
              </a:rPr>
              <a:t>ARD Standard Working Group / ISO / OGC?</a:t>
            </a:r>
          </a:p>
          <a:p>
            <a:pPr marL="800100" lvl="1" indent="-342900">
              <a:buFont typeface="Wingdings,Sans-Serif" panose="05000000000000000000" pitchFamily="2" charset="2"/>
              <a:buChar char="v"/>
            </a:pPr>
            <a:r>
              <a:rPr lang="en-AU" sz="2400" dirty="0"/>
              <a:t>Pros: Contributes to current movement to </a:t>
            </a:r>
            <a:r>
              <a:rPr lang="en-AU" sz="2400" b="1" dirty="0"/>
              <a:t>solidify ARD</a:t>
            </a:r>
            <a:r>
              <a:rPr lang="en-AU" sz="2400" dirty="0"/>
              <a:t> as a specification.</a:t>
            </a:r>
            <a:endParaRPr lang="en-AU" sz="2400" dirty="0">
              <a:cs typeface="Arial"/>
            </a:endParaRPr>
          </a:p>
          <a:p>
            <a:pPr marL="800100" lvl="1" indent="-342900">
              <a:buFont typeface="Wingdings,Sans-Serif" panose="05000000000000000000" pitchFamily="2" charset="2"/>
              <a:buChar char="v"/>
            </a:pPr>
            <a:r>
              <a:rPr lang="en-AU" sz="2400" dirty="0"/>
              <a:t>Cons: </a:t>
            </a:r>
            <a:r>
              <a:rPr lang="en-AU" sz="2400" b="1" dirty="0"/>
              <a:t>Slow</a:t>
            </a:r>
            <a:r>
              <a:rPr lang="en-AU" sz="2400" dirty="0"/>
              <a:t>, much more work ahead of this specific aspect of ARD.</a:t>
            </a:r>
            <a:endParaRPr lang="en-AU" sz="2400" dirty="0">
              <a:cs typeface="Arial"/>
            </a:endParaRPr>
          </a:p>
          <a:p>
            <a:pPr marL="342900" indent="-342900">
              <a:buFont typeface="Wingdings,Sans-Serif" panose="05000000000000000000" pitchFamily="2" charset="2"/>
              <a:buChar char="v"/>
            </a:pPr>
            <a:r>
              <a:rPr lang="en-AU" sz="2400" dirty="0"/>
              <a:t>Journal article</a:t>
            </a:r>
            <a:endParaRPr lang="en-AU" sz="2400" dirty="0">
              <a:cs typeface="Arial"/>
            </a:endParaRPr>
          </a:p>
          <a:p>
            <a:pPr marL="800100" lvl="1" indent="-342900">
              <a:buFont typeface="Wingdings,Sans-Serif" panose="05000000000000000000" pitchFamily="2" charset="2"/>
              <a:buChar char="v"/>
            </a:pPr>
            <a:r>
              <a:rPr lang="en-AU" sz="2400" dirty="0"/>
              <a:t>Pros: Creates a </a:t>
            </a:r>
            <a:r>
              <a:rPr lang="en-AU" sz="2400" b="1" dirty="0"/>
              <a:t>seminal reference</a:t>
            </a:r>
            <a:r>
              <a:rPr lang="en-AU" sz="2400" dirty="0"/>
              <a:t> for future work on this topic.</a:t>
            </a:r>
            <a:endParaRPr lang="en-AU" sz="2400" dirty="0">
              <a:cs typeface="Arial"/>
            </a:endParaRPr>
          </a:p>
          <a:p>
            <a:pPr marL="800100" lvl="1" indent="-342900">
              <a:buFont typeface="Wingdings,Sans-Serif" panose="05000000000000000000" pitchFamily="2" charset="2"/>
              <a:buChar char="v"/>
            </a:pPr>
            <a:r>
              <a:rPr lang="en-AU" sz="2400" dirty="0">
                <a:cs typeface="Arial"/>
              </a:rPr>
              <a:t>Cons: Slow uptake / </a:t>
            </a:r>
            <a:r>
              <a:rPr lang="en-AU" sz="2400" b="1" dirty="0">
                <a:cs typeface="Arial"/>
              </a:rPr>
              <a:t>incomplete guidance</a:t>
            </a:r>
            <a:r>
              <a:rPr lang="en-AU" sz="2400" dirty="0">
                <a:cs typeface="Arial"/>
              </a:rPr>
              <a:t> </a:t>
            </a:r>
            <a:r>
              <a:rPr lang="en-AU" sz="2400" dirty="0"/>
              <a:t>from scientific focus.</a:t>
            </a:r>
            <a:endParaRPr lang="en-AU" sz="2400" dirty="0">
              <a:cs typeface="Arial"/>
            </a:endParaRPr>
          </a:p>
          <a:p>
            <a:pPr marL="342900" indent="-342900">
              <a:buFont typeface="Wingdings,Sans-Serif" panose="05000000000000000000" pitchFamily="2" charset="2"/>
              <a:buChar char="v"/>
            </a:pPr>
            <a:r>
              <a:rPr lang="en-AU" sz="2400" dirty="0"/>
              <a:t>CEOS-ARD Framework Expansion / Advisory Note?</a:t>
            </a:r>
            <a:endParaRPr lang="en-AU" sz="2400" dirty="0">
              <a:cs typeface="Arial"/>
            </a:endParaRPr>
          </a:p>
          <a:p>
            <a:pPr marL="800100" lvl="1" indent="-342900">
              <a:buFont typeface="Wingdings,Sans-Serif" panose="05000000000000000000" pitchFamily="2" charset="2"/>
              <a:buChar char="v"/>
            </a:pPr>
            <a:endParaRPr lang="en-AU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654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371992" y="170507"/>
            <a:ext cx="98433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/>
              <a:t>Potential pitfalls / things to avoid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92F41-363E-BC5E-A222-6040A1C09DD9}"/>
              </a:ext>
            </a:extLst>
          </p:cNvPr>
          <p:cNvSpPr txBox="1"/>
          <p:nvPr/>
        </p:nvSpPr>
        <p:spPr>
          <a:xfrm>
            <a:off x="300470" y="1378527"/>
            <a:ext cx="1141701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rtl="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Divided expert opinion ("Do it my way.")​</a:t>
            </a:r>
            <a:endParaRPr lang="en-US" dirty="0"/>
          </a:p>
          <a:p>
            <a:pPr marL="342900" indent="-342900">
              <a:buFont typeface="Wingdings"/>
              <a:buChar char="v"/>
            </a:pPr>
            <a:endParaRPr lang="en-AU" sz="2400">
              <a:latin typeface="Arial"/>
              <a:ea typeface="Arial"/>
              <a:cs typeface="Arial"/>
            </a:endParaRPr>
          </a:p>
          <a:p>
            <a:pPr marL="342900" indent="-34290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Avoid this by </a:t>
            </a:r>
            <a:r>
              <a:rPr lang="en-AU" sz="2400" b="1" dirty="0">
                <a:latin typeface="Arial"/>
                <a:ea typeface="Arial"/>
                <a:cs typeface="Arial"/>
              </a:rPr>
              <a:t>being non-specific</a:t>
            </a:r>
            <a:r>
              <a:rPr lang="en-AU" sz="2400" dirty="0">
                <a:latin typeface="Arial"/>
                <a:ea typeface="Arial"/>
                <a:cs typeface="Arial"/>
              </a:rPr>
              <a:t> in terms of what </a:t>
            </a:r>
            <a:r>
              <a:rPr lang="en-AU" sz="2400" b="1" dirty="0">
                <a:latin typeface="Arial"/>
                <a:ea typeface="Arial"/>
                <a:cs typeface="Arial"/>
              </a:rPr>
              <a:t>brand of tool</a:t>
            </a:r>
            <a:r>
              <a:rPr lang="en-AU" sz="2400" dirty="0">
                <a:latin typeface="Arial"/>
                <a:ea typeface="Arial"/>
                <a:cs typeface="Arial"/>
              </a:rPr>
              <a:t> or input to use, and instead </a:t>
            </a:r>
            <a:r>
              <a:rPr lang="en-AU" sz="2400" b="1" dirty="0">
                <a:latin typeface="Arial"/>
                <a:ea typeface="Arial"/>
                <a:cs typeface="Arial"/>
              </a:rPr>
              <a:t>focus on requirements</a:t>
            </a:r>
            <a:r>
              <a:rPr lang="en-AU" sz="2400" dirty="0">
                <a:latin typeface="Arial"/>
                <a:ea typeface="Arial"/>
                <a:cs typeface="Arial"/>
              </a:rPr>
              <a:t>.​</a:t>
            </a:r>
          </a:p>
          <a:p>
            <a:pPr marL="342900" indent="-342900">
              <a:buFont typeface="Wingdings"/>
              <a:buChar char="v"/>
            </a:pPr>
            <a:endParaRPr lang="en-AU" sz="2400">
              <a:latin typeface="Arial"/>
              <a:ea typeface="Arial"/>
              <a:cs typeface="Arial"/>
            </a:endParaRPr>
          </a:p>
          <a:p>
            <a:pPr marL="342900" indent="-34290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Focus on specifics at the cost of the </a:t>
            </a:r>
            <a:r>
              <a:rPr lang="en-AU" sz="2400" b="1" dirty="0">
                <a:latin typeface="Arial"/>
                <a:ea typeface="Arial"/>
                <a:cs typeface="Arial"/>
              </a:rPr>
              <a:t>bigger picture</a:t>
            </a:r>
            <a:r>
              <a:rPr lang="en-AU" sz="2400" dirty="0">
                <a:latin typeface="Arial"/>
                <a:ea typeface="Arial"/>
                <a:cs typeface="Arial"/>
              </a:rPr>
              <a:t> in the short-term.​</a:t>
            </a:r>
          </a:p>
          <a:p>
            <a:pPr marL="342900" indent="-342900">
              <a:buFont typeface="Wingdings"/>
              <a:buChar char="v"/>
            </a:pPr>
            <a:endParaRPr lang="en-AU" sz="2400">
              <a:latin typeface="Arial"/>
              <a:ea typeface="Arial"/>
              <a:cs typeface="Arial"/>
            </a:endParaRPr>
          </a:p>
          <a:p>
            <a:pPr marL="342900" indent="-342900">
              <a:buFont typeface="Wingdings"/>
              <a:buChar char="v"/>
            </a:pPr>
            <a:r>
              <a:rPr lang="en-AU" sz="2400" dirty="0">
                <a:latin typeface="Arial"/>
                <a:ea typeface="Arial"/>
                <a:cs typeface="Arial"/>
              </a:rPr>
              <a:t>Avoid this through focus on </a:t>
            </a:r>
            <a:r>
              <a:rPr lang="en-AU" sz="2400" b="1" dirty="0">
                <a:latin typeface="Arial"/>
                <a:ea typeface="Arial"/>
                <a:cs typeface="Arial"/>
              </a:rPr>
              <a:t>tangible outputs</a:t>
            </a:r>
            <a:r>
              <a:rPr lang="en-AU" sz="2400" dirty="0">
                <a:latin typeface="Arial"/>
                <a:ea typeface="Arial"/>
                <a:cs typeface="Arial"/>
              </a:rPr>
              <a:t> vs technical minutia 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30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4E160D5594B46A310B92C569CC8F0" ma:contentTypeVersion="7" ma:contentTypeDescription="Create a new document." ma:contentTypeScope="" ma:versionID="88097d79705478c25ea96ce680918719">
  <xsd:schema xmlns:xsd="http://www.w3.org/2001/XMLSchema" xmlns:xs="http://www.w3.org/2001/XMLSchema" xmlns:p="http://schemas.microsoft.com/office/2006/metadata/properties" xmlns:ns2="fe7635f5-a3ad-4983-8b35-0e51d3f2cea0" xmlns:ns3="6f5c925b-6332-4f3c-a54e-6d49af1273f1" targetNamespace="http://schemas.microsoft.com/office/2006/metadata/properties" ma:root="true" ma:fieldsID="a08adfbfba01407fecadc444c54d9685" ns2:_="" ns3:_="">
    <xsd:import namespace="fe7635f5-a3ad-4983-8b35-0e51d3f2cea0"/>
    <xsd:import namespace="6f5c925b-6332-4f3c-a54e-6d49af1273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635f5-a3ad-4983-8b35-0e51d3f2c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c925b-6332-4f3c-a54e-6d49af1273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e7635f5-a3ad-4983-8b35-0e51d3f2cea0" xsi:nil="true"/>
    <SharedWithUsers xmlns="6f5c925b-6332-4f3c-a54e-6d49af1273f1">
      <UserInfo>
        <DisplayName>Medhavy Thankappan</DisplayName>
        <AccountId>26</AccountId>
        <AccountType/>
      </UserInfo>
      <UserInfo>
        <DisplayName>Andreia Siqueira</DisplayName>
        <AccountId>40</AccountId>
        <AccountType/>
      </UserInfo>
      <UserInfo>
        <DisplayName>Simon Oliver</DisplayName>
        <AccountId>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36FD88-06DD-4915-9176-5BC032E05E52}">
  <ds:schemaRefs>
    <ds:schemaRef ds:uri="6f5c925b-6332-4f3c-a54e-6d49af1273f1"/>
    <ds:schemaRef ds:uri="fe7635f5-a3ad-4983-8b35-0e51d3f2ce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9B069A-24A8-41E6-A864-D3A4D7F379CC}">
  <ds:schemaRefs>
    <ds:schemaRef ds:uri="6f5c925b-6332-4f3c-a54e-6d49af1273f1"/>
    <ds:schemaRef ds:uri="fe7635f5-a3ad-4983-8b35-0e51d3f2cea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D39C07-3165-45FC-8829-877EBAFCE6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ceos</vt:lpstr>
      <vt:lpstr>ARD Interoperability</vt:lpstr>
      <vt:lpstr>Overview</vt:lpstr>
      <vt:lpstr>What is this?</vt:lpstr>
      <vt:lpstr>What is this?</vt:lpstr>
      <vt:lpstr>Why are we so invested in this?</vt:lpstr>
      <vt:lpstr>Why are we so invested in this?</vt:lpstr>
      <vt:lpstr>Steps to get there</vt:lpstr>
      <vt:lpstr>What's the best way to progress this?</vt:lpstr>
      <vt:lpstr>Potential pitfalls / things to avoid</vt:lpstr>
      <vt:lpstr>Discussion on 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 Interoperability</dc:title>
  <dc:creator/>
  <cp:revision>58</cp:revision>
  <dcterms:created xsi:type="dcterms:W3CDTF">2023-09-18T21:24:26Z</dcterms:created>
  <dcterms:modified xsi:type="dcterms:W3CDTF">2023-10-13T11:24:01Z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0x0101008894E160D5594B46A310B92C569CC8F0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activity">
    <vt:lpwstr>{"FileActivityType":"9","FileActivityTimeStamp":"2023-09-18T21:46:47.480Z","FileActivityUsersOnPage":[{"DisplayName":"Simon Oliver","Id":"simon.oliver@ga.gov.au"},{"DisplayName":"Medhavy Thankappan","Id":"medhavy.thankappan@ga.gov.au"}],"FileActivityNavigationId":null}</vt:lpwstr>
  </property>
  <property fmtid="{D5CDD505-2E9C-101B-9397-08002B2CF9AE}" pid="8" name="TriggerFlowInfo">
    <vt:lpwstr/>
  </property>
</Properties>
</file>