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64" r:id="rId3"/>
    <p:sldId id="259" r:id="rId4"/>
    <p:sldId id="260" r:id="rId5"/>
    <p:sldId id="291" r:id="rId6"/>
    <p:sldId id="262" r:id="rId7"/>
    <p:sldId id="261" r:id="rId8"/>
    <p:sldId id="263" r:id="rId9"/>
  </p:sldIdLst>
  <p:sldSz cx="12192000" cy="6858000"/>
  <p:notesSz cx="6858000" cy="9144000"/>
  <p:embeddedFontLst>
    <p:embeddedFont>
      <p:font typeface="Montserrat" panose="00000500000000000000"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KezFcd/tbErMdLornd0RlAOCYM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5"/>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5"/>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5"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5"/>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5"/>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7" name="Google Shape;17;p5"/>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5"/>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5"/>
          <p:cNvPicPr preferRelativeResize="0"/>
          <p:nvPr/>
        </p:nvPicPr>
        <p:blipFill rotWithShape="1">
          <a:blip r:embed="rId6">
            <a:alphaModFix amt="34000"/>
          </a:blip>
          <a:srcRect l="54016" t="36081" r="11355" b="672"/>
          <a:stretch/>
        </p:blipFill>
        <p:spPr>
          <a:xfrm rot="-5400000">
            <a:off x="5792642" y="4819952"/>
            <a:ext cx="1719709" cy="2366806"/>
          </a:xfrm>
          <a:prstGeom prst="rtTriangle">
            <a:avLst/>
          </a:prstGeom>
          <a:noFill/>
          <a:ln>
            <a:noFill/>
          </a:ln>
        </p:spPr>
      </p:pic>
      <p:sp>
        <p:nvSpPr>
          <p:cNvPr id="20" name="Google Shape;20;p5"/>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3" name="Google Shape;2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6" name="Google Shape;2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27" name="Google Shape;27;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28" name="Google Shape;28;p6"/>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LSI-VC-1</a:t>
            </a:r>
            <a:r>
              <a:rPr lang="en-GB" b="1">
                <a:solidFill>
                  <a:schemeClr val="accent1"/>
                </a:solidFill>
                <a:latin typeface="Montserrat"/>
                <a:ea typeface="Montserrat"/>
                <a:cs typeface="Montserrat"/>
                <a:sym typeface="Montserrat"/>
              </a:rPr>
              <a:t>4</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10</a:t>
            </a:r>
            <a:r>
              <a:rPr lang="en-GB" sz="1400" b="1" i="0" u="none" strike="noStrike" cap="none">
                <a:solidFill>
                  <a:schemeClr val="accent1"/>
                </a:solidFill>
                <a:latin typeface="Montserrat"/>
                <a:ea typeface="Montserrat"/>
                <a:cs typeface="Montserrat"/>
                <a:sym typeface="Montserrat"/>
              </a:rPr>
              <a:t>-</a:t>
            </a:r>
            <a:r>
              <a:rPr lang="en-GB" b="1">
                <a:solidFill>
                  <a:schemeClr val="accent1"/>
                </a:solidFill>
                <a:latin typeface="Montserrat"/>
                <a:ea typeface="Montserrat"/>
                <a:cs typeface="Montserrat"/>
                <a:sym typeface="Montserrat"/>
              </a:rPr>
              <a:t>12 October </a:t>
            </a:r>
            <a:r>
              <a:rPr lang="en-GB" sz="1400" b="1" i="0" u="none" strike="noStrike" cap="none">
                <a:solidFill>
                  <a:schemeClr val="accent1"/>
                </a:solidFill>
                <a:latin typeface="Montserrat"/>
                <a:ea typeface="Montserrat"/>
                <a:cs typeface="Montserrat"/>
                <a:sym typeface="Montserrat"/>
              </a:rPr>
              <a:t>2023</a:t>
            </a: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accent1"/>
              </a:solidFill>
              <a:latin typeface="Montserrat"/>
              <a:ea typeface="Montserrat"/>
              <a:cs typeface="Montserrat"/>
              <a:sym typeface="Montserrat"/>
            </a:endParaRPr>
          </a:p>
        </p:txBody>
      </p:sp>
      <p:sp>
        <p:nvSpPr>
          <p:cNvPr id="29" name="Google Shape;29;p6"/>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0" name="Google Shape;3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7"/>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33" name="Google Shape;33;p7"/>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7"/>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7"/>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6" name="Google Shape;36;p7"/>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7" name="Google Shape;37;p7"/>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8" name="Google Shape;38;p7"/>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b="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39" name="Google Shape;39;p7"/>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0" name="Google Shape;40;p7"/>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41" name="Google Shape;41;p7"/>
          <p:cNvSpPr txBox="1"/>
          <p:nvPr/>
        </p:nvSpPr>
        <p:spPr>
          <a:xfrm>
            <a:off x="-24384" y="6562799"/>
            <a:ext cx="4925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400" b="1" i="0" u="none" strike="noStrike" cap="none">
                <a:solidFill>
                  <a:schemeClr val="accent1"/>
                </a:solidFill>
                <a:latin typeface="Montserrat"/>
                <a:ea typeface="Montserrat"/>
                <a:cs typeface="Montserrat"/>
                <a:sym typeface="Montserrat"/>
              </a:rPr>
              <a:t>LSI-VC-1</a:t>
            </a:r>
            <a:r>
              <a:rPr lang="en-GB" b="1">
                <a:solidFill>
                  <a:schemeClr val="accent1"/>
                </a:solidFill>
                <a:latin typeface="Montserrat"/>
                <a:ea typeface="Montserrat"/>
                <a:cs typeface="Montserrat"/>
                <a:sym typeface="Montserrat"/>
              </a:rPr>
              <a:t>4</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10</a:t>
            </a:r>
            <a:r>
              <a:rPr lang="en-GB" sz="1400" b="1" i="0" u="none" strike="noStrike" cap="none">
                <a:solidFill>
                  <a:schemeClr val="accent1"/>
                </a:solidFill>
                <a:latin typeface="Montserrat"/>
                <a:ea typeface="Montserrat"/>
                <a:cs typeface="Montserrat"/>
                <a:sym typeface="Montserrat"/>
              </a:rPr>
              <a:t>-</a:t>
            </a:r>
            <a:r>
              <a:rPr lang="en-GB" b="1">
                <a:solidFill>
                  <a:schemeClr val="accent1"/>
                </a:solidFill>
                <a:latin typeface="Montserrat"/>
                <a:ea typeface="Montserrat"/>
                <a:cs typeface="Montserrat"/>
                <a:sym typeface="Montserrat"/>
              </a:rPr>
              <a:t>12</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October </a:t>
            </a:r>
            <a:r>
              <a:rPr lang="en-GB" sz="1400" b="1" i="0" u="none" strike="noStrike" cap="none">
                <a:solidFill>
                  <a:schemeClr val="accent1"/>
                </a:solidFill>
                <a:latin typeface="Montserrat"/>
                <a:ea typeface="Montserrat"/>
                <a:cs typeface="Montserrat"/>
                <a:sym typeface="Montserrat"/>
              </a:rPr>
              <a:t>2023</a:t>
            </a: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8"/>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4" name="Google Shape;44;p8"/>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8"/>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8"/>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7" name="Google Shape;47;p8"/>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48" name="Google Shape;48;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49" name="Google Shape;49;p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50" name="Google Shape;50;p8"/>
          <p:cNvSpPr txBox="1"/>
          <p:nvPr/>
        </p:nvSpPr>
        <p:spPr>
          <a:xfrm>
            <a:off x="-24384" y="6562799"/>
            <a:ext cx="4925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400" b="1" i="0" u="none" strike="noStrike" cap="none">
                <a:solidFill>
                  <a:schemeClr val="accent1"/>
                </a:solidFill>
                <a:latin typeface="Montserrat"/>
                <a:ea typeface="Montserrat"/>
                <a:cs typeface="Montserrat"/>
                <a:sym typeface="Montserrat"/>
              </a:rPr>
              <a:t>LSI-VC-1</a:t>
            </a:r>
            <a:r>
              <a:rPr lang="en-GB" b="1">
                <a:solidFill>
                  <a:schemeClr val="accent1"/>
                </a:solidFill>
                <a:latin typeface="Montserrat"/>
                <a:ea typeface="Montserrat"/>
                <a:cs typeface="Montserrat"/>
                <a:sym typeface="Montserrat"/>
              </a:rPr>
              <a:t>4</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10</a:t>
            </a:r>
            <a:r>
              <a:rPr lang="en-GB" sz="1400" b="1" i="0" u="none" strike="noStrike" cap="none">
                <a:solidFill>
                  <a:schemeClr val="accent1"/>
                </a:solidFill>
                <a:latin typeface="Montserrat"/>
                <a:ea typeface="Montserrat"/>
                <a:cs typeface="Montserrat"/>
                <a:sym typeface="Montserrat"/>
              </a:rPr>
              <a:t>-</a:t>
            </a:r>
            <a:r>
              <a:rPr lang="en-GB" b="1">
                <a:solidFill>
                  <a:schemeClr val="accent1"/>
                </a:solidFill>
                <a:latin typeface="Montserrat"/>
                <a:ea typeface="Montserrat"/>
                <a:cs typeface="Montserrat"/>
                <a:sym typeface="Montserrat"/>
              </a:rPr>
              <a:t>12</a:t>
            </a:r>
            <a:r>
              <a:rPr lang="en-GB" sz="1400" b="1" i="0" u="none" strike="noStrike" cap="none">
                <a:solidFill>
                  <a:schemeClr val="accent1"/>
                </a:solidFill>
                <a:latin typeface="Montserrat"/>
                <a:ea typeface="Montserrat"/>
                <a:cs typeface="Montserrat"/>
                <a:sym typeface="Montserrat"/>
              </a:rPr>
              <a:t> </a:t>
            </a:r>
            <a:r>
              <a:rPr lang="en-GB" b="1">
                <a:solidFill>
                  <a:schemeClr val="accent1"/>
                </a:solidFill>
                <a:latin typeface="Montserrat"/>
                <a:ea typeface="Montserrat"/>
                <a:cs typeface="Montserrat"/>
                <a:sym typeface="Montserrat"/>
              </a:rPr>
              <a:t>October</a:t>
            </a:r>
            <a:r>
              <a:rPr lang="en-GB" sz="1400" b="1" i="0" u="none" strike="noStrike" cap="none">
                <a:solidFill>
                  <a:schemeClr val="accent1"/>
                </a:solidFill>
                <a:latin typeface="Montserrat"/>
                <a:ea typeface="Montserrat"/>
                <a:cs typeface="Montserrat"/>
                <a:sym typeface="Montserrat"/>
              </a:rPr>
              <a:t> 2023</a:t>
            </a: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9"/>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3" name="Google Shape;53;p9"/>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9"/>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9"/>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6" name="Google Shape;56;p9"/>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7" name="Google Shape;57;p9"/>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b="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b="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b="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b="0" i="0" u="none" strike="noStrike" cap="none">
                <a:solidFill>
                  <a:schemeClr val="dk1"/>
                </a:solidFill>
                <a:latin typeface="Montserrat"/>
                <a:ea typeface="Montserrat"/>
                <a:cs typeface="Montserrat"/>
                <a:sym typeface="Montserrat"/>
              </a:defRPr>
            </a:lvl9pPr>
          </a:lstStyle>
          <a:p>
            <a:endParaRPr/>
          </a:p>
        </p:txBody>
      </p:sp>
      <p:sp>
        <p:nvSpPr>
          <p:cNvPr id="58" name="Google Shape;58;p9"/>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b="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b="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b="0" i="0" u="none" strike="noStrike" cap="none">
                <a:solidFill>
                  <a:schemeClr val="dk1"/>
                </a:solidFill>
                <a:latin typeface="Montserrat"/>
                <a:ea typeface="Montserrat"/>
                <a:cs typeface="Montserrat"/>
                <a:sym typeface="Montserrat"/>
              </a:defRPr>
            </a:lvl9pPr>
          </a:lstStyle>
          <a:p>
            <a:endParaRPr/>
          </a:p>
        </p:txBody>
      </p:sp>
      <p:sp>
        <p:nvSpPr>
          <p:cNvPr id="59" name="Google Shape;59;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Montserrat"/>
                <a:ea typeface="Montserrat"/>
                <a:cs typeface="Montserrat"/>
                <a:sym typeface="Montserrat"/>
              </a:rPr>
              <a:t>Slide </a:t>
            </a:r>
            <a:fld id="{00000000-1234-1234-1234-123412341234}" type="slidenum">
              <a:rPr lang="en-GB" sz="1400" b="1" i="0" u="none" strike="noStrike" cap="none">
                <a:solidFill>
                  <a:schemeClr val="accent1"/>
                </a:solidFill>
                <a:latin typeface="Montserrat"/>
                <a:ea typeface="Montserrat"/>
                <a:cs typeface="Montserrat"/>
                <a:sym typeface="Montserrat"/>
              </a:rPr>
              <a:t>‹#›</a:t>
            </a:fld>
            <a:endParaRPr sz="1400" b="1" i="0" u="none" strike="noStrike" cap="none">
              <a:solidFill>
                <a:schemeClr val="accent1"/>
              </a:solidFill>
              <a:latin typeface="Montserrat"/>
              <a:ea typeface="Montserrat"/>
              <a:cs typeface="Montserrat"/>
              <a:sym typeface="Montserrat"/>
            </a:endParaRPr>
          </a:p>
        </p:txBody>
      </p:sp>
      <p:sp>
        <p:nvSpPr>
          <p:cNvPr id="60" name="Google Shape;60;p9"/>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Montserrat"/>
              <a:buNone/>
              <a:defRPr sz="1800" b="0" i="0" u="none" strike="noStrike" cap="none">
                <a:solidFill>
                  <a:srgbClr val="000000"/>
                </a:solidFill>
                <a:latin typeface="Montserrat"/>
                <a:ea typeface="Montserrat"/>
                <a:cs typeface="Montserrat"/>
                <a:sym typeface="Montserrat"/>
              </a:defRPr>
            </a:lvl9pPr>
          </a:lstStyle>
          <a:p>
            <a:endParaRPr/>
          </a:p>
        </p:txBody>
      </p:sp>
      <p:sp>
        <p:nvSpPr>
          <p:cNvPr id="61" name="Google Shape;61;p9"/>
          <p:cNvSpPr txBox="1"/>
          <p:nvPr/>
        </p:nvSpPr>
        <p:spPr>
          <a:xfrm>
            <a:off x="-24384" y="6562799"/>
            <a:ext cx="4925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GB" sz="1400" b="1" i="0" u="none" strike="noStrike" cap="none">
                <a:solidFill>
                  <a:schemeClr val="accent1"/>
                </a:solidFill>
                <a:latin typeface="Montserrat"/>
                <a:ea typeface="Montserrat"/>
                <a:cs typeface="Montserrat"/>
                <a:sym typeface="Montserrat"/>
              </a:rPr>
              <a:t>LSI-VC-13, 23-24 March 2023</a:t>
            </a:r>
            <a:endParaRPr sz="1400" b="1" i="0" u="none" strike="noStrike" cap="none">
              <a:solidFill>
                <a:schemeClr val="accent1"/>
              </a:solidFill>
              <a:latin typeface="Montserrat"/>
              <a:ea typeface="Montserrat"/>
              <a:cs typeface="Montserrat"/>
              <a:sym typeface="Montserrat"/>
            </a:endParaRPr>
          </a:p>
          <a:p>
            <a:pPr marL="0" marR="0" lvl="0" indent="0" algn="l" rtl="0">
              <a:lnSpc>
                <a:spcPct val="100000"/>
              </a:lnSpc>
              <a:spcBef>
                <a:spcPts val="0"/>
              </a:spcBef>
              <a:spcAft>
                <a:spcPts val="0"/>
              </a:spcAft>
              <a:buClr>
                <a:schemeClr val="dk1"/>
              </a:buClr>
              <a:buSzPts val="1400"/>
              <a:buFont typeface="Arial"/>
              <a:buNone/>
            </a:pPr>
            <a:endParaRPr sz="1400" b="1" i="0" u="none" strike="noStrike" cap="non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7" name="Google Shape;7;p4"/>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4"/>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0" name="Google Shape;10;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dirty="0"/>
              <a:t>LSI-VC-14</a:t>
            </a:r>
            <a:endParaRPr sz="7500" dirty="0">
              <a:latin typeface="Montserrat"/>
              <a:ea typeface="Montserrat"/>
              <a:cs typeface="Montserrat"/>
              <a:sym typeface="Montserrat"/>
            </a:endParaRPr>
          </a:p>
          <a:p>
            <a:pPr marL="0" lvl="0" indent="0" algn="l" rtl="0">
              <a:lnSpc>
                <a:spcPct val="150000"/>
              </a:lnSpc>
              <a:spcBef>
                <a:spcPts val="0"/>
              </a:spcBef>
              <a:spcAft>
                <a:spcPts val="0"/>
              </a:spcAft>
              <a:buClr>
                <a:schemeClr val="lt1"/>
              </a:buClr>
              <a:buSzPts val="8000"/>
              <a:buFont typeface="Arial"/>
              <a:buNone/>
            </a:pPr>
            <a:r>
              <a:rPr lang="en-GB" sz="7500" dirty="0">
                <a:latin typeface="Montserrat"/>
                <a:ea typeface="Montserrat"/>
                <a:cs typeface="Montserrat"/>
                <a:sym typeface="Montserrat"/>
              </a:rPr>
              <a:t>2023</a:t>
            </a:r>
            <a:endParaRPr sz="7500" dirty="0">
              <a:latin typeface="Montserrat"/>
              <a:ea typeface="Montserrat"/>
              <a:cs typeface="Montserrat"/>
              <a:sym typeface="Montserrat"/>
            </a:endParaRPr>
          </a:p>
          <a:p>
            <a:pPr marL="0" lvl="0" indent="0" algn="l" rtl="0">
              <a:lnSpc>
                <a:spcPct val="115000"/>
              </a:lnSpc>
              <a:spcBef>
                <a:spcPts val="1000"/>
              </a:spcBef>
              <a:spcAft>
                <a:spcPts val="0"/>
              </a:spcAft>
              <a:buClr>
                <a:schemeClr val="lt1"/>
              </a:buClr>
              <a:buSzPts val="8000"/>
              <a:buFont typeface="Arial"/>
              <a:buNone/>
            </a:pPr>
            <a:r>
              <a:rPr lang="en-GB" sz="4000" i="1" dirty="0">
                <a:latin typeface="Montserrat"/>
                <a:ea typeface="Montserrat"/>
                <a:cs typeface="Montserrat"/>
                <a:sym typeface="Montserrat"/>
              </a:rPr>
              <a:t>LST CDRs</a:t>
            </a:r>
            <a:endParaRPr sz="4000" i="1" dirty="0">
              <a:latin typeface="Montserrat"/>
              <a:ea typeface="Montserrat"/>
              <a:cs typeface="Montserrat"/>
              <a:sym typeface="Montserrat"/>
            </a:endParaRPr>
          </a:p>
        </p:txBody>
      </p:sp>
      <p:sp>
        <p:nvSpPr>
          <p:cNvPr id="67" name="Google Shape;67;p1"/>
          <p:cNvSpPr/>
          <p:nvPr/>
        </p:nvSpPr>
        <p:spPr>
          <a:xfrm>
            <a:off x="7222284" y="4252682"/>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Clr>
                <a:srgbClr val="000000"/>
              </a:buClr>
              <a:buSzPts val="2200"/>
              <a:buFont typeface="Arial"/>
              <a:buNone/>
            </a:pPr>
            <a:endParaRPr sz="2200" b="1" i="0" u="none" strike="noStrike" cap="none"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i="0" u="none" strike="noStrike" cap="none" dirty="0">
                <a:solidFill>
                  <a:schemeClr val="accent1"/>
                </a:solidFill>
                <a:latin typeface="Montserrat"/>
                <a:ea typeface="Montserrat"/>
                <a:cs typeface="Montserrat"/>
                <a:sym typeface="Montserrat"/>
              </a:rPr>
              <a:t>Darren Ghent</a:t>
            </a:r>
            <a:endParaRPr sz="1400" b="0" i="0" u="none" strike="noStrike" cap="none" dirty="0">
              <a:solidFill>
                <a:srgbClr val="000000"/>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i="0" u="none" strike="noStrike" cap="none" dirty="0">
                <a:solidFill>
                  <a:schemeClr val="accent1"/>
                </a:solidFill>
                <a:latin typeface="Montserrat"/>
                <a:ea typeface="Montserrat"/>
                <a:cs typeface="Montserrat"/>
                <a:sym typeface="Montserrat"/>
              </a:rPr>
              <a:t>NCEO University of Leicester</a:t>
            </a:r>
            <a:endParaRPr sz="1400" b="0" i="0" u="none" strike="noStrike" cap="none" dirty="0">
              <a:solidFill>
                <a:srgbClr val="000000"/>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i="0" u="none" strike="noStrike" cap="none" dirty="0">
                <a:solidFill>
                  <a:schemeClr val="accent1"/>
                </a:solidFill>
                <a:latin typeface="Montserrat"/>
                <a:ea typeface="Montserrat"/>
                <a:cs typeface="Montserrat"/>
                <a:sym typeface="Montserrat"/>
              </a:rPr>
              <a:t>LSI-VC-1</a:t>
            </a:r>
            <a:r>
              <a:rPr lang="en-GB" sz="2200" b="1" dirty="0">
                <a:solidFill>
                  <a:schemeClr val="accent1"/>
                </a:solidFill>
                <a:latin typeface="Montserrat"/>
                <a:ea typeface="Montserrat"/>
                <a:cs typeface="Montserrat"/>
                <a:sym typeface="Montserrat"/>
              </a:rPr>
              <a:t>4</a:t>
            </a:r>
            <a:r>
              <a:rPr lang="en-GB" sz="2200" b="1" i="0" u="none" strike="noStrike" cap="none" dirty="0">
                <a:solidFill>
                  <a:schemeClr val="accent1"/>
                </a:solidFill>
                <a:latin typeface="Montserrat"/>
                <a:ea typeface="Montserrat"/>
                <a:cs typeface="Montserrat"/>
                <a:sym typeface="Montserrat"/>
              </a:rPr>
              <a:t> 2023, ESA/ESRIN</a:t>
            </a:r>
            <a:endParaRPr sz="2200" b="1" i="0" u="none" strike="noStrike" cap="none" dirty="0">
              <a:solidFill>
                <a:schemeClr val="accent1"/>
              </a:solidFill>
              <a:latin typeface="Montserrat"/>
              <a:ea typeface="Montserrat"/>
              <a:cs typeface="Montserrat"/>
              <a:sym typeface="Montserrat"/>
            </a:endParaRPr>
          </a:p>
          <a:p>
            <a:pPr marL="0" marR="0" lvl="0" indent="0" algn="r" rtl="0">
              <a:lnSpc>
                <a:spcPct val="150000"/>
              </a:lnSpc>
              <a:spcBef>
                <a:spcPts val="0"/>
              </a:spcBef>
              <a:spcAft>
                <a:spcPts val="0"/>
              </a:spcAft>
              <a:buClr>
                <a:srgbClr val="000000"/>
              </a:buClr>
              <a:buSzPts val="2200"/>
              <a:buFont typeface="Arial"/>
              <a:buNone/>
            </a:pPr>
            <a:r>
              <a:rPr lang="en-GB" sz="2200" b="1" dirty="0">
                <a:solidFill>
                  <a:schemeClr val="accent1"/>
                </a:solidFill>
                <a:latin typeface="Montserrat"/>
                <a:ea typeface="Montserrat"/>
                <a:cs typeface="Montserrat"/>
                <a:sym typeface="Montserrat"/>
              </a:rPr>
              <a:t>10th</a:t>
            </a:r>
            <a:r>
              <a:rPr lang="en-GB" sz="2200" b="1" i="0" u="none" strike="noStrike" cap="none" dirty="0">
                <a:solidFill>
                  <a:schemeClr val="accent1"/>
                </a:solidFill>
                <a:latin typeface="Montserrat"/>
                <a:ea typeface="Montserrat"/>
                <a:cs typeface="Montserrat"/>
                <a:sym typeface="Montserrat"/>
              </a:rPr>
              <a:t> - </a:t>
            </a:r>
            <a:r>
              <a:rPr lang="en-GB" sz="2200" b="1" dirty="0">
                <a:solidFill>
                  <a:schemeClr val="accent1"/>
                </a:solidFill>
                <a:latin typeface="Montserrat"/>
                <a:ea typeface="Montserrat"/>
                <a:cs typeface="Montserrat"/>
                <a:sym typeface="Montserrat"/>
              </a:rPr>
              <a:t>12</a:t>
            </a:r>
            <a:r>
              <a:rPr lang="en-GB" sz="2200" b="1" i="0" u="none" strike="noStrike" cap="none" dirty="0">
                <a:solidFill>
                  <a:schemeClr val="accent1"/>
                </a:solidFill>
                <a:latin typeface="Montserrat"/>
                <a:ea typeface="Montserrat"/>
                <a:cs typeface="Montserrat"/>
                <a:sym typeface="Montserrat"/>
              </a:rPr>
              <a:t>th </a:t>
            </a:r>
            <a:r>
              <a:rPr lang="en-GB" sz="2200" b="1" dirty="0">
                <a:solidFill>
                  <a:schemeClr val="accent1"/>
                </a:solidFill>
                <a:latin typeface="Montserrat"/>
                <a:ea typeface="Montserrat"/>
                <a:cs typeface="Montserrat"/>
                <a:sym typeface="Montserrat"/>
              </a:rPr>
              <a:t>October </a:t>
            </a:r>
            <a:r>
              <a:rPr lang="en-GB" sz="2200" b="1" i="0" u="none" strike="noStrike" cap="none" dirty="0">
                <a:solidFill>
                  <a:schemeClr val="accent1"/>
                </a:solidFill>
                <a:latin typeface="Montserrat"/>
                <a:ea typeface="Montserrat"/>
                <a:cs typeface="Montserrat"/>
                <a:sym typeface="Montserrat"/>
              </a:rPr>
              <a:t>2023</a:t>
            </a:r>
            <a:endParaRPr sz="2200" b="1" i="0" u="none" strike="noStrike" cap="none" dirty="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CB9CFE-ECA7-4A0C-B651-13519D3C4EC2}"/>
              </a:ext>
            </a:extLst>
          </p:cNvPr>
          <p:cNvSpPr>
            <a:spLocks noGrp="1"/>
          </p:cNvSpPr>
          <p:nvPr>
            <p:ph type="body" idx="1"/>
          </p:nvPr>
        </p:nvSpPr>
        <p:spPr/>
        <p:txBody>
          <a:bodyPr>
            <a:normAutofit lnSpcReduction="10000"/>
          </a:bodyPr>
          <a:lstStyle/>
          <a:p>
            <a:r>
              <a:rPr lang="en-GB" dirty="0"/>
              <a:t>CDRs are robust, sustainable, and scientifically sound climate records that provide trustworthy information on how, where, and to what extent the land, oceans, atmosphere and ice sheets are changing. These datasets are thoroughly vetted time series measurements with the longevity, consistency, and continuity to assess and measure climate variability and change (NOAA, 2004).</a:t>
            </a:r>
          </a:p>
          <a:p>
            <a:r>
              <a:rPr lang="en-GB" dirty="0"/>
              <a:t>ECV Inventory contains ~40 LST CDRS (existing + planned)</a:t>
            </a:r>
          </a:p>
          <a:p>
            <a:r>
              <a:rPr lang="en-GB" dirty="0"/>
              <a:t>A CDR is not the same as a consistently reprocessed dataset</a:t>
            </a:r>
          </a:p>
          <a:p>
            <a:endParaRPr lang="en-GB" dirty="0"/>
          </a:p>
          <a:p>
            <a:endParaRPr lang="en-GB" dirty="0"/>
          </a:p>
        </p:txBody>
      </p:sp>
      <p:sp>
        <p:nvSpPr>
          <p:cNvPr id="3" name="Title 2">
            <a:extLst>
              <a:ext uri="{FF2B5EF4-FFF2-40B4-BE49-F238E27FC236}">
                <a16:creationId xmlns:a16="http://schemas.microsoft.com/office/drawing/2014/main" id="{4D839BA4-1D9D-49C5-B66A-EA2968B1213F}"/>
              </a:ext>
            </a:extLst>
          </p:cNvPr>
          <p:cNvSpPr>
            <a:spLocks noGrp="1"/>
          </p:cNvSpPr>
          <p:nvPr>
            <p:ph type="title"/>
          </p:nvPr>
        </p:nvSpPr>
        <p:spPr/>
        <p:txBody>
          <a:bodyPr/>
          <a:lstStyle/>
          <a:p>
            <a:r>
              <a:rPr lang="en-GB" dirty="0"/>
              <a:t>Background</a:t>
            </a:r>
          </a:p>
        </p:txBody>
      </p:sp>
    </p:spTree>
    <p:extLst>
      <p:ext uri="{BB962C8B-B14F-4D97-AF65-F5344CB8AC3E}">
        <p14:creationId xmlns:p14="http://schemas.microsoft.com/office/powerpoint/2010/main" val="175823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8287FB-E1B5-42EA-ACF9-82FD24C2D264}"/>
              </a:ext>
            </a:extLst>
          </p:cNvPr>
          <p:cNvSpPr>
            <a:spLocks noGrp="1"/>
          </p:cNvSpPr>
          <p:nvPr>
            <p:ph type="title"/>
          </p:nvPr>
        </p:nvSpPr>
        <p:spPr/>
        <p:txBody>
          <a:bodyPr/>
          <a:lstStyle/>
          <a:p>
            <a:r>
              <a:rPr lang="en-GB" dirty="0"/>
              <a:t>Requirements</a:t>
            </a:r>
          </a:p>
        </p:txBody>
      </p:sp>
      <p:graphicFrame>
        <p:nvGraphicFramePr>
          <p:cNvPr id="4" name="Table 3">
            <a:extLst>
              <a:ext uri="{FF2B5EF4-FFF2-40B4-BE49-F238E27FC236}">
                <a16:creationId xmlns:a16="http://schemas.microsoft.com/office/drawing/2014/main" id="{FA8A2E91-B614-43F2-963A-FAF4F002D886}"/>
              </a:ext>
            </a:extLst>
          </p:cNvPr>
          <p:cNvGraphicFramePr>
            <a:graphicFrameLocks noGrp="1"/>
          </p:cNvGraphicFramePr>
          <p:nvPr>
            <p:extLst>
              <p:ext uri="{D42A27DB-BD31-4B8C-83A1-F6EECF244321}">
                <p14:modId xmlns:p14="http://schemas.microsoft.com/office/powerpoint/2010/main" val="973000916"/>
              </p:ext>
            </p:extLst>
          </p:nvPr>
        </p:nvGraphicFramePr>
        <p:xfrm>
          <a:off x="176048" y="1558533"/>
          <a:ext cx="11725349" cy="4930140"/>
        </p:xfrm>
        <a:graphic>
          <a:graphicData uri="http://schemas.openxmlformats.org/drawingml/2006/table">
            <a:tbl>
              <a:tblPr firstRow="1" bandRow="1">
                <a:tableStyleId>{5C22544A-7EE6-4342-B048-85BDC9FD1C3A}</a:tableStyleId>
              </a:tblPr>
              <a:tblGrid>
                <a:gridCol w="1636710">
                  <a:extLst>
                    <a:ext uri="{9D8B030D-6E8A-4147-A177-3AD203B41FA5}">
                      <a16:colId xmlns:a16="http://schemas.microsoft.com/office/drawing/2014/main" val="3561829761"/>
                    </a:ext>
                  </a:extLst>
                </a:gridCol>
                <a:gridCol w="721895">
                  <a:extLst>
                    <a:ext uri="{9D8B030D-6E8A-4147-A177-3AD203B41FA5}">
                      <a16:colId xmlns:a16="http://schemas.microsoft.com/office/drawing/2014/main" val="2218718402"/>
                    </a:ext>
                  </a:extLst>
                </a:gridCol>
                <a:gridCol w="1941094">
                  <a:extLst>
                    <a:ext uri="{9D8B030D-6E8A-4147-A177-3AD203B41FA5}">
                      <a16:colId xmlns:a16="http://schemas.microsoft.com/office/drawing/2014/main" val="4070801802"/>
                    </a:ext>
                  </a:extLst>
                </a:gridCol>
                <a:gridCol w="7425650">
                  <a:extLst>
                    <a:ext uri="{9D8B030D-6E8A-4147-A177-3AD203B41FA5}">
                      <a16:colId xmlns:a16="http://schemas.microsoft.com/office/drawing/2014/main" val="3090044601"/>
                    </a:ext>
                  </a:extLst>
                </a:gridCol>
              </a:tblGrid>
              <a:tr h="310860">
                <a:tc>
                  <a:txBody>
                    <a:bodyPr/>
                    <a:lstStyle/>
                    <a:p>
                      <a:r>
                        <a:rPr lang="en-GB" sz="1600" dirty="0">
                          <a:latin typeface="Montserrat" panose="00000500000000000000" pitchFamily="2" charset="0"/>
                          <a:cs typeface="Arial" panose="020B0604020202020204" pitchFamily="34" charset="0"/>
                        </a:rPr>
                        <a:t>Item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3F70"/>
                    </a:solidFill>
                  </a:tcPr>
                </a:tc>
                <a:tc>
                  <a:txBody>
                    <a:bodyPr/>
                    <a:lstStyle/>
                    <a:p>
                      <a:r>
                        <a:rPr lang="en-GB" sz="1600" dirty="0">
                          <a:latin typeface="Montserrat" panose="00000500000000000000" pitchFamily="2" charset="0"/>
                          <a:cs typeface="Arial" panose="020B0604020202020204" pitchFamily="34" charset="0"/>
                        </a:rPr>
                        <a:t>Type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3F70"/>
                    </a:solidFill>
                  </a:tcPr>
                </a:tc>
                <a:tc>
                  <a:txBody>
                    <a:bodyPr/>
                    <a:lstStyle/>
                    <a:p>
                      <a:r>
                        <a:rPr lang="en-GB" sz="1600" dirty="0">
                          <a:latin typeface="Montserrat" panose="00000500000000000000" pitchFamily="2" charset="0"/>
                          <a:cs typeface="Arial" panose="020B0604020202020204" pitchFamily="34" charset="0"/>
                        </a:rPr>
                        <a:t>Value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3F70"/>
                    </a:solidFill>
                  </a:tcPr>
                </a:tc>
                <a:tc>
                  <a:txBody>
                    <a:bodyPr/>
                    <a:lstStyle/>
                    <a:p>
                      <a:r>
                        <a:rPr lang="en-GB" sz="1600" dirty="0">
                          <a:latin typeface="Montserrat" panose="00000500000000000000" pitchFamily="2" charset="0"/>
                          <a:cs typeface="Arial" panose="020B0604020202020204" pitchFamily="34" charset="0"/>
                        </a:rPr>
                        <a:t>Notes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3F70"/>
                    </a:solidFill>
                  </a:tcPr>
                </a:tc>
                <a:extLst>
                  <a:ext uri="{0D108BD9-81ED-4DB2-BD59-A6C34878D82A}">
                    <a16:rowId xmlns:a16="http://schemas.microsoft.com/office/drawing/2014/main" val="3284537288"/>
                  </a:ext>
                </a:extLst>
              </a:tr>
              <a:tr h="310860">
                <a:tc rowSpan="3">
                  <a:txBody>
                    <a:bodyPr/>
                    <a:lstStyle/>
                    <a:p>
                      <a:r>
                        <a:rPr lang="en-GB" sz="1600" b="0" dirty="0">
                          <a:latin typeface="Montserrat" panose="00000500000000000000" pitchFamily="2" charset="0"/>
                          <a:cs typeface="Arial" panose="020B0604020202020204" pitchFamily="34" charset="0"/>
                        </a:rPr>
                        <a:t>Horizontal resolution</a:t>
                      </a:r>
                      <a:endParaRPr lang="en-GB" sz="1600" dirty="0">
                        <a:solidFill>
                          <a:srgbClr val="041E5D"/>
                        </a:solidFill>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G</a:t>
                      </a:r>
                      <a:endParaRPr lang="en-GB" sz="1600" b="0" dirty="0">
                        <a:solidFill>
                          <a:srgbClr val="041E5D"/>
                        </a:solidFill>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&lt;1 K</a:t>
                      </a:r>
                      <a:endParaRPr lang="en-GB" sz="1600" b="0" dirty="0">
                        <a:solidFill>
                          <a:srgbClr val="041E5D"/>
                        </a:solidFill>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GB" sz="1600" b="0" dirty="0">
                          <a:solidFill>
                            <a:schemeClr val="tx1"/>
                          </a:solidFill>
                          <a:latin typeface="Montserrat" panose="00000500000000000000" pitchFamily="2" charset="0"/>
                          <a:cs typeface="Arial" panose="020B0604020202020204" pitchFamily="34" charset="0"/>
                        </a:rPr>
                        <a:t>Only polar orbiting satellites can currently provide data at these resolutions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7860233"/>
                  </a:ext>
                </a:extLst>
              </a:tr>
              <a:tr h="310860">
                <a:tc vMerge="1">
                  <a:txBody>
                    <a:bodyPr/>
                    <a:lstStyle/>
                    <a:p>
                      <a:endParaRPr lang="en-GB" sz="1200" dirty="0">
                        <a:solidFill>
                          <a:srgbClr val="041E5D"/>
                        </a:solidFill>
                        <a:latin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solidFill>
                            <a:srgbClr val="041E5D"/>
                          </a:solidFill>
                          <a:latin typeface="Montserrat" panose="00000500000000000000" pitchFamily="2" charset="0"/>
                          <a:cs typeface="Arial" panose="020B0604020202020204" pitchFamily="34" charset="0"/>
                        </a:rPr>
                        <a:t>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&lt;1 K</a:t>
                      </a:r>
                      <a:endParaRPr lang="en-GB" sz="1600" b="0" dirty="0">
                        <a:solidFill>
                          <a:srgbClr val="041E5D"/>
                        </a:solidFill>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600" b="0" dirty="0">
                        <a:solidFill>
                          <a:schemeClr val="tx1"/>
                        </a:solidFill>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965959"/>
                  </a:ext>
                </a:extLst>
              </a:tr>
              <a:tr h="310860">
                <a:tc vMerge="1">
                  <a:txBody>
                    <a:bodyPr/>
                    <a:lstStyle/>
                    <a:p>
                      <a:endParaRPr lang="en-GB" sz="1200" dirty="0">
                        <a:solidFill>
                          <a:srgbClr val="041E5D"/>
                        </a:solidFill>
                        <a:latin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solidFill>
                            <a:srgbClr val="041E5D"/>
                          </a:solidFill>
                          <a:latin typeface="Montserrat" panose="00000500000000000000" pitchFamily="2" charset="0"/>
                          <a:cs typeface="Arial" panose="020B0604020202020204" pitchFamily="34" charset="0"/>
                        </a:rPr>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solidFill>
                            <a:srgbClr val="041E5D"/>
                          </a:solidFill>
                          <a:latin typeface="Montserrat" panose="00000500000000000000" pitchFamily="2" charset="0"/>
                          <a:cs typeface="Arial" panose="020B0604020202020204" pitchFamily="34" charset="0"/>
                        </a:rPr>
                        <a:t>1 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600" b="0" dirty="0">
                        <a:solidFill>
                          <a:schemeClr val="tx1"/>
                        </a:solidFill>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7267658"/>
                  </a:ext>
                </a:extLst>
              </a:tr>
              <a:tr h="310860">
                <a:tc rowSpan="3">
                  <a:txBody>
                    <a:bodyPr/>
                    <a:lstStyle/>
                    <a:p>
                      <a:r>
                        <a:rPr lang="en-GB" sz="1600" b="0" dirty="0">
                          <a:latin typeface="Montserrat" panose="00000500000000000000" pitchFamily="2" charset="0"/>
                          <a:cs typeface="Arial" panose="020B0604020202020204" pitchFamily="34" charset="0"/>
                        </a:rPr>
                        <a:t>Temporal resolution</a:t>
                      </a:r>
                    </a:p>
                    <a:p>
                      <a:r>
                        <a:rPr lang="en-GB" sz="1600" b="0" dirty="0">
                          <a:latin typeface="Montserrat" panose="00000500000000000000" pitchFamily="2" charset="0"/>
                          <a:cs typeface="Arial" panose="020B0604020202020204" pitchFamily="34" charset="0"/>
                        </a:rPr>
                        <a: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&lt;1 hour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600" b="0" dirty="0">
                          <a:latin typeface="Montserrat" panose="00000500000000000000" pitchFamily="2" charset="0"/>
                          <a:cs typeface="Arial" panose="020B0604020202020204" pitchFamily="34" charset="0"/>
                        </a:rPr>
                        <a:t>Only Geostationary data can provide data at these resolutions but these are regional datasets.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6425549"/>
                  </a:ext>
                </a:extLst>
              </a:tr>
              <a:tr h="310860">
                <a:tc vMerge="1">
                  <a:txBody>
                    <a:bodyPr/>
                    <a:lstStyle/>
                    <a:p>
                      <a:endParaRPr lang="en-GB"/>
                    </a:p>
                  </a:txBody>
                  <a:tcPr/>
                </a:tc>
                <a:tc>
                  <a:txBody>
                    <a:bodyPr/>
                    <a:lstStyle/>
                    <a:p>
                      <a:r>
                        <a:rPr lang="en-GB" sz="1600" b="0" dirty="0">
                          <a:latin typeface="Montserrat" panose="00000500000000000000" pitchFamily="2" charset="0"/>
                          <a:cs typeface="Arial" panose="020B0604020202020204" pitchFamily="34" charset="0"/>
                        </a:rPr>
                        <a:t>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1 hour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21556"/>
                  </a:ext>
                </a:extLst>
              </a:tr>
              <a:tr h="310860">
                <a:tc vMerge="1">
                  <a:txBody>
                    <a:bodyPr/>
                    <a:lstStyle/>
                    <a:p>
                      <a:endParaRPr lang="en-GB" b="0" dirty="0"/>
                    </a:p>
                  </a:txBody>
                  <a:tcPr/>
                </a:tc>
                <a:tc>
                  <a:txBody>
                    <a:bodyPr/>
                    <a:lstStyle/>
                    <a:p>
                      <a:r>
                        <a:rPr lang="en-GB" sz="1600" b="0" dirty="0">
                          <a:latin typeface="Montserrat" panose="00000500000000000000" pitchFamily="2" charset="0"/>
                          <a:cs typeface="Arial" panose="020B0604020202020204" pitchFamily="34" charset="0"/>
                        </a:rPr>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6 hours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Very nearly met by day/night temporal resolution from polar orbiting satellite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1774672"/>
                  </a:ext>
                </a:extLst>
              </a:tr>
              <a:tr h="310860">
                <a:tc rowSpan="2">
                  <a:txBody>
                    <a:bodyPr/>
                    <a:lstStyle/>
                    <a:p>
                      <a:r>
                        <a:rPr lang="en-GB" sz="1600" b="0" dirty="0">
                          <a:latin typeface="Montserrat" panose="00000500000000000000" pitchFamily="2" charset="0"/>
                          <a:cs typeface="Arial" panose="020B0604020202020204" pitchFamily="34" charset="0"/>
                        </a:rPr>
                        <a:t>Timeliness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2 days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1377869"/>
                  </a:ext>
                </a:extLst>
              </a:tr>
              <a:tr h="310860">
                <a:tc vMerge="1">
                  <a:txBody>
                    <a:bodyPr/>
                    <a:lstStyle/>
                    <a:p>
                      <a:endParaRPr lang="en-GB" sz="1200" b="0" dirty="0">
                        <a:latin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30 days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13837"/>
                  </a:ext>
                </a:extLst>
              </a:tr>
              <a:tr h="310860">
                <a:tc rowSpan="3">
                  <a:txBody>
                    <a:bodyPr/>
                    <a:lstStyle/>
                    <a:p>
                      <a:r>
                        <a:rPr lang="en-GB" sz="1600" b="0" dirty="0">
                          <a:latin typeface="Montserrat" panose="00000500000000000000" pitchFamily="2" charset="0"/>
                          <a:cs typeface="Arial" panose="020B0604020202020204" pitchFamily="34" charset="0"/>
                        </a:rPr>
                        <a:t>Required Measurement</a:t>
                      </a:r>
                      <a:r>
                        <a:rPr lang="en-GB" sz="1600" b="0" baseline="0" dirty="0">
                          <a:latin typeface="Montserrat" panose="00000500000000000000" pitchFamily="2" charset="0"/>
                          <a:cs typeface="Arial" panose="020B0604020202020204" pitchFamily="34" charset="0"/>
                        </a:rPr>
                        <a:t> Uncertainty</a:t>
                      </a:r>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&lt;1 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GB" sz="1600" b="0" dirty="0">
                          <a:latin typeface="Montserrat" panose="00000500000000000000" pitchFamily="2" charset="0"/>
                          <a:cs typeface="Arial" panose="020B0604020202020204" pitchFamily="34" charset="0"/>
                        </a:rPr>
                        <a:t>Total uncertainty per pixel combining four components: random, locally correlated atmospheric, locally correlated surface, and large scale systematic. Requirement for correlation length scale knowledge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3233262"/>
                  </a:ext>
                </a:extLst>
              </a:tr>
              <a:tr h="310860">
                <a:tc vMerge="1">
                  <a:txBody>
                    <a:bodyPr/>
                    <a:lstStyle/>
                    <a:p>
                      <a:endParaRPr lang="en-GB" sz="1200" b="0" dirty="0">
                        <a:latin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&lt;1 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647585"/>
                  </a:ext>
                </a:extLst>
              </a:tr>
              <a:tr h="310860">
                <a:tc vMerge="1">
                  <a:txBody>
                    <a:bodyPr/>
                    <a:lstStyle/>
                    <a:p>
                      <a:endParaRPr lang="en-GB" sz="1200" b="0" dirty="0">
                        <a:latin typeface="Calibri" panose="020F050202020403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&lt;1 K</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8641675"/>
                  </a:ext>
                </a:extLst>
              </a:tr>
              <a:tr h="310860">
                <a:tc rowSpan="3">
                  <a:txBody>
                    <a:bodyPr/>
                    <a:lstStyle/>
                    <a:p>
                      <a:r>
                        <a:rPr lang="en-GB" sz="1600" b="0" dirty="0">
                          <a:latin typeface="Montserrat" panose="00000500000000000000" pitchFamily="2" charset="0"/>
                          <a:cs typeface="Arial" panose="020B0604020202020204" pitchFamily="34" charset="0"/>
                        </a:rPr>
                        <a:t>Stability</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0.1 K per decade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GB" sz="1600" b="0" dirty="0">
                          <a:latin typeface="Montserrat" panose="00000500000000000000" pitchFamily="2" charset="0"/>
                          <a:cs typeface="Arial" panose="020B0604020202020204" pitchFamily="34" charset="0"/>
                        </a:rPr>
                        <a:t>For climate </a:t>
                      </a:r>
                      <a:r>
                        <a:rPr lang="en-GB" sz="1600" b="0" dirty="0" err="1">
                          <a:latin typeface="Montserrat" panose="00000500000000000000" pitchFamily="2" charset="0"/>
                          <a:cs typeface="Arial" panose="020B0604020202020204" pitchFamily="34" charset="0"/>
                        </a:rPr>
                        <a:t>modeling</a:t>
                      </a:r>
                      <a:r>
                        <a:rPr lang="en-GB" sz="1600" b="0" dirty="0">
                          <a:latin typeface="Montserrat" panose="00000500000000000000" pitchFamily="2" charset="0"/>
                          <a:cs typeface="Arial" panose="020B0604020202020204" pitchFamily="34" charset="0"/>
                        </a:rPr>
                        <a:t> community long-term product stability is noted as high priority. Temporal stability of the LST products need to be sufficient for global and regional trends in LST anomalies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2312711"/>
                  </a:ext>
                </a:extLst>
              </a:tr>
              <a:tr h="310860">
                <a:tc vMerge="1">
                  <a:txBody>
                    <a:bodyPr/>
                    <a:lstStyle/>
                    <a:p>
                      <a:endParaRPr lang="en-GB"/>
                    </a:p>
                  </a:txBody>
                  <a:tcPr/>
                </a:tc>
                <a:tc>
                  <a:txBody>
                    <a:bodyPr/>
                    <a:lstStyle/>
                    <a:p>
                      <a:r>
                        <a:rPr lang="en-GB" sz="1600" b="0" dirty="0">
                          <a:latin typeface="Montserrat" panose="00000500000000000000" pitchFamily="2" charset="0"/>
                          <a:cs typeface="Arial" panose="020B0604020202020204" pitchFamily="34" charset="0"/>
                        </a:rPr>
                        <a:t>B</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Montserrat" panose="00000500000000000000" pitchFamily="2" charset="0"/>
                          <a:cs typeface="Arial" panose="020B0604020202020204" pitchFamily="34" charset="0"/>
                        </a:rPr>
                        <a:t>0.2 K per decade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5996413"/>
                  </a:ext>
                </a:extLst>
              </a:tr>
              <a:tr h="310860">
                <a:tc vMerge="1">
                  <a:txBody>
                    <a:bodyPr/>
                    <a:lstStyle/>
                    <a:p>
                      <a:endParaRPr lang="en-GB" b="0" dirty="0"/>
                    </a:p>
                  </a:txBody>
                  <a:tcPr/>
                </a:tc>
                <a:tc>
                  <a:txBody>
                    <a:bodyPr/>
                    <a:lstStyle/>
                    <a:p>
                      <a:r>
                        <a:rPr lang="en-GB" sz="1600" b="0" dirty="0">
                          <a:latin typeface="Montserrat" panose="00000500000000000000" pitchFamily="2" charset="0"/>
                          <a:cs typeface="Arial" panose="020B0604020202020204" pitchFamily="34" charset="0"/>
                        </a:rPr>
                        <a:t>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latin typeface="Montserrat" panose="00000500000000000000" pitchFamily="2" charset="0"/>
                          <a:cs typeface="Arial" panose="020B0604020202020204" pitchFamily="34" charset="0"/>
                        </a:rPr>
                        <a:t>0.3 K per decade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600" b="0" dirty="0">
                        <a:latin typeface="Montserrat" panose="00000500000000000000" pitchFamily="2"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809693"/>
                  </a:ext>
                </a:extLst>
              </a:tr>
            </a:tbl>
          </a:graphicData>
        </a:graphic>
      </p:graphicFrame>
    </p:spTree>
    <p:extLst>
      <p:ext uri="{BB962C8B-B14F-4D97-AF65-F5344CB8AC3E}">
        <p14:creationId xmlns:p14="http://schemas.microsoft.com/office/powerpoint/2010/main" val="352912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B2E4A-4FE1-4D27-BDBA-D9232773D475}"/>
              </a:ext>
            </a:extLst>
          </p:cNvPr>
          <p:cNvSpPr>
            <a:spLocks noGrp="1"/>
          </p:cNvSpPr>
          <p:nvPr>
            <p:ph type="body" idx="1"/>
          </p:nvPr>
        </p:nvSpPr>
        <p:spPr/>
        <p:txBody>
          <a:bodyPr>
            <a:normAutofit fontScale="92500" lnSpcReduction="10000"/>
          </a:bodyPr>
          <a:lstStyle/>
          <a:p>
            <a:r>
              <a:rPr lang="en-GB" dirty="0"/>
              <a:t>For a CDR, LST data records from multiple sensors need to be consistently processed and harmonized</a:t>
            </a:r>
          </a:p>
          <a:p>
            <a:r>
              <a:rPr lang="en-GB" dirty="0"/>
              <a:t>Level-1 input data should itself constitute a Fundamental Climate Data Record (FCDR)</a:t>
            </a:r>
          </a:p>
          <a:p>
            <a:pPr lvl="1"/>
            <a:r>
              <a:rPr lang="en-GB" dirty="0"/>
              <a:t>Consistent calibration (brightness temperatures)</a:t>
            </a:r>
          </a:p>
          <a:p>
            <a:pPr lvl="1"/>
            <a:r>
              <a:rPr lang="en-GB" dirty="0"/>
              <a:t>Corrections for orbital drift, stray light, …</a:t>
            </a:r>
          </a:p>
          <a:p>
            <a:pPr lvl="1"/>
            <a:r>
              <a:rPr lang="en-GB" dirty="0"/>
              <a:t>Traceable uncertainty budget from the measurement equation</a:t>
            </a:r>
          </a:p>
          <a:p>
            <a:pPr lvl="1"/>
            <a:r>
              <a:rPr lang="en-GB" dirty="0"/>
              <a:t>Harmonisation across missions</a:t>
            </a:r>
          </a:p>
          <a:p>
            <a:r>
              <a:rPr lang="en-GB" dirty="0"/>
              <a:t>Consistency in processing includes retrieval algorithm, auxiliary data, cloud masking, uncertainty model</a:t>
            </a:r>
          </a:p>
          <a:p>
            <a:endParaRPr lang="en-GB" dirty="0"/>
          </a:p>
        </p:txBody>
      </p:sp>
      <p:sp>
        <p:nvSpPr>
          <p:cNvPr id="3" name="Title 2">
            <a:extLst>
              <a:ext uri="{FF2B5EF4-FFF2-40B4-BE49-F238E27FC236}">
                <a16:creationId xmlns:a16="http://schemas.microsoft.com/office/drawing/2014/main" id="{F5C135FB-F3DB-428F-A232-976C2F7890FA}"/>
              </a:ext>
            </a:extLst>
          </p:cNvPr>
          <p:cNvSpPr>
            <a:spLocks noGrp="1"/>
          </p:cNvSpPr>
          <p:nvPr>
            <p:ph type="title"/>
          </p:nvPr>
        </p:nvSpPr>
        <p:spPr/>
        <p:txBody>
          <a:bodyPr/>
          <a:lstStyle/>
          <a:p>
            <a:r>
              <a:rPr lang="en-GB" dirty="0"/>
              <a:t>Building a CDR</a:t>
            </a:r>
          </a:p>
        </p:txBody>
      </p:sp>
    </p:spTree>
    <p:extLst>
      <p:ext uri="{BB962C8B-B14F-4D97-AF65-F5344CB8AC3E}">
        <p14:creationId xmlns:p14="http://schemas.microsoft.com/office/powerpoint/2010/main" val="223550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B46F59-B36C-4F61-BE11-7E51611153CF}"/>
              </a:ext>
            </a:extLst>
          </p:cNvPr>
          <p:cNvSpPr>
            <a:spLocks noGrp="1"/>
          </p:cNvSpPr>
          <p:nvPr>
            <p:ph type="body" idx="1"/>
          </p:nvPr>
        </p:nvSpPr>
        <p:spPr>
          <a:xfrm>
            <a:off x="324233" y="4253882"/>
            <a:ext cx="11495400" cy="1967551"/>
          </a:xfrm>
        </p:spPr>
        <p:txBody>
          <a:bodyPr>
            <a:normAutofit fontScale="85000" lnSpcReduction="20000"/>
          </a:bodyPr>
          <a:lstStyle/>
          <a:p>
            <a:r>
              <a:rPr lang="en-GB" dirty="0"/>
              <a:t>Where no FCDR exists LST CDR data providers need to build a FCDR</a:t>
            </a:r>
          </a:p>
          <a:p>
            <a:r>
              <a:rPr lang="en-GB" dirty="0"/>
              <a:t>Intercalibration in BT space against a reference sensor, such as IASI, with BTs processed from reference sensor spectra using SRFs.</a:t>
            </a:r>
          </a:p>
          <a:p>
            <a:r>
              <a:rPr lang="en-GB" dirty="0"/>
              <a:t>Method of GSICS heritage</a:t>
            </a:r>
          </a:p>
          <a:p>
            <a:endParaRPr lang="en-GB" dirty="0"/>
          </a:p>
        </p:txBody>
      </p:sp>
      <p:sp>
        <p:nvSpPr>
          <p:cNvPr id="3" name="Title 2">
            <a:extLst>
              <a:ext uri="{FF2B5EF4-FFF2-40B4-BE49-F238E27FC236}">
                <a16:creationId xmlns:a16="http://schemas.microsoft.com/office/drawing/2014/main" id="{4A270DCA-6FCB-454E-B805-C8D377A71175}"/>
              </a:ext>
            </a:extLst>
          </p:cNvPr>
          <p:cNvSpPr>
            <a:spLocks noGrp="1"/>
          </p:cNvSpPr>
          <p:nvPr>
            <p:ph type="title"/>
          </p:nvPr>
        </p:nvSpPr>
        <p:spPr/>
        <p:txBody>
          <a:bodyPr/>
          <a:lstStyle/>
          <a:p>
            <a:r>
              <a:rPr lang="en-GB" dirty="0"/>
              <a:t>Intercalibration</a:t>
            </a:r>
          </a:p>
        </p:txBody>
      </p:sp>
      <p:pic>
        <p:nvPicPr>
          <p:cNvPr id="4" name="Picture 3">
            <a:extLst>
              <a:ext uri="{FF2B5EF4-FFF2-40B4-BE49-F238E27FC236}">
                <a16:creationId xmlns:a16="http://schemas.microsoft.com/office/drawing/2014/main" id="{0DCBFFE6-8386-4F9E-BDFB-BEE6AD3974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345" y="1337883"/>
            <a:ext cx="4860000" cy="2915999"/>
          </a:xfrm>
          <a:prstGeom prst="rect">
            <a:avLst/>
          </a:prstGeom>
        </p:spPr>
      </p:pic>
      <p:pic>
        <p:nvPicPr>
          <p:cNvPr id="5" name="Picture 4">
            <a:extLst>
              <a:ext uri="{FF2B5EF4-FFF2-40B4-BE49-F238E27FC236}">
                <a16:creationId xmlns:a16="http://schemas.microsoft.com/office/drawing/2014/main" id="{979B5C69-0519-4EB8-9ACA-51668E4E98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40657" y="1337883"/>
            <a:ext cx="4860000" cy="2915999"/>
          </a:xfrm>
          <a:prstGeom prst="rect">
            <a:avLst/>
          </a:prstGeom>
        </p:spPr>
      </p:pic>
    </p:spTree>
    <p:extLst>
      <p:ext uri="{BB962C8B-B14F-4D97-AF65-F5344CB8AC3E}">
        <p14:creationId xmlns:p14="http://schemas.microsoft.com/office/powerpoint/2010/main" val="246879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65CB59-1481-421F-8D4F-8A3A99DC7B07}"/>
              </a:ext>
            </a:extLst>
          </p:cNvPr>
          <p:cNvSpPr>
            <a:spLocks noGrp="1"/>
          </p:cNvSpPr>
          <p:nvPr>
            <p:ph type="body" idx="1"/>
          </p:nvPr>
        </p:nvSpPr>
        <p:spPr>
          <a:xfrm>
            <a:off x="4283242" y="2845785"/>
            <a:ext cx="7536390" cy="3490847"/>
          </a:xfrm>
        </p:spPr>
        <p:txBody>
          <a:bodyPr>
            <a:normAutofit fontScale="47500" lnSpcReduction="20000"/>
          </a:bodyPr>
          <a:lstStyle/>
          <a:p>
            <a:r>
              <a:rPr lang="en-GB" dirty="0"/>
              <a:t>Compared </a:t>
            </a:r>
            <a:r>
              <a:rPr lang="en-GB" dirty="0" err="1"/>
              <a:t>LST_cci</a:t>
            </a:r>
            <a:r>
              <a:rPr lang="en-GB" dirty="0"/>
              <a:t> anomalies with homogenised near-surface air temperature anomalies from EUSTACE dataset.</a:t>
            </a:r>
          </a:p>
          <a:p>
            <a:endParaRPr lang="en-GB" dirty="0"/>
          </a:p>
          <a:p>
            <a:r>
              <a:rPr lang="en-GB" dirty="0"/>
              <a:t>LST vs T2m correlations are significantly improved in in the datasets recently released to the CCI Open Data Portal.</a:t>
            </a:r>
          </a:p>
          <a:p>
            <a:endParaRPr lang="en-GB" dirty="0"/>
          </a:p>
          <a:p>
            <a:r>
              <a:rPr lang="en-GB" dirty="0"/>
              <a:t>Conclusion is datasets, such as </a:t>
            </a:r>
            <a:r>
              <a:rPr lang="en-GB" dirty="0" err="1"/>
              <a:t>LST_cci</a:t>
            </a:r>
            <a:r>
              <a:rPr lang="en-GB" dirty="0"/>
              <a:t> Aqua-MODIS, are considered homogeneous and thus suitable for use for robust climate trend analysis.</a:t>
            </a:r>
          </a:p>
          <a:p>
            <a:endParaRPr lang="en-GB" dirty="0"/>
          </a:p>
          <a:p>
            <a:r>
              <a:rPr lang="en-GB" dirty="0"/>
              <a:t>Good et al., 2022, An Analysis of the Stability and Trends in the </a:t>
            </a:r>
            <a:r>
              <a:rPr lang="en-GB" dirty="0" err="1"/>
              <a:t>LST_cci</a:t>
            </a:r>
            <a:r>
              <a:rPr lang="en-GB" dirty="0"/>
              <a:t> Land Surface Temperature 1 Datasets over Europe, ESS</a:t>
            </a:r>
          </a:p>
          <a:p>
            <a:endParaRPr lang="en-GB" dirty="0"/>
          </a:p>
        </p:txBody>
      </p:sp>
      <p:sp>
        <p:nvSpPr>
          <p:cNvPr id="3" name="Title 2">
            <a:extLst>
              <a:ext uri="{FF2B5EF4-FFF2-40B4-BE49-F238E27FC236}">
                <a16:creationId xmlns:a16="http://schemas.microsoft.com/office/drawing/2014/main" id="{6FAC3118-759A-446D-B0B7-2DD28446BDD0}"/>
              </a:ext>
            </a:extLst>
          </p:cNvPr>
          <p:cNvSpPr>
            <a:spLocks noGrp="1"/>
          </p:cNvSpPr>
          <p:nvPr>
            <p:ph type="title"/>
          </p:nvPr>
        </p:nvSpPr>
        <p:spPr/>
        <p:txBody>
          <a:bodyPr/>
          <a:lstStyle/>
          <a:p>
            <a:r>
              <a:rPr lang="en-GB" dirty="0"/>
              <a:t>Assessment</a:t>
            </a:r>
          </a:p>
        </p:txBody>
      </p:sp>
      <p:pic>
        <p:nvPicPr>
          <p:cNvPr id="4" name="Picture 2">
            <a:extLst>
              <a:ext uri="{FF2B5EF4-FFF2-40B4-BE49-F238E27FC236}">
                <a16:creationId xmlns:a16="http://schemas.microsoft.com/office/drawing/2014/main" id="{17721C47-1214-4D58-8744-3ED76BBB33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60" y="1196752"/>
            <a:ext cx="3798359" cy="37983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5415F1C-F545-4CA8-AF9A-9C9B93D2E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1116" y="1196752"/>
            <a:ext cx="7250088" cy="1407222"/>
          </a:xfrm>
          <a:prstGeom prst="rect">
            <a:avLst/>
          </a:prstGeom>
        </p:spPr>
      </p:pic>
    </p:spTree>
    <p:extLst>
      <p:ext uri="{BB962C8B-B14F-4D97-AF65-F5344CB8AC3E}">
        <p14:creationId xmlns:p14="http://schemas.microsoft.com/office/powerpoint/2010/main" val="18421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FAFBDD-C71A-4646-BE52-F7F0C443946D}"/>
              </a:ext>
            </a:extLst>
          </p:cNvPr>
          <p:cNvSpPr>
            <a:spLocks noGrp="1"/>
          </p:cNvSpPr>
          <p:nvPr>
            <p:ph type="body" idx="1"/>
          </p:nvPr>
        </p:nvSpPr>
        <p:spPr/>
        <p:txBody>
          <a:bodyPr>
            <a:normAutofit/>
          </a:bodyPr>
          <a:lstStyle/>
          <a:p>
            <a:r>
              <a:rPr lang="en-GB" dirty="0"/>
              <a:t>Example Thematic CDRs:</a:t>
            </a:r>
          </a:p>
          <a:p>
            <a:pPr lvl="1"/>
            <a:r>
              <a:rPr lang="en-GB" dirty="0"/>
              <a:t>ESA </a:t>
            </a:r>
            <a:r>
              <a:rPr lang="en-GB" dirty="0" err="1"/>
              <a:t>LST_cci</a:t>
            </a:r>
            <a:r>
              <a:rPr lang="en-GB" dirty="0"/>
              <a:t> CDRs (</a:t>
            </a:r>
            <a:r>
              <a:rPr lang="en-GB" b="1" dirty="0"/>
              <a:t>MODIS</a:t>
            </a:r>
            <a:r>
              <a:rPr lang="en-GB" dirty="0"/>
              <a:t>, </a:t>
            </a:r>
            <a:r>
              <a:rPr lang="en-GB" b="1" dirty="0"/>
              <a:t>SLSTR</a:t>
            </a:r>
            <a:r>
              <a:rPr lang="en-GB" dirty="0"/>
              <a:t>, Merged IR, </a:t>
            </a:r>
            <a:r>
              <a:rPr lang="en-GB" b="1" dirty="0"/>
              <a:t>ATSRs</a:t>
            </a:r>
            <a:r>
              <a:rPr lang="en-GB" dirty="0"/>
              <a:t>, SSM/I, GOES)</a:t>
            </a:r>
          </a:p>
          <a:p>
            <a:pPr lvl="1"/>
            <a:r>
              <a:rPr lang="en-GB" dirty="0"/>
              <a:t>CM SAF TCDR (</a:t>
            </a:r>
            <a:r>
              <a:rPr lang="en-GB" b="1" dirty="0"/>
              <a:t>MVIRI + SEVIRI</a:t>
            </a:r>
            <a:r>
              <a:rPr lang="en-GB" dirty="0"/>
              <a:t>)</a:t>
            </a:r>
          </a:p>
          <a:p>
            <a:pPr lvl="1"/>
            <a:r>
              <a:rPr lang="en-GB" dirty="0"/>
              <a:t>NASA </a:t>
            </a:r>
            <a:r>
              <a:rPr lang="en-GB" dirty="0" err="1"/>
              <a:t>MEaSUREs</a:t>
            </a:r>
            <a:r>
              <a:rPr lang="en-GB" dirty="0"/>
              <a:t> (GEO LST [GOES], LEO LST [MODIS + VIIRS])</a:t>
            </a:r>
          </a:p>
          <a:p>
            <a:r>
              <a:rPr lang="en-GB" dirty="0"/>
              <a:t>Interim CDRs to address the GCOS timeliness requirement</a:t>
            </a:r>
          </a:p>
          <a:p>
            <a:pPr lvl="1"/>
            <a:r>
              <a:rPr lang="en-GB" dirty="0"/>
              <a:t>NRT data underpinned by a consistent historical data record</a:t>
            </a:r>
          </a:p>
          <a:p>
            <a:pPr lvl="1"/>
            <a:r>
              <a:rPr lang="en-GB" dirty="0"/>
              <a:t>Currently no ICDRs for LST (planned SLSTR one coming soon)</a:t>
            </a:r>
          </a:p>
        </p:txBody>
      </p:sp>
      <p:sp>
        <p:nvSpPr>
          <p:cNvPr id="3" name="Title 2">
            <a:extLst>
              <a:ext uri="{FF2B5EF4-FFF2-40B4-BE49-F238E27FC236}">
                <a16:creationId xmlns:a16="http://schemas.microsoft.com/office/drawing/2014/main" id="{49CED22F-BEB7-493D-BF6D-4BCCE8322319}"/>
              </a:ext>
            </a:extLst>
          </p:cNvPr>
          <p:cNvSpPr>
            <a:spLocks noGrp="1"/>
          </p:cNvSpPr>
          <p:nvPr>
            <p:ph type="title"/>
          </p:nvPr>
        </p:nvSpPr>
        <p:spPr/>
        <p:txBody>
          <a:bodyPr/>
          <a:lstStyle/>
          <a:p>
            <a:r>
              <a:rPr lang="en-GB" dirty="0"/>
              <a:t>CDRs and Long time-series</a:t>
            </a:r>
          </a:p>
        </p:txBody>
      </p:sp>
    </p:spTree>
    <p:extLst>
      <p:ext uri="{BB962C8B-B14F-4D97-AF65-F5344CB8AC3E}">
        <p14:creationId xmlns:p14="http://schemas.microsoft.com/office/powerpoint/2010/main" val="97147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EF534-EA0B-475A-AAA9-1AB80AFAD2F1}"/>
              </a:ext>
            </a:extLst>
          </p:cNvPr>
          <p:cNvSpPr>
            <a:spLocks noGrp="1"/>
          </p:cNvSpPr>
          <p:nvPr>
            <p:ph type="body" idx="1"/>
          </p:nvPr>
        </p:nvSpPr>
        <p:spPr/>
        <p:txBody>
          <a:bodyPr>
            <a:normAutofit lnSpcReduction="10000"/>
          </a:bodyPr>
          <a:lstStyle/>
          <a:p>
            <a:r>
              <a:rPr lang="en-GB" dirty="0"/>
              <a:t>ECV Inventory reports the current and planned LST CDRs</a:t>
            </a:r>
          </a:p>
          <a:p>
            <a:pPr lvl="1"/>
            <a:r>
              <a:rPr lang="en-GB" dirty="0"/>
              <a:t>No independent assessment of the quality of these CDRs</a:t>
            </a:r>
          </a:p>
          <a:p>
            <a:r>
              <a:rPr lang="en-GB" dirty="0"/>
              <a:t>Most satellite level-1 data from agencies used for LST are not processed as FCDRs</a:t>
            </a:r>
          </a:p>
          <a:p>
            <a:pPr lvl="1"/>
            <a:r>
              <a:rPr lang="en-GB" dirty="0"/>
              <a:t>LST data providers should develop an FCDR if one doesn’t exist</a:t>
            </a:r>
          </a:p>
          <a:p>
            <a:r>
              <a:rPr lang="en-GB" dirty="0"/>
              <a:t>GCOS requirements for a CDR are very demanding particularly on stability</a:t>
            </a:r>
          </a:p>
          <a:p>
            <a:pPr lvl="1"/>
            <a:r>
              <a:rPr lang="en-GB" dirty="0"/>
              <a:t>LST data products are usually validated but not assessed for long-term stability</a:t>
            </a:r>
          </a:p>
        </p:txBody>
      </p:sp>
      <p:sp>
        <p:nvSpPr>
          <p:cNvPr id="3" name="Title 2">
            <a:extLst>
              <a:ext uri="{FF2B5EF4-FFF2-40B4-BE49-F238E27FC236}">
                <a16:creationId xmlns:a16="http://schemas.microsoft.com/office/drawing/2014/main" id="{FBB8C9B1-10C3-4746-8A36-8A2B71A2CF18}"/>
              </a:ext>
            </a:extLst>
          </p:cNvPr>
          <p:cNvSpPr>
            <a:spLocks noGrp="1"/>
          </p:cNvSpPr>
          <p:nvPr>
            <p:ph type="title"/>
          </p:nvPr>
        </p:nvSpPr>
        <p:spPr/>
        <p:txBody>
          <a:bodyPr/>
          <a:lstStyle/>
          <a:p>
            <a:r>
              <a:rPr lang="en-GB" dirty="0"/>
              <a:t>Summary</a:t>
            </a:r>
          </a:p>
        </p:txBody>
      </p:sp>
    </p:spTree>
    <p:extLst>
      <p:ext uri="{BB962C8B-B14F-4D97-AF65-F5344CB8AC3E}">
        <p14:creationId xmlns:p14="http://schemas.microsoft.com/office/powerpoint/2010/main" val="1220156447"/>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629</Words>
  <Application>Microsoft Office PowerPoint</Application>
  <PresentationFormat>Widescreen</PresentationFormat>
  <Paragraphs>91</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Montserrat</vt:lpstr>
      <vt:lpstr>Arial</vt:lpstr>
      <vt:lpstr>ceos</vt:lpstr>
      <vt:lpstr>LSI-VC-14 2023 LST CDRs</vt:lpstr>
      <vt:lpstr>Background</vt:lpstr>
      <vt:lpstr>Requirements</vt:lpstr>
      <vt:lpstr>Building a CDR</vt:lpstr>
      <vt:lpstr>Intercalibration</vt:lpstr>
      <vt:lpstr>Assessment</vt:lpstr>
      <vt:lpstr>CDRs and Long time-series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LSI-VC-14 2023 LST CDRs</dc:title>
  <dc:creator>Ghent, Darren (Dr.)</dc:creator>
  <cp:lastModifiedBy>Ghent, Darren (Dr.)</cp:lastModifiedBy>
  <cp:revision>13</cp:revision>
  <dcterms:modified xsi:type="dcterms:W3CDTF">2023-10-10T10:15:09Z</dcterms:modified>
</cp:coreProperties>
</file>