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3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6858000" cx="12192000"/>
  <p:notesSz cx="6858000" cy="9144000"/>
  <p:embeddedFontLst>
    <p:embeddedFont>
      <p:font typeface="Montserrat"/>
      <p:regular r:id="rId13"/>
      <p:bold r:id="rId14"/>
      <p:italic r:id="rId15"/>
      <p:boldItalic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CA290E8F-D29D-489E-9F56-23781A198CB1}">
  <a:tblStyle styleId="{CA290E8F-D29D-489E-9F56-23781A198CB1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7E8E9"/>
          </a:solidFill>
        </a:fill>
      </a:tcStyle>
    </a:wholeTbl>
    <a:band1H>
      <a:tcTxStyle/>
      <a:tcStyle>
        <a:fill>
          <a:solidFill>
            <a:srgbClr val="CCCDD1"/>
          </a:solidFill>
        </a:fill>
      </a:tcStyle>
    </a:band1H>
    <a:band2H>
      <a:tcTxStyle/>
    </a:band2H>
    <a:band1V>
      <a:tcTxStyle/>
      <a:tcStyle>
        <a:fill>
          <a:solidFill>
            <a:srgbClr val="CCCDD1"/>
          </a:solidFill>
        </a:fill>
      </a:tcStyle>
    </a:band1V>
    <a:band2V>
      <a:tcTxStyle/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Montserrat-regular.fntdata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Montserrat-italic.fntdata"/><Relationship Id="rId14" Type="http://schemas.openxmlformats.org/officeDocument/2006/relationships/font" Target="fonts/Montserrat-bold.fntdata"/><Relationship Id="rId16" Type="http://schemas.openxmlformats.org/officeDocument/2006/relationships/font" Target="fonts/Montserrat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4" name="Google Shape;64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0" name="Google Shape;7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6" name="Google Shape;7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2" name="Google Shape;8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58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trike="sngStrik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8" name="Google Shape;8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58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trike="sngStrik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" name="Google Shape;94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0" name="Google Shape;100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Relationship Id="rId3" Type="http://schemas.openxmlformats.org/officeDocument/2006/relationships/image" Target="../media/image6.jpg"/><Relationship Id="rId4" Type="http://schemas.openxmlformats.org/officeDocument/2006/relationships/image" Target="../media/image1.jpg"/><Relationship Id="rId5" Type="http://schemas.openxmlformats.org/officeDocument/2006/relationships/image" Target="../media/image3.png"/><Relationship Id="rId6" Type="http://schemas.openxmlformats.org/officeDocument/2006/relationships/image" Target="../media/image8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301750" y="2265730"/>
            <a:ext cx="8288157" cy="2756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 rotWithShape="1">
          <a:blip r:embed="rId3">
            <a:alphaModFix/>
          </a:blip>
          <a:srcRect b="-113" l="0" r="0" t="0"/>
          <a:stretch/>
        </p:blipFill>
        <p:spPr>
          <a:xfrm flipH="1" rot="10800000">
            <a:off x="2824280" y="4824248"/>
            <a:ext cx="5391556" cy="203809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nature&#10;&#10;Description automatically generated" id="14" name="Google Shape;14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77344" y="-1"/>
            <a:ext cx="3714656" cy="268681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 flipH="1">
            <a:off x="5456394" y="1968439"/>
            <a:ext cx="6751471" cy="4901119"/>
          </a:xfrm>
          <a:custGeom>
            <a:rect b="b" l="l" r="r" t="t"/>
            <a:pathLst>
              <a:path extrusionOk="0" h="4901119" w="6751471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rotWithShape="0" algn="br" dir="135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2"/>
          <p:cNvSpPr/>
          <p:nvPr/>
        </p:nvSpPr>
        <p:spPr>
          <a:xfrm flipH="1">
            <a:off x="-4784" y="-14542"/>
            <a:ext cx="12199164" cy="6874921"/>
          </a:xfrm>
          <a:custGeom>
            <a:rect b="b" l="l" r="r" t="t"/>
            <a:pathLst>
              <a:path extrusionOk="0" h="6836301" w="1476191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rotWithShape="0" algn="t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38431" y="5311498"/>
            <a:ext cx="2738896" cy="1508514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id="18" name="Google Shape;18;p2"/>
          <p:cNvPicPr preferRelativeResize="0"/>
          <p:nvPr/>
        </p:nvPicPr>
        <p:blipFill rotWithShape="1">
          <a:blip r:embed="rId6">
            <a:alphaModFix amt="34000"/>
          </a:blip>
          <a:srcRect b="-8773" l="32582" r="8554" t="2399"/>
          <a:stretch/>
        </p:blipFill>
        <p:spPr>
          <a:xfrm rot="5400000">
            <a:off x="5734286" y="-1016167"/>
            <a:ext cx="5455273" cy="7480884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19" name="Google Shape;19;p2"/>
          <p:cNvPicPr preferRelativeResize="0"/>
          <p:nvPr/>
        </p:nvPicPr>
        <p:blipFill rotWithShape="1">
          <a:blip r:embed="rId6">
            <a:alphaModFix amt="34000"/>
          </a:blip>
          <a:srcRect b="671" l="54016" r="11355" t="36081"/>
          <a:stretch/>
        </p:blipFill>
        <p:spPr>
          <a:xfrm rot="-5400000">
            <a:off x="5792642" y="4819952"/>
            <a:ext cx="1719709" cy="2366806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20" name="Google Shape;20;p2"/>
          <p:cNvSpPr txBox="1"/>
          <p:nvPr>
            <p:ph type="title"/>
          </p:nvPr>
        </p:nvSpPr>
        <p:spPr>
          <a:xfrm>
            <a:off x="176047" y="175938"/>
            <a:ext cx="6157185" cy="39726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Montserrat"/>
              <a:buNone/>
              <a:defRPr b="0" i="0" sz="8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3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25" name="Google Shape;25;p3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AU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AU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" name="Google Shape;28;p3"/>
          <p:cNvSpPr txBox="1"/>
          <p:nvPr/>
        </p:nvSpPr>
        <p:spPr>
          <a:xfrm>
            <a:off x="-24384" y="6562799"/>
            <a:ext cx="49257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AU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LSI-VC-14, 10-12 October 2023</a:t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" name="Google Shape;29;p3"/>
          <p:cNvSpPr txBox="1"/>
          <p:nvPr>
            <p:ph idx="1" type="body"/>
          </p:nvPr>
        </p:nvSpPr>
        <p:spPr>
          <a:xfrm>
            <a:off x="324233" y="1558533"/>
            <a:ext cx="11495400" cy="46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b="0"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b="0"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0" name="Google Shape;30;p3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b="0"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" name="Google Shape;33;p4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35" name="Google Shape;35;p4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4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4"/>
          <p:cNvSpPr txBox="1"/>
          <p:nvPr>
            <p:ph idx="1" type="body"/>
          </p:nvPr>
        </p:nvSpPr>
        <p:spPr>
          <a:xfrm>
            <a:off x="386632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b="0"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b="0"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8" name="Google Shape;38;p4"/>
          <p:cNvSpPr txBox="1"/>
          <p:nvPr>
            <p:ph idx="2" type="body"/>
          </p:nvPr>
        </p:nvSpPr>
        <p:spPr>
          <a:xfrm>
            <a:off x="6296361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b="0"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b="0"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9" name="Google Shape;39;p4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AU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AU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0" name="Google Shape;40;p4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b="0"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41" name="Google Shape;41;p4"/>
          <p:cNvSpPr txBox="1"/>
          <p:nvPr/>
        </p:nvSpPr>
        <p:spPr>
          <a:xfrm>
            <a:off x="-24384" y="6562799"/>
            <a:ext cx="49257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0" lang="en-AU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LSI-VC-14, 10-12 October 2023</a:t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5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" name="Google Shape;44;p5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46" name="Google Shape;46;p5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5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5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AU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AU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9" name="Google Shape;49;p5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b="0"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0" name="Google Shape;50;p5"/>
          <p:cNvSpPr txBox="1"/>
          <p:nvPr/>
        </p:nvSpPr>
        <p:spPr>
          <a:xfrm>
            <a:off x="-24384" y="6562799"/>
            <a:ext cx="49257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0" lang="en-AU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LSI-VC-14, 10-12 October 2023</a:t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6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" name="Google Shape;53;p6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55" name="Google Shape;55;p6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6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6"/>
          <p:cNvSpPr txBox="1"/>
          <p:nvPr>
            <p:ph idx="1" type="body"/>
          </p:nvPr>
        </p:nvSpPr>
        <p:spPr>
          <a:xfrm>
            <a:off x="5180012" y="1373852"/>
            <a:ext cx="6172200" cy="46944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ontserrat"/>
              <a:buChar char="❖"/>
              <a:defRPr b="0" i="0" sz="3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064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▪"/>
              <a:defRPr b="0" i="0" sz="2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810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o"/>
              <a:defRPr b="0"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556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556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55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55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b="0"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8" name="Google Shape;58;p6"/>
          <p:cNvSpPr txBox="1"/>
          <p:nvPr>
            <p:ph idx="2" type="body"/>
          </p:nvPr>
        </p:nvSpPr>
        <p:spPr>
          <a:xfrm>
            <a:off x="839788" y="1373852"/>
            <a:ext cx="3932237" cy="46305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b="0"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b="0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228600" lvl="2" marL="1371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  <a:defRPr b="0" i="0" sz="1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228600" lvl="3" marL="1828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228600" lvl="4" marL="22860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228600" lvl="5" marL="27432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28600" lvl="6" marL="32004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28600" lvl="7" marL="36576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28600" lvl="8" marL="4114800" marR="0" rtl="0" algn="l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b="0" i="0" sz="1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9" name="Google Shape;59;p6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AU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AU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0" name="Google Shape;60;p6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b="0" i="0" sz="44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61" name="Google Shape;61;p6"/>
          <p:cNvSpPr txBox="1"/>
          <p:nvPr/>
        </p:nvSpPr>
        <p:spPr>
          <a:xfrm>
            <a:off x="-24384" y="6562799"/>
            <a:ext cx="49257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i="0" lang="en-AU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LSI-VC-13, 23-24 March 2023</a:t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1"/>
          <p:cNvPicPr preferRelativeResize="0"/>
          <p:nvPr/>
        </p:nvPicPr>
        <p:blipFill rotWithShape="1">
          <a:blip r:embed="rId1">
            <a:alphaModFix amt="34000"/>
          </a:blip>
          <a:srcRect b="35419" l="51339" r="-2839" t="3926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9" name="Google Shape;9;p1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1"/>
          <p:cNvSpPr/>
          <p:nvPr/>
        </p:nvSpPr>
        <p:spPr>
          <a:xfrm flipH="1" rot="10800000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ceos.org/document_management/Meetings/Plenary/34/Documents/4.2_CEOS_Analysis_Ready_Data_Involving_the_Private_Sector_V1.pdf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"/>
          <p:cNvSpPr txBox="1"/>
          <p:nvPr>
            <p:ph type="title"/>
          </p:nvPr>
        </p:nvSpPr>
        <p:spPr>
          <a:xfrm>
            <a:off x="176046" y="175938"/>
            <a:ext cx="11661049" cy="39726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lang="en-AU" sz="7500"/>
              <a:t>LSI-VC-14</a:t>
            </a:r>
            <a:endParaRPr sz="75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lang="en-AU" sz="7500">
                <a:latin typeface="Montserrat"/>
                <a:ea typeface="Montserrat"/>
                <a:cs typeface="Montserrat"/>
                <a:sym typeface="Montserrat"/>
              </a:rPr>
              <a:t>2023</a:t>
            </a:r>
            <a:endParaRPr sz="75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i="1" lang="en-AU" sz="4000">
                <a:latin typeface="Montserrat"/>
                <a:ea typeface="Montserrat"/>
                <a:cs typeface="Montserrat"/>
                <a:sym typeface="Montserrat"/>
              </a:rPr>
              <a:t>CEOS-ARD Industry Engagement Strategy Update </a:t>
            </a:r>
            <a:endParaRPr i="1" sz="4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7" name="Google Shape;67;p7"/>
          <p:cNvSpPr/>
          <p:nvPr/>
        </p:nvSpPr>
        <p:spPr>
          <a:xfrm>
            <a:off x="5348614" y="3924208"/>
            <a:ext cx="6667339" cy="260531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1" i="0" sz="22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AU" sz="2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Andreia Siqueira</a:t>
            </a:r>
            <a:endParaRPr/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AU" sz="16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Geoscience Australia</a:t>
            </a:r>
            <a:endParaRPr b="0" i="0" sz="16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AU" sz="2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Agenda Item # 7.2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AU" sz="2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LSI-VC-14 2023, ESA/ESRIN</a:t>
            </a:r>
            <a:endParaRPr b="1" i="0" sz="22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AU" sz="22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10th - 12th October 2023</a:t>
            </a:r>
            <a:endParaRPr b="1" i="0" sz="22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8"/>
          <p:cNvSpPr txBox="1"/>
          <p:nvPr>
            <p:ph idx="1" type="body"/>
          </p:nvPr>
        </p:nvSpPr>
        <p:spPr>
          <a:xfrm>
            <a:off x="176048" y="1097550"/>
            <a:ext cx="11495400" cy="46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</a:pPr>
            <a:r>
              <a:rPr lang="en-AU"/>
              <a:t>Action LSI-VC-13-09</a:t>
            </a:r>
            <a:endParaRPr/>
          </a:p>
          <a:p>
            <a: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</a:pPr>
            <a:r>
              <a:rPr lang="en-AU"/>
              <a:t>Background</a:t>
            </a:r>
            <a:endParaRPr/>
          </a:p>
          <a:p>
            <a: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</a:pPr>
            <a:r>
              <a:rPr lang="en-AU"/>
              <a:t>New Space White Paper: Recommendations to CEOS Plenary</a:t>
            </a:r>
            <a:endParaRPr/>
          </a:p>
          <a:p>
            <a: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</a:pPr>
            <a:r>
              <a:rPr lang="en-AU"/>
              <a:t>Discussion: Proposed Survey Questions</a:t>
            </a:r>
            <a:endParaRPr/>
          </a:p>
          <a:p>
            <a: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</a:pPr>
            <a:r>
              <a:rPr lang="en-AU"/>
              <a:t>Decision: Way forward &amp; timeline</a:t>
            </a:r>
            <a:endParaRPr/>
          </a:p>
          <a:p>
            <a:pPr indent="-2286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</a:pPr>
            <a:r>
              <a:t/>
            </a:r>
            <a:endParaRPr/>
          </a:p>
        </p:txBody>
      </p:sp>
      <p:sp>
        <p:nvSpPr>
          <p:cNvPr id="73" name="Google Shape;73;p8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</a:pPr>
            <a:r>
              <a:rPr lang="en-AU"/>
              <a:t>Overview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9"/>
          <p:cNvSpPr txBox="1"/>
          <p:nvPr>
            <p:ph idx="1" type="body"/>
          </p:nvPr>
        </p:nvSpPr>
        <p:spPr>
          <a:xfrm>
            <a:off x="324233" y="1558533"/>
            <a:ext cx="11495400" cy="46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</a:pPr>
            <a:r>
              <a:rPr lang="en-AU"/>
              <a:t>Undertake a survey with CEOS agencies to understand their ambitions with respect to CEOS-ARD, to inform priorities for further engagement with New Space and commercial providers.</a:t>
            </a:r>
            <a:endParaRPr/>
          </a:p>
        </p:txBody>
      </p:sp>
      <p:sp>
        <p:nvSpPr>
          <p:cNvPr id="79" name="Google Shape;79;p9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</a:pPr>
            <a:r>
              <a:rPr lang="en-AU" sz="4000"/>
              <a:t>LSI-VC-13 meeting's action item 9 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0"/>
          <p:cNvSpPr txBox="1"/>
          <p:nvPr>
            <p:ph idx="1" type="body"/>
          </p:nvPr>
        </p:nvSpPr>
        <p:spPr>
          <a:xfrm>
            <a:off x="348300" y="1207804"/>
            <a:ext cx="11495400" cy="52806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</a:pPr>
            <a:r>
              <a:rPr lang="en-AU" sz="2050"/>
              <a:t>The first CEOS ARD </a:t>
            </a:r>
            <a:r>
              <a:rPr lang="en-AU" sz="2050" u="sng">
                <a:solidFill>
                  <a:schemeClr val="hlink"/>
                </a:solidFill>
                <a:hlinkClick r:id="rId3"/>
              </a:rPr>
              <a:t>Industry Engagement Strategy paper </a:t>
            </a:r>
            <a:r>
              <a:rPr lang="en-AU" sz="2050"/>
              <a:t> was developed as part of the Australia SIT Chair term</a:t>
            </a:r>
            <a:endParaRPr/>
          </a:p>
          <a:p>
            <a: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</a:pPr>
            <a:r>
              <a:rPr lang="en-AU" sz="2050"/>
              <a:t>The initial discussion for updating the paper took place at LSI-VC 13</a:t>
            </a:r>
            <a:endParaRPr/>
          </a:p>
          <a:p>
            <a: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</a:pPr>
            <a:r>
              <a:rPr lang="en-AU" sz="2050"/>
              <a:t>To understand and articulate CEOS agencies’ own ambitions with CEOS-ARD e.g. survey</a:t>
            </a:r>
            <a:endParaRPr/>
          </a:p>
          <a:p>
            <a: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</a:pPr>
            <a:r>
              <a:rPr lang="en-AU" sz="2050"/>
              <a:t>Start with LSI-VC representatives, and then expand to the broader CEOS community</a:t>
            </a:r>
            <a:endParaRPr/>
          </a:p>
          <a:p>
            <a: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</a:pPr>
            <a:r>
              <a:rPr lang="en-AU" sz="2050" u="sng"/>
              <a:t>Decision</a:t>
            </a:r>
            <a:r>
              <a:rPr lang="en-AU" sz="2050"/>
              <a:t> at LSI-VC13: to understand CEOS agencies ambitions regarding ARD before updating the Strategy</a:t>
            </a:r>
            <a:endParaRPr/>
          </a:p>
          <a:p>
            <a: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</a:pPr>
            <a:r>
              <a:rPr lang="en-AU" sz="2050"/>
              <a:t>Lessons learned via ARD23, OGC ARD SWG, JACIE, VH-RODA, </a:t>
            </a:r>
            <a:r>
              <a:rPr b="1" lang="en-AU" sz="2050" u="sng"/>
              <a:t>CEOS New Space Task Team</a:t>
            </a:r>
            <a:r>
              <a:rPr lang="en-AU" sz="2050"/>
              <a:t>, etc</a:t>
            </a:r>
            <a:endParaRPr/>
          </a:p>
          <a:p>
            <a:pPr indent="-2286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</a:pPr>
            <a:r>
              <a:t/>
            </a:r>
            <a:endParaRPr sz="2050"/>
          </a:p>
        </p:txBody>
      </p:sp>
      <p:sp>
        <p:nvSpPr>
          <p:cNvPr id="85" name="Google Shape;85;p10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</a:pPr>
            <a:r>
              <a:rPr lang="en-AU"/>
              <a:t>Background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1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</a:pPr>
            <a:r>
              <a:t/>
            </a:r>
            <a:endParaRPr/>
          </a:p>
        </p:txBody>
      </p:sp>
      <p:graphicFrame>
        <p:nvGraphicFramePr>
          <p:cNvPr id="91" name="Google Shape;91;p11"/>
          <p:cNvGraphicFramePr/>
          <p:nvPr/>
        </p:nvGraphicFramePr>
        <p:xfrm>
          <a:off x="0" y="1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{CA290E8F-D29D-489E-9F56-23781A198CB1}</a:tableStyleId>
              </a:tblPr>
              <a:tblGrid>
                <a:gridCol w="9274625"/>
                <a:gridCol w="2917375"/>
              </a:tblGrid>
              <a:tr h="306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400" u="none" cap="none" strike="noStrike"/>
                        <a:t>New Space White Paper: Recommendations to CEOS Plenary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400" u="none" cap="none" strike="noStrike"/>
                        <a:t>Responsible Group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5215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400" u="none" cap="none" strike="noStrike"/>
                        <a:t>CEOS Agencies should strive to keep others informed of events and activities related to interactions with New Space.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400" u="none" cap="none" strike="noStrike"/>
                        <a:t>All CEOS Members and Associates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7363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400" u="none" cap="none" strike="noStrike">
                          <a:solidFill>
                            <a:srgbClr val="FF0000"/>
                          </a:solidFill>
                        </a:rPr>
                        <a:t>Continue working to increase New Space engagement with CEOS-ARD (including on the definition of PFS, participation in CEOS Virtual Constellations, engagement with the ISO-OGC ARD Standards Working Group, etc.) and encourage and assist with self-assessments of New Space datasets.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400" u="none" cap="none" strike="noStrike">
                          <a:solidFill>
                            <a:srgbClr val="FF0000"/>
                          </a:solidFill>
                        </a:rPr>
                        <a:t>CEOS-ARD Oversight Group and Virtual Constellations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5215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400" u="none" cap="none" strike="noStrike">
                          <a:solidFill>
                            <a:srgbClr val="FF0000"/>
                          </a:solidFill>
                        </a:rPr>
                        <a:t>Continue strong and unified engagement with New Space on key topics such as ARD, Cal/Val and data quality via CEOS representation at key meetings including VH-RODA, JACIE, IGARSS, LPS and ARD2x.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400" u="none" cap="none" strike="noStrike">
                          <a:solidFill>
                            <a:srgbClr val="FF0000"/>
                          </a:solidFill>
                        </a:rPr>
                        <a:t>CEOS-ARD Oversight Group, WGCV, WGISS 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5215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400" u="none" cap="none" strike="noStrike">
                          <a:solidFill>
                            <a:srgbClr val="FF0000"/>
                          </a:solidFill>
                        </a:rPr>
                        <a:t>Update the CEOS-ARD Industry Engagement Strategy, with a renewed look at aspects of specific relevance to the New Space sector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400" u="none" cap="none" strike="noStrike">
                          <a:solidFill>
                            <a:srgbClr val="FF0000"/>
                          </a:solidFill>
                        </a:rPr>
                        <a:t>CEOS-ARD Oversight Group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06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400" u="none" cap="none" strike="noStrike">
                          <a:solidFill>
                            <a:srgbClr val="FF0000"/>
                          </a:solidFill>
                        </a:rPr>
                        <a:t>CEOS-ARD Oversight Group to explore the utility of a dedicated CEOS-ARD &amp; New Space workshop.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400" u="none" cap="none" strike="noStrike">
                          <a:solidFill>
                            <a:srgbClr val="FF0000"/>
                          </a:solidFill>
                        </a:rPr>
                        <a:t>CEOS-ARD Oversight Group 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5215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400" u="none" cap="none" strike="noStrike"/>
                        <a:t>CEOS establish an opportunity to report at SIT Technical Workshop on current standards activities, as a low overhead means of keeping CEOS agencies informed of relevant developments in the standards domain.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400" u="none" cap="none" strike="noStrike"/>
                        <a:t>SIT Chair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5215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400" u="none" cap="none" strike="noStrike"/>
                        <a:t>ESA, possibly with support from the SEO, should consider the inclusion of non-CEOS content in the CEOS Database.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400" u="none" cap="none" strike="noStrike"/>
                        <a:t>CEOS MIM Database Team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5993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400" u="none" cap="none" strike="noStrike"/>
                        <a:t>Demonstrate the integration of New Space optical data (e.g, PlanetScope, Maxar) into the Open Data Cube (ODC) framework and evaluate its interoperability with common CEOS optical datasets (e.g., Landsat, Sentinel-2).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400" u="none" cap="none" strike="noStrike"/>
                        <a:t>CEOS Systems Engineering Office (SEO)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7363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400" u="none" cap="none" strike="noStrike">
                          <a:solidFill>
                            <a:srgbClr val="FF0000"/>
                          </a:solidFill>
                        </a:rPr>
                        <a:t>CEOS should support the activities identified in the Interoperability Roadmap with additional resources, to ensure public and private datasets can be used interoperably to generate advanced products and applications</a:t>
                      </a:r>
                      <a:r>
                        <a:rPr lang="en-AU" sz="1400" u="none" cap="none" strike="noStrike"/>
                        <a:t>, e.g.: </a:t>
                      </a:r>
                      <a:r>
                        <a:rPr lang="en-AU" sz="1400" u="none" cap="none" strike="noStrike">
                          <a:solidFill>
                            <a:srgbClr val="FF0000"/>
                          </a:solidFill>
                        </a:rPr>
                        <a:t>ARD</a:t>
                      </a:r>
                      <a:r>
                        <a:rPr lang="en-AU" sz="1400" u="none" cap="none" strike="noStrike"/>
                        <a:t>, Cataloguing, Cal/Val, Data Quality, Data sharing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400" u="none" cap="none" strike="noStrike">
                          <a:solidFill>
                            <a:srgbClr val="FF0000"/>
                          </a:solidFill>
                        </a:rPr>
                        <a:t>WGISS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5215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400" u="none" cap="none" strike="noStrike"/>
                        <a:t>CEOS should continue to support the development of Radiometric Cal/Val matchup Database  and the development of Ground Control Point (GCP) Database.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AU" sz="1400" u="none" cap="none" strike="noStrike"/>
                        <a:t>WGCV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  <a:tr h="5215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400" u="none" cap="none" strike="noStrike"/>
                        <a:t>CEOS Agencies to support the development, maintenance and operation of  Cal/Val sites and networks.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AU" sz="1400" u="none" cap="none" strike="noStrike"/>
                        <a:t>WGCV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400" u="none" cap="none" strike="noStrike"/>
                    </a:p>
                  </a:txBody>
                  <a:tcPr marT="45725" marB="45725" marR="91450" marL="91450"/>
                </a:tc>
              </a:tr>
              <a:tr h="5215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400" u="none" cap="none" strike="noStrike"/>
                        <a:t>CEOS Agencies should share commercial data evaluation results, when available,  with the CEOS Communications Team, to be highlighted and shared across the CEOS community.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AU" sz="1400" u="none" cap="none" strike="noStrike"/>
                        <a:t>CEOS Communications Team, SEO</a:t>
                      </a:r>
                      <a:endParaRPr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2"/>
          <p:cNvSpPr txBox="1"/>
          <p:nvPr>
            <p:ph idx="1" type="body"/>
          </p:nvPr>
        </p:nvSpPr>
        <p:spPr>
          <a:xfrm>
            <a:off x="348300" y="1070017"/>
            <a:ext cx="11495400" cy="52806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508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b="1" lang="en-AU" sz="1300" u="sng"/>
              <a:t>Specific Questions: </a:t>
            </a:r>
            <a:endParaRPr/>
          </a:p>
          <a:p>
            <a: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</a:pPr>
            <a:r>
              <a:rPr lang="en-AU" sz="1300"/>
              <a:t>To what extent is your agency involved or engaged with the CEOS-ARD initiative?</a:t>
            </a:r>
            <a:endParaRPr/>
          </a:p>
          <a:p>
            <a: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</a:pPr>
            <a:r>
              <a:rPr lang="en-AU" sz="1300"/>
              <a:t>What are the primary goals or ambitions of your agency in relation to CEOS-ARD?</a:t>
            </a:r>
            <a:endParaRPr/>
          </a:p>
          <a:p>
            <a: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</a:pPr>
            <a:r>
              <a:rPr lang="en-AU" sz="1300"/>
              <a:t>Do you see CEOS-ARD framework as a standard product in the future?</a:t>
            </a:r>
            <a:endParaRPr/>
          </a:p>
          <a:p>
            <a: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</a:pPr>
            <a:r>
              <a:rPr lang="en-AU" sz="1300"/>
              <a:t>Is the CEOS-ARD framework serving its purpose?</a:t>
            </a:r>
            <a:endParaRPr/>
          </a:p>
          <a:p>
            <a: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</a:pPr>
            <a:r>
              <a:rPr lang="en-AU" sz="1300"/>
              <a:t>Are you expecting the emergence of any additional PFS beyond the existing seven and the three currently in development?</a:t>
            </a:r>
            <a:endParaRPr/>
          </a:p>
          <a:p>
            <a: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</a:pPr>
            <a:r>
              <a:rPr lang="en-AU" sz="1300"/>
              <a:t>According to you, who are the target stakeholders of CEOS-ARD? </a:t>
            </a:r>
            <a:endParaRPr/>
          </a:p>
          <a:p>
            <a: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</a:pPr>
            <a:r>
              <a:rPr lang="en-AU" sz="1300"/>
              <a:t>To what extent do you think the CEOS ARD Datasets benefit the stakeholders?</a:t>
            </a:r>
            <a:endParaRPr/>
          </a:p>
          <a:p>
            <a: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</a:pPr>
            <a:r>
              <a:rPr lang="en-AU" sz="1300"/>
              <a:t>What challenges do you foresee in the adoption of CEOS-ARD products?</a:t>
            </a:r>
            <a:endParaRPr/>
          </a:p>
          <a:p>
            <a:pPr indent="0" lvl="0" marL="508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b="1" lang="en-AU" sz="1300" u="sng"/>
              <a:t>Collaboration with Commercial Industry</a:t>
            </a:r>
            <a:endParaRPr/>
          </a:p>
          <a:p>
            <a: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</a:pPr>
            <a:r>
              <a:rPr lang="en-AU" sz="1300"/>
              <a:t>In what ways do you believe collaboration with commercial providers could add value to CEOS ARD products?</a:t>
            </a:r>
            <a:endParaRPr/>
          </a:p>
          <a:p>
            <a: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</a:pPr>
            <a:r>
              <a:rPr lang="en-AU" sz="1300"/>
              <a:t>Are there any specific areas or domains where you see potential collaboration with the commercial industry? </a:t>
            </a:r>
            <a:endParaRPr/>
          </a:p>
          <a:p>
            <a:pPr indent="0" lvl="0" marL="508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b="1" lang="en-AU" sz="1300" u="sng"/>
              <a:t>Feedback and Suggestions</a:t>
            </a:r>
            <a:endParaRPr/>
          </a:p>
          <a:p>
            <a:pPr indent="-4064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</a:pPr>
            <a:r>
              <a:rPr lang="en-AU" sz="1300"/>
              <a:t>Are there any additional comments, feedback, or suggestions you would like to share regarding the CEOS ARD framework, its products, or its future direction?</a:t>
            </a:r>
            <a:endParaRPr/>
          </a:p>
          <a:p>
            <a:pPr indent="-2286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</a:pPr>
            <a:r>
              <a:t/>
            </a:r>
            <a:endParaRPr sz="1300"/>
          </a:p>
        </p:txBody>
      </p:sp>
      <p:sp>
        <p:nvSpPr>
          <p:cNvPr id="97" name="Google Shape;97;p12"/>
          <p:cNvSpPr txBox="1"/>
          <p:nvPr>
            <p:ph type="title"/>
          </p:nvPr>
        </p:nvSpPr>
        <p:spPr>
          <a:xfrm>
            <a:off x="176047" y="175939"/>
            <a:ext cx="11147481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</a:pPr>
            <a:r>
              <a:rPr lang="en-AU" sz="3600"/>
              <a:t>Discussion: Proposed Survey Questions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3"/>
          <p:cNvSpPr txBox="1"/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</a:pPr>
            <a:r>
              <a:rPr lang="en-AU" sz="4000"/>
              <a:t>Decision: Way forward &amp; timeline</a:t>
            </a:r>
            <a:endParaRPr/>
          </a:p>
        </p:txBody>
      </p:sp>
      <p:grpSp>
        <p:nvGrpSpPr>
          <p:cNvPr id="103" name="Google Shape;103;p13"/>
          <p:cNvGrpSpPr/>
          <p:nvPr/>
        </p:nvGrpSpPr>
        <p:grpSpPr>
          <a:xfrm>
            <a:off x="2032000" y="1115175"/>
            <a:ext cx="8128000" cy="4627647"/>
            <a:chOff x="0" y="395509"/>
            <a:chExt cx="8128000" cy="4627647"/>
          </a:xfrm>
        </p:grpSpPr>
        <p:sp>
          <p:nvSpPr>
            <p:cNvPr id="104" name="Google Shape;104;p13"/>
            <p:cNvSpPr/>
            <p:nvPr/>
          </p:nvSpPr>
          <p:spPr>
            <a:xfrm>
              <a:off x="6770624" y="1361299"/>
              <a:ext cx="1357376" cy="3661857"/>
            </a:xfrm>
            <a:prstGeom prst="wedgeRectCallout">
              <a:avLst>
                <a:gd fmla="val 0" name="adj1"/>
                <a:gd fmla="val 0" name="adj2"/>
              </a:avLst>
            </a:prstGeom>
            <a:solidFill>
              <a:srgbClr val="BDBFC3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Google Shape;105;p13"/>
            <p:cNvSpPr txBox="1"/>
            <p:nvPr/>
          </p:nvSpPr>
          <p:spPr>
            <a:xfrm>
              <a:off x="6942937" y="1361299"/>
              <a:ext cx="1185062" cy="366185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4450" lIns="44450" spcFirstLastPara="1" rIns="44450" wrap="square" tIns="44450">
              <a:noAutofit/>
            </a:bodyPr>
            <a:lstStyle/>
            <a:p>
              <a:pPr indent="0" lvl="0" marL="0" marR="0" rtl="0" algn="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AU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CEOS ARD Industry Engagement Endorsement at LSI-VC-16</a:t>
              </a:r>
              <a:endParaRPr/>
            </a:p>
          </p:txBody>
        </p:sp>
        <p:sp>
          <p:nvSpPr>
            <p:cNvPr id="106" name="Google Shape;106;p13"/>
            <p:cNvSpPr/>
            <p:nvPr/>
          </p:nvSpPr>
          <p:spPr>
            <a:xfrm>
              <a:off x="6786880" y="395509"/>
              <a:ext cx="1341120" cy="969492"/>
            </a:xfrm>
            <a:prstGeom prst="rect">
              <a:avLst/>
            </a:prstGeom>
            <a:solidFill>
              <a:srgbClr val="A3CA32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" name="Google Shape;107;p13"/>
            <p:cNvSpPr txBox="1"/>
            <p:nvPr/>
          </p:nvSpPr>
          <p:spPr>
            <a:xfrm>
              <a:off x="6786880" y="395509"/>
              <a:ext cx="1341120" cy="96949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0" i="0" lang="en-AU" sz="1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TBC 2024</a:t>
              </a:r>
              <a:endParaRPr/>
            </a:p>
          </p:txBody>
        </p:sp>
        <p:sp>
          <p:nvSpPr>
            <p:cNvPr id="108" name="Google Shape;108;p13"/>
            <p:cNvSpPr/>
            <p:nvPr/>
          </p:nvSpPr>
          <p:spPr>
            <a:xfrm>
              <a:off x="5424627" y="1361299"/>
              <a:ext cx="1357376" cy="3446671"/>
            </a:xfrm>
            <a:prstGeom prst="wedgeRectCallout">
              <a:avLst>
                <a:gd fmla="val 62500" name="adj1"/>
                <a:gd fmla="val 20830" name="adj2"/>
              </a:avLst>
            </a:prstGeom>
            <a:solidFill>
              <a:srgbClr val="C2CACE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13"/>
            <p:cNvSpPr txBox="1"/>
            <p:nvPr/>
          </p:nvSpPr>
          <p:spPr>
            <a:xfrm>
              <a:off x="5596940" y="1361299"/>
              <a:ext cx="1185062" cy="344667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4450" lIns="44450" spcFirstLastPara="1" rIns="44450" wrap="square" tIns="44450">
              <a:noAutofit/>
            </a:bodyPr>
            <a:lstStyle/>
            <a:p>
              <a:pPr indent="0" lvl="0" marL="0" marR="0" rtl="0" algn="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AU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CEOS ARD Industry Engagement Update</a:t>
              </a:r>
              <a:endParaRPr/>
            </a:p>
          </p:txBody>
        </p:sp>
        <p:sp>
          <p:nvSpPr>
            <p:cNvPr id="110" name="Google Shape;110;p13"/>
            <p:cNvSpPr/>
            <p:nvPr/>
          </p:nvSpPr>
          <p:spPr>
            <a:xfrm>
              <a:off x="5429504" y="499631"/>
              <a:ext cx="1357376" cy="861667"/>
            </a:xfrm>
            <a:prstGeom prst="rect">
              <a:avLst/>
            </a:prstGeom>
            <a:solidFill>
              <a:srgbClr val="BF656A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13"/>
            <p:cNvSpPr txBox="1"/>
            <p:nvPr/>
          </p:nvSpPr>
          <p:spPr>
            <a:xfrm>
              <a:off x="5429504" y="499631"/>
              <a:ext cx="1357376" cy="86166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0" i="0" lang="en-AU" sz="1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Sep 2024</a:t>
              </a:r>
              <a:endParaRPr/>
            </a:p>
          </p:txBody>
        </p:sp>
        <p:sp>
          <p:nvSpPr>
            <p:cNvPr id="112" name="Google Shape;112;p13"/>
            <p:cNvSpPr/>
            <p:nvPr/>
          </p:nvSpPr>
          <p:spPr>
            <a:xfrm>
              <a:off x="4071315" y="1361299"/>
              <a:ext cx="1357376" cy="3231023"/>
            </a:xfrm>
            <a:prstGeom prst="wedgeRectCallout">
              <a:avLst>
                <a:gd fmla="val 62500" name="adj1"/>
                <a:gd fmla="val 20830" name="adj2"/>
              </a:avLst>
            </a:prstGeom>
            <a:solidFill>
              <a:srgbClr val="C8DAD4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3"/>
            <p:cNvSpPr txBox="1"/>
            <p:nvPr/>
          </p:nvSpPr>
          <p:spPr>
            <a:xfrm>
              <a:off x="4243628" y="1361299"/>
              <a:ext cx="1185062" cy="323102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4450" lIns="44450" spcFirstLastPara="1" rIns="44450" wrap="square" tIns="44450">
              <a:noAutofit/>
            </a:bodyPr>
            <a:lstStyle/>
            <a:p>
              <a:pPr indent="0" lvl="0" marL="0" marR="0" rtl="0" algn="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AU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CEOS ARD Industry engagement and feedback </a:t>
              </a:r>
              <a:endParaRPr/>
            </a:p>
          </p:txBody>
        </p:sp>
        <p:sp>
          <p:nvSpPr>
            <p:cNvPr id="114" name="Google Shape;114;p13"/>
            <p:cNvSpPr/>
            <p:nvPr/>
          </p:nvSpPr>
          <p:spPr>
            <a:xfrm>
              <a:off x="4072128" y="607456"/>
              <a:ext cx="1357376" cy="753843"/>
            </a:xfrm>
            <a:prstGeom prst="rect">
              <a:avLst/>
            </a:prstGeom>
            <a:solidFill>
              <a:schemeClr val="accent4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13"/>
            <p:cNvSpPr txBox="1"/>
            <p:nvPr/>
          </p:nvSpPr>
          <p:spPr>
            <a:xfrm>
              <a:off x="4072128" y="607456"/>
              <a:ext cx="1357376" cy="7538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0" i="0" lang="en-AU" sz="1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Apr-Aug 2024</a:t>
              </a:r>
              <a:endParaRPr/>
            </a:p>
          </p:txBody>
        </p:sp>
        <p:sp>
          <p:nvSpPr>
            <p:cNvPr id="116" name="Google Shape;116;p13"/>
            <p:cNvSpPr/>
            <p:nvPr/>
          </p:nvSpPr>
          <p:spPr>
            <a:xfrm>
              <a:off x="2713939" y="1361299"/>
              <a:ext cx="1357376" cy="3015837"/>
            </a:xfrm>
            <a:prstGeom prst="wedgeRectCallout">
              <a:avLst>
                <a:gd fmla="val 62500" name="adj1"/>
                <a:gd fmla="val 20830" name="adj2"/>
              </a:avLst>
            </a:prstGeom>
            <a:solidFill>
              <a:srgbClr val="D0E4D4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3"/>
            <p:cNvSpPr txBox="1"/>
            <p:nvPr/>
          </p:nvSpPr>
          <p:spPr>
            <a:xfrm>
              <a:off x="2886252" y="1361299"/>
              <a:ext cx="1185062" cy="301583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4450" lIns="44450" spcFirstLastPara="1" rIns="44450" wrap="square" tIns="44450">
              <a:noAutofit/>
            </a:bodyPr>
            <a:lstStyle/>
            <a:p>
              <a:pPr indent="0" lvl="0" marL="0" marR="0" rtl="0" algn="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AU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Present results from survey at LSI-VC 15 and propose ways to start engaging with Industry</a:t>
              </a:r>
              <a:endParaRPr/>
            </a:p>
          </p:txBody>
        </p:sp>
        <p:sp>
          <p:nvSpPr>
            <p:cNvPr id="118" name="Google Shape;118;p13"/>
            <p:cNvSpPr/>
            <p:nvPr/>
          </p:nvSpPr>
          <p:spPr>
            <a:xfrm>
              <a:off x="2713939" y="718519"/>
              <a:ext cx="1357376" cy="646019"/>
            </a:xfrm>
            <a:prstGeom prst="rect">
              <a:avLst/>
            </a:prstGeom>
            <a:solidFill>
              <a:schemeClr val="accent5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13"/>
            <p:cNvSpPr txBox="1"/>
            <p:nvPr/>
          </p:nvSpPr>
          <p:spPr>
            <a:xfrm>
              <a:off x="2713939" y="718519"/>
              <a:ext cx="1357376" cy="64601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0" i="0" lang="en-AU" sz="1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Apr 2024</a:t>
              </a:r>
              <a:endParaRPr/>
            </a:p>
          </p:txBody>
        </p:sp>
        <p:sp>
          <p:nvSpPr>
            <p:cNvPr id="120" name="Google Shape;120;p13"/>
            <p:cNvSpPr/>
            <p:nvPr/>
          </p:nvSpPr>
          <p:spPr>
            <a:xfrm>
              <a:off x="1353317" y="1395042"/>
              <a:ext cx="1357376" cy="2800189"/>
            </a:xfrm>
            <a:prstGeom prst="wedgeRectCallout">
              <a:avLst>
                <a:gd fmla="val 62500" name="adj1"/>
                <a:gd fmla="val 20830" name="adj2"/>
              </a:avLst>
            </a:prstGeom>
            <a:solidFill>
              <a:srgbClr val="DAECDA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13"/>
            <p:cNvSpPr txBox="1"/>
            <p:nvPr/>
          </p:nvSpPr>
          <p:spPr>
            <a:xfrm>
              <a:off x="1530507" y="1395042"/>
              <a:ext cx="1185062" cy="280018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4450" lIns="44450" spcFirstLastPara="1" rIns="44450" wrap="square" tIns="44450">
              <a:noAutofit/>
            </a:bodyPr>
            <a:lstStyle/>
            <a:p>
              <a:pPr indent="0" lvl="0" marL="0" marR="0" rtl="0" algn="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AU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To expand the survey to the broader CEOS community </a:t>
              </a:r>
              <a:endParaRPr/>
            </a:p>
          </p:txBody>
        </p:sp>
        <p:sp>
          <p:nvSpPr>
            <p:cNvPr id="122" name="Google Shape;122;p13"/>
            <p:cNvSpPr/>
            <p:nvPr/>
          </p:nvSpPr>
          <p:spPr>
            <a:xfrm>
              <a:off x="1357376" y="822641"/>
              <a:ext cx="1357376" cy="538658"/>
            </a:xfrm>
            <a:prstGeom prst="rect">
              <a:avLst/>
            </a:prstGeom>
            <a:solidFill>
              <a:schemeClr val="accent6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13"/>
            <p:cNvSpPr txBox="1"/>
            <p:nvPr/>
          </p:nvSpPr>
          <p:spPr>
            <a:xfrm>
              <a:off x="1357376" y="822641"/>
              <a:ext cx="1357376" cy="53865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0" i="0" lang="en-AU" sz="1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Jan-Feb 2024</a:t>
              </a:r>
              <a:endParaRPr/>
            </a:p>
          </p:txBody>
        </p:sp>
        <p:sp>
          <p:nvSpPr>
            <p:cNvPr id="124" name="Google Shape;124;p13"/>
            <p:cNvSpPr/>
            <p:nvPr/>
          </p:nvSpPr>
          <p:spPr>
            <a:xfrm>
              <a:off x="0" y="1416825"/>
              <a:ext cx="1357376" cy="2585003"/>
            </a:xfrm>
            <a:prstGeom prst="wedgeRectCallout">
              <a:avLst>
                <a:gd fmla="val 62500" name="adj1"/>
                <a:gd fmla="val 20830" name="adj2"/>
              </a:avLst>
            </a:prstGeom>
            <a:solidFill>
              <a:srgbClr val="ECF4E5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Google Shape;125;p13"/>
            <p:cNvSpPr txBox="1"/>
            <p:nvPr/>
          </p:nvSpPr>
          <p:spPr>
            <a:xfrm>
              <a:off x="172313" y="1416825"/>
              <a:ext cx="1185062" cy="25850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4450" lIns="44450" spcFirstLastPara="1" rIns="44450" wrap="square" tIns="44450">
              <a:noAutofit/>
            </a:bodyPr>
            <a:lstStyle/>
            <a:p>
              <a:pPr indent="0" lvl="0" marL="0" marR="0" rtl="0" algn="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AU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Feedback from LSI-VC on survey questions</a:t>
              </a:r>
              <a:endParaRPr/>
            </a:p>
          </p:txBody>
        </p:sp>
        <p:sp>
          <p:nvSpPr>
            <p:cNvPr id="126" name="Google Shape;126;p13"/>
            <p:cNvSpPr/>
            <p:nvPr/>
          </p:nvSpPr>
          <p:spPr>
            <a:xfrm>
              <a:off x="0" y="930465"/>
              <a:ext cx="1357376" cy="430833"/>
            </a:xfrm>
            <a:prstGeom prst="rect">
              <a:avLst/>
            </a:prstGeom>
            <a:solidFill>
              <a:srgbClr val="A3CA32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" name="Google Shape;127;p13"/>
            <p:cNvSpPr txBox="1"/>
            <p:nvPr/>
          </p:nvSpPr>
          <p:spPr>
            <a:xfrm>
              <a:off x="0" y="930465"/>
              <a:ext cx="1357376" cy="4308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0" i="0" lang="en-AU" sz="1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Dec 2023</a:t>
              </a:r>
              <a:endParaRPr/>
            </a:p>
          </p:txBody>
        </p:sp>
      </p:grpSp>
      <p:sp>
        <p:nvSpPr>
          <p:cNvPr id="128" name="Google Shape;128;p13"/>
          <p:cNvSpPr/>
          <p:nvPr/>
        </p:nvSpPr>
        <p:spPr>
          <a:xfrm>
            <a:off x="2032000" y="4914900"/>
            <a:ext cx="4064000" cy="1589809"/>
          </a:xfrm>
          <a:prstGeom prst="rightArrow">
            <a:avLst>
              <a:gd fmla="val 57974" name="adj1"/>
              <a:gd fmla="val 44708" name="adj2"/>
            </a:avLst>
          </a:prstGeom>
          <a:solidFill>
            <a:schemeClr val="accent2"/>
          </a:solidFill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AU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Continue a “light” engagement approach with industry through conferences and workshops (e.g. ARD) until better understanding on CEOS agencies priorities.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