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0" r:id="rId2"/>
    <p:sldMasterId id="2147483746" r:id="rId3"/>
    <p:sldMasterId id="2147483752" r:id="rId4"/>
  </p:sldMasterIdLst>
  <p:notesMasterIdLst>
    <p:notesMasterId r:id="rId18"/>
  </p:notesMasterIdLst>
  <p:handoutMasterIdLst>
    <p:handoutMasterId r:id="rId19"/>
  </p:handoutMasterIdLst>
  <p:sldIdLst>
    <p:sldId id="278" r:id="rId5"/>
    <p:sldId id="807" r:id="rId6"/>
    <p:sldId id="808" r:id="rId7"/>
    <p:sldId id="801" r:id="rId8"/>
    <p:sldId id="806" r:id="rId9"/>
    <p:sldId id="771" r:id="rId10"/>
    <p:sldId id="811" r:id="rId11"/>
    <p:sldId id="812" r:id="rId12"/>
    <p:sldId id="803" r:id="rId13"/>
    <p:sldId id="804" r:id="rId14"/>
    <p:sldId id="810" r:id="rId15"/>
    <p:sldId id="809" r:id="rId16"/>
    <p:sldId id="805" r:id="rId17"/>
  </p:sldIdLst>
  <p:sldSz cx="9144000" cy="5143500" type="screen16x9"/>
  <p:notesSz cx="6985000" cy="9283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789" y="1869687"/>
            <a:ext cx="7772400" cy="5420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790" y="2885299"/>
            <a:ext cx="4471225" cy="1659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5752"/>
            <a:ext cx="2057400" cy="273844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5752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4910139"/>
            <a:ext cx="1905000" cy="276999"/>
          </a:xfrm>
          <a:prstGeom prst="rect">
            <a:avLst/>
          </a:prstGeom>
        </p:spPr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ceos_logo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913054"/>
            <a:ext cx="2507906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622790" y="1684977"/>
            <a:ext cx="2806211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95"/>
          <a:stretch/>
        </p:blipFill>
        <p:spPr>
          <a:xfrm>
            <a:off x="0" y="-51179"/>
            <a:ext cx="9144000" cy="519467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42" y="103125"/>
            <a:ext cx="1880930" cy="74484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295642" y="860128"/>
            <a:ext cx="2104658" cy="15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685800">
              <a:defRPr sz="1800" b="0">
                <a:solidFill>
                  <a:srgbClr val="000000"/>
                </a:solidFill>
              </a:defRPr>
            </a:pPr>
            <a:r>
              <a:rPr lang="en-US" sz="788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467092" y="1885951"/>
            <a:ext cx="4309682" cy="74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33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467092" y="2819400"/>
            <a:ext cx="3608144" cy="190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6858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sz="1013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19823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74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2271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18288" y="4922099"/>
            <a:ext cx="369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92689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18288" y="4922099"/>
            <a:ext cx="369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18807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30389"/>
            <a:ext cx="4629150" cy="352080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100"/>
            </a:lvl2pPr>
            <a:lvl3pPr marL="857250" indent="-171450">
              <a:buFont typeface="Courier New" panose="02070309020205020404" pitchFamily="49" charset="0"/>
              <a:buChar char="o"/>
              <a:defRPr sz="1800"/>
            </a:lvl3pPr>
            <a:lvl4pPr marL="1200150" indent="-171450">
              <a:buFont typeface="Arial" panose="020B0604020202020204" pitchFamily="34" charset="0"/>
              <a:buChar char="•"/>
              <a:defRPr sz="1500"/>
            </a:lvl4pPr>
            <a:lvl5pPr marL="1543050" indent="-171450">
              <a:buFont typeface="Arial" panose="020B0604020202020204" pitchFamily="34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30389"/>
            <a:ext cx="2949178" cy="3472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18288" y="4922099"/>
            <a:ext cx="369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91938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118210" y="3618186"/>
            <a:ext cx="4043667" cy="1528573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08" y="0"/>
            <a:ext cx="2785992" cy="2015111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4092296" y="1476330"/>
            <a:ext cx="5063603" cy="367583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3588" y="-10906"/>
            <a:ext cx="9149373" cy="515619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3" y="3983623"/>
            <a:ext cx="2054172" cy="1131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4482" y="3614964"/>
            <a:ext cx="1289782" cy="1775105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92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75" y="1168900"/>
            <a:ext cx="8621550" cy="349715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D23AB-1854-A576-46A5-F5DB594787CE}"/>
              </a:ext>
            </a:extLst>
          </p:cNvPr>
          <p:cNvSpPr/>
          <p:nvPr userDrawn="1"/>
        </p:nvSpPr>
        <p:spPr>
          <a:xfrm>
            <a:off x="-8623" y="4858874"/>
            <a:ext cx="9144000" cy="311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5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74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2271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416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94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30389"/>
            <a:ext cx="4629150" cy="352080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100"/>
            </a:lvl2pPr>
            <a:lvl3pPr marL="857250" indent="-171450">
              <a:buFont typeface="Courier New" panose="02070309020205020404" pitchFamily="49" charset="0"/>
              <a:buChar char="o"/>
              <a:defRPr sz="1800"/>
            </a:lvl3pPr>
            <a:lvl4pPr marL="1200150" indent="-171450">
              <a:buFont typeface="Arial" panose="020B0604020202020204" pitchFamily="34" charset="0"/>
              <a:buChar char="•"/>
              <a:defRPr sz="1500"/>
            </a:lvl4pPr>
            <a:lvl5pPr marL="1543050" indent="-171450">
              <a:buFont typeface="Arial" panose="020B0604020202020204" pitchFamily="34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30389"/>
            <a:ext cx="2949178" cy="3472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</a:rPr>
              <a:t>‹#›</a:t>
            </a:fld>
            <a:endParaRPr lang="en-AU" sz="105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12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0D6D6E-E54C-B54E-A61D-5F255BA9ED02}"/>
              </a:ext>
            </a:extLst>
          </p:cNvPr>
          <p:cNvSpPr/>
          <p:nvPr userDrawn="1"/>
        </p:nvSpPr>
        <p:spPr>
          <a:xfrm>
            <a:off x="0" y="2924742"/>
            <a:ext cx="9144000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2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118210" y="3618186"/>
            <a:ext cx="4043667" cy="1528573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08" y="0"/>
            <a:ext cx="2785992" cy="2015111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4092296" y="1476330"/>
            <a:ext cx="5063603" cy="367583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3588" y="-10906"/>
            <a:ext cx="9149373" cy="515619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3" y="3983623"/>
            <a:ext cx="2054172" cy="1131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4482" y="3614964"/>
            <a:ext cx="1289782" cy="1775105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445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3378" y="4892750"/>
            <a:ext cx="9147378" cy="23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75" y="1168900"/>
            <a:ext cx="8621550" cy="349715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69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74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2271" y="1084442"/>
            <a:ext cx="4131756" cy="358161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9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49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30389"/>
            <a:ext cx="4629150" cy="3520802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100"/>
            </a:lvl2pPr>
            <a:lvl3pPr marL="857250" indent="-171450">
              <a:buFont typeface="Courier New" panose="02070309020205020404" pitchFamily="49" charset="0"/>
              <a:buChar char="o"/>
              <a:defRPr sz="1800"/>
            </a:lvl3pPr>
            <a:lvl4pPr marL="1200150" indent="-171450">
              <a:buFont typeface="Arial" panose="020B0604020202020204" pitchFamily="34" charset="0"/>
              <a:buChar char="•"/>
              <a:defRPr sz="1500"/>
            </a:lvl4pPr>
            <a:lvl5pPr marL="1543050" indent="-171450">
              <a:buFont typeface="Arial" panose="020B0604020202020204" pitchFamily="34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30389"/>
            <a:ext cx="2949178" cy="3472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94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313" y="1699297"/>
            <a:ext cx="6216118" cy="206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118210" y="3618186"/>
            <a:ext cx="4043667" cy="1528573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008" y="0"/>
            <a:ext cx="2785992" cy="2015111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4092296" y="1476330"/>
            <a:ext cx="5063603" cy="367583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3588" y="-10906"/>
            <a:ext cx="9149373" cy="515619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3" y="3983623"/>
            <a:ext cx="2054172" cy="1131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4300715" y="-762125"/>
            <a:ext cx="4091455" cy="5610663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44482" y="3614964"/>
            <a:ext cx="1289782" cy="1775105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4617889" cy="29794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8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7699249" y="4930953"/>
            <a:ext cx="14440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F7E43D5E-19EF-489C-A403-232B1D029F8F}" type="slidenum">
              <a:rPr lang="en-AU" sz="105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AU" sz="105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18288" y="4922099"/>
            <a:ext cx="369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SIT-37, 29-31 March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75" y="1168900"/>
            <a:ext cx="8621550" cy="3497153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anose="05000000000000000000" pitchFamily="2" charset="2"/>
              <a:buChar char="v"/>
              <a:defRPr sz="2100"/>
            </a:lvl1pPr>
            <a:lvl2pPr marL="514350" indent="-17145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Courier New" panose="02070309020205020404" pitchFamily="49" charset="0"/>
              <a:buChar char="o"/>
              <a:defRPr sz="1500"/>
            </a:lvl3pPr>
            <a:lvl4pPr marL="1200150" indent="-171450">
              <a:buFont typeface="Arial" panose="020B0604020202020204" pitchFamily="34" charset="0"/>
              <a:buChar char="•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50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849B0D-220D-4143-9000-B8A2B691A690}"/>
              </a:ext>
            </a:extLst>
          </p:cNvPr>
          <p:cNvSpPr/>
          <p:nvPr userDrawn="1"/>
        </p:nvSpPr>
        <p:spPr>
          <a:xfrm>
            <a:off x="0" y="2924742"/>
            <a:ext cx="9144000" cy="27699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"/>
            <a:ext cx="9144000" cy="950000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2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 ftr="0" dt="0"/>
  <p:txStyles>
    <p:titleStyle>
      <a:lvl1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3429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6858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0287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3716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576695" indent="-23379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891539" indent="-205739">
        <a:spcBef>
          <a:spcPts val="375"/>
        </a:spcBef>
        <a:buSzPct val="100000"/>
        <a:buFont typeface="Arial"/>
        <a:buChar char="o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257300" indent="-228600">
        <a:spcBef>
          <a:spcPts val="375"/>
        </a:spcBef>
        <a:buSzPct val="100000"/>
        <a:buFont typeface="Arial"/>
        <a:buChar char="▪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1628775" indent="-257175">
        <a:spcBef>
          <a:spcPts val="375"/>
        </a:spcBef>
        <a:buSzPct val="100000"/>
        <a:buFont typeface="Arial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17145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0574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24003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27432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429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858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0287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3716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7145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0574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4003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7432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9144000" cy="778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6978316" y="0"/>
            <a:ext cx="2165684" cy="778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775" y="83743"/>
            <a:ext cx="1520925" cy="602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333" y="4930953"/>
            <a:ext cx="9145333" cy="2125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3378" y="4905328"/>
            <a:ext cx="9147378" cy="44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1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7621508-6C03-8047-97F0-3C79340BAB24}"/>
              </a:ext>
            </a:extLst>
          </p:cNvPr>
          <p:cNvSpPr txBox="1">
            <a:spLocks/>
          </p:cNvSpPr>
          <p:nvPr/>
        </p:nvSpPr>
        <p:spPr>
          <a:xfrm>
            <a:off x="251670" y="3477030"/>
            <a:ext cx="5208495" cy="13997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old"/>
              </a:rPr>
              <a:t>Brian Killough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Bold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 Bold"/>
              </a:rPr>
              <a:t>CEOS Systems Engineering Office (SEO)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LSI-VC Meeting – Frascati, Italy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 Bold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1800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12, 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E0C1-1CAA-EE41-B0A7-B2FDBD58D047}"/>
              </a:ext>
            </a:extLst>
          </p:cNvPr>
          <p:cNvSpPr txBox="1">
            <a:spLocks/>
          </p:cNvSpPr>
          <p:nvPr/>
        </p:nvSpPr>
        <p:spPr>
          <a:xfrm>
            <a:off x="251670" y="1494532"/>
            <a:ext cx="5090797" cy="107721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-110" charset="0"/>
                <a:ea typeface="+mn-ea"/>
                <a:cs typeface="+mn-cs"/>
              </a:rPr>
              <a:t>Drone Mapping for ARD Validation Testing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-110" charset="0"/>
              <a:ea typeface="+mn-ea"/>
              <a:cs typeface="+mn-cs"/>
              <a:sym typeface="Arial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D791F-9EE9-A242-91C8-76902C4A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17" y="965583"/>
            <a:ext cx="2794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7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25" y="192554"/>
            <a:ext cx="6112010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Image Comparisons</a:t>
            </a:r>
          </a:p>
        </p:txBody>
      </p:sp>
      <p:pic>
        <p:nvPicPr>
          <p:cNvPr id="9" name="Picture 8" descr="A green and white squares&#10;&#10;Description automatically generated">
            <a:extLst>
              <a:ext uri="{FF2B5EF4-FFF2-40B4-BE49-F238E27FC236}">
                <a16:creationId xmlns:a16="http://schemas.microsoft.com/office/drawing/2014/main" id="{0983FDD2-E7AB-078E-63FE-E97E320E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952981"/>
            <a:ext cx="3406775" cy="3459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CF698-2323-EF90-9848-6B491C72E08C}"/>
              </a:ext>
            </a:extLst>
          </p:cNvPr>
          <p:cNvSpPr txBox="1"/>
          <p:nvPr/>
        </p:nvSpPr>
        <p:spPr>
          <a:xfrm>
            <a:off x="1683658" y="4473246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Sentinel-2</a:t>
            </a:r>
            <a:r>
              <a:rPr lang="en-US" dirty="0">
                <a:latin typeface="Helvetica" pitchFamily="2" charset="0"/>
              </a:rPr>
              <a:t>: 10-meter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June 14, 2023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9865B2-5A4B-701E-6DD5-C25C431A4DE0}"/>
              </a:ext>
            </a:extLst>
          </p:cNvPr>
          <p:cNvSpPr/>
          <p:nvPr/>
        </p:nvSpPr>
        <p:spPr>
          <a:xfrm>
            <a:off x="1936647" y="1820486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1B813-28E1-6DB0-751B-22DA180ED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732" y="952980"/>
            <a:ext cx="3406775" cy="345938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E218468-FE6D-A194-A94F-F8A3153127EB}"/>
              </a:ext>
            </a:extLst>
          </p:cNvPr>
          <p:cNvSpPr/>
          <p:nvPr/>
        </p:nvSpPr>
        <p:spPr>
          <a:xfrm>
            <a:off x="5728480" y="1760939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C670F-4121-DD19-F76E-AB1B1E1322CC}"/>
              </a:ext>
            </a:extLst>
          </p:cNvPr>
          <p:cNvSpPr txBox="1"/>
          <p:nvPr/>
        </p:nvSpPr>
        <p:spPr>
          <a:xfrm>
            <a:off x="5136241" y="4473246"/>
            <a:ext cx="25891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Landsat-8</a:t>
            </a:r>
            <a:r>
              <a:rPr lang="en-US" dirty="0">
                <a:latin typeface="Helvetica" pitchFamily="2" charset="0"/>
              </a:rPr>
              <a:t>: 30-meter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June 13, 2023</a:t>
            </a:r>
          </a:p>
        </p:txBody>
      </p:sp>
    </p:spTree>
    <p:extLst>
      <p:ext uri="{BB962C8B-B14F-4D97-AF65-F5344CB8AC3E}">
        <p14:creationId xmlns:p14="http://schemas.microsoft.com/office/powerpoint/2010/main" val="160695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20116"/>
            <a:ext cx="7040148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Drone Product 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F00B7-CAE5-5475-1F16-C5918AAE0BD2}"/>
              </a:ext>
            </a:extLst>
          </p:cNvPr>
          <p:cNvSpPr txBox="1"/>
          <p:nvPr/>
        </p:nvSpPr>
        <p:spPr>
          <a:xfrm>
            <a:off x="324584" y="943304"/>
            <a:ext cx="512845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From Brian Terry – Analytical Mechanics Associates (AMA)</a:t>
            </a:r>
          </a:p>
          <a:p>
            <a:r>
              <a:rPr lang="en-US" altLang="en-US" sz="1400" dirty="0">
                <a:latin typeface="Helvetica" pitchFamily="2" charset="0"/>
                <a:ea typeface="Helvetica" panose="020B0500000000000000" pitchFamily="34" charset="0"/>
                <a:cs typeface="Helvetica" panose="020B0500000000000000" pitchFamily="34" charset="0"/>
              </a:rPr>
              <a:t>Benbrook Lake - Fort Worth, Texas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Imagery acquired with </a:t>
            </a:r>
            <a:r>
              <a:rPr lang="en-US" sz="1400" b="1" dirty="0">
                <a:latin typeface="Helvetica" pitchFamily="2" charset="0"/>
              </a:rPr>
              <a:t>DJI Mavic Mini 2</a:t>
            </a:r>
          </a:p>
          <a:p>
            <a:r>
              <a:rPr lang="en-US" sz="1400" dirty="0" err="1">
                <a:latin typeface="Helvetica" pitchFamily="2" charset="0"/>
              </a:rPr>
              <a:t>Orthomosaic</a:t>
            </a:r>
            <a:r>
              <a:rPr lang="en-US" sz="1400" dirty="0">
                <a:latin typeface="Helvetica" pitchFamily="2" charset="0"/>
              </a:rPr>
              <a:t> processed using Open Drone Map</a:t>
            </a:r>
          </a:p>
          <a:p>
            <a:r>
              <a:rPr lang="en-US" sz="1200" i="1" dirty="0">
                <a:solidFill>
                  <a:srgbClr val="FF0000"/>
                </a:solidFill>
                <a:latin typeface="Helvetica" pitchFamily="2" charset="0"/>
              </a:rPr>
              <a:t>* Funded by GEO-Microsoft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A379DC-ED1F-BB79-E595-2F5102750703}"/>
              </a:ext>
            </a:extLst>
          </p:cNvPr>
          <p:cNvGrpSpPr/>
          <p:nvPr/>
        </p:nvGrpSpPr>
        <p:grpSpPr>
          <a:xfrm>
            <a:off x="864524" y="2167270"/>
            <a:ext cx="2248319" cy="2836104"/>
            <a:chOff x="1186962" y="865965"/>
            <a:chExt cx="3982347" cy="5295448"/>
          </a:xfrm>
        </p:grpSpPr>
        <p:pic>
          <p:nvPicPr>
            <p:cNvPr id="4" name="Picture 3" descr="An aerial view of a small island&#10;&#10;Description automatically generated with medium confidence">
              <a:extLst>
                <a:ext uri="{FF2B5EF4-FFF2-40B4-BE49-F238E27FC236}">
                  <a16:creationId xmlns:a16="http://schemas.microsoft.com/office/drawing/2014/main" id="{92FA8DDA-FBB6-A6A0-0FA8-09ABF95E9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962" y="865965"/>
              <a:ext cx="3982347" cy="52954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F7156-89BB-1616-D11A-AE7FF49B7656}"/>
                </a:ext>
              </a:extLst>
            </p:cNvPr>
            <p:cNvSpPr/>
            <p:nvPr/>
          </p:nvSpPr>
          <p:spPr>
            <a:xfrm>
              <a:off x="2109855" y="3915052"/>
              <a:ext cx="2426634" cy="208369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7F1B2F7-41CA-B3AA-D98E-6A1756D9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26" y="1035585"/>
            <a:ext cx="3082678" cy="1985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13CC43-A48A-2E53-DFE7-A8A9737E1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861" y="3253784"/>
            <a:ext cx="5356167" cy="1680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343C66-95F5-40F2-6CFF-8E039FAAA3D2}"/>
              </a:ext>
            </a:extLst>
          </p:cNvPr>
          <p:cNvSpPr/>
          <p:nvPr/>
        </p:nvSpPr>
        <p:spPr>
          <a:xfrm>
            <a:off x="6296028" y="2107244"/>
            <a:ext cx="1152395" cy="8791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1A95C-A8FC-D08B-A42F-5C729423C33F}"/>
              </a:ext>
            </a:extLst>
          </p:cNvPr>
          <p:cNvSpPr txBox="1"/>
          <p:nvPr/>
        </p:nvSpPr>
        <p:spPr>
          <a:xfrm>
            <a:off x="7462817" y="1597753"/>
            <a:ext cx="1414170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Landsat-8 image</a:t>
            </a:r>
          </a:p>
        </p:txBody>
      </p:sp>
    </p:spTree>
    <p:extLst>
      <p:ext uri="{BB962C8B-B14F-4D97-AF65-F5344CB8AC3E}">
        <p14:creationId xmlns:p14="http://schemas.microsoft.com/office/powerpoint/2010/main" val="17944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20148"/>
            <a:ext cx="7040148" cy="445571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Drone Flight Pipeline </a:t>
            </a:r>
            <a:r>
              <a:rPr lang="en-US" sz="1600" dirty="0">
                <a:ln w="0"/>
                <a:solidFill>
                  <a:srgbClr val="FFFF00"/>
                </a:solidFill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(from AMA)</a:t>
            </a:r>
            <a:endParaRPr lang="en-US" sz="3200" dirty="0">
              <a:ln w="0"/>
              <a:solidFill>
                <a:srgbClr val="FFFF00"/>
              </a:solidFill>
              <a:effectLst>
                <a:outerShdw dist="19050" dir="2700000" algn="tl" rotWithShape="0">
                  <a:schemeClr val="dk1">
                    <a:alpha val="40000"/>
                  </a:schemeClr>
                </a:outerShdw>
              </a:effectLst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94A5-7D08-1942-9D67-6B1F0FAF59F0}"/>
              </a:ext>
            </a:extLst>
          </p:cNvPr>
          <p:cNvSpPr txBox="1">
            <a:spLocks/>
          </p:cNvSpPr>
          <p:nvPr/>
        </p:nvSpPr>
        <p:spPr>
          <a:xfrm>
            <a:off x="183674" y="1042014"/>
            <a:ext cx="5704063" cy="385436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Determine Region of Interest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Use CEOS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COVE tool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to predict Landsat 8 or Sentinel-2 flyover dates</a:t>
            </a:r>
            <a:r>
              <a:rPr lang="en-AU" sz="18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times – Use the Acquisition Forecaster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Generate flight path (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DroneDeploy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or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Dronelink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) </a:t>
            </a:r>
            <a:r>
              <a:rPr lang="en-AU" sz="18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and p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erform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flight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Process flight data with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OpenDroneMap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and obtain GEOTIFFs 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Use AMA (Analytical Mechanics Associates) developed drone data import scripts to import the data into the ODC (Open Data Cube)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02BD63C-45DA-11AE-AB7C-7E94E790C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291" y="995380"/>
            <a:ext cx="2661901" cy="3901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401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20116"/>
            <a:ext cx="7040148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Thoughts for the Future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94A5-7D08-1942-9D67-6B1F0FAF59F0}"/>
              </a:ext>
            </a:extLst>
          </p:cNvPr>
          <p:cNvSpPr txBox="1">
            <a:spLocks/>
          </p:cNvSpPr>
          <p:nvPr/>
        </p:nvSpPr>
        <p:spPr>
          <a:xfrm>
            <a:off x="183674" y="1047082"/>
            <a:ext cx="8494831" cy="380773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Advantages for </a:t>
            </a:r>
            <a:r>
              <a:rPr lang="en-AU" sz="16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Basic Education </a:t>
            </a: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about different EO sources … what can we see from space and how does it compare to what we know on the ground?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Advantages for </a:t>
            </a:r>
            <a:r>
              <a:rPr lang="en-AU" sz="16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Capacity Building and Training</a:t>
            </a: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… collecting and processing drone data can be a great hands-on experience. Further correlation with CEOS satellite data enhances the training.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Support for UN-SDGs by providing </a:t>
            </a:r>
            <a:r>
              <a:rPr lang="en-AU" sz="16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data equity and independence </a:t>
            </a: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for remote regions. Cost-efficient and drones can fill the gap between commercial and public datasets and promote the impact of EO data. 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Advantages of </a:t>
            </a:r>
            <a:r>
              <a:rPr lang="en-AU" sz="16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ODC Integration … </a:t>
            </a: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AMA has made some good progress integrating drone data into data cubes. Making this process faster and more efficient could be quite valuable. 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What </a:t>
            </a:r>
            <a:r>
              <a:rPr lang="en-AU" sz="16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other ideas </a:t>
            </a:r>
            <a:r>
              <a:rPr lang="en-AU" sz="16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might LSI-VC have to take advantage of this growing technology?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endParaRPr lang="en-AU" sz="160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47944"/>
            <a:ext cx="7040148" cy="389979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28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What is the state of drone imaging?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94A5-7D08-1942-9D67-6B1F0FAF59F0}"/>
              </a:ext>
            </a:extLst>
          </p:cNvPr>
          <p:cNvSpPr txBox="1">
            <a:spLocks/>
          </p:cNvSpPr>
          <p:nvPr/>
        </p:nvSpPr>
        <p:spPr>
          <a:xfrm>
            <a:off x="281353" y="900582"/>
            <a:ext cx="8516815" cy="399497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Drones are becoming more popular as they are now “cheap” and available to anyone. </a:t>
            </a:r>
            <a:b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</a:b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The market is growing at a 30% annual rate.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Drones are becoming more capable due to technology advancements</a:t>
            </a:r>
          </a:p>
          <a:p>
            <a:pPr marL="884930" lvl="2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Improved cameras … spatial resolution of a few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centimeters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!</a:t>
            </a:r>
          </a:p>
          <a:p>
            <a:pPr marL="884930" lvl="2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Improved stability and control</a:t>
            </a:r>
          </a:p>
          <a:p>
            <a:pPr marL="884930" lvl="2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Improved flight planning software and data processing software</a:t>
            </a:r>
          </a:p>
          <a:p>
            <a:pPr marL="884930" lvl="2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Ability to carry small and complex payloads (e.g., hyperspectral imagers)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Their contribution to Earth 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cience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is growing!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Their connection to CEOS satellite data is real. </a:t>
            </a:r>
            <a:b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Did you know ESA is funding a drone-based Cal-Val</a:t>
            </a:r>
            <a:b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campaign called </a:t>
            </a: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SRIX4VEG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with CEOS endorsement?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  <a:sym typeface="Arial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BA963-A4AE-A476-06EB-347DEB51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95" y="3176953"/>
            <a:ext cx="3396249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47944"/>
            <a:ext cx="7040148" cy="389979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28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What is SRIX4VEG?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94A5-7D08-1942-9D67-6B1F0FAF59F0}"/>
              </a:ext>
            </a:extLst>
          </p:cNvPr>
          <p:cNvSpPr txBox="1">
            <a:spLocks/>
          </p:cNvSpPr>
          <p:nvPr/>
        </p:nvSpPr>
        <p:spPr>
          <a:xfrm>
            <a:off x="281354" y="900582"/>
            <a:ext cx="4196862" cy="38472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SRIX4VEG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 = Surface Reflectance Intercomparison Exercise for Vegetation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The initiative is developing guidelines for UAV-based surface reflectance product validation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No good practice protocol exists for data collection from UAVs to support Earth Observation validation.</a:t>
            </a:r>
          </a:p>
          <a:p>
            <a:pPr marL="465138" marR="0" lvl="1" indent="-3492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SRIX4VEG has been initiated in the frame of the CEOS Working Group on Calibration and Validation (WGCV), in order to put forward a good practice protocol that is jointly determined by the participants through a dedicated campaign and a series of workshops.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F84AD-17D9-B5DC-2E20-3871ADAA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02322"/>
            <a:ext cx="4509292" cy="35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47944"/>
            <a:ext cx="7040148" cy="389979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28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My experience with drone imaging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494A5-7D08-1942-9D67-6B1F0FAF59F0}"/>
              </a:ext>
            </a:extLst>
          </p:cNvPr>
          <p:cNvSpPr txBox="1">
            <a:spLocks/>
          </p:cNvSpPr>
          <p:nvPr/>
        </p:nvSpPr>
        <p:spPr>
          <a:xfrm>
            <a:off x="62561" y="900582"/>
            <a:ext cx="8829393" cy="399497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I own a </a:t>
            </a: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DJI Mini-3 Pro 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… about $1000 USD with controller, 249 grams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Altitude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= 120 meters (max allowed due to aircraft regulations)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Image size = </a:t>
            </a: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12 MP 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(4000 x 3000) = (</a:t>
            </a:r>
            <a:r>
              <a:rPr lang="en-AU" sz="1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179 x 135 meters 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at 120-m altitude)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Spatial Resolution = ~ </a:t>
            </a: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4-cm GSD 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(ground sample distance)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Orthorectification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… Each JPG image (7 MB) contains a </a:t>
            </a:r>
            <a:b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GPS coordinate at the </a:t>
            </a:r>
            <a:r>
              <a:rPr lang="en-AU" sz="1400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center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. Multiple overlapping images can be </a:t>
            </a:r>
            <a:b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combined to yield an orthorectified larger image. The key requirement is </a:t>
            </a:r>
            <a:b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that you use lots of overlap &gt;70% for images to get good “triangulation”. You can also add a Ground Control Point (GCP) file for precise locations or use QGIS plugins for manual georectification. I have tried them all … 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Software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… </a:t>
            </a:r>
            <a:r>
              <a:rPr lang="en-AU" sz="1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Open Drone Map (ODM)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is a great open source software solution. I have also used their web-based “Lightning” version with 150 free credits. It takes about 2 minutes to create an orthorectified image based on 20 base overlapping images.</a:t>
            </a:r>
          </a:p>
          <a:p>
            <a:pPr marL="465138" lvl="1" indent="-349250">
              <a:spcBef>
                <a:spcPts val="0"/>
              </a:spcBef>
              <a:spcAft>
                <a:spcPts val="900"/>
              </a:spcAft>
              <a:buSzPct val="120000"/>
              <a:buFont typeface="Wingdings" charset="2"/>
              <a:buChar char="§"/>
              <a:defRPr/>
            </a:pPr>
            <a:r>
              <a:rPr lang="en-AU" sz="1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Mapping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… Manual or using flight planning software (e.g., </a:t>
            </a:r>
            <a:r>
              <a:rPr lang="en-AU" sz="1400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Dronelink</a:t>
            </a:r>
            <a:r>
              <a:rPr lang="en-AU" sz="1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). It is a VERY time consuming process to set up mapping schemes.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98BEC-3D1C-4C9C-A55C-3D95506D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934" y="1055276"/>
            <a:ext cx="2396392" cy="13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84" y="220116"/>
            <a:ext cx="7040148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Drone Product Examples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674" y="900582"/>
            <a:ext cx="8365965" cy="247355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  <a:p>
            <a:pPr marL="350838" marR="0" lvl="1" indent="-2349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  <a:sym typeface="Arial Bold"/>
              </a:rPr>
              <a:t>Text</a:t>
            </a:r>
          </a:p>
        </p:txBody>
      </p:sp>
      <p:pic>
        <p:nvPicPr>
          <p:cNvPr id="5" name="Picture 4" descr="Aerial view of a house surrounded by trees&#10;&#10;Description automatically generated">
            <a:extLst>
              <a:ext uri="{FF2B5EF4-FFF2-40B4-BE49-F238E27FC236}">
                <a16:creationId xmlns:a16="http://schemas.microsoft.com/office/drawing/2014/main" id="{73F17827-0AA5-E231-7EBD-CFEE07BE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51" y="1007223"/>
            <a:ext cx="4087086" cy="3129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121E0-EC36-2777-8C88-33D2FB5C0961}"/>
              </a:ext>
            </a:extLst>
          </p:cNvPr>
          <p:cNvSpPr txBox="1"/>
          <p:nvPr/>
        </p:nvSpPr>
        <p:spPr>
          <a:xfrm>
            <a:off x="4833461" y="4197392"/>
            <a:ext cx="363323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3D Mesh Image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Helvetica" pitchFamily="2" charset="0"/>
              </a:rPr>
              <a:t>Open Drone Map processing + MeshLab Viewer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Helvetica" pitchFamily="2" charset="0"/>
              </a:rPr>
              <a:t>Possible to measure heights of objects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F00B7-CAE5-5475-1F16-C5918AAE0BD2}"/>
              </a:ext>
            </a:extLst>
          </p:cNvPr>
          <p:cNvSpPr txBox="1"/>
          <p:nvPr/>
        </p:nvSpPr>
        <p:spPr>
          <a:xfrm>
            <a:off x="512378" y="4197392"/>
            <a:ext cx="240642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Common drone JPG image</a:t>
            </a:r>
          </a:p>
          <a:p>
            <a:r>
              <a:rPr lang="en-US" sz="1200" dirty="0">
                <a:latin typeface="Helvetica" pitchFamily="2" charset="0"/>
              </a:rPr>
              <a:t>DJI Mini-3 Pro – 12MP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03DE0-FCC6-E926-A235-FB3B75E7C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8" y="1007223"/>
            <a:ext cx="3854278" cy="31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4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25" y="192554"/>
            <a:ext cx="6112010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Image Comparisons</a:t>
            </a:r>
          </a:p>
        </p:txBody>
      </p:sp>
      <p:pic>
        <p:nvPicPr>
          <p:cNvPr id="5" name="Picture 4" descr="Aerial view of a neighborhood with trees and houses&#10;&#10;Description automatically generated">
            <a:extLst>
              <a:ext uri="{FF2B5EF4-FFF2-40B4-BE49-F238E27FC236}">
                <a16:creationId xmlns:a16="http://schemas.microsoft.com/office/drawing/2014/main" id="{6087E73E-37E5-718B-756B-588F90D3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9" y="905356"/>
            <a:ext cx="3514950" cy="3381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FA3E2-4454-F014-AB94-96C9B87A3C89}"/>
              </a:ext>
            </a:extLst>
          </p:cNvPr>
          <p:cNvSpPr txBox="1"/>
          <p:nvPr/>
        </p:nvSpPr>
        <p:spPr>
          <a:xfrm>
            <a:off x="865422" y="4418073"/>
            <a:ext cx="33201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DJI Mini-3 Pro Drone: </a:t>
            </a:r>
            <a:r>
              <a:rPr lang="en-US" dirty="0">
                <a:latin typeface="Helvetica" pitchFamily="2" charset="0"/>
              </a:rPr>
              <a:t>3.8-cm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September 12, 2023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A5DD72-53BA-1940-62DB-CB4E8BBBF475}"/>
              </a:ext>
            </a:extLst>
          </p:cNvPr>
          <p:cNvSpPr/>
          <p:nvPr/>
        </p:nvSpPr>
        <p:spPr>
          <a:xfrm>
            <a:off x="1785257" y="1705429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F4E0B-EB9F-36FE-5E5E-6A88E582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60" y="933097"/>
            <a:ext cx="3514949" cy="33539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A0C863C-CEEF-E0D9-D8D8-31BACC249918}"/>
              </a:ext>
            </a:extLst>
          </p:cNvPr>
          <p:cNvSpPr/>
          <p:nvPr/>
        </p:nvSpPr>
        <p:spPr>
          <a:xfrm>
            <a:off x="5722614" y="1707889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9705C-2A62-AB8A-F43C-E9F6EA0C864D}"/>
              </a:ext>
            </a:extLst>
          </p:cNvPr>
          <p:cNvSpPr txBox="1"/>
          <p:nvPr/>
        </p:nvSpPr>
        <p:spPr>
          <a:xfrm>
            <a:off x="4794376" y="4399237"/>
            <a:ext cx="30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Maxar Worldview-3</a:t>
            </a:r>
            <a:r>
              <a:rPr lang="en-US" sz="1200" dirty="0">
                <a:latin typeface="Helvetica" pitchFamily="2" charset="0"/>
              </a:rPr>
              <a:t>: Panchromatic Band</a:t>
            </a:r>
          </a:p>
          <a:p>
            <a:r>
              <a:rPr lang="en-US" sz="1200" dirty="0">
                <a:latin typeface="Helvetica" pitchFamily="2" charset="0"/>
              </a:rPr>
              <a:t>50-cm resolution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June 17, 2023</a:t>
            </a:r>
          </a:p>
        </p:txBody>
      </p:sp>
    </p:spTree>
    <p:extLst>
      <p:ext uri="{BB962C8B-B14F-4D97-AF65-F5344CB8AC3E}">
        <p14:creationId xmlns:p14="http://schemas.microsoft.com/office/powerpoint/2010/main" val="216521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00" y="212305"/>
            <a:ext cx="6112010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Image Comparisons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18F0E-94B5-F617-0E53-3B88D61E4E3D}"/>
              </a:ext>
            </a:extLst>
          </p:cNvPr>
          <p:cNvSpPr txBox="1"/>
          <p:nvPr/>
        </p:nvSpPr>
        <p:spPr>
          <a:xfrm>
            <a:off x="555592" y="4327348"/>
            <a:ext cx="30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Maxar Worldview-3</a:t>
            </a:r>
            <a:r>
              <a:rPr lang="en-US" sz="1200" dirty="0">
                <a:latin typeface="Helvetica" pitchFamily="2" charset="0"/>
              </a:rPr>
              <a:t>: Panchromatic Band</a:t>
            </a:r>
          </a:p>
          <a:p>
            <a:r>
              <a:rPr lang="en-US" sz="1200" dirty="0">
                <a:latin typeface="Helvetica" pitchFamily="2" charset="0"/>
              </a:rPr>
              <a:t>50-cm resolution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June 17,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A93C1-F653-8A90-529C-86D4C54F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2" y="903716"/>
            <a:ext cx="3514949" cy="33539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A386FD8-B665-C8DB-1B1D-235661CE0E69}"/>
              </a:ext>
            </a:extLst>
          </p:cNvPr>
          <p:cNvSpPr/>
          <p:nvPr/>
        </p:nvSpPr>
        <p:spPr>
          <a:xfrm>
            <a:off x="1584547" y="1785378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61D0F-41B5-8123-560C-949A207036AB}"/>
              </a:ext>
            </a:extLst>
          </p:cNvPr>
          <p:cNvSpPr txBox="1"/>
          <p:nvPr/>
        </p:nvSpPr>
        <p:spPr>
          <a:xfrm>
            <a:off x="4935609" y="4327348"/>
            <a:ext cx="2923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Maxar Worldview-3</a:t>
            </a:r>
            <a:r>
              <a:rPr lang="en-US" sz="1200" dirty="0">
                <a:latin typeface="Helvetica" pitchFamily="2" charset="0"/>
              </a:rPr>
              <a:t>: Multispectral Band</a:t>
            </a:r>
          </a:p>
          <a:p>
            <a:r>
              <a:rPr lang="en-US" sz="1200" dirty="0">
                <a:latin typeface="Helvetica" pitchFamily="2" charset="0"/>
              </a:rPr>
              <a:t>2-meter resolution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June 17,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15FC6-34C2-B975-168D-DEBBDC3B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03" y="915603"/>
            <a:ext cx="3514948" cy="33420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A0C863C-CEEF-E0D9-D8D8-31BACC249918}"/>
              </a:ext>
            </a:extLst>
          </p:cNvPr>
          <p:cNvSpPr/>
          <p:nvPr/>
        </p:nvSpPr>
        <p:spPr>
          <a:xfrm>
            <a:off x="5847858" y="1718587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8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25" y="192554"/>
            <a:ext cx="6112010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Image Comparisons</a:t>
            </a:r>
          </a:p>
        </p:txBody>
      </p:sp>
      <p:pic>
        <p:nvPicPr>
          <p:cNvPr id="7" name="Picture 6" descr="Blur blurry image of a plant&#10;&#10;Description automatically generated">
            <a:extLst>
              <a:ext uri="{FF2B5EF4-FFF2-40B4-BE49-F238E27FC236}">
                <a16:creationId xmlns:a16="http://schemas.microsoft.com/office/drawing/2014/main" id="{A9C88696-98B9-388B-6125-920DA1BE6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12" y="905356"/>
            <a:ext cx="3328509" cy="33816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A61334-06D3-683B-44BB-F13C3CCD4C0B}"/>
              </a:ext>
            </a:extLst>
          </p:cNvPr>
          <p:cNvSpPr txBox="1"/>
          <p:nvPr/>
        </p:nvSpPr>
        <p:spPr>
          <a:xfrm>
            <a:off x="4893908" y="4368946"/>
            <a:ext cx="25506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Planet Lab</a:t>
            </a:r>
            <a:r>
              <a:rPr lang="en-US" dirty="0">
                <a:latin typeface="Helvetica" pitchFamily="2" charset="0"/>
              </a:rPr>
              <a:t>: 3-meter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June 17, 2023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C863C-CEEF-E0D9-D8D8-31BACC249918}"/>
              </a:ext>
            </a:extLst>
          </p:cNvPr>
          <p:cNvSpPr/>
          <p:nvPr/>
        </p:nvSpPr>
        <p:spPr>
          <a:xfrm>
            <a:off x="5867760" y="1875996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A5855-31CC-6BE8-A3A6-50C09E94D0C7}"/>
              </a:ext>
            </a:extLst>
          </p:cNvPr>
          <p:cNvSpPr txBox="1"/>
          <p:nvPr/>
        </p:nvSpPr>
        <p:spPr>
          <a:xfrm>
            <a:off x="906042" y="4350596"/>
            <a:ext cx="2923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Helvetica" pitchFamily="2" charset="0"/>
              </a:rPr>
              <a:t>Maxar Worldview-3</a:t>
            </a:r>
            <a:r>
              <a:rPr lang="en-US" sz="1200" dirty="0">
                <a:latin typeface="Helvetica" pitchFamily="2" charset="0"/>
              </a:rPr>
              <a:t>: Multispectral Band</a:t>
            </a:r>
          </a:p>
          <a:p>
            <a:r>
              <a:rPr lang="en-US" sz="1200" dirty="0">
                <a:latin typeface="Helvetica" pitchFamily="2" charset="0"/>
              </a:rPr>
              <a:t>2-meter resolution</a:t>
            </a:r>
            <a:br>
              <a:rPr lang="en-US" sz="1200" dirty="0">
                <a:latin typeface="Helvetica" pitchFamily="2" charset="0"/>
              </a:rPr>
            </a:br>
            <a:r>
              <a:rPr lang="en-US" sz="1200" dirty="0">
                <a:latin typeface="Helvetica" pitchFamily="2" charset="0"/>
              </a:rPr>
              <a:t>June 17,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D48F-ECBF-80CA-1382-F3803124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79" y="925169"/>
            <a:ext cx="3328510" cy="33420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1E440B-BA5B-6A9A-1163-72E4E20EB81F}"/>
              </a:ext>
            </a:extLst>
          </p:cNvPr>
          <p:cNvSpPr/>
          <p:nvPr/>
        </p:nvSpPr>
        <p:spPr>
          <a:xfrm>
            <a:off x="1934528" y="1741835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25" y="192554"/>
            <a:ext cx="6112010" cy="445635"/>
          </a:xfrm>
          <a:ln w="12700">
            <a:miter lim="400000"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sz="3200" b="1" dirty="0">
                <a:ln w="0"/>
                <a:effectLst>
                  <a:outerShdw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charset="0"/>
                <a:ea typeface="Helvetica" charset="0"/>
                <a:cs typeface="Helvetica" charset="0"/>
              </a:rPr>
              <a:t>Image Comparisons</a:t>
            </a:r>
          </a:p>
        </p:txBody>
      </p:sp>
      <p:pic>
        <p:nvPicPr>
          <p:cNvPr id="7" name="Picture 6" descr="Blur blurry image of a plant&#10;&#10;Description automatically generated">
            <a:extLst>
              <a:ext uri="{FF2B5EF4-FFF2-40B4-BE49-F238E27FC236}">
                <a16:creationId xmlns:a16="http://schemas.microsoft.com/office/drawing/2014/main" id="{A9C88696-98B9-388B-6125-920DA1BE6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49" y="903590"/>
            <a:ext cx="3326155" cy="3379289"/>
          </a:xfrm>
          <a:prstGeom prst="rect">
            <a:avLst/>
          </a:prstGeom>
        </p:spPr>
      </p:pic>
      <p:pic>
        <p:nvPicPr>
          <p:cNvPr id="9" name="Picture 8" descr="A green and white squares&#10;&#10;Description automatically generated">
            <a:extLst>
              <a:ext uri="{FF2B5EF4-FFF2-40B4-BE49-F238E27FC236}">
                <a16:creationId xmlns:a16="http://schemas.microsoft.com/office/drawing/2014/main" id="{0983FDD2-E7AB-078E-63FE-E97E320E9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12" y="905356"/>
            <a:ext cx="3326154" cy="3377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0F42A-1679-7B39-7622-C53305C30972}"/>
              </a:ext>
            </a:extLst>
          </p:cNvPr>
          <p:cNvSpPr txBox="1"/>
          <p:nvPr/>
        </p:nvSpPr>
        <p:spPr>
          <a:xfrm>
            <a:off x="5136241" y="4384706"/>
            <a:ext cx="25987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Sentinel-2</a:t>
            </a:r>
            <a:r>
              <a:rPr lang="en-US" dirty="0">
                <a:latin typeface="Helvetica" pitchFamily="2" charset="0"/>
              </a:rPr>
              <a:t>: 10-meter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June 14,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D3B90-02EF-B9A5-9FBD-F78C94FDC6A1}"/>
              </a:ext>
            </a:extLst>
          </p:cNvPr>
          <p:cNvSpPr txBox="1"/>
          <p:nvPr/>
        </p:nvSpPr>
        <p:spPr>
          <a:xfrm>
            <a:off x="1399978" y="4384706"/>
            <a:ext cx="25506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Planet Lab</a:t>
            </a:r>
            <a:r>
              <a:rPr lang="en-US" dirty="0">
                <a:latin typeface="Helvetica" pitchFamily="2" charset="0"/>
              </a:rPr>
              <a:t>: 3-meter resolution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June 17, 2023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3DB2A5-7B5F-1B0B-1616-B62E090D6B87}"/>
              </a:ext>
            </a:extLst>
          </p:cNvPr>
          <p:cNvSpPr/>
          <p:nvPr/>
        </p:nvSpPr>
        <p:spPr>
          <a:xfrm>
            <a:off x="2051704" y="1905264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421960-D781-3B65-F5F0-E63A7CFD96ED}"/>
              </a:ext>
            </a:extLst>
          </p:cNvPr>
          <p:cNvSpPr/>
          <p:nvPr/>
        </p:nvSpPr>
        <p:spPr>
          <a:xfrm>
            <a:off x="5618470" y="1784153"/>
            <a:ext cx="986972" cy="100148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1328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3.xml><?xml version="1.0" encoding="utf-8"?>
<a:theme xmlns:a="http://schemas.openxmlformats.org/drawingml/2006/main" name="1_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4.xml><?xml version="1.0" encoding="utf-8"?>
<a:theme xmlns:a="http://schemas.openxmlformats.org/drawingml/2006/main" name="2_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15788</TotalTime>
  <Words>864</Words>
  <Application>Microsoft Macintosh PowerPoint</Application>
  <PresentationFormat>On-screen Show (16:9)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Bold</vt:lpstr>
      <vt:lpstr>Avenir Roman</vt:lpstr>
      <vt:lpstr>Calibri</vt:lpstr>
      <vt:lpstr>Courier New</vt:lpstr>
      <vt:lpstr>Helvetica</vt:lpstr>
      <vt:lpstr>Quire Sans</vt:lpstr>
      <vt:lpstr>Tahoma</vt:lpstr>
      <vt:lpstr>Wingdings</vt:lpstr>
      <vt:lpstr>2_Default</vt:lpstr>
      <vt:lpstr>ceos</vt:lpstr>
      <vt:lpstr>1_ceos</vt:lpstr>
      <vt:lpstr>2_ceos</vt:lpstr>
      <vt:lpstr>PowerPoint Presentation</vt:lpstr>
      <vt:lpstr>What is the state of drone imaging?</vt:lpstr>
      <vt:lpstr>What is SRIX4VEG?</vt:lpstr>
      <vt:lpstr>My experience with drone imaging</vt:lpstr>
      <vt:lpstr>Drone Product Examples</vt:lpstr>
      <vt:lpstr>Image Comparisons</vt:lpstr>
      <vt:lpstr>Image Comparisons</vt:lpstr>
      <vt:lpstr>Image Comparisons</vt:lpstr>
      <vt:lpstr>Image Comparisons</vt:lpstr>
      <vt:lpstr>Image Comparisons</vt:lpstr>
      <vt:lpstr>Drone Product Examples</vt:lpstr>
      <vt:lpstr>Drone Flight Pipeline (from AMA)</vt:lpstr>
      <vt:lpstr>Thoughts for the Future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Brian Killough</cp:lastModifiedBy>
  <cp:revision>629</cp:revision>
  <cp:lastPrinted>2017-08-23T16:50:31Z</cp:lastPrinted>
  <dcterms:created xsi:type="dcterms:W3CDTF">2017-04-07T17:29:45Z</dcterms:created>
  <dcterms:modified xsi:type="dcterms:W3CDTF">2023-09-28T19:18:50Z</dcterms:modified>
</cp:coreProperties>
</file>