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7"/>
  </p:notesMasterIdLst>
  <p:sldIdLst>
    <p:sldId id="278" r:id="rId3"/>
    <p:sldId id="260" r:id="rId4"/>
    <p:sldId id="261" r:id="rId5"/>
    <p:sldId id="27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0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8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E9AE1-66B0-4373-9C10-C7F9E7DD53BF}" type="datetimeFigureOut">
              <a:rPr lang="en-US" smtClean="0"/>
              <a:t>9/27/23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030185-9421-4546-9A1D-C849F4684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334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:notes"/>
          <p:cNvSpPr txBox="1">
            <a:spLocks noGrp="1"/>
          </p:cNvSpPr>
          <p:nvPr>
            <p:ph type="body" idx="1"/>
          </p:nvPr>
        </p:nvSpPr>
        <p:spPr>
          <a:xfrm>
            <a:off x="698500" y="4467781"/>
            <a:ext cx="5588000" cy="3655457"/>
          </a:xfrm>
          <a:prstGeom prst="rect">
            <a:avLst/>
          </a:prstGeom>
        </p:spPr>
        <p:txBody>
          <a:bodyPr spcFirstLastPara="1" wrap="square" lIns="92950" tIns="46475" rIns="92950" bIns="464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706438" y="1160463"/>
            <a:ext cx="5572125" cy="31337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778301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0"/>
          <p:cNvSpPr txBox="1">
            <a:spLocks noGrp="1"/>
          </p:cNvSpPr>
          <p:nvPr>
            <p:ph type="ctrTitle"/>
          </p:nvPr>
        </p:nvSpPr>
        <p:spPr>
          <a:xfrm>
            <a:off x="830385" y="2492916"/>
            <a:ext cx="10363200" cy="722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ubTitle" idx="1"/>
          </p:nvPr>
        </p:nvSpPr>
        <p:spPr>
          <a:xfrm>
            <a:off x="830388" y="3847066"/>
            <a:ext cx="5961633" cy="2212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500"/>
              <a:buFont typeface="Arial"/>
              <a:buNone/>
              <a:defRPr sz="20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350"/>
              <a:buFont typeface="Arial"/>
              <a:buNone/>
              <a:defRPr sz="18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500"/>
              </a:spcBef>
              <a:spcAft>
                <a:spcPts val="0"/>
              </a:spcAft>
              <a:buClr>
                <a:srgbClr val="002569"/>
              </a:buClr>
              <a:buSzPts val="1200"/>
              <a:buFont typeface="Arial"/>
              <a:buNone/>
              <a:defRPr sz="1600" b="0" i="0" u="none" strike="noStrike" cap="none">
                <a:solidFill>
                  <a:srgbClr val="00256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dt" idx="10"/>
          </p:nvPr>
        </p:nvSpPr>
        <p:spPr>
          <a:xfrm>
            <a:off x="838200" y="6474336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ftr" idx="11"/>
          </p:nvPr>
        </p:nvSpPr>
        <p:spPr>
          <a:xfrm>
            <a:off x="4038600" y="6474336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endParaRPr/>
          </a:p>
        </p:txBody>
      </p:sp>
      <p:sp>
        <p:nvSpPr>
          <p:cNvPr id="19" name="Google Shape;19;p20"/>
          <p:cNvSpPr txBox="1">
            <a:spLocks noGrp="1"/>
          </p:cNvSpPr>
          <p:nvPr>
            <p:ph type="sldNum" idx="12"/>
          </p:nvPr>
        </p:nvSpPr>
        <p:spPr>
          <a:xfrm>
            <a:off x="9652000" y="6546853"/>
            <a:ext cx="2540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fld id="{00000000-1234-1234-1234-123412341234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20" name="Google Shape;20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0385" y="1217406"/>
            <a:ext cx="3343875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0"/>
          <p:cNvSpPr txBox="1"/>
          <p:nvPr/>
        </p:nvSpPr>
        <p:spPr>
          <a:xfrm>
            <a:off x="830387" y="2246637"/>
            <a:ext cx="3741615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051" b="1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sz="2400"/>
          </a:p>
        </p:txBody>
      </p:sp>
      <p:pic>
        <p:nvPicPr>
          <p:cNvPr id="22" name="Google Shape;22;p20"/>
          <p:cNvPicPr preferRelativeResize="0"/>
          <p:nvPr/>
        </p:nvPicPr>
        <p:blipFill rotWithShape="1">
          <a:blip r:embed="rId3">
            <a:alphaModFix/>
          </a:blip>
          <a:srcRect t="24395"/>
          <a:stretch/>
        </p:blipFill>
        <p:spPr>
          <a:xfrm>
            <a:off x="0" y="-68238"/>
            <a:ext cx="12192000" cy="69262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4189" y="137501"/>
            <a:ext cx="2507907" cy="993132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0"/>
          <p:cNvSpPr txBox="1"/>
          <p:nvPr/>
        </p:nvSpPr>
        <p:spPr>
          <a:xfrm>
            <a:off x="394189" y="1146838"/>
            <a:ext cx="2806211" cy="210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AU" sz="1051" b="1" u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Committee on Earth Observation Satellites</a:t>
            </a:r>
            <a:endParaRPr sz="2400"/>
          </a:p>
        </p:txBody>
      </p:sp>
      <p:sp>
        <p:nvSpPr>
          <p:cNvPr id="25" name="Google Shape;25;p20"/>
          <p:cNvSpPr txBox="1"/>
          <p:nvPr/>
        </p:nvSpPr>
        <p:spPr>
          <a:xfrm>
            <a:off x="622789" y="2514601"/>
            <a:ext cx="5746243" cy="993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4400" b="1" u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6" name="Google Shape;26;p20"/>
          <p:cNvSpPr/>
          <p:nvPr/>
        </p:nvSpPr>
        <p:spPr>
          <a:xfrm>
            <a:off x="622789" y="3759200"/>
            <a:ext cx="4810859" cy="25415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6059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6"/>
          <p:cNvSpPr/>
          <p:nvPr/>
        </p:nvSpPr>
        <p:spPr>
          <a:xfrm>
            <a:off x="0" y="3899675"/>
            <a:ext cx="12192000" cy="3692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venir"/>
              <a:buNone/>
            </a:pPr>
            <a:endParaRPr sz="1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sp>
        <p:nvSpPr>
          <p:cNvPr id="29" name="Google Shape;29;p26"/>
          <p:cNvSpPr txBox="1">
            <a:spLocks noGrp="1"/>
          </p:cNvSpPr>
          <p:nvPr>
            <p:ph type="title"/>
          </p:nvPr>
        </p:nvSpPr>
        <p:spPr>
          <a:xfrm>
            <a:off x="2403567" y="152400"/>
            <a:ext cx="773321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8813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2"/>
          <p:cNvSpPr/>
          <p:nvPr/>
        </p:nvSpPr>
        <p:spPr>
          <a:xfrm>
            <a:off x="0" y="2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Google Shape;38;p22"/>
          <p:cNvPicPr preferRelativeResize="0"/>
          <p:nvPr/>
        </p:nvPicPr>
        <p:blipFill rotWithShape="1">
          <a:blip r:embed="rId2">
            <a:alphaModFix amt="34000"/>
          </a:blip>
          <a:srcRect r="-5833"/>
          <a:stretch/>
        </p:blipFill>
        <p:spPr>
          <a:xfrm flipH="1">
            <a:off x="9304421" y="1"/>
            <a:ext cx="2887579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9" name="Google Shape;39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1" y="111658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0" name="Google Shape;40;p22"/>
          <p:cNvSpPr/>
          <p:nvPr/>
        </p:nvSpPr>
        <p:spPr>
          <a:xfrm rot="10800000" flipH="1">
            <a:off x="-4504" y="6523667"/>
            <a:ext cx="12196504" cy="316788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324233" y="1558534"/>
            <a:ext cx="11495400" cy="46628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82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449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/>
          <p:nvPr/>
        </p:nvSpPr>
        <p:spPr>
          <a:xfrm>
            <a:off x="0" y="2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5" name="Google Shape;45;p23"/>
          <p:cNvPicPr preferRelativeResize="0"/>
          <p:nvPr/>
        </p:nvPicPr>
        <p:blipFill rotWithShape="1">
          <a:blip r:embed="rId2">
            <a:alphaModFix amt="34000"/>
          </a:blip>
          <a:srcRect r="-5833"/>
          <a:stretch/>
        </p:blipFill>
        <p:spPr>
          <a:xfrm flipH="1">
            <a:off x="9304421" y="1"/>
            <a:ext cx="2887579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1" y="111658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7" name="Google Shape;47;p23"/>
          <p:cNvSpPr/>
          <p:nvPr/>
        </p:nvSpPr>
        <p:spPr>
          <a:xfrm>
            <a:off x="-1777" y="6574605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3"/>
          <p:cNvSpPr/>
          <p:nvPr/>
        </p:nvSpPr>
        <p:spPr>
          <a:xfrm rot="10800000" flipH="1">
            <a:off x="-4504" y="6540438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2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50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1" y="2265729"/>
            <a:ext cx="8288157" cy="2756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Google Shape;52;p27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1" y="4824249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" name="Google Shape;53;p27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7"/>
          <p:cNvSpPr/>
          <p:nvPr/>
        </p:nvSpPr>
        <p:spPr>
          <a:xfrm flipH="1">
            <a:off x="5456395" y="1968441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7"/>
          <p:cNvSpPr/>
          <p:nvPr/>
        </p:nvSpPr>
        <p:spPr>
          <a:xfrm flipH="1">
            <a:off x="-4783" y="-14541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2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7"/>
            <a:ext cx="2738896" cy="150851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7" name="Google Shape;57;p27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8" y="-1016166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58" name="Google Shape;58;p27"/>
          <p:cNvPicPr preferRelativeResize="0"/>
          <p:nvPr/>
        </p:nvPicPr>
        <p:blipFill rotWithShape="1">
          <a:blip r:embed="rId7">
            <a:alphaModFix amt="34000"/>
          </a:blip>
          <a:srcRect/>
          <a:stretch/>
        </p:blipFill>
        <p:spPr>
          <a:xfrm rot="-5400000">
            <a:off x="5792643" y="4819953"/>
            <a:ext cx="1719709" cy="2366807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176049" y="175939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  <a:defRPr sz="8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95943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8"/>
          <p:cNvSpPr/>
          <p:nvPr/>
        </p:nvSpPr>
        <p:spPr>
          <a:xfrm>
            <a:off x="0" y="2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" name="Google Shape;62;p28"/>
          <p:cNvPicPr preferRelativeResize="0"/>
          <p:nvPr/>
        </p:nvPicPr>
        <p:blipFill rotWithShape="1">
          <a:blip r:embed="rId2">
            <a:alphaModFix amt="34000"/>
          </a:blip>
          <a:srcRect r="-5833"/>
          <a:stretch/>
        </p:blipFill>
        <p:spPr>
          <a:xfrm flipH="1">
            <a:off x="9304421" y="1"/>
            <a:ext cx="2887579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1" y="111658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4" name="Google Shape;64;p28"/>
          <p:cNvSpPr/>
          <p:nvPr/>
        </p:nvSpPr>
        <p:spPr>
          <a:xfrm>
            <a:off x="-1777" y="6574605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28"/>
          <p:cNvSpPr/>
          <p:nvPr/>
        </p:nvSpPr>
        <p:spPr>
          <a:xfrm rot="10800000" flipH="1">
            <a:off x="-4504" y="6540438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28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82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48258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❖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▪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ourier New"/>
              <a:buChar char="o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1909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5438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/>
          <p:nvPr/>
        </p:nvSpPr>
        <p:spPr>
          <a:xfrm>
            <a:off x="0" y="2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 amt="34000"/>
          </a:blip>
          <a:srcRect r="-5833"/>
          <a:stretch/>
        </p:blipFill>
        <p:spPr>
          <a:xfrm flipH="1">
            <a:off x="9304421" y="1"/>
            <a:ext cx="2887579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1" y="111658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3" name="Google Shape;73;p29"/>
          <p:cNvSpPr/>
          <p:nvPr/>
        </p:nvSpPr>
        <p:spPr>
          <a:xfrm>
            <a:off x="-1777" y="6574605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9"/>
          <p:cNvSpPr/>
          <p:nvPr/>
        </p:nvSpPr>
        <p:spPr>
          <a:xfrm rot="10800000" flipH="1">
            <a:off x="-4504" y="6540438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9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507987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❖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48258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Noto Sans Symbols"/>
              <a:buChar char="▪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4571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ourier New"/>
              <a:buChar char="o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431789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Google Shape;76;p29"/>
          <p:cNvSpPr txBox="1">
            <a:spLocks noGrp="1"/>
          </p:cNvSpPr>
          <p:nvPr>
            <p:ph type="body" idx="2"/>
          </p:nvPr>
        </p:nvSpPr>
        <p:spPr>
          <a:xfrm>
            <a:off x="839788" y="1373853"/>
            <a:ext cx="3932237" cy="4630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609585" marR="0" lvl="0" indent="-30479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219170" marR="0" lvl="1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marR="0" lvl="2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marR="0" lvl="3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marR="0" lvl="4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marR="0" lvl="5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4267093" marR="0" lvl="6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876678" marR="0" lvl="7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5486263" marR="0" lvl="8" indent="-30479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75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29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Arial"/>
              <a:buNone/>
              <a:defRPr sz="4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73394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7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/>
          <p:nvPr/>
        </p:nvSpPr>
        <p:spPr>
          <a:xfrm>
            <a:off x="0" y="3899675"/>
            <a:ext cx="12192000" cy="36929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venir"/>
              <a:buNone/>
            </a:pPr>
            <a:endParaRPr sz="1800" b="0" i="0" u="none" strike="noStrike" cap="none">
              <a:solidFill>
                <a:srgbClr val="002569"/>
              </a:solidFill>
              <a:latin typeface="Avenir"/>
              <a:ea typeface="Avenir"/>
              <a:cs typeface="Avenir"/>
              <a:sym typeface="Avenir"/>
            </a:endParaRPr>
          </a:p>
        </p:txBody>
      </p:sp>
      <p:grpSp>
        <p:nvGrpSpPr>
          <p:cNvPr id="11" name="Google Shape;11;p19"/>
          <p:cNvGrpSpPr/>
          <p:nvPr/>
        </p:nvGrpSpPr>
        <p:grpSpPr>
          <a:xfrm>
            <a:off x="0" y="1"/>
            <a:ext cx="12192000" cy="1266667"/>
            <a:chOff x="0" y="1156447"/>
            <a:chExt cx="12192000" cy="1266667"/>
          </a:xfrm>
        </p:grpSpPr>
        <p:pic>
          <p:nvPicPr>
            <p:cNvPr id="12" name="Google Shape;12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0" y="1156447"/>
              <a:ext cx="8364071" cy="1266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Google Shape;13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7958571" y="1156447"/>
              <a:ext cx="4233429" cy="12666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06759209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/>
          <p:nvPr/>
        </p:nvSpPr>
        <p:spPr>
          <a:xfrm>
            <a:off x="0" y="2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21"/>
          <p:cNvPicPr preferRelativeResize="0"/>
          <p:nvPr/>
        </p:nvPicPr>
        <p:blipFill rotWithShape="1">
          <a:blip r:embed="rId7">
            <a:alphaModFix amt="34000"/>
          </a:blip>
          <a:srcRect r="-5833"/>
          <a:stretch/>
        </p:blipFill>
        <p:spPr>
          <a:xfrm flipH="1">
            <a:off x="9304421" y="1"/>
            <a:ext cx="2887579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1" y="111658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" name="Google Shape;34;p21"/>
          <p:cNvSpPr/>
          <p:nvPr/>
        </p:nvSpPr>
        <p:spPr>
          <a:xfrm>
            <a:off x="-1777" y="6574605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1"/>
          <p:cNvSpPr/>
          <p:nvPr/>
        </p:nvSpPr>
        <p:spPr>
          <a:xfrm rot="10800000" flipH="1">
            <a:off x="-4504" y="6540438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51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683400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4">
            <a:extLst>
              <a:ext uri="{FF2B5EF4-FFF2-40B4-BE49-F238E27FC236}">
                <a16:creationId xmlns:a16="http://schemas.microsoft.com/office/drawing/2014/main" id="{E7621508-6C03-8047-97F0-3C79340BAB24}"/>
              </a:ext>
            </a:extLst>
          </p:cNvPr>
          <p:cNvSpPr txBox="1">
            <a:spLocks/>
          </p:cNvSpPr>
          <p:nvPr/>
        </p:nvSpPr>
        <p:spPr>
          <a:xfrm>
            <a:off x="335561" y="4636040"/>
            <a:ext cx="6944660" cy="186636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marL="768927" indent="-311727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marL="1188719" indent="-274319">
              <a:spcBef>
                <a:spcPts val="500"/>
              </a:spcBef>
              <a:buSzPct val="100000"/>
              <a:buFont typeface="Arial"/>
              <a:buChar char="o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marL="1676400" indent="-304800">
              <a:spcBef>
                <a:spcPts val="500"/>
              </a:spcBef>
              <a:buSzPct val="100000"/>
              <a:buFont typeface="Arial"/>
              <a:buChar char="▪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marL="2171700" indent="-342900">
              <a:spcBef>
                <a:spcPts val="500"/>
              </a:spcBef>
              <a:buSzPct val="100000"/>
              <a:buFont typeface="Arial"/>
              <a:buChar char="•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22860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27432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32004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3657600">
              <a:spcBef>
                <a:spcPts val="500"/>
              </a:spcBef>
              <a:buFont typeface="Arial"/>
              <a:defRPr sz="2400">
                <a:solidFill>
                  <a:srgbClr val="002569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marL="0" indent="0" defTabSz="914377">
              <a:buNone/>
              <a:defRPr/>
            </a:pPr>
            <a:r>
              <a:rPr lang="en-US" b="1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Brian Killough</a:t>
            </a:r>
            <a:endParaRPr lang="en-US" kern="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defTabSz="914377">
              <a:buNone/>
              <a:defRPr/>
            </a:pPr>
            <a:r>
              <a:rPr lang="en-US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CEOS Systems Engineering Office (SEO)</a:t>
            </a:r>
          </a:p>
          <a:p>
            <a:pPr marL="0" indent="0" defTabSz="914377">
              <a:buNone/>
              <a:defRPr/>
            </a:pPr>
            <a:r>
              <a:rPr lang="en-US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LSI-VC Meeting – Frascati, Italy</a:t>
            </a:r>
          </a:p>
          <a:p>
            <a:pPr marL="0" indent="0" defTabSz="914377">
              <a:buNone/>
              <a:defRPr/>
            </a:pPr>
            <a:r>
              <a:rPr lang="en-US" kern="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October 12, 2023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12AE0C1-1CAA-EE41-B0A7-B2FDBD58D047}"/>
              </a:ext>
            </a:extLst>
          </p:cNvPr>
          <p:cNvSpPr txBox="1">
            <a:spLocks/>
          </p:cNvSpPr>
          <p:nvPr/>
        </p:nvSpPr>
        <p:spPr>
          <a:xfrm>
            <a:off x="335561" y="1727711"/>
            <a:ext cx="6787729" cy="2062103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Arial Bold"/>
                <a:ea typeface="Arial Bold"/>
                <a:cs typeface="Arial Bold"/>
                <a:sym typeface="Arial Bold"/>
              </a:defRPr>
            </a:lvl1pPr>
            <a:lvl2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2pPr>
            <a:lvl3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3pPr>
            <a:lvl4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4pPr>
            <a:lvl5pPr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5pPr>
            <a:lvl6pPr indent="4572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6pPr>
            <a:lvl7pPr indent="9144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7pPr>
            <a:lvl8pPr indent="13716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8pPr>
            <a:lvl9pPr indent="1828800" algn="r">
              <a:defRPr sz="3200">
                <a:solidFill>
                  <a:srgbClr val="FFFFFF"/>
                </a:solidFill>
                <a:latin typeface="Arial Bold"/>
                <a:ea typeface="Arial Bold"/>
                <a:cs typeface="Arial Bold"/>
                <a:sym typeface="Arial Bold"/>
              </a:defRPr>
            </a:lvl9pPr>
          </a:lstStyle>
          <a:p>
            <a:pPr defTabSz="914377">
              <a:defRPr/>
            </a:pPr>
            <a:r>
              <a:rPr lang="en-US" sz="3200" b="1" dirty="0">
                <a:solidFill>
                  <a:prstClr val="white"/>
                </a:solidFill>
                <a:latin typeface="Tahoma" pitchFamily="-110" charset="0"/>
                <a:ea typeface="+mn-ea"/>
                <a:cs typeface="+mn-cs"/>
              </a:rPr>
              <a:t>CEOS SEO Plans for an ARD Interoperability Test Using the CEOS Analytics Lab (CAL) as a ‘New Space’ Demonstration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BBD791F-9EE9-A242-91C8-76902C4A7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3223" y="1287444"/>
            <a:ext cx="372533" cy="44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747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"/>
          <p:cNvSpPr txBox="1">
            <a:spLocks noGrp="1"/>
          </p:cNvSpPr>
          <p:nvPr>
            <p:ph type="title"/>
          </p:nvPr>
        </p:nvSpPr>
        <p:spPr>
          <a:xfrm>
            <a:off x="431500" y="258331"/>
            <a:ext cx="8149347" cy="59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buSzPts val="3200"/>
            </a:pPr>
            <a:r>
              <a:rPr lang="en-AU" sz="4267" b="1" dirty="0">
                <a:latin typeface="Helvetica Neue"/>
                <a:ea typeface="Helvetica Neue"/>
                <a:cs typeface="Helvetica Neue"/>
                <a:sym typeface="Helvetica Neue"/>
              </a:rPr>
              <a:t>The overall plan</a:t>
            </a:r>
            <a:endParaRPr dirty="0"/>
          </a:p>
        </p:txBody>
      </p:sp>
      <p:sp>
        <p:nvSpPr>
          <p:cNvPr id="198" name="Google Shape;198;p2"/>
          <p:cNvSpPr txBox="1"/>
          <p:nvPr/>
        </p:nvSpPr>
        <p:spPr>
          <a:xfrm>
            <a:off x="22474" y="1425468"/>
            <a:ext cx="8580847" cy="51742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20168" lvl="1" indent="-282775" defTabSz="1219170">
              <a:spcAft>
                <a:spcPts val="120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sz="17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Goal</a:t>
            </a:r>
            <a:r>
              <a:rPr lang="en-US" sz="17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Conduct an ARD interoperability test using the CEOS Analytics Lab (CAL) as a contribution to the CEOS “New Space” initiative</a:t>
            </a:r>
          </a:p>
          <a:p>
            <a:pPr marL="620168" lvl="1" indent="-282775" defTabSz="1219170">
              <a:spcAft>
                <a:spcPts val="120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sz="17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ARD Interoperability</a:t>
            </a:r>
            <a:r>
              <a:rPr lang="en-US" sz="17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: Evaluate how ARD datasets from CEOS can be used </a:t>
            </a:r>
            <a:r>
              <a:rPr lang="en-US" sz="17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interoperably</a:t>
            </a:r>
            <a:r>
              <a:rPr lang="en-US" sz="17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with datasets from the commercial space providers.</a:t>
            </a:r>
          </a:p>
          <a:p>
            <a:pPr marL="1077368" lvl="2" indent="-282775" defTabSz="1219170">
              <a:spcAft>
                <a:spcPts val="120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sz="17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What are the issues using these datasets together?</a:t>
            </a:r>
          </a:p>
          <a:p>
            <a:pPr marL="1077368" lvl="2" indent="-282775" defTabSz="1219170">
              <a:spcAft>
                <a:spcPts val="120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sz="17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CEOS provide any tools or utilities that would improve the interoperability?</a:t>
            </a:r>
          </a:p>
          <a:p>
            <a:pPr marL="1077368" lvl="2" indent="-282775" defTabSz="1219170">
              <a:spcAft>
                <a:spcPts val="120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sz="17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 CEOS make any recommendations to the commercial space providers that would improve the use of their data and its marketability?</a:t>
            </a:r>
          </a:p>
          <a:p>
            <a:pPr marL="620168" lvl="1" indent="-282775" defTabSz="1219170">
              <a:spcAft>
                <a:spcPts val="120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sz="17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Analytics Lab (CAL): </a:t>
            </a:r>
            <a:r>
              <a:rPr lang="en-US" sz="17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Use the cloud-based CAL tool to conduct the test. This will enable participation across SEO-funded partners and take advantage of the CSIRO </a:t>
            </a:r>
            <a:r>
              <a:rPr lang="en-US" sz="1700" kern="0" dirty="0" err="1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Jupyter</a:t>
            </a:r>
            <a:r>
              <a:rPr lang="en-US" sz="17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Python environment and Open Data Cube (ODC) utilities.</a:t>
            </a:r>
          </a:p>
          <a:p>
            <a:pPr marL="620168" lvl="1" indent="-282775" defTabSz="1219170">
              <a:spcAft>
                <a:spcPts val="1200"/>
              </a:spcAft>
              <a:buClr>
                <a:srgbClr val="000000"/>
              </a:buClr>
              <a:buSzPts val="2400"/>
              <a:buFont typeface="Noto Sans Symbols"/>
              <a:buChar char="▪"/>
            </a:pPr>
            <a:r>
              <a:rPr lang="en-US" sz="1700" b="1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CEOS New Space </a:t>
            </a:r>
            <a:r>
              <a:rPr lang="en-US" sz="17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initiative: The CEOS organization is searching for tangible tasks that can demonstrate improved connections between CEOS data and commercial data.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F6831A-29D3-2098-D395-6F3626CAD7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5137" y="1597579"/>
            <a:ext cx="3022103" cy="3429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8FC29DE-D21D-2567-2BDB-C65D156C9F7A}"/>
              </a:ext>
            </a:extLst>
          </p:cNvPr>
          <p:cNvSpPr txBox="1"/>
          <p:nvPr/>
        </p:nvSpPr>
        <p:spPr>
          <a:xfrm>
            <a:off x="9042216" y="5147588"/>
            <a:ext cx="2787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https://</a:t>
            </a:r>
            <a:r>
              <a:rPr lang="en-US" b="1" dirty="0" err="1"/>
              <a:t>hub.cal.ceos.org</a:t>
            </a:r>
            <a:endParaRPr lang="en-US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"/>
          <p:cNvSpPr txBox="1">
            <a:spLocks noGrp="1"/>
          </p:cNvSpPr>
          <p:nvPr>
            <p:ph type="title"/>
          </p:nvPr>
        </p:nvSpPr>
        <p:spPr>
          <a:xfrm>
            <a:off x="431500" y="258331"/>
            <a:ext cx="8149347" cy="59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buSzPts val="3200"/>
            </a:pPr>
            <a:r>
              <a:rPr lang="en-US" sz="4267" b="1" dirty="0">
                <a:latin typeface="Helvetica Neue"/>
                <a:ea typeface="Helvetica Neue"/>
                <a:cs typeface="Helvetica Neue"/>
                <a:sym typeface="Helvetica Neue"/>
              </a:rPr>
              <a:t>The proposed analysis plan</a:t>
            </a:r>
            <a:endParaRPr lang="en-US" dirty="0"/>
          </a:p>
        </p:txBody>
      </p:sp>
      <p:sp>
        <p:nvSpPr>
          <p:cNvPr id="198" name="Google Shape;198;p2"/>
          <p:cNvSpPr txBox="1"/>
          <p:nvPr/>
        </p:nvSpPr>
        <p:spPr>
          <a:xfrm>
            <a:off x="295094" y="1271356"/>
            <a:ext cx="11601812" cy="5139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 Neue" panose="020B0604020202020204" charset="0"/>
              </a:rPr>
              <a:t>Test Case #1: Optical Data Comparison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 Neue" panose="020B0604020202020204" charset="0"/>
              </a:rPr>
              <a:t>Area of Interest: </a:t>
            </a:r>
            <a:r>
              <a:rPr lang="en-US" sz="2000" dirty="0">
                <a:latin typeface="Helvetica Neue" panose="020B0604020202020204" charset="0"/>
              </a:rPr>
              <a:t>Hampton, Virginia and the Chesapeake Bay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 Neue" panose="020B0604020202020204" charset="0"/>
              </a:rPr>
              <a:t>CEOS Datasets:</a:t>
            </a:r>
            <a:r>
              <a:rPr lang="en-US" sz="2000" dirty="0">
                <a:latin typeface="Helvetica Neue" panose="020B0604020202020204" charset="0"/>
              </a:rPr>
              <a:t> Landsat 8/9, Sentinel-2A/2B, Sentinel-1A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 Neue" panose="020B0604020202020204" charset="0"/>
              </a:rPr>
              <a:t>Commercial Datasets: </a:t>
            </a:r>
            <a:r>
              <a:rPr lang="en-US" sz="2000" dirty="0">
                <a:solidFill>
                  <a:srgbClr val="FF0000"/>
                </a:solidFill>
                <a:latin typeface="Helvetica Neue" panose="020B0604020202020204" charset="0"/>
              </a:rPr>
              <a:t>Planet Lab, Maxar </a:t>
            </a:r>
            <a:r>
              <a:rPr lang="en-US" sz="1600" i="1" dirty="0">
                <a:latin typeface="Helvetica Neue" panose="020B0604020202020204" charset="0"/>
              </a:rPr>
              <a:t>(from NASA CSDA contract)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 Neue" panose="020B0604020202020204" charset="0"/>
              </a:rPr>
              <a:t>Test Case #2: Radar Data Comparison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 Neue" panose="020B0604020202020204" charset="0"/>
              </a:rPr>
              <a:t>Area of Interest: </a:t>
            </a:r>
            <a:r>
              <a:rPr lang="en-US" sz="2000" dirty="0">
                <a:latin typeface="Helvetica Neue" panose="020B0604020202020204" charset="0"/>
              </a:rPr>
              <a:t>Southeast Asia (small rice fields – Mekong or Malaysia ???)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 Neue" panose="020B0604020202020204" charset="0"/>
              </a:rPr>
              <a:t>CEOS Datasets:</a:t>
            </a:r>
            <a:r>
              <a:rPr lang="en-US" sz="2000" dirty="0">
                <a:latin typeface="Helvetica Neue" panose="020B0604020202020204" charset="0"/>
              </a:rPr>
              <a:t> Sentinel-1A, ALOS-2 </a:t>
            </a:r>
            <a:r>
              <a:rPr lang="en-US" sz="2000" dirty="0" err="1">
                <a:latin typeface="Helvetica Neue" panose="020B0604020202020204" charset="0"/>
              </a:rPr>
              <a:t>ScanSAR</a:t>
            </a:r>
            <a:r>
              <a:rPr lang="en-US" sz="2000" dirty="0">
                <a:latin typeface="Helvetica Neue" panose="020B0604020202020204" charset="0"/>
              </a:rPr>
              <a:t>, SAOCOM-1A/1B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 Neue" panose="020B0604020202020204" charset="0"/>
              </a:rPr>
              <a:t>Commercial Datasets: </a:t>
            </a:r>
            <a:r>
              <a:rPr lang="en-US" sz="2000" dirty="0">
                <a:solidFill>
                  <a:srgbClr val="FF0000"/>
                </a:solidFill>
                <a:latin typeface="Helvetica Neue" panose="020B0604020202020204" charset="0"/>
              </a:rPr>
              <a:t>Umbra ???, ICEYE and Capella </a:t>
            </a:r>
            <a:r>
              <a:rPr lang="en-US" sz="1600" i="1">
                <a:solidFill>
                  <a:srgbClr val="FF0000"/>
                </a:solidFill>
                <a:latin typeface="Helvetica Neue" panose="020B0604020202020204" charset="0"/>
              </a:rPr>
              <a:t>(from NASA </a:t>
            </a:r>
            <a:r>
              <a:rPr lang="en-US" sz="1600" i="1" dirty="0">
                <a:solidFill>
                  <a:srgbClr val="FF0000"/>
                </a:solidFill>
                <a:latin typeface="Helvetica Neue" panose="020B0604020202020204" charset="0"/>
              </a:rPr>
              <a:t>CSDA contract)</a:t>
            </a:r>
            <a:endParaRPr lang="en-US" sz="2000" dirty="0">
              <a:latin typeface="Helvetica Neue" panose="020B0604020202020204" charset="0"/>
            </a:endParaRP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 Neue" panose="020B0604020202020204" charset="0"/>
              </a:rPr>
              <a:t>Interoperability questions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" panose="020B0604020202020204" charset="0"/>
              </a:rPr>
              <a:t>CEOS ARD compliance? Dataset formats and metadata parameters.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" panose="020B0604020202020204" charset="0"/>
              </a:rPr>
              <a:t>Georectification consistency .. What are alignment errors?</a:t>
            </a:r>
          </a:p>
          <a:p>
            <a:pPr marL="800100" lvl="1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latin typeface="Helvetica Neue" panose="020B0604020202020204" charset="0"/>
              </a:rPr>
              <a:t>Spectral/Radiometric consistency … What are the differences?</a:t>
            </a:r>
          </a:p>
          <a:p>
            <a:pPr marL="342900" indent="-342900">
              <a:spcAft>
                <a:spcPts val="600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000" b="1" dirty="0">
                <a:latin typeface="Helvetica Neue" panose="020B0604020202020204" charset="0"/>
              </a:rPr>
              <a:t>WGCV and WGISS collaboration </a:t>
            </a:r>
            <a:r>
              <a:rPr lang="en-US" sz="2000" dirty="0">
                <a:latin typeface="Helvetica Neue" panose="020B0604020202020204" charset="0"/>
              </a:rPr>
              <a:t>… Can we work with other CEOS groups define the tasks?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"/>
          <p:cNvSpPr txBox="1">
            <a:spLocks noGrp="1"/>
          </p:cNvSpPr>
          <p:nvPr>
            <p:ph type="title"/>
          </p:nvPr>
        </p:nvSpPr>
        <p:spPr>
          <a:xfrm>
            <a:off x="431500" y="258331"/>
            <a:ext cx="8149347" cy="59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>
              <a:buSzPts val="3200"/>
            </a:pPr>
            <a:r>
              <a:rPr lang="en-AU" sz="4267" b="1" dirty="0">
                <a:latin typeface="Helvetica Neue"/>
                <a:ea typeface="Helvetica Neue"/>
                <a:cs typeface="Helvetica Neue"/>
                <a:sym typeface="Helvetica Neue"/>
              </a:rPr>
              <a:t>Feedback from LSI-VC</a:t>
            </a:r>
            <a:endParaRPr dirty="0"/>
          </a:p>
        </p:txBody>
      </p:sp>
      <p:sp>
        <p:nvSpPr>
          <p:cNvPr id="198" name="Google Shape;198;p2"/>
          <p:cNvSpPr txBox="1"/>
          <p:nvPr/>
        </p:nvSpPr>
        <p:spPr>
          <a:xfrm>
            <a:off x="184935" y="1319515"/>
            <a:ext cx="8149347" cy="4721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620168" marR="0" lvl="1" indent="-282775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Noto Sans Symbols"/>
              <a:buChar char="▪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Should we include collaboration with WGCV or WGISS?</a:t>
            </a:r>
          </a:p>
          <a:p>
            <a:pPr marL="620168" lvl="1" indent="-282775" defTabSz="1219170">
              <a:spcAft>
                <a:spcPts val="1200"/>
              </a:spcAft>
              <a:buClr>
                <a:srgbClr val="000000"/>
              </a:buClr>
              <a:buSzPts val="2400"/>
              <a:buFont typeface="Noto Sans Symbols"/>
              <a:buChar char="▪"/>
              <a:defRPr/>
            </a:pPr>
            <a:r>
              <a:rPr lang="en-US" sz="28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Should we share the results with the commercial space data providers and how?</a:t>
            </a:r>
          </a:p>
          <a:p>
            <a:pPr marL="620168" marR="0" lvl="1" indent="-282775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Noto Sans Symbols"/>
              <a:buChar char="▪"/>
              <a:tabLst/>
              <a:defRPr/>
            </a:pPr>
            <a:r>
              <a:rPr kumimoji="0" lang="en-US" sz="280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 Neue"/>
                <a:ea typeface="Helvetica Neue"/>
                <a:cs typeface="Helvetica Neue"/>
                <a:sym typeface="Helvetica Neue"/>
              </a:rPr>
              <a:t>How do we see this benefiting the CEOS New Space effort?</a:t>
            </a:r>
          </a:p>
          <a:p>
            <a:pPr marL="620168" marR="0" lvl="1" indent="-282775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2400"/>
              <a:buFont typeface="Noto Sans Symbols"/>
              <a:buChar char="▪"/>
              <a:tabLst/>
              <a:defRPr/>
            </a:pPr>
            <a:r>
              <a:rPr lang="en-US" sz="2800" kern="0" dirty="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Do you have any other ideas to consider for addition to this effort?</a:t>
            </a:r>
            <a:endParaRPr kumimoji="0" lang="en-US" sz="280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026" name="Picture 2" descr="Parashat Ki Tavo (Devarim 26:1-29:8) – Questions for Consideration and  Discussion III | Rabbi Yaakov Bieler">
            <a:extLst>
              <a:ext uri="{FF2B5EF4-FFF2-40B4-BE49-F238E27FC236}">
                <a16:creationId xmlns:a16="http://schemas.microsoft.com/office/drawing/2014/main" id="{B4796E92-0C3A-DF5B-69C2-4F151234F1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847" y="1319515"/>
            <a:ext cx="3111500" cy="261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855108"/>
      </p:ext>
    </p:extLst>
  </p:cSld>
  <p:clrMapOvr>
    <a:masterClrMapping/>
  </p:clrMapOvr>
</p:sld>
</file>

<file path=ppt/theme/theme1.xml><?xml version="1.0" encoding="utf-8"?>
<a:theme xmlns:a="http://schemas.openxmlformats.org/drawingml/2006/main" name="2_Default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</TotalTime>
  <Words>404</Words>
  <Application>Microsoft Macintosh PowerPoint</Application>
  <PresentationFormat>Widescreen</PresentationFormat>
  <Paragraphs>33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3" baseType="lpstr">
      <vt:lpstr>Arial</vt:lpstr>
      <vt:lpstr>Avenir</vt:lpstr>
      <vt:lpstr>Calibri</vt:lpstr>
      <vt:lpstr>Courier New</vt:lpstr>
      <vt:lpstr>Helvetica Neue</vt:lpstr>
      <vt:lpstr>Noto Sans Symbols</vt:lpstr>
      <vt:lpstr>Tahoma</vt:lpstr>
      <vt:lpstr>2_Default</vt:lpstr>
      <vt:lpstr>ceos</vt:lpstr>
      <vt:lpstr>PowerPoint Presentation</vt:lpstr>
      <vt:lpstr>The overall plan</vt:lpstr>
      <vt:lpstr>The proposed analysis plan</vt:lpstr>
      <vt:lpstr>Feedback from LSI-VC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Occlusion Analysis</dc:title>
  <dc:creator>Syed R. Rizvi</dc:creator>
  <cp:lastModifiedBy>Brian Killough</cp:lastModifiedBy>
  <cp:revision>27</cp:revision>
  <dcterms:created xsi:type="dcterms:W3CDTF">2023-05-30T20:32:59Z</dcterms:created>
  <dcterms:modified xsi:type="dcterms:W3CDTF">2023-09-28T01:19:14Z</dcterms:modified>
</cp:coreProperties>
</file>