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Montserrat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gY+OKPAH46X81NyzMojGPMO/yx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-regular.fntdata"/><Relationship Id="rId21" Type="http://schemas.openxmlformats.org/officeDocument/2006/relationships/slide" Target="slides/slide16.xml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0" name="Google Shape;20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6" name="Google Shape;206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4" name="Google Shape;214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1" name="Google Shape;221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" name="Google Shape;7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" name="Google Shape;7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3" name="Google Shape;8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8.jpg"/><Relationship Id="rId4" Type="http://schemas.openxmlformats.org/officeDocument/2006/relationships/image" Target="../media/image7.jp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8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9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32624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5227" y="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/>
          <p:nvPr/>
        </p:nvSpPr>
        <p:spPr>
          <a:xfrm flipH="1">
            <a:off x="4092296" y="1490844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9"/>
          <p:cNvSpPr/>
          <p:nvPr/>
        </p:nvSpPr>
        <p:spPr>
          <a:xfrm flipH="1">
            <a:off x="-38965" y="-65314"/>
            <a:ext cx="9226507" cy="5217483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3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9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15" y="-762125"/>
            <a:ext cx="4091455" cy="5610663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9"/>
          <p:cNvPicPr preferRelativeResize="0"/>
          <p:nvPr/>
        </p:nvPicPr>
        <p:blipFill rotWithShape="1">
          <a:blip r:embed="rId6">
            <a:alphaModFix amt="34000"/>
          </a:blip>
          <a:srcRect b="671" l="54016" r="11355" t="36081"/>
          <a:stretch/>
        </p:blipFill>
        <p:spPr>
          <a:xfrm rot="-5400000">
            <a:off x="4344482" y="3614964"/>
            <a:ext cx="1289782" cy="1775105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9"/>
          <p:cNvSpPr txBox="1"/>
          <p:nvPr>
            <p:ph type="title"/>
          </p:nvPr>
        </p:nvSpPr>
        <p:spPr>
          <a:xfrm>
            <a:off x="132036" y="131954"/>
            <a:ext cx="4617889" cy="2979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6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0"/>
          <p:cNvPicPr preferRelativeResize="0"/>
          <p:nvPr/>
        </p:nvPicPr>
        <p:blipFill rotWithShape="1">
          <a:blip r:embed="rId2">
            <a:alphaModFix amt="34000"/>
          </a:blip>
          <a:srcRect b="35419" l="51340" r="-2839" t="39268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0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0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0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0"/>
          <p:cNvSpPr txBox="1"/>
          <p:nvPr/>
        </p:nvSpPr>
        <p:spPr>
          <a:xfrm>
            <a:off x="-18288" y="4922099"/>
            <a:ext cx="369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o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1"/>
          <p:cNvPicPr preferRelativeResize="0"/>
          <p:nvPr/>
        </p:nvPicPr>
        <p:blipFill rotWithShape="1">
          <a:blip r:embed="rId2">
            <a:alphaModFix amt="34000"/>
          </a:blip>
          <a:srcRect b="35419" l="51340" r="-2839" t="39268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1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/>
          <p:nvPr>
            <p:ph idx="1" type="body"/>
          </p:nvPr>
        </p:nvSpPr>
        <p:spPr>
          <a:xfrm>
            <a:off x="289974" y="1084442"/>
            <a:ext cx="41316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o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1"/>
          <p:cNvSpPr txBox="1"/>
          <p:nvPr>
            <p:ph idx="2" type="body"/>
          </p:nvPr>
        </p:nvSpPr>
        <p:spPr>
          <a:xfrm>
            <a:off x="4722271" y="1084442"/>
            <a:ext cx="41316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o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1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1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1"/>
          <p:cNvSpPr txBox="1"/>
          <p:nvPr/>
        </p:nvSpPr>
        <p:spPr>
          <a:xfrm>
            <a:off x="-18288" y="4922099"/>
            <a:ext cx="369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2"/>
          <p:cNvPicPr preferRelativeResize="0"/>
          <p:nvPr/>
        </p:nvPicPr>
        <p:blipFill rotWithShape="1">
          <a:blip r:embed="rId2">
            <a:alphaModFix amt="34000"/>
          </a:blip>
          <a:srcRect b="35419" l="51340" r="-2839" t="39268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2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2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2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2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2"/>
          <p:cNvSpPr txBox="1"/>
          <p:nvPr/>
        </p:nvSpPr>
        <p:spPr>
          <a:xfrm>
            <a:off x="-18288" y="4922099"/>
            <a:ext cx="369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 amt="34000"/>
          </a:blip>
          <a:srcRect b="35419" l="51340" r="-2839" t="39268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3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885009" y="1030389"/>
            <a:ext cx="4629300" cy="3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2" type="body"/>
          </p:nvPr>
        </p:nvSpPr>
        <p:spPr>
          <a:xfrm>
            <a:off x="629841" y="1030389"/>
            <a:ext cx="2949000" cy="3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3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3"/>
          <p:cNvSpPr txBox="1"/>
          <p:nvPr/>
        </p:nvSpPr>
        <p:spPr>
          <a:xfrm>
            <a:off x="-18288" y="4922099"/>
            <a:ext cx="369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8"/>
          <p:cNvPicPr preferRelativeResize="0"/>
          <p:nvPr/>
        </p:nvPicPr>
        <p:blipFill rotWithShape="1">
          <a:blip r:embed="rId1">
            <a:alphaModFix amt="34000"/>
          </a:blip>
          <a:srcRect b="35419" l="51340" r="-2839" t="39268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8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8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Relationship Id="rId4" Type="http://schemas.openxmlformats.org/officeDocument/2006/relationships/image" Target="../media/image26.png"/><Relationship Id="rId5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5.png"/><Relationship Id="rId6" Type="http://schemas.openxmlformats.org/officeDocument/2006/relationships/image" Target="../media/image2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hyperlink" Target="https://docs.google.com/document/d/1Q_pyAhVc4kAuR0LdLrUJBnkBMPLtkZEa/edit" TargetMode="External"/><Relationship Id="rId6" Type="http://schemas.openxmlformats.org/officeDocument/2006/relationships/hyperlink" Target="https://docs.google.com/document/d/1Q_pyAhVc4kAuR0LdLrUJBnkBMPLtkZEa/edit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5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37.png"/><Relationship Id="rId5" Type="http://schemas.openxmlformats.org/officeDocument/2006/relationships/image" Target="../media/image28.png"/><Relationship Id="rId6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/>
          <p:nvPr/>
        </p:nvSpPr>
        <p:spPr>
          <a:xfrm>
            <a:off x="5324709" y="3137410"/>
            <a:ext cx="3624707" cy="11858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1" i="0" lang="en-GB" sz="165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 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1" i="0" lang="en-GB" sz="165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5.2</a:t>
            </a:r>
            <a:endParaRPr b="1" i="0" sz="165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1" i="0" lang="en-GB" sz="165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Frascati, Italy</a:t>
            </a:r>
            <a:endParaRPr b="1" i="0" sz="165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1" i="0" lang="en-GB" sz="165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October 10-12, 2023</a:t>
            </a:r>
            <a:endParaRPr b="1" i="0" sz="165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 txBox="1"/>
          <p:nvPr/>
        </p:nvSpPr>
        <p:spPr>
          <a:xfrm>
            <a:off x="255692" y="399880"/>
            <a:ext cx="7537305" cy="8407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CEOS</a:t>
            </a:r>
            <a:r>
              <a:rPr lang="en-GB" sz="2400">
                <a:solidFill>
                  <a:schemeClr val="lt1"/>
                </a:solidFill>
              </a:rPr>
              <a:t>-</a:t>
            </a:r>
            <a:r>
              <a:rPr b="0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ARD for Synthetic Aperture Radar [CARD4SAR]</a:t>
            </a:r>
            <a:br>
              <a:rPr b="0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Geocoded Single-Look Complex [GSLC]</a:t>
            </a:r>
            <a:endParaRPr b="1" i="0" sz="4000" u="none" cap="none" strike="noStrik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7"/>
          <p:cNvSpPr txBox="1"/>
          <p:nvPr/>
        </p:nvSpPr>
        <p:spPr>
          <a:xfrm>
            <a:off x="119700" y="1402600"/>
            <a:ext cx="6947700" cy="2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BFBFBF"/>
                </a:solidFill>
              </a:rPr>
              <a:t>Ake Rosenqvist</a:t>
            </a:r>
            <a:r>
              <a:rPr b="1" baseline="30000" lang="en-GB" sz="1300">
                <a:solidFill>
                  <a:srgbClr val="BFBFBF"/>
                </a:solidFill>
              </a:rPr>
              <a:t>1</a:t>
            </a:r>
            <a:r>
              <a:rPr baseline="30000" lang="en-GB" sz="1300">
                <a:solidFill>
                  <a:srgbClr val="BFBFBF"/>
                </a:solidFill>
              </a:rPr>
              <a:t>,2,</a:t>
            </a:r>
            <a:r>
              <a:rPr lang="en-GB" sz="1300">
                <a:solidFill>
                  <a:srgbClr val="BFBFBF"/>
                </a:solidFill>
              </a:rPr>
              <a:t> </a:t>
            </a:r>
            <a:r>
              <a:rPr b="1" lang="en-GB" sz="1300">
                <a:solidFill>
                  <a:srgbClr val="BFBFBF"/>
                </a:solidFill>
              </a:rPr>
              <a:t>Takeo Tadono</a:t>
            </a:r>
            <a:r>
              <a:rPr baseline="30000" lang="en-GB" sz="1300">
                <a:solidFill>
                  <a:srgbClr val="BFBFBF"/>
                </a:solidFill>
              </a:rPr>
              <a:t>2</a:t>
            </a:r>
            <a:r>
              <a:rPr lang="en-GB" sz="1300">
                <a:solidFill>
                  <a:srgbClr val="BFBFBF"/>
                </a:solidFill>
              </a:rPr>
              <a:t>, Francois Charbonneau</a:t>
            </a:r>
            <a:r>
              <a:rPr baseline="30000" lang="en-GB" sz="1300">
                <a:solidFill>
                  <a:srgbClr val="BFBFBF"/>
                </a:solidFill>
              </a:rPr>
              <a:t>3,</a:t>
            </a:r>
            <a:r>
              <a:rPr lang="en-GB" sz="1300">
                <a:solidFill>
                  <a:srgbClr val="BFBFBF"/>
                </a:solidFill>
              </a:rPr>
              <a:t>, Clément Albinet</a:t>
            </a:r>
            <a:r>
              <a:rPr baseline="30000" lang="en-GB" sz="1300">
                <a:solidFill>
                  <a:srgbClr val="BFBFBF"/>
                </a:solidFill>
              </a:rPr>
              <a:t>4</a:t>
            </a:r>
            <a:r>
              <a:rPr lang="en-GB" sz="1300">
                <a:solidFill>
                  <a:srgbClr val="BFBFBF"/>
                </a:solidFill>
              </a:rPr>
              <a:t>, Bruce Chapman</a:t>
            </a:r>
            <a:r>
              <a:rPr baseline="30000" lang="en-GB" sz="1300">
                <a:solidFill>
                  <a:srgbClr val="BFBFBF"/>
                </a:solidFill>
              </a:rPr>
              <a:t>5</a:t>
            </a:r>
            <a:r>
              <a:rPr lang="en-GB" sz="1300">
                <a:solidFill>
                  <a:srgbClr val="BFBFBF"/>
                </a:solidFill>
              </a:rPr>
              <a:t>, Danilo Dadamia</a:t>
            </a:r>
            <a:r>
              <a:rPr baseline="30000" lang="en-GB" sz="1300">
                <a:solidFill>
                  <a:srgbClr val="BFBFBF"/>
                </a:solidFill>
              </a:rPr>
              <a:t>6</a:t>
            </a:r>
            <a:r>
              <a:rPr lang="en-GB" sz="1300">
                <a:solidFill>
                  <a:srgbClr val="BFBFBF"/>
                </a:solidFill>
              </a:rPr>
              <a:t>; Guillaume Hajdush</a:t>
            </a:r>
            <a:r>
              <a:rPr baseline="30000" lang="en-GB" sz="1300">
                <a:solidFill>
                  <a:srgbClr val="BFBFBF"/>
                </a:solidFill>
              </a:rPr>
              <a:t>7</a:t>
            </a:r>
            <a:r>
              <a:rPr lang="en-GB" sz="1300">
                <a:solidFill>
                  <a:srgbClr val="BFBFBF"/>
                </a:solidFill>
              </a:rPr>
              <a:t>, Josef Kellndorfer</a:t>
            </a:r>
            <a:r>
              <a:rPr baseline="30000" lang="en-GB" sz="1300">
                <a:solidFill>
                  <a:srgbClr val="BFBFBF"/>
                </a:solidFill>
              </a:rPr>
              <a:t>8</a:t>
            </a:r>
            <a:r>
              <a:rPr lang="en-GB" sz="1300">
                <a:solidFill>
                  <a:srgbClr val="BFBFBF"/>
                </a:solidFill>
              </a:rPr>
              <a:t>, Marco Lavalle</a:t>
            </a:r>
            <a:r>
              <a:rPr baseline="30000" lang="en-GB" sz="1300">
                <a:solidFill>
                  <a:srgbClr val="BFBFBF"/>
                </a:solidFill>
              </a:rPr>
              <a:t>5</a:t>
            </a:r>
            <a:r>
              <a:rPr lang="en-GB" sz="1300">
                <a:solidFill>
                  <a:srgbClr val="BFBFBF"/>
                </a:solidFill>
              </a:rPr>
              <a:t>,</a:t>
            </a:r>
            <a:endParaRPr sz="1300">
              <a:solidFill>
                <a:srgbClr val="BFBFB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BFBFBF"/>
                </a:solidFill>
              </a:rPr>
              <a:t>Thomas Logan</a:t>
            </a:r>
            <a:r>
              <a:rPr baseline="30000" lang="en-GB" sz="1300">
                <a:solidFill>
                  <a:srgbClr val="BFBFBF"/>
                </a:solidFill>
              </a:rPr>
              <a:t>9</a:t>
            </a:r>
            <a:r>
              <a:rPr lang="en-GB" sz="1300">
                <a:solidFill>
                  <a:srgbClr val="BFBFBF"/>
                </a:solidFill>
              </a:rPr>
              <a:t>, Franz Meyer</a:t>
            </a:r>
            <a:r>
              <a:rPr baseline="30000" lang="en-GB" sz="1300">
                <a:solidFill>
                  <a:srgbClr val="BFBFBF"/>
                </a:solidFill>
              </a:rPr>
              <a:t>9</a:t>
            </a:r>
            <a:r>
              <a:rPr lang="en-GB" sz="1300">
                <a:solidFill>
                  <a:srgbClr val="BFBFBF"/>
                </a:solidFill>
              </a:rPr>
              <a:t>, Nuno Miranda</a:t>
            </a:r>
            <a:r>
              <a:rPr baseline="30000" lang="en-GB" sz="1300">
                <a:solidFill>
                  <a:srgbClr val="BFBFBF"/>
                </a:solidFill>
              </a:rPr>
              <a:t>4</a:t>
            </a:r>
            <a:r>
              <a:rPr lang="en-GB" sz="1300">
                <a:solidFill>
                  <a:srgbClr val="BFBFBF"/>
                </a:solidFill>
              </a:rPr>
              <a:t>, Paolo Pasquali</a:t>
            </a:r>
            <a:r>
              <a:rPr baseline="30000" lang="en-GB" sz="1300">
                <a:solidFill>
                  <a:srgbClr val="BFBFBF"/>
                </a:solidFill>
              </a:rPr>
              <a:t>10</a:t>
            </a:r>
            <a:r>
              <a:rPr lang="en-GB" sz="1300">
                <a:solidFill>
                  <a:srgbClr val="BFBFBF"/>
                </a:solidFill>
              </a:rPr>
              <a:t>; Marko Repse</a:t>
            </a:r>
            <a:r>
              <a:rPr baseline="30000" lang="en-GB" sz="1300">
                <a:solidFill>
                  <a:srgbClr val="BFBFBF"/>
                </a:solidFill>
              </a:rPr>
              <a:t>11,</a:t>
            </a:r>
            <a:r>
              <a:rPr lang="en-GB" sz="1300">
                <a:solidFill>
                  <a:srgbClr val="BFBFBF"/>
                </a:solidFill>
              </a:rPr>
              <a:t> </a:t>
            </a:r>
            <a:endParaRPr sz="1300">
              <a:solidFill>
                <a:srgbClr val="BFBFB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BFBFBF"/>
                </a:solidFill>
              </a:rPr>
              <a:t>HariPriya Sakethapuram</a:t>
            </a:r>
            <a:r>
              <a:rPr baseline="30000" lang="en-GB" sz="1300">
                <a:solidFill>
                  <a:srgbClr val="BFBFBF"/>
                </a:solidFill>
              </a:rPr>
              <a:t>12</a:t>
            </a:r>
            <a:r>
              <a:rPr lang="en-GB" sz="1300">
                <a:solidFill>
                  <a:srgbClr val="BFBFBF"/>
                </a:solidFill>
              </a:rPr>
              <a:t>, Andreia Siqueira</a:t>
            </a:r>
            <a:r>
              <a:rPr baseline="30000" lang="en-GB" sz="1300">
                <a:solidFill>
                  <a:srgbClr val="BFBFBF"/>
                </a:solidFill>
              </a:rPr>
              <a:t>13;</a:t>
            </a:r>
            <a:r>
              <a:rPr lang="en-GB" sz="1300">
                <a:solidFill>
                  <a:srgbClr val="BFBFBF"/>
                </a:solidFill>
              </a:rPr>
              <a:t> David Small</a:t>
            </a:r>
            <a:r>
              <a:rPr baseline="30000" lang="en-GB" sz="1300">
                <a:solidFill>
                  <a:srgbClr val="BFBFBF"/>
                </a:solidFill>
              </a:rPr>
              <a:t>14</a:t>
            </a:r>
            <a:r>
              <a:rPr lang="en-GB" sz="1300">
                <a:solidFill>
                  <a:srgbClr val="BFBFBF"/>
                </a:solidFill>
              </a:rPr>
              <a:t>, Medhavy Thankappan</a:t>
            </a:r>
            <a:r>
              <a:rPr baseline="30000" lang="en-GB" sz="1300">
                <a:solidFill>
                  <a:srgbClr val="BFBFBF"/>
                </a:solidFill>
              </a:rPr>
              <a:t>13,</a:t>
            </a:r>
            <a:r>
              <a:rPr lang="en-GB" sz="1300">
                <a:solidFill>
                  <a:srgbClr val="BFBFBF"/>
                </a:solidFill>
              </a:rPr>
              <a:t> </a:t>
            </a:r>
            <a:endParaRPr sz="1300">
              <a:solidFill>
                <a:srgbClr val="BFBFB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BFBFBF"/>
                </a:solidFill>
              </a:rPr>
              <a:t>John Truckenbrodt</a:t>
            </a:r>
            <a:r>
              <a:rPr baseline="30000" lang="en-GB" sz="1300">
                <a:solidFill>
                  <a:srgbClr val="BFBFBF"/>
                </a:solidFill>
              </a:rPr>
              <a:t>15</a:t>
            </a:r>
            <a:r>
              <a:rPr lang="en-GB" sz="1300">
                <a:solidFill>
                  <a:srgbClr val="BFBFBF"/>
                </a:solidFill>
              </a:rPr>
              <a:t>, Fang Yuan</a:t>
            </a:r>
            <a:r>
              <a:rPr baseline="30000" lang="en-GB" sz="1300">
                <a:solidFill>
                  <a:srgbClr val="BFBFBF"/>
                </a:solidFill>
              </a:rPr>
              <a:t>16</a:t>
            </a:r>
            <a:r>
              <a:rPr lang="en-GB" sz="1300">
                <a:solidFill>
                  <a:srgbClr val="BFBFBF"/>
                </a:solidFill>
              </a:rPr>
              <a:t>, Howard Zebker</a:t>
            </a:r>
            <a:r>
              <a:rPr baseline="30000" lang="en-GB" sz="1300">
                <a:solidFill>
                  <a:srgbClr val="BFBFBF"/>
                </a:solidFill>
              </a:rPr>
              <a:t>17</a:t>
            </a:r>
            <a:r>
              <a:rPr lang="en-GB" sz="1300">
                <a:solidFill>
                  <a:srgbClr val="BFBFBF"/>
                </a:solidFill>
              </a:rPr>
              <a:t>, Zheng-Shu Zhou</a:t>
            </a:r>
            <a:r>
              <a:rPr baseline="30000" lang="en-GB" sz="1300">
                <a:solidFill>
                  <a:srgbClr val="BFBFBF"/>
                </a:solidFill>
              </a:rPr>
              <a:t>18</a:t>
            </a:r>
            <a:endParaRPr baseline="30000" sz="1000">
              <a:solidFill>
                <a:srgbClr val="BFBFB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aseline="30000" lang="en-GB" sz="1000">
                <a:solidFill>
                  <a:srgbClr val="BFBFBF"/>
                </a:solidFill>
              </a:rPr>
            </a:br>
            <a:r>
              <a:rPr lang="en-GB">
                <a:solidFill>
                  <a:srgbClr val="BFBFBF"/>
                </a:solidFill>
              </a:rPr>
              <a:t> </a:t>
            </a:r>
            <a:r>
              <a:rPr lang="en-GB" sz="1300">
                <a:solidFill>
                  <a:srgbClr val="BFBFBF"/>
                </a:solidFill>
              </a:rPr>
              <a:t>1 – soloEO; 2 – JAXA; 3 – NRCan; 4 – ESA; 5 – NASA JPL;                  	</a:t>
            </a:r>
            <a:endParaRPr sz="1300">
              <a:solidFill>
                <a:srgbClr val="BFBFB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BFBFBF"/>
                </a:solidFill>
              </a:rPr>
              <a:t>6 – CONAE; 7 – CLS group; 8 – EBD; 9 – ASF; 10 – sarmap;</a:t>
            </a:r>
            <a:endParaRPr sz="1300">
              <a:solidFill>
                <a:srgbClr val="BFBFB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BFBFBF"/>
                </a:solidFill>
              </a:rPr>
              <a:t>11 – Sinergise; 12 – ISRO; 13 – Geoscience Australia;</a:t>
            </a:r>
            <a:endParaRPr sz="1300">
              <a:solidFill>
                <a:srgbClr val="BFBFB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BFBFBF"/>
                </a:solidFill>
              </a:rPr>
              <a:t>14 – Univ. Zürich; 15 – DLR; 16 – Digital Earth Africa;</a:t>
            </a:r>
            <a:endParaRPr sz="1300">
              <a:solidFill>
                <a:srgbClr val="BFBFB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BFBFBF"/>
                </a:solidFill>
              </a:rPr>
              <a:t>17 – Stanford Univ; 18 – CSIRO</a:t>
            </a:r>
            <a:endParaRPr sz="1300">
              <a:solidFill>
                <a:srgbClr val="BFBFB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/>
          <p:nvPr/>
        </p:nvSpPr>
        <p:spPr>
          <a:xfrm>
            <a:off x="2949214" y="1141017"/>
            <a:ext cx="6078300" cy="1754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Large number of SAR PFSs (NRB, </a:t>
            </a:r>
            <a:r>
              <a:rPr b="0" i="0" lang="en-GB" sz="12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POL</a:t>
            </a: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0" i="0" lang="en-GB" sz="12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ORB</a:t>
            </a: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0" i="0" lang="en-GB" sz="12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GSLC</a:t>
            </a: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 – and more to come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○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Challenge for users and data providers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70% commonality of parameters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Common parameters must match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Revisions to one PFS may affect several or all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Challenge to keep track &amp; risk for inadvertent inconsistencies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2" name="Google Shape;17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214" y="1226220"/>
            <a:ext cx="2700000" cy="2937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5319" y="3179072"/>
            <a:ext cx="2700000" cy="1312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77267" y="3179073"/>
            <a:ext cx="2700000" cy="131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 txBox="1"/>
          <p:nvPr/>
        </p:nvSpPr>
        <p:spPr>
          <a:xfrm>
            <a:off x="116237" y="-1"/>
            <a:ext cx="678449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CEOS-ARD for Synthetic Aperture Radar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269233" y="4532265"/>
            <a:ext cx="8536085" cy="3000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42 of 60 parameters common across the SAR PFSs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 txBox="1"/>
          <p:nvPr/>
        </p:nvSpPr>
        <p:spPr>
          <a:xfrm>
            <a:off x="116237" y="-1"/>
            <a:ext cx="678449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2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CARD4SAR – </a:t>
            </a:r>
            <a:r>
              <a:rPr b="0" i="0" lang="en-GB" sz="2200" u="none" cap="none" strike="noStrike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One PFS to Rule Them All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5"/>
          <p:cNvSpPr txBox="1"/>
          <p:nvPr/>
        </p:nvSpPr>
        <p:spPr>
          <a:xfrm>
            <a:off x="476934" y="1106369"/>
            <a:ext cx="5633309" cy="3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GB" sz="700" u="none" cap="none" strike="noStrike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</a:t>
            </a: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Single PFS for all CEOS-ARD SAR products: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8594" lvl="1" marL="6858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–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NRB, </a:t>
            </a:r>
            <a:r>
              <a:rPr b="0" i="0" lang="en-GB" sz="12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POL</a:t>
            </a: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0" i="0" lang="en-GB" sz="12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ORB</a:t>
            </a: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0" i="0" lang="en-GB" sz="12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GLSC</a:t>
            </a:r>
            <a:endParaRPr b="0" i="0" sz="2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693" lvl="1" marL="6858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8594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Benefits: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8594" lvl="1" marL="6858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–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Ensure consistent parameter names and specifications across all SAR PFSs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8594" lvl="1" marL="6858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–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Simplify PFS revisions and change tracking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8594" lvl="1" marL="6858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–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Simplifying interface with ongoing external standarisation frameworks (OGC/ISO, STAC)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9693" lvl="1" marL="6858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8594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Elegance: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8593" lvl="1" marL="6858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–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CARD4SAR PFS facilitates the generation of </a:t>
            </a:r>
            <a:r>
              <a:rPr b="0" i="0" lang="en-GB" sz="12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one, several or all </a:t>
            </a: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of the CARD SAR products – a true combined SAR ARD product</a:t>
            </a:r>
            <a:endParaRPr/>
          </a:p>
          <a:p>
            <a:pPr indent="-178593" lvl="1" marL="6858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–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Reduces duplication of per-pixel metadata</a:t>
            </a:r>
            <a:endParaRPr/>
          </a:p>
          <a:p>
            <a:pPr indent="-89693" lvl="1" marL="6858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64306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5"/>
          <p:cNvSpPr txBox="1"/>
          <p:nvPr/>
        </p:nvSpPr>
        <p:spPr>
          <a:xfrm>
            <a:off x="5650183" y="3384449"/>
            <a:ext cx="294069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GB" sz="1200" u="none" cap="none" strike="noStrike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CEOS</a:t>
            </a:r>
            <a:r>
              <a:rPr i="1" lang="en-GB" sz="1200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b="0" i="1" lang="en-GB" sz="1200" u="none" cap="none" strike="noStrike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ARD for SAR</a:t>
            </a:r>
            <a:endParaRPr b="0" i="1" sz="1200" u="none" cap="none" strike="noStrike">
              <a:solidFill>
                <a:srgbClr val="FFC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4" name="Google Shape;18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5606" y="1796668"/>
            <a:ext cx="1249846" cy="151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941" y="1040663"/>
            <a:ext cx="290375" cy="352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941" y="1650263"/>
            <a:ext cx="290375" cy="352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941" y="3369709"/>
            <a:ext cx="290375" cy="352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"/>
          <p:cNvSpPr txBox="1"/>
          <p:nvPr/>
        </p:nvSpPr>
        <p:spPr>
          <a:xfrm>
            <a:off x="116237" y="-1"/>
            <a:ext cx="678449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2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CARD4SAR – </a:t>
            </a:r>
            <a:r>
              <a:rPr b="0" i="0" lang="en-GB" sz="2200" u="none" cap="none" strike="noStrike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One PFS to Rule Them All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6"/>
          <p:cNvSpPr txBox="1"/>
          <p:nvPr/>
        </p:nvSpPr>
        <p:spPr>
          <a:xfrm>
            <a:off x="476935" y="1051944"/>
            <a:ext cx="4095000" cy="23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1" i="0" lang="en-GB" sz="1600" u="none" cap="none" strike="noStrike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     CARD4SAR Metadata</a:t>
            </a:r>
            <a:endParaRPr b="0" i="0" sz="700" u="none" cap="none" strike="noStrike">
              <a:solidFill>
                <a:srgbClr val="FFC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8594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Accompanying single metadata specification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9693" lvl="1" marL="6858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8594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Consistent mapping of parameter names between PFS and metadata</a:t>
            </a:r>
            <a:endParaRPr b="0" i="0" sz="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9693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8594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Specs for XML format but data provider may select other metadata formats</a:t>
            </a:r>
            <a:endParaRPr b="0" i="0" sz="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64306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8594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(For discussion – need for additional GeoJson spec (for selected parameter) to support STAC) </a:t>
            </a:r>
            <a:endParaRPr b="0" i="0" sz="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64306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8594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Non-mandatory (Target req.)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9693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4" name="Google Shape;194;p6"/>
          <p:cNvPicPr preferRelativeResize="0"/>
          <p:nvPr/>
        </p:nvPicPr>
        <p:blipFill rotWithShape="1">
          <a:blip r:embed="rId3">
            <a:alphaModFix/>
          </a:blip>
          <a:srcRect b="56587" l="0" r="0" t="0"/>
          <a:stretch/>
        </p:blipFill>
        <p:spPr>
          <a:xfrm>
            <a:off x="4670610" y="3143250"/>
            <a:ext cx="3696629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4322" y="856557"/>
            <a:ext cx="3810845" cy="2427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40205" y="3914898"/>
            <a:ext cx="2368460" cy="761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1310" y="1035119"/>
            <a:ext cx="290375" cy="352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"/>
          <p:cNvSpPr txBox="1"/>
          <p:nvPr/>
        </p:nvSpPr>
        <p:spPr>
          <a:xfrm>
            <a:off x="500073" y="2253665"/>
            <a:ext cx="7923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>
                <a:srgbClr val="002569"/>
              </a:buClr>
              <a:buSzPts val="960"/>
              <a:buFont typeface="Arial"/>
              <a:buNone/>
            </a:pPr>
            <a:r>
              <a:t/>
            </a:r>
            <a:endParaRPr b="1" i="0" sz="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>
                <a:srgbClr val="002569"/>
              </a:buClr>
              <a:buSzPts val="96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Implications on the existing portfolio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>
                <a:srgbClr val="002569"/>
              </a:buClr>
              <a:buSzPts val="96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of CEOS-ARD SAR products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>
                <a:srgbClr val="002569"/>
              </a:buClr>
              <a:buSzPts val="96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0"/>
          <p:cNvSpPr txBox="1"/>
          <p:nvPr/>
        </p:nvSpPr>
        <p:spPr>
          <a:xfrm>
            <a:off x="116237" y="59821"/>
            <a:ext cx="6784494" cy="640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LSI-VC-14 – Agenda Item 5.2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"/>
          <p:cNvSpPr txBox="1"/>
          <p:nvPr/>
        </p:nvSpPr>
        <p:spPr>
          <a:xfrm>
            <a:off x="396992" y="1074000"/>
            <a:ext cx="2833318" cy="199394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>
                <a:srgbClr val="002569"/>
              </a:buClr>
              <a:buSzPts val="128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Traceability – PFS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PFS Document History tracks revisions to each original SAR PFS (NRB, POL, ORB, GSLC)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 changes to THRESHOLD requirements of endorsed PFSs (NRB v5.5, POL v3.5, ORB v1.0) in CARD4SAR v1.0</a:t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9" name="Google Shape;20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2592" y="1074000"/>
            <a:ext cx="4690276" cy="364905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1"/>
          <p:cNvSpPr/>
          <p:nvPr/>
        </p:nvSpPr>
        <p:spPr>
          <a:xfrm>
            <a:off x="5853870" y="1073999"/>
            <a:ext cx="1281868" cy="3649053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1"/>
          <p:cNvSpPr txBox="1"/>
          <p:nvPr/>
        </p:nvSpPr>
        <p:spPr>
          <a:xfrm>
            <a:off x="116237" y="59821"/>
            <a:ext cx="6784494" cy="640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LSI-VC-14 – Agenda Item 5.2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2"/>
          <p:cNvSpPr txBox="1"/>
          <p:nvPr/>
        </p:nvSpPr>
        <p:spPr>
          <a:xfrm>
            <a:off x="362809" y="883037"/>
            <a:ext cx="2833318" cy="199394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>
                <a:srgbClr val="002569"/>
              </a:buClr>
              <a:buSzPts val="128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Traceability – Metadata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7" name="Google Shape;21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0119" y="1462486"/>
            <a:ext cx="7283762" cy="321090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2"/>
          <p:cNvSpPr txBox="1"/>
          <p:nvPr/>
        </p:nvSpPr>
        <p:spPr>
          <a:xfrm>
            <a:off x="116237" y="59821"/>
            <a:ext cx="6784494" cy="640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LSI-VC-14 – Agenda Item 5.2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"/>
          <p:cNvSpPr txBox="1"/>
          <p:nvPr/>
        </p:nvSpPr>
        <p:spPr>
          <a:xfrm>
            <a:off x="500073" y="2372415"/>
            <a:ext cx="7923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>
                <a:srgbClr val="002569"/>
              </a:buClr>
              <a:buSzPts val="960"/>
              <a:buFont typeface="Arial"/>
              <a:buNone/>
            </a:pPr>
            <a:r>
              <a:t/>
            </a:r>
            <a:endParaRPr b="1" i="0" sz="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>
                <a:srgbClr val="002569"/>
              </a:buClr>
              <a:buSzPts val="96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Discussion and potential endorsement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>
                <a:srgbClr val="002569"/>
              </a:buClr>
              <a:buSzPts val="96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>
                <a:srgbClr val="002569"/>
              </a:buClr>
              <a:buSzPts val="96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23"/>
          <p:cNvSpPr txBox="1"/>
          <p:nvPr/>
        </p:nvSpPr>
        <p:spPr>
          <a:xfrm>
            <a:off x="116237" y="59821"/>
            <a:ext cx="6784494" cy="640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LSI-VC-14 – Agenda Item 5.2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/>
        </p:nvSpPr>
        <p:spPr>
          <a:xfrm>
            <a:off x="116237" y="59821"/>
            <a:ext cx="6784494" cy="640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LSI-VC-14 – Agenda Item 5.2</a:t>
            </a: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476924" y="798258"/>
            <a:ext cx="7923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-117632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8592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SAR &amp; Lidar PFS status</a:t>
            </a:r>
            <a:endParaRPr/>
          </a:p>
          <a:p>
            <a:pPr indent="-117632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8592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PFSs for consideration @ LSI-VC-14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8593" lvl="1" marL="6858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Geocoded SLC</a:t>
            </a:r>
            <a:endParaRPr/>
          </a:p>
          <a:p>
            <a:pPr indent="-178593" lvl="1" marL="6858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Combined “CEOS-ARD for SAR”</a:t>
            </a:r>
            <a:endParaRPr/>
          </a:p>
          <a:p>
            <a:pPr indent="-117633" lvl="1" marL="6858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8592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Implications on the existing portfolio of CEOS-ARD SAR products</a:t>
            </a:r>
            <a:endParaRPr/>
          </a:p>
          <a:p>
            <a:pPr indent="-117632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8592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Discussion and potential endorsement.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/>
        </p:nvSpPr>
        <p:spPr>
          <a:xfrm>
            <a:off x="500073" y="2372415"/>
            <a:ext cx="7923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>
                <a:srgbClr val="002569"/>
              </a:buClr>
              <a:buSzPts val="960"/>
              <a:buFont typeface="Arial"/>
              <a:buNone/>
            </a:pPr>
            <a:r>
              <a:t/>
            </a:r>
            <a:endParaRPr b="1" i="0" sz="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>
                <a:srgbClr val="002569"/>
              </a:buClr>
              <a:buSzPts val="96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SAR and Lidar PFS status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116237" y="59821"/>
            <a:ext cx="6784494" cy="640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LSI-VC-14 – Agenda Item 5.2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/>
        </p:nvSpPr>
        <p:spPr>
          <a:xfrm>
            <a:off x="116237" y="-1"/>
            <a:ext cx="678449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CEOS-ARD for (Spaceborne) Lidar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476924" y="994268"/>
            <a:ext cx="54477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PFS: </a:t>
            </a:r>
            <a:r>
              <a:rPr b="1" i="0" lang="en-GB" sz="14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Lidar Terrain &amp; Canopy Height</a:t>
            </a:r>
            <a:endParaRPr b="0" i="0" sz="600" u="none" cap="none" strike="noStrike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3832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Footprint (1D single-source) product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3832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Gridded (2D multi-source) product – under discussion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3832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Prime focus on spaceborne Lidar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3834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Accommodating full waveform and photon counting systems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44780" lvl="0" marL="335756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420"/>
              <a:buFont typeface="Noto Sans Symbols"/>
              <a:buNone/>
            </a:pPr>
            <a:r>
              <a:t/>
            </a:r>
            <a:endParaRPr b="1" i="0" sz="525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Current ARD-Lidar team members</a:t>
            </a:r>
            <a:endParaRPr b="0" i="0" sz="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Lidar mission teams: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GEDI, MOLI, ICESat-2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 Providers: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NASA LP-DAAC; NSIDC; </a:t>
            </a:r>
            <a:r>
              <a:rPr b="0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USGS (TBC),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Science community</a:t>
            </a:r>
            <a:endParaRPr b="0" i="0" sz="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48114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480"/>
              <a:buFont typeface="Noto Sans Symbols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Schedule (easy does it...)</a:t>
            </a:r>
            <a:endParaRPr b="0" i="0" sz="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First PSF draft: Q1/2024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7634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7" name="Google Shape;8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7091" y="2832721"/>
            <a:ext cx="3940020" cy="151803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88" name="Google Shape;88;p2"/>
          <p:cNvSpPr txBox="1"/>
          <p:nvPr/>
        </p:nvSpPr>
        <p:spPr>
          <a:xfrm>
            <a:off x="5430385" y="4381747"/>
            <a:ext cx="3102342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-GB" sz="10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Terrain</a:t>
            </a:r>
            <a:r>
              <a:rPr b="0" i="1" lang="en-GB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&amp; </a:t>
            </a:r>
            <a:r>
              <a:rPr b="0" i="1" lang="en-GB" sz="10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canopy top </a:t>
            </a:r>
            <a:r>
              <a:rPr b="0" i="1" lang="en-GB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height from ICESat-2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-GB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(Neuenschwander et al, 2019)</a:t>
            </a:r>
            <a:endParaRPr b="0" i="1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8658" y="960328"/>
            <a:ext cx="1244145" cy="124414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/>
          <p:cNvSpPr txBox="1"/>
          <p:nvPr/>
        </p:nvSpPr>
        <p:spPr>
          <a:xfrm>
            <a:off x="5614447" y="2204473"/>
            <a:ext cx="305261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-GB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Lidar Terrain &amp; Canopy Top Height </a:t>
            </a:r>
            <a:r>
              <a:rPr b="0" i="1" lang="en-GB" sz="1000" u="sng" cap="none" strike="noStrike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PFS draft</a:t>
            </a:r>
            <a:r>
              <a:rPr b="0" i="1" lang="en-GB" sz="1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i="1" lang="en-GB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(based on new CEOS-ARD PFS template)</a:t>
            </a:r>
            <a:endParaRPr b="0" i="0" sz="1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/>
        </p:nvSpPr>
        <p:spPr>
          <a:xfrm>
            <a:off x="116237" y="-1"/>
            <a:ext cx="678449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CEOS-ARD for Synthetic Aperture Radar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8635" y="1198162"/>
            <a:ext cx="4402876" cy="3246516"/>
          </a:xfrm>
          <a:prstGeom prst="rect">
            <a:avLst/>
          </a:prstGeom>
          <a:noFill/>
          <a:ln>
            <a:noFill/>
          </a:ln>
          <a:effectLst>
            <a:outerShdw blurRad="121691" rotWithShape="0" algn="tl" dir="2700000" dist="133250">
              <a:srgbClr val="000000">
                <a:alpha val="40000"/>
              </a:srgbClr>
            </a:outerShdw>
          </a:effectLst>
        </p:spPr>
      </p:pic>
      <p:sp>
        <p:nvSpPr>
          <p:cNvPr id="97" name="Google Shape;97;p3"/>
          <p:cNvSpPr txBox="1"/>
          <p:nvPr/>
        </p:nvSpPr>
        <p:spPr>
          <a:xfrm>
            <a:off x="263250" y="798250"/>
            <a:ext cx="88806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>
                <a:srgbClr val="002569"/>
              </a:buClr>
              <a:buSzPts val="96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Endorsed:</a:t>
            </a:r>
            <a:endParaRPr b="0" i="0" sz="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Normalised Radar Backscatter (NRB v5.5)</a:t>
            </a:r>
            <a:endParaRPr b="1" i="0" sz="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Montserrat"/>
              <a:buChar char="❖"/>
            </a:pPr>
            <a:r>
              <a:rPr b="0" i="0" lang="en-GB" sz="12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Polarimetric Radar (POL v3.5)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Montserrat"/>
              <a:buChar char="❖"/>
            </a:pPr>
            <a:r>
              <a:rPr b="0" i="0" lang="en-GB" sz="12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Ocean Radar Backscatter (ORB v1.0)</a:t>
            </a:r>
            <a:endParaRPr b="0" i="0" sz="100" u="none" cap="none" strike="noStrike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endorsement @ LSI-VC-14:</a:t>
            </a:r>
            <a:endParaRPr b="1" i="0" sz="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❖"/>
            </a:pPr>
            <a:r>
              <a:rPr b="0" i="0" lang="en-GB" sz="12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Geocoded SLC (GSLC)</a:t>
            </a:r>
            <a:endParaRPr b="0" i="0" sz="1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1" i="0" sz="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Next in line:</a:t>
            </a:r>
            <a:endParaRPr b="1" i="0" sz="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7030A0"/>
              </a:buClr>
              <a:buSzPts val="1200"/>
              <a:buFont typeface="Montserrat"/>
              <a:buChar char="❖"/>
            </a:pPr>
            <a:r>
              <a:rPr b="0" i="0" lang="en-GB" sz="1200" u="none" cap="none" strike="noStrike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Interferometric Radar (INSAR)</a:t>
            </a:r>
            <a:endParaRPr b="0" i="0" sz="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>
                <a:srgbClr val="002569"/>
              </a:buClr>
              <a:buSzPts val="960"/>
              <a:buFont typeface="Arial"/>
              <a:buNone/>
            </a:pPr>
            <a:r>
              <a:t/>
            </a:r>
            <a:endParaRPr b="1" i="0" sz="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>
                <a:srgbClr val="002569"/>
              </a:buClr>
              <a:buSzPts val="96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Community uptake:</a:t>
            </a:r>
            <a:endParaRPr b="0" i="0" sz="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8592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Approved NRB compliant: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8593" lvl="1" marL="6858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DE-Africa/Sinergise (Sentinel-1)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8593" lvl="1" marL="6858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JAXA (ALOS-2 PALSAR-2)</a:t>
            </a:r>
            <a:endParaRPr/>
          </a:p>
          <a:p>
            <a:pPr indent="-178593" lvl="1" marL="6858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CSIRO (NovaSAR-1) </a:t>
            </a:r>
            <a:r>
              <a:rPr b="0" i="0" lang="en-GB" sz="12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[NEW]</a:t>
            </a:r>
            <a:endParaRPr b="0" i="0" sz="14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178592" lvl="0" marL="3429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Ongoing NRB self-assessments or preps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8593" lvl="1" marL="68580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ESA (</a:t>
            </a: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all SAR</a:t>
            </a: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), DLR (S1), NASA (OPERA), CONAE (SAOCOM), ISRO (RISAT-1A), KARI (</a:t>
            </a: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KOMPSAT-5), 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/>
        </p:nvSpPr>
        <p:spPr>
          <a:xfrm>
            <a:off x="500073" y="2253665"/>
            <a:ext cx="7923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>
                <a:srgbClr val="002569"/>
              </a:buClr>
              <a:buSzPts val="960"/>
              <a:buFont typeface="Arial"/>
              <a:buNone/>
            </a:pPr>
            <a:r>
              <a:t/>
            </a:r>
            <a:endParaRPr b="1" i="0" sz="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>
                <a:srgbClr val="002569"/>
              </a:buClr>
              <a:buSzPts val="96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Geocoded Single-Look Complex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>
                <a:srgbClr val="002569"/>
              </a:buClr>
              <a:buSzPts val="96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[GSLC]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116237" y="59821"/>
            <a:ext cx="6784494" cy="640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LSI-VC-14 – Agenda Item 5.2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/>
        </p:nvSpPr>
        <p:spPr>
          <a:xfrm>
            <a:off x="116237" y="-1"/>
            <a:ext cx="678449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Geocoded Single-Look Complex [GSLC]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267348" y="997795"/>
            <a:ext cx="4304652" cy="1712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GSLC Measurement data:</a:t>
            </a:r>
            <a:endParaRPr/>
          </a:p>
          <a:p>
            <a:pPr indent="-107157" lvl="7" marL="107157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Geometric Terrain Correction (map proj) relative to a common reference orbit</a:t>
            </a:r>
            <a:endParaRPr/>
          </a:p>
          <a:p>
            <a:pPr indent="-46197" lvl="7" marL="107157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07157" lvl="3" marL="107157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Radiometric Slope Correction (RTC)</a:t>
            </a:r>
            <a:endParaRPr/>
          </a:p>
          <a:p>
            <a:pPr indent="-46197" lvl="3" marL="107157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07157" lvl="3" marL="107157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Backscatter expressed as gamma-nought, γ0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07157" lvl="0" marL="107157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Measurement data provided in complex (float64) format from which backscatter </a:t>
            </a:r>
            <a:r>
              <a:rPr b="1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amplitude/power </a:t>
            </a: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phase</a:t>
            </a: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can be derived.</a:t>
            </a:r>
            <a:endParaRPr/>
          </a:p>
          <a:p>
            <a:pPr indent="-46197" lvl="0" marL="107157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07157" lvl="0" marL="107157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Co-registered GSLC images in a stack have same geometry 🡪 interferometric applications feasible by simple image math.</a:t>
            </a:r>
            <a:endParaRPr/>
          </a:p>
          <a:p>
            <a:pPr indent="-46197" lvl="0" marL="107157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5846863" y="853888"/>
            <a:ext cx="3254781" cy="246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-GB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RCM1  ©CSA Proc. F. Charbonneau, NRCan</a:t>
            </a:r>
            <a:endParaRPr b="0" i="1" sz="1000" u="none" cap="none" strike="noStrike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1" name="Google Shape;111;p4"/>
          <p:cNvGrpSpPr/>
          <p:nvPr/>
        </p:nvGrpSpPr>
        <p:grpSpPr>
          <a:xfrm>
            <a:off x="4772882" y="1084473"/>
            <a:ext cx="3555593" cy="1980000"/>
            <a:chOff x="4772882" y="934000"/>
            <a:chExt cx="3878829" cy="2160000"/>
          </a:xfrm>
        </p:grpSpPr>
        <p:pic>
          <p:nvPicPr>
            <p:cNvPr id="112" name="Google Shape;112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72882" y="934000"/>
              <a:ext cx="1901957" cy="2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49754" y="934000"/>
              <a:ext cx="1901957" cy="21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4"/>
            <p:cNvSpPr txBox="1"/>
            <p:nvPr/>
          </p:nvSpPr>
          <p:spPr>
            <a:xfrm>
              <a:off x="5548631" y="2670906"/>
              <a:ext cx="2893558" cy="2615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1" lang="en-GB" sz="11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HH                                                HV</a:t>
              </a:r>
              <a:endParaRPr b="0" i="1" sz="1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15" name="Google Shape;115;p4"/>
          <p:cNvGrpSpPr/>
          <p:nvPr/>
        </p:nvGrpSpPr>
        <p:grpSpPr>
          <a:xfrm>
            <a:off x="5811846" y="2968486"/>
            <a:ext cx="2454977" cy="1600503"/>
            <a:chOff x="845080" y="183445"/>
            <a:chExt cx="7250287" cy="7657502"/>
          </a:xfrm>
        </p:grpSpPr>
        <p:pic>
          <p:nvPicPr>
            <p:cNvPr descr="SAR_Kilauea.jpg" id="116" name="Google Shape;116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45080" y="183445"/>
              <a:ext cx="3135487" cy="35427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4"/>
            <p:cNvSpPr txBox="1"/>
            <p:nvPr/>
          </p:nvSpPr>
          <p:spPr>
            <a:xfrm>
              <a:off x="2301022" y="2543015"/>
              <a:ext cx="254148" cy="1735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SAR_Kilauea.jpg" id="118" name="Google Shape;118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97480" y="335845"/>
              <a:ext cx="3135487" cy="3542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AR_Kilauea.jpg" id="119" name="Google Shape;119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9880" y="488245"/>
              <a:ext cx="3135487" cy="3542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AR_Kilauea.jpg" id="120" name="Google Shape;120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302280" y="640645"/>
              <a:ext cx="3135487" cy="3542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AR_Kilauea.jpg" id="121" name="Google Shape;121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54680" y="793045"/>
              <a:ext cx="3135487" cy="3542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AR_Kilauea.jpg" id="122" name="Google Shape;122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07080" y="945445"/>
              <a:ext cx="3135487" cy="3542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AR_Kilauea.jpg" id="123" name="Google Shape;123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59480" y="1097845"/>
              <a:ext cx="3135487" cy="3542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AR_Kilauea.jpg" id="124" name="Google Shape;124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11880" y="1250245"/>
              <a:ext cx="3135487" cy="3542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AR_Kilauea.jpg" id="125" name="Google Shape;125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064280" y="1402645"/>
              <a:ext cx="3135487" cy="3542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AR_Kilauea.jpg" id="126" name="Google Shape;126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16680" y="1555045"/>
              <a:ext cx="3135487" cy="3542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AR_Kilauea.jpg" id="127" name="Google Shape;127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369080" y="1707445"/>
              <a:ext cx="3135487" cy="3542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AR_Kilauea.jpg" id="128" name="Google Shape;128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521480" y="1859845"/>
              <a:ext cx="3135487" cy="3542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AR_Kilauea.jpg" id="129" name="Google Shape;129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73880" y="2012245"/>
              <a:ext cx="3135487" cy="3542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AR_Kilauea.jpg" id="130" name="Google Shape;130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826280" y="2164645"/>
              <a:ext cx="3135487" cy="3542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AR_Kilauea.jpg" id="131" name="Google Shape;131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978680" y="2317045"/>
              <a:ext cx="3135487" cy="3542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AR_Kilauea.jpg" id="132" name="Google Shape;132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131080" y="2469445"/>
              <a:ext cx="3135487" cy="3542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AR_Kilauea.jpg" id="133" name="Google Shape;133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283480" y="2621845"/>
              <a:ext cx="3135487" cy="3542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AR_Kilauea.jpg" id="134" name="Google Shape;134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35880" y="2774245"/>
              <a:ext cx="3135487" cy="3542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AR_Kilauea.jpg" id="135" name="Google Shape;135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588280" y="2926645"/>
              <a:ext cx="3135487" cy="3542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AR_Kilauea.jpg" id="136" name="Google Shape;136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740680" y="3079045"/>
              <a:ext cx="3135487" cy="3542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AR_Kilauea.jpg" id="137" name="Google Shape;137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93080" y="3231445"/>
              <a:ext cx="3135487" cy="3542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AR_Kilauea.jpg" id="138" name="Google Shape;138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45480" y="3383845"/>
              <a:ext cx="3135487" cy="3542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AR_Kilauea.jpg" id="139" name="Google Shape;139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97880" y="3536245"/>
              <a:ext cx="3135487" cy="3542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AR_Kilauea.jpg" id="140" name="Google Shape;140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50280" y="3688645"/>
              <a:ext cx="3135487" cy="3542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AR_Kilauea.jpg" id="141" name="Google Shape;141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02680" y="3841045"/>
              <a:ext cx="3135487" cy="3542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AR_Kilauea.jpg" id="142" name="Google Shape;142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655080" y="3993445"/>
              <a:ext cx="3135487" cy="3542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AR_Kilauea.jpg" id="143" name="Google Shape;143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807480" y="4145845"/>
              <a:ext cx="3135487" cy="3542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AR_Kilauea.jpg" id="144" name="Google Shape;144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959880" y="4298245"/>
              <a:ext cx="3135487" cy="35427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5" name="Google Shape;145;p4"/>
          <p:cNvSpPr txBox="1"/>
          <p:nvPr/>
        </p:nvSpPr>
        <p:spPr>
          <a:xfrm>
            <a:off x="5164917" y="4641041"/>
            <a:ext cx="3254781" cy="246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-GB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PALSAR GSLC stack. Proc. H. Zebker</a:t>
            </a:r>
            <a:endParaRPr b="0" i="1" sz="1000" u="none" cap="none" strike="noStrike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/>
          <p:nvPr/>
        </p:nvSpPr>
        <p:spPr>
          <a:xfrm>
            <a:off x="116237" y="-1"/>
            <a:ext cx="6784494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Geocoded Single-Look Complex [GSLC]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225625" y="854850"/>
            <a:ext cx="5529598" cy="3514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Per-Pixel Metadata (Common for all SAR PFSs)</a:t>
            </a:r>
            <a:endParaRPr/>
          </a:p>
          <a:p>
            <a:pPr indent="-107157" lvl="0" marL="107157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 Mask Image (Thresh.)</a:t>
            </a:r>
            <a:endParaRPr/>
          </a:p>
          <a:p>
            <a:pPr indent="-107157" lvl="0" marL="107157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Scattering Area Image (Goal)</a:t>
            </a:r>
            <a:endParaRPr/>
          </a:p>
          <a:p>
            <a:pPr indent="-107157" lvl="0" marL="107157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Local Incident Angle Image (T)</a:t>
            </a:r>
            <a:endParaRPr/>
          </a:p>
          <a:p>
            <a:pPr indent="-107157" lvl="0" marL="107157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Ellipsoidal Incident Angle Image (G)</a:t>
            </a:r>
            <a:endParaRPr/>
          </a:p>
          <a:p>
            <a:pPr indent="-107157" lvl="0" marL="107157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Noise Power Image (G)</a:t>
            </a:r>
            <a:endParaRPr/>
          </a:p>
          <a:p>
            <a:pPr indent="-107157" lvl="0" marL="107157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Gamma-to- Sigma Ratio Image (G)</a:t>
            </a:r>
            <a:endParaRPr/>
          </a:p>
          <a:p>
            <a:pPr indent="-107157" lvl="0" marL="107157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Acquisition ID Image (T)</a:t>
            </a:r>
            <a:endParaRPr/>
          </a:p>
          <a:p>
            <a:pPr indent="-107157" lvl="0" marL="107157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Per-pixel DEM (G)</a:t>
            </a:r>
            <a:endParaRPr b="0" i="0" sz="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Per-Pixel Metadata (GSLC specific)</a:t>
            </a:r>
            <a:endParaRPr/>
          </a:p>
          <a:p>
            <a:pPr indent="-107157" lvl="0" marL="107157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Radar Unit Look Vector Grid Image (G)</a:t>
            </a:r>
            <a:endParaRPr/>
          </a:p>
          <a:p>
            <a:pPr indent="-107157" lvl="0" marL="107157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Slant Range Sensor to Surface Image (G)</a:t>
            </a:r>
            <a:endParaRPr/>
          </a:p>
          <a:p>
            <a:pPr indent="-107157" lvl="0" marL="107157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InSAR Phase Uncertainty Image (G)</a:t>
            </a:r>
            <a:endParaRPr/>
          </a:p>
          <a:p>
            <a:pPr indent="-107157" lvl="0" marL="107157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Atmospheric Phase Correction Image (G)</a:t>
            </a:r>
            <a:endParaRPr/>
          </a:p>
          <a:p>
            <a:pPr indent="-107157" lvl="0" marL="107157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Char char="❖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Ionospheric Phase Correction Image (G)</a:t>
            </a:r>
            <a:endParaRPr/>
          </a:p>
          <a:p>
            <a:pPr indent="-46197" lvl="0" marL="107157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197" lvl="0" marL="107157" marR="0" rtl="0" algn="l">
              <a:lnSpc>
                <a:spcPct val="115000"/>
              </a:lnSpc>
              <a:spcBef>
                <a:spcPts val="281"/>
              </a:spcBef>
              <a:spcAft>
                <a:spcPts val="0"/>
              </a:spcAft>
              <a:buClr>
                <a:srgbClr val="1F497D"/>
              </a:buClr>
              <a:buSzPts val="96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2" name="Google Shape;15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3924" y="821996"/>
            <a:ext cx="174346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49808" y="821996"/>
            <a:ext cx="1751617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15967" y="2641363"/>
            <a:ext cx="1751145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53894" y="2641363"/>
            <a:ext cx="1749102" cy="19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 txBox="1"/>
          <p:nvPr/>
        </p:nvSpPr>
        <p:spPr>
          <a:xfrm>
            <a:off x="5889219" y="4644513"/>
            <a:ext cx="3254781" cy="246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-GB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RCM1  ©CSA Proc. F. Charbonneau, NRCan</a:t>
            </a:r>
            <a:endParaRPr b="0" i="1" sz="1000" u="none" cap="none" strike="noStrike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8264549" y="2659045"/>
            <a:ext cx="107689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Radar Unit Look Vector</a:t>
            </a:r>
            <a:endParaRPr/>
          </a:p>
        </p:txBody>
      </p:sp>
      <p:sp>
        <p:nvSpPr>
          <p:cNvPr id="158" name="Google Shape;158;p17"/>
          <p:cNvSpPr txBox="1"/>
          <p:nvPr/>
        </p:nvSpPr>
        <p:spPr>
          <a:xfrm>
            <a:off x="7262978" y="938362"/>
            <a:ext cx="107689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InSAR Phase</a:t>
            </a:r>
            <a:endParaRPr/>
          </a:p>
        </p:txBody>
      </p:sp>
      <p:sp>
        <p:nvSpPr>
          <p:cNvPr id="159" name="Google Shape;159;p17"/>
          <p:cNvSpPr txBox="1"/>
          <p:nvPr/>
        </p:nvSpPr>
        <p:spPr>
          <a:xfrm>
            <a:off x="4765111" y="3969499"/>
            <a:ext cx="107689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Gamma-to- Sigma Ratio</a:t>
            </a:r>
            <a:endParaRPr/>
          </a:p>
        </p:txBody>
      </p:sp>
      <p:sp>
        <p:nvSpPr>
          <p:cNvPr id="160" name="Google Shape;160;p17"/>
          <p:cNvSpPr txBox="1"/>
          <p:nvPr/>
        </p:nvSpPr>
        <p:spPr>
          <a:xfrm>
            <a:off x="5317857" y="890103"/>
            <a:ext cx="107689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Complex backscatter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/>
          <p:nvPr/>
        </p:nvSpPr>
        <p:spPr>
          <a:xfrm>
            <a:off x="500073" y="2253665"/>
            <a:ext cx="7923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>
                <a:srgbClr val="002569"/>
              </a:buClr>
              <a:buSzPts val="960"/>
              <a:buFont typeface="Arial"/>
              <a:buNone/>
            </a:pPr>
            <a:r>
              <a:t/>
            </a:r>
            <a:endParaRPr b="1" i="0" sz="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>
                <a:srgbClr val="002569"/>
              </a:buClr>
              <a:buSzPts val="96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</a:t>
            </a: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b="1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ARD for Synthetic Aperture Radar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Clr>
                <a:srgbClr val="002569"/>
              </a:buClr>
              <a:buSzPts val="96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[CARD4SAR]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116237" y="59821"/>
            <a:ext cx="6784494" cy="640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LSI-VC-14 – Agenda Item 5.2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