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4"/>
  </p:sldMasterIdLst>
  <p:notesMasterIdLst>
    <p:notesMasterId r:id="rId15"/>
  </p:notesMasterIdLst>
  <p:sldIdLst>
    <p:sldId id="256" r:id="rId5"/>
    <p:sldId id="261" r:id="rId6"/>
    <p:sldId id="274" r:id="rId7"/>
    <p:sldId id="262" r:id="rId8"/>
    <p:sldId id="269" r:id="rId9"/>
    <p:sldId id="264" r:id="rId10"/>
    <p:sldId id="275" r:id="rId11"/>
    <p:sldId id="272" r:id="rId12"/>
    <p:sldId id="273" r:id="rId13"/>
    <p:sldId id="265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2DD8D-451C-4C0C-B511-C33951690DBB}" v="3" dt="2023-10-11T01:56:01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86" autoAdjust="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197dc3f28_8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7197dc3f28_8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9221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197dc3f28_8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7197dc3f28_8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2073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d56a5427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1d56a54271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38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d56a5427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1d56a54271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062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d56a5427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1d56a54271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507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d56a5427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1d56a54271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7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d56a5427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1d56a54271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3674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83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 14, 10-12 October</a:t>
            </a:r>
            <a:r>
              <a:rPr lang="en-GB" sz="1400" b="1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023</a:t>
            </a:r>
            <a:endParaRPr lang="en-GB"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 14, 10-12 October</a:t>
            </a:r>
            <a:r>
              <a:rPr lang="en-GB" sz="1400" b="1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 14, 10-12 October</a:t>
            </a:r>
            <a:r>
              <a:rPr lang="en-GB" sz="1400" b="1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023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 14, 10-12 October</a:t>
            </a:r>
            <a:r>
              <a:rPr lang="en-GB" sz="1400" b="1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023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edhavy.thankappan@ga.gov.a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eter.harrison@ga.gov.a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eos.org/ar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rd-contact@lists.ceo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eos.org/ard/files/User%20Guide/CEOS_ARD%20User%20Guide%20v1_3_Final_06152023.pdf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968564" y="852566"/>
            <a:ext cx="6157185" cy="830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800" dirty="0"/>
              <a:t>CEOS-ARD Product Evaluation</a:t>
            </a:r>
            <a:endParaRPr sz="4800" dirty="0"/>
          </a:p>
        </p:txBody>
      </p:sp>
      <p:sp>
        <p:nvSpPr>
          <p:cNvPr id="67" name="Google Shape;67;p7"/>
          <p:cNvSpPr/>
          <p:nvPr/>
        </p:nvSpPr>
        <p:spPr>
          <a:xfrm>
            <a:off x="7973786" y="4822371"/>
            <a:ext cx="3836513" cy="195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Geoscience Australia</a:t>
            </a:r>
            <a:endParaRPr sz="12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 14</a:t>
            </a:r>
            <a:endParaRPr sz="12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Frascati, 10-12 October 2023</a:t>
            </a:r>
            <a:endParaRPr sz="2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6;p7">
            <a:extLst>
              <a:ext uri="{FF2B5EF4-FFF2-40B4-BE49-F238E27FC236}">
                <a16:creationId xmlns:a16="http://schemas.microsoft.com/office/drawing/2014/main" id="{1196DCDD-D1BF-D21B-3AE4-F993234AD394}"/>
              </a:ext>
            </a:extLst>
          </p:cNvPr>
          <p:cNvSpPr txBox="1">
            <a:spLocks/>
          </p:cNvSpPr>
          <p:nvPr/>
        </p:nvSpPr>
        <p:spPr>
          <a:xfrm>
            <a:off x="968564" y="2944213"/>
            <a:ext cx="6157185" cy="48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/>
              <a:t>Medhavy Thankappan and Peter Harrison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045317" y="1862977"/>
            <a:ext cx="4809607" cy="115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Thank you</a:t>
            </a:r>
            <a:endParaRPr sz="7500" dirty="0"/>
          </a:p>
        </p:txBody>
      </p:sp>
      <p:sp>
        <p:nvSpPr>
          <p:cNvPr id="4" name="Google Shape;93;p11"/>
          <p:cNvSpPr txBox="1">
            <a:spLocks/>
          </p:cNvSpPr>
          <p:nvPr/>
        </p:nvSpPr>
        <p:spPr>
          <a:xfrm>
            <a:off x="1045317" y="3359081"/>
            <a:ext cx="5807726" cy="59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lnSpc>
                <a:spcPct val="90000"/>
              </a:lnSpc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AU" sz="2800" i="1" dirty="0">
                <a:solidFill>
                  <a:schemeClr val="bg1"/>
                </a:solidFill>
                <a:hlinkClick r:id="rId3"/>
              </a:rPr>
              <a:t>medhavy.thankappan@ga.gov.au</a:t>
            </a:r>
            <a:endParaRPr lang="en-AU" sz="2800" i="1" dirty="0">
              <a:solidFill>
                <a:schemeClr val="bg1"/>
              </a:solidFill>
            </a:endParaRPr>
          </a:p>
          <a:p>
            <a:pPr marL="228600" indent="-50800">
              <a:lnSpc>
                <a:spcPct val="90000"/>
              </a:lnSpc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AU" sz="2800" i="1" dirty="0">
                <a:solidFill>
                  <a:schemeClr val="bg1"/>
                </a:solidFill>
                <a:hlinkClick r:id="rId4"/>
              </a:rPr>
              <a:t>peter.harrison@ga.gov.au</a:t>
            </a:r>
            <a:r>
              <a:rPr lang="en-AU" sz="2800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772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09;p64"/>
          <p:cNvSpPr txBox="1">
            <a:spLocks noGrp="1"/>
          </p:cNvSpPr>
          <p:nvPr>
            <p:ph type="title"/>
          </p:nvPr>
        </p:nvSpPr>
        <p:spPr>
          <a:xfrm>
            <a:off x="807570" y="98465"/>
            <a:ext cx="7733200" cy="78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dirty="0">
                <a:sym typeface="Helvetica Neue"/>
              </a:rPr>
              <a:t>CEOS-ARD Review Process</a:t>
            </a:r>
            <a:endParaRPr dirty="0">
              <a:sym typeface="Helvetica Neue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09792D-41E5-DEBD-C34A-3F48A09EE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09" y="1474341"/>
            <a:ext cx="10736288" cy="42230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322565-CD0B-B4CF-E4FC-4D395084318D}"/>
              </a:ext>
            </a:extLst>
          </p:cNvPr>
          <p:cNvSpPr txBox="1"/>
          <p:nvPr/>
        </p:nvSpPr>
        <p:spPr>
          <a:xfrm>
            <a:off x="632909" y="1135519"/>
            <a:ext cx="61285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/>
              <a:t>ORIGINAL PROCESS</a:t>
            </a:r>
          </a:p>
        </p:txBody>
      </p:sp>
      <p:pic>
        <p:nvPicPr>
          <p:cNvPr id="14" name="Picture 13" descr="A green circle with a check mark&#10;&#10;Description automatically generated">
            <a:extLst>
              <a:ext uri="{FF2B5EF4-FFF2-40B4-BE49-F238E27FC236}">
                <a16:creationId xmlns:a16="http://schemas.microsoft.com/office/drawing/2014/main" id="{BE8B3A67-705E-7AB3-CB89-7BAFFFE52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252" y="2961010"/>
            <a:ext cx="793082" cy="6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0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09;p64"/>
          <p:cNvSpPr txBox="1">
            <a:spLocks noGrp="1"/>
          </p:cNvSpPr>
          <p:nvPr>
            <p:ph type="title"/>
          </p:nvPr>
        </p:nvSpPr>
        <p:spPr>
          <a:xfrm>
            <a:off x="807570" y="98465"/>
            <a:ext cx="7733200" cy="78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dirty="0">
                <a:sym typeface="Helvetica Neue"/>
              </a:rPr>
              <a:t>CEOS-ARD Review Process</a:t>
            </a:r>
            <a:endParaRPr dirty="0">
              <a:sym typeface="Helvetica Neue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09792D-41E5-DEBD-C34A-3F48A09EE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09" y="1474341"/>
            <a:ext cx="10736288" cy="4223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9C2656-2128-A330-1429-E09730CC5688}"/>
              </a:ext>
            </a:extLst>
          </p:cNvPr>
          <p:cNvSpPr txBox="1"/>
          <p:nvPr/>
        </p:nvSpPr>
        <p:spPr>
          <a:xfrm>
            <a:off x="632909" y="5179227"/>
            <a:ext cx="70521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AU" sz="1800" dirty="0"/>
              <a:t>LSI-VC Secretariat: Matt </a:t>
            </a:r>
            <a:r>
              <a:rPr lang="en-AU" sz="1800" dirty="0" err="1"/>
              <a:t>Steventon</a:t>
            </a:r>
            <a:r>
              <a:rPr lang="en-AU" sz="1800" dirty="0"/>
              <a:t>, </a:t>
            </a:r>
            <a:r>
              <a:rPr lang="en-AU" sz="1800" dirty="0" err="1"/>
              <a:t>Symbios</a:t>
            </a:r>
            <a:endParaRPr lang="en-AU" sz="1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WGCV PoC</a:t>
            </a:r>
            <a:r>
              <a:rPr lang="en-AU" sz="1800" dirty="0"/>
              <a:t>: Medhavy Thankappan, GA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WGCV Alternate PoC: Clement </a:t>
            </a:r>
            <a:r>
              <a:rPr kumimoji="0" lang="en-A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Albinet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ESA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AU" sz="1800" dirty="0"/>
              <a:t>Supported by Peter Harrison, GA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5FEFB3-AE78-4B74-E8F5-5F6141DBCAFC}"/>
              </a:ext>
            </a:extLst>
          </p:cNvPr>
          <p:cNvCxnSpPr>
            <a:cxnSpLocks/>
          </p:cNvCxnSpPr>
          <p:nvPr/>
        </p:nvCxnSpPr>
        <p:spPr>
          <a:xfrm>
            <a:off x="3811713" y="4489806"/>
            <a:ext cx="70891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1E26A90-860A-F296-5DBD-AA78F910F437}"/>
              </a:ext>
            </a:extLst>
          </p:cNvPr>
          <p:cNvSpPr txBox="1"/>
          <p:nvPr/>
        </p:nvSpPr>
        <p:spPr>
          <a:xfrm>
            <a:off x="5750782" y="4633286"/>
            <a:ext cx="21241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</a:rPr>
              <a:t>ONLY FOR TARGET LEVEL EVALUATIONS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5C380A-44A1-FA6E-3599-4AA7D2E85808}"/>
              </a:ext>
            </a:extLst>
          </p:cNvPr>
          <p:cNvCxnSpPr>
            <a:cxnSpLocks/>
          </p:cNvCxnSpPr>
          <p:nvPr/>
        </p:nvCxnSpPr>
        <p:spPr>
          <a:xfrm>
            <a:off x="1652427" y="4262062"/>
            <a:ext cx="4537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1B06B78-3D08-446B-1747-722488535140}"/>
              </a:ext>
            </a:extLst>
          </p:cNvPr>
          <p:cNvSpPr/>
          <p:nvPr/>
        </p:nvSpPr>
        <p:spPr>
          <a:xfrm>
            <a:off x="3000054" y="3585859"/>
            <a:ext cx="2301411" cy="1088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C24257-0A41-3232-1202-31B344D168D4}"/>
              </a:ext>
            </a:extLst>
          </p:cNvPr>
          <p:cNvSpPr/>
          <p:nvPr/>
        </p:nvSpPr>
        <p:spPr>
          <a:xfrm>
            <a:off x="5573552" y="3585858"/>
            <a:ext cx="2301411" cy="1088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5DC93-D140-26CE-F5D8-D7A973E82C2B}"/>
              </a:ext>
            </a:extLst>
          </p:cNvPr>
          <p:cNvSpPr txBox="1"/>
          <p:nvPr/>
        </p:nvSpPr>
        <p:spPr>
          <a:xfrm>
            <a:off x="632909" y="1135519"/>
            <a:ext cx="61285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/>
              <a:t>MODIFIED PROCESS</a:t>
            </a:r>
          </a:p>
        </p:txBody>
      </p:sp>
      <p:pic>
        <p:nvPicPr>
          <p:cNvPr id="9" name="Picture 8" descr="A green circle with a check mark&#10;&#10;Description automatically generated">
            <a:extLst>
              <a:ext uri="{FF2B5EF4-FFF2-40B4-BE49-F238E27FC236}">
                <a16:creationId xmlns:a16="http://schemas.microsoft.com/office/drawing/2014/main" id="{AE8A6201-5E65-A869-16FD-C9591B385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252" y="2961010"/>
            <a:ext cx="793082" cy="6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6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627" y="193470"/>
            <a:ext cx="10290689" cy="779002"/>
          </a:xfrm>
        </p:spPr>
        <p:txBody>
          <a:bodyPr/>
          <a:lstStyle/>
          <a:p>
            <a:r>
              <a:rPr lang="en-AU" dirty="0"/>
              <a:t>CEOS-ARD Evaluation (complete)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7613012-3436-B60E-6187-816D6034E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421" y="1171253"/>
            <a:ext cx="6084094" cy="51679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CEF9A6-91B8-1555-EE40-911DA035C196}"/>
              </a:ext>
            </a:extLst>
          </p:cNvPr>
          <p:cNvSpPr/>
          <p:nvPr/>
        </p:nvSpPr>
        <p:spPr>
          <a:xfrm>
            <a:off x="2589088" y="4685015"/>
            <a:ext cx="6400800" cy="4315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036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1214474" y="170507"/>
            <a:ext cx="8587073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dirty="0" err="1"/>
              <a:t>NovaSAR</a:t>
            </a:r>
            <a:r>
              <a:rPr lang="en-AU" dirty="0"/>
              <a:t> Product Evaluation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458ED-E281-6A8F-9DA7-629708D72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786" y="1334842"/>
            <a:ext cx="6974428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5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522514" y="214252"/>
            <a:ext cx="10413111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dirty="0"/>
              <a:t>CEOS-ARD Evaluation (in progress)</a:t>
            </a:r>
            <a:endParaRPr dirty="0"/>
          </a:p>
        </p:txBody>
      </p:sp>
      <p:sp>
        <p:nvSpPr>
          <p:cNvPr id="6" name="Oval 5"/>
          <p:cNvSpPr/>
          <p:nvPr/>
        </p:nvSpPr>
        <p:spPr>
          <a:xfrm>
            <a:off x="427264" y="2407926"/>
            <a:ext cx="190500" cy="1850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3997473" y="4805485"/>
            <a:ext cx="190500" cy="1850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4301053" y="4744122"/>
            <a:ext cx="3905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Review pending clarification from data provider</a:t>
            </a:r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8023EB-2DFC-B099-87C2-CE5D74D03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5" y="2973963"/>
            <a:ext cx="188992" cy="188992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4B7B60D-9B65-6AC0-5605-8F6798C42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588" y="1635081"/>
            <a:ext cx="10504814" cy="185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7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5E9EBA9-6FAB-0DDD-F737-745D3970D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354" y="1370050"/>
            <a:ext cx="5397777" cy="47754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C6779C-1920-9110-FF24-B44D4D37B1D7}"/>
              </a:ext>
            </a:extLst>
          </p:cNvPr>
          <p:cNvSpPr/>
          <p:nvPr/>
        </p:nvSpPr>
        <p:spPr>
          <a:xfrm>
            <a:off x="3091992" y="1970202"/>
            <a:ext cx="5552387" cy="3205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77B844-B130-2FD1-59A1-F0AA617CA92B}"/>
              </a:ext>
            </a:extLst>
          </p:cNvPr>
          <p:cNvSpPr/>
          <p:nvPr/>
        </p:nvSpPr>
        <p:spPr>
          <a:xfrm>
            <a:off x="3046429" y="4696119"/>
            <a:ext cx="5552387" cy="3205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Google Shape;116;p15">
            <a:extLst>
              <a:ext uri="{FF2B5EF4-FFF2-40B4-BE49-F238E27FC236}">
                <a16:creationId xmlns:a16="http://schemas.microsoft.com/office/drawing/2014/main" id="{B21DF465-438E-73A5-103A-F602776ECE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8592" y="180781"/>
            <a:ext cx="98433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dirty="0"/>
              <a:t>CEOS-ARD Evaluation (outlook)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50C22B-2990-5AAC-E316-80CC71FE7CD0}"/>
              </a:ext>
            </a:extLst>
          </p:cNvPr>
          <p:cNvSpPr txBox="1"/>
          <p:nvPr/>
        </p:nvSpPr>
        <p:spPr>
          <a:xfrm>
            <a:off x="4502649" y="6083849"/>
            <a:ext cx="251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hlinkClick r:id="rId4"/>
              </a:rPr>
              <a:t>https://ceos.org/ard</a:t>
            </a:r>
            <a:r>
              <a:rPr lang="en-AU" sz="1800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8194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225034" y="159622"/>
            <a:ext cx="98433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dirty="0"/>
              <a:t>CEOS-ARD Self-Assessment Guide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601539" y="1623926"/>
            <a:ext cx="44327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Guide for CEOS-ARD Self-Assessment available</a:t>
            </a:r>
            <a:endParaRPr lang="en-AU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USGS helped with final edits to the Guide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Completed self-assessment PFS to be submitted for review via email</a:t>
            </a:r>
            <a:endParaRPr lang="en-AU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Email for submission of self-assessments                   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ard-contact@lists.ceos.org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AEA8A-09C7-8DD8-C55F-D14B1078F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714" y="1658213"/>
            <a:ext cx="6016357" cy="37170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C4B1B5-38BA-7813-3A7D-9EB9C74F6C65}"/>
              </a:ext>
            </a:extLst>
          </p:cNvPr>
          <p:cNvSpPr txBox="1"/>
          <p:nvPr/>
        </p:nvSpPr>
        <p:spPr>
          <a:xfrm>
            <a:off x="601539" y="5790286"/>
            <a:ext cx="1135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5"/>
              </a:rPr>
              <a:t>https://ceos.org/ard/files/User%20Guide/CEOS_ARD%20User%20Guide%20v1_3_Final_06152023.pdf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812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371992" y="170507"/>
            <a:ext cx="98433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/>
              <a:t>PFS Feedback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A075F2-959B-B7B0-648B-019E78B3E531}"/>
              </a:ext>
            </a:extLst>
          </p:cNvPr>
          <p:cNvSpPr/>
          <p:nvPr/>
        </p:nvSpPr>
        <p:spPr>
          <a:xfrm>
            <a:off x="340356" y="1489854"/>
            <a:ext cx="9328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Minor discrepancy with Normalised Radar Backscatter PFS v5.5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6C1D3D-E93A-7576-8460-37A1A8099EFE}"/>
              </a:ext>
            </a:extLst>
          </p:cNvPr>
          <p:cNvSpPr/>
          <p:nvPr/>
        </p:nvSpPr>
        <p:spPr>
          <a:xfrm>
            <a:off x="634158" y="2047607"/>
            <a:ext cx="4621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General Metadata Section 1.5</a:t>
            </a:r>
          </a:p>
        </p:txBody>
      </p:sp>
      <p:pic>
        <p:nvPicPr>
          <p:cNvPr id="1026" name="m_-5043340775406809550m_405219956676428375Picture 1">
            <a:extLst>
              <a:ext uri="{FF2B5EF4-FFF2-40B4-BE49-F238E27FC236}">
                <a16:creationId xmlns:a16="http://schemas.microsoft.com/office/drawing/2014/main" id="{19B47393-C7E7-958D-03C0-DD6F5FC11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8" b="21455"/>
          <a:stretch/>
        </p:blipFill>
        <p:spPr bwMode="auto">
          <a:xfrm>
            <a:off x="334701" y="2884602"/>
            <a:ext cx="5311955" cy="110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m_-5043340775406809550m_405219956676428375Picture 2">
            <a:extLst>
              <a:ext uri="{FF2B5EF4-FFF2-40B4-BE49-F238E27FC236}">
                <a16:creationId xmlns:a16="http://schemas.microsoft.com/office/drawing/2014/main" id="{A2502D4A-B6B6-7D7D-76AE-312365BA7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618" y="2606562"/>
            <a:ext cx="6001684" cy="164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C97956A-F059-1A58-0BCC-8E2F05975D6E}"/>
              </a:ext>
            </a:extLst>
          </p:cNvPr>
          <p:cNvSpPr/>
          <p:nvPr/>
        </p:nvSpPr>
        <p:spPr>
          <a:xfrm>
            <a:off x="7079530" y="3714160"/>
            <a:ext cx="395925" cy="169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F6795-6A3D-0774-C881-E5A43A45A393}"/>
              </a:ext>
            </a:extLst>
          </p:cNvPr>
          <p:cNvSpPr/>
          <p:nvPr/>
        </p:nvSpPr>
        <p:spPr>
          <a:xfrm>
            <a:off x="699913" y="4505122"/>
            <a:ext cx="10935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Excel spreadsheet requires just a date, while the pdf document specifies need for an additional time stamp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22B2CB-7746-C521-4D6B-8ACAC8540AA0}"/>
              </a:ext>
            </a:extLst>
          </p:cNvPr>
          <p:cNvSpPr/>
          <p:nvPr/>
        </p:nvSpPr>
        <p:spPr>
          <a:xfrm>
            <a:off x="699913" y="5373847"/>
            <a:ext cx="10935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 single date products, only the date is required in Section 1.5 as time is provided in Section 1.6.3</a:t>
            </a:r>
          </a:p>
        </p:txBody>
      </p:sp>
    </p:spTree>
    <p:extLst>
      <p:ext uri="{BB962C8B-B14F-4D97-AF65-F5344CB8AC3E}">
        <p14:creationId xmlns:p14="http://schemas.microsoft.com/office/powerpoint/2010/main" val="2923046436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A21667C929994E9BEB133DF720CF2C" ma:contentTypeVersion="13" ma:contentTypeDescription="Create a new document." ma:contentTypeScope="" ma:versionID="1f1020976f7c43c371d5da6ccb93c73d">
  <xsd:schema xmlns:xsd="http://www.w3.org/2001/XMLSchema" xmlns:xs="http://www.w3.org/2001/XMLSchema" xmlns:p="http://schemas.microsoft.com/office/2006/metadata/properties" xmlns:ns3="548fe1dd-5fee-477c-a68d-78f4b036e278" xmlns:ns4="8a1adab6-5ced-4108-89bb-057419a09146" targetNamespace="http://schemas.microsoft.com/office/2006/metadata/properties" ma:root="true" ma:fieldsID="c70f7d95e76898bad15dd15e351ecb4f" ns3:_="" ns4:_="">
    <xsd:import namespace="548fe1dd-5fee-477c-a68d-78f4b036e278"/>
    <xsd:import namespace="8a1adab6-5ced-4108-89bb-057419a0914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fe1dd-5fee-477c-a68d-78f4b036e2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adab6-5ced-4108-89bb-057419a091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C500C1-DC3D-4E3B-BF8D-3971902F073F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8a1adab6-5ced-4108-89bb-057419a09146"/>
    <ds:schemaRef ds:uri="548fe1dd-5fee-477c-a68d-78f4b036e278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EE58CE-C19C-4F70-8136-BC14A08EF1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0252D7-1C01-4A20-AFFD-797687E09C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8fe1dd-5fee-477c-a68d-78f4b036e278"/>
    <ds:schemaRef ds:uri="8a1adab6-5ced-4108-89bb-057419a091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3373</TotalTime>
  <Words>232</Words>
  <Application>Microsoft Office PowerPoint</Application>
  <PresentationFormat>Widescreen</PresentationFormat>
  <Paragraphs>34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Courier New</vt:lpstr>
      <vt:lpstr>Noto Sans Symbols</vt:lpstr>
      <vt:lpstr>Wingdings</vt:lpstr>
      <vt:lpstr>ceos</vt:lpstr>
      <vt:lpstr>CEOS-ARD Product Evaluation</vt:lpstr>
      <vt:lpstr>CEOS-ARD Review Process</vt:lpstr>
      <vt:lpstr>CEOS-ARD Review Process</vt:lpstr>
      <vt:lpstr>CEOS-ARD Evaluation (complete)</vt:lpstr>
      <vt:lpstr>NovaSAR Product Evaluation</vt:lpstr>
      <vt:lpstr>CEOS-ARD Evaluation (in progress)</vt:lpstr>
      <vt:lpstr>CEOS-ARD Evaluation (outlook)</vt:lpstr>
      <vt:lpstr>CEOS-ARD Self-Assessment Guide</vt:lpstr>
      <vt:lpstr>PFS Feedback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 Update</dc:title>
  <dc:creator>Medhavy Thankappan</dc:creator>
  <cp:lastModifiedBy>Medhavy Thankappan</cp:lastModifiedBy>
  <cp:revision>36</cp:revision>
  <dcterms:modified xsi:type="dcterms:W3CDTF">2023-10-11T02:12:43Z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0x010100EFA21667C929994E9BEB133DF720CF2C</vt:lpwstr>
  </property>
</Properties>
</file>