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5"/>
    <p:sldMasterId id="2147483950" r:id="rId6"/>
    <p:sldMasterId id="2147483957" r:id="rId7"/>
    <p:sldMasterId id="2147483970" r:id="rId8"/>
  </p:sldMasterIdLst>
  <p:notesMasterIdLst>
    <p:notesMasterId r:id="rId22"/>
  </p:notesMasterIdLst>
  <p:handoutMasterIdLst>
    <p:handoutMasterId r:id="rId23"/>
  </p:handoutMasterIdLst>
  <p:sldIdLst>
    <p:sldId id="258" r:id="rId9"/>
    <p:sldId id="257" r:id="rId10"/>
    <p:sldId id="307" r:id="rId11"/>
    <p:sldId id="293" r:id="rId12"/>
    <p:sldId id="310" r:id="rId13"/>
    <p:sldId id="279" r:id="rId14"/>
    <p:sldId id="311" r:id="rId15"/>
    <p:sldId id="287" r:id="rId16"/>
    <p:sldId id="288" r:id="rId17"/>
    <p:sldId id="313" r:id="rId18"/>
    <p:sldId id="314" r:id="rId19"/>
    <p:sldId id="277" r:id="rId20"/>
    <p:sldId id="289" r:id="rId21"/>
  </p:sldIdLst>
  <p:sldSz cx="12225338" cy="6858000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6106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122127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8319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244254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3053182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3663818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4274454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4885091" algn="l" defTabSz="1221273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scaleToFitPaper="1"/>
  <p:clrMru>
    <a:srgbClr val="8197A6"/>
    <a:srgbClr val="F1666A"/>
    <a:srgbClr val="D9D9D9"/>
    <a:srgbClr val="053249"/>
    <a:srgbClr val="003249"/>
    <a:srgbClr val="335E6F"/>
    <a:srgbClr val="006196"/>
    <a:srgbClr val="6DCFF6"/>
    <a:srgbClr val="FFCC4E"/>
    <a:srgbClr val="76C8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12" autoAdjust="0"/>
    <p:restoredTop sz="95893" autoAdjust="0"/>
  </p:normalViewPr>
  <p:slideViewPr>
    <p:cSldViewPr snapToGrid="0">
      <p:cViewPr varScale="1">
        <p:scale>
          <a:sx n="115" d="100"/>
          <a:sy n="115" d="100"/>
        </p:scale>
        <p:origin x="936" y="208"/>
      </p:cViewPr>
      <p:guideLst>
        <p:guide orient="horz" pos="2160"/>
        <p:guide pos="38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-2659" y="-67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4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3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7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fr-FR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C9334F-339B-7F44-A1EE-D8197078C978}" type="doc">
      <dgm:prSet loTypeId="urn:microsoft.com/office/officeart/2005/8/layout/radial3" loCatId="" qsTypeId="urn:microsoft.com/office/officeart/2005/8/quickstyle/simple1" qsCatId="simple" csTypeId="urn:microsoft.com/office/officeart/2005/8/colors/accent5_5" csCatId="accent5" phldr="1"/>
      <dgm:spPr/>
      <dgm:t>
        <a:bodyPr/>
        <a:lstStyle/>
        <a:p>
          <a:endParaRPr lang="en-GB"/>
        </a:p>
      </dgm:t>
    </dgm:pt>
    <dgm:pt modelId="{6DC3BFD6-DAD0-574B-B1A1-E999635F9FFE}">
      <dgm:prSet phldrT="[Text]"/>
      <dgm:spPr/>
      <dgm:t>
        <a:bodyPr/>
        <a:lstStyle/>
        <a:p>
          <a:r>
            <a:rPr lang="en-GB" dirty="0"/>
            <a:t>Working group</a:t>
          </a:r>
        </a:p>
      </dgm:t>
    </dgm:pt>
    <dgm:pt modelId="{979A8DD3-030D-C643-944C-4F49CD7D0694}" type="parTrans" cxnId="{4D447A3B-B000-474B-B603-38DFFBC828DC}">
      <dgm:prSet/>
      <dgm:spPr/>
      <dgm:t>
        <a:bodyPr/>
        <a:lstStyle/>
        <a:p>
          <a:endParaRPr lang="en-GB"/>
        </a:p>
      </dgm:t>
    </dgm:pt>
    <dgm:pt modelId="{50DAE089-E0AA-C04D-86B0-61EAC449D016}" type="sibTrans" cxnId="{4D447A3B-B000-474B-B603-38DFFBC828DC}">
      <dgm:prSet/>
      <dgm:spPr/>
      <dgm:t>
        <a:bodyPr/>
        <a:lstStyle/>
        <a:p>
          <a:endParaRPr lang="en-GB"/>
        </a:p>
      </dgm:t>
    </dgm:pt>
    <dgm:pt modelId="{42C5C549-3D14-6F40-97EB-6558B7108A86}">
      <dgm:prSet phldrT="[Text]"/>
      <dgm:spPr/>
      <dgm:t>
        <a:bodyPr/>
        <a:lstStyle/>
        <a:p>
          <a:r>
            <a:rPr lang="en-GB" dirty="0"/>
            <a:t>Cop. Services</a:t>
          </a:r>
        </a:p>
      </dgm:t>
    </dgm:pt>
    <dgm:pt modelId="{67DF963D-1405-4845-9B18-A1DDEC163C3C}" type="parTrans" cxnId="{184B2FAB-1A65-4149-86D3-1A86E18717D8}">
      <dgm:prSet/>
      <dgm:spPr/>
      <dgm:t>
        <a:bodyPr/>
        <a:lstStyle/>
        <a:p>
          <a:endParaRPr lang="en-GB"/>
        </a:p>
      </dgm:t>
    </dgm:pt>
    <dgm:pt modelId="{52878033-98EE-F644-864C-6B0916E2E6AA}" type="sibTrans" cxnId="{184B2FAB-1A65-4149-86D3-1A86E18717D8}">
      <dgm:prSet/>
      <dgm:spPr/>
      <dgm:t>
        <a:bodyPr/>
        <a:lstStyle/>
        <a:p>
          <a:endParaRPr lang="en-GB"/>
        </a:p>
      </dgm:t>
    </dgm:pt>
    <dgm:pt modelId="{4F205075-5646-A344-8D9D-7DAEAD300A14}">
      <dgm:prSet phldrT="[Text]"/>
      <dgm:spPr/>
      <dgm:t>
        <a:bodyPr/>
        <a:lstStyle/>
        <a:p>
          <a:r>
            <a:rPr lang="en-GB" dirty="0"/>
            <a:t>EO Experts</a:t>
          </a:r>
        </a:p>
      </dgm:t>
    </dgm:pt>
    <dgm:pt modelId="{A21876E1-3448-CC4F-8708-9F9668706158}" type="parTrans" cxnId="{4BA8A4DC-5BBE-FF42-BEC6-6691BA0AB836}">
      <dgm:prSet/>
      <dgm:spPr/>
      <dgm:t>
        <a:bodyPr/>
        <a:lstStyle/>
        <a:p>
          <a:endParaRPr lang="en-GB"/>
        </a:p>
      </dgm:t>
    </dgm:pt>
    <dgm:pt modelId="{46EC4F92-A46E-9D4F-ADEB-F8DB34725699}" type="sibTrans" cxnId="{4BA8A4DC-5BBE-FF42-BEC6-6691BA0AB836}">
      <dgm:prSet/>
      <dgm:spPr/>
      <dgm:t>
        <a:bodyPr/>
        <a:lstStyle/>
        <a:p>
          <a:endParaRPr lang="fr-FR"/>
        </a:p>
      </dgm:t>
    </dgm:pt>
    <dgm:pt modelId="{79DE516F-9C5E-5243-BC09-3DF1DF2774C3}">
      <dgm:prSet phldrT="[Text]"/>
      <dgm:spPr/>
      <dgm:t>
        <a:bodyPr/>
        <a:lstStyle/>
        <a:p>
          <a:r>
            <a:rPr lang="en-GB" dirty="0"/>
            <a:t>CEOS</a:t>
          </a:r>
        </a:p>
      </dgm:t>
    </dgm:pt>
    <dgm:pt modelId="{6673105E-54F1-A24A-9637-FCEC49E91900}" type="parTrans" cxnId="{83209F2C-877B-BE4A-984C-44FFC1EC2FFD}">
      <dgm:prSet/>
      <dgm:spPr/>
      <dgm:t>
        <a:bodyPr/>
        <a:lstStyle/>
        <a:p>
          <a:endParaRPr lang="en-GB"/>
        </a:p>
      </dgm:t>
    </dgm:pt>
    <dgm:pt modelId="{AAB4FB97-64C3-7B4C-A45A-A0B47EF2F9FC}" type="sibTrans" cxnId="{83209F2C-877B-BE4A-984C-44FFC1EC2FFD}">
      <dgm:prSet/>
      <dgm:spPr/>
      <dgm:t>
        <a:bodyPr/>
        <a:lstStyle/>
        <a:p>
          <a:endParaRPr lang="en-GB"/>
        </a:p>
      </dgm:t>
    </dgm:pt>
    <dgm:pt modelId="{69B40F2C-0654-144A-A5FE-DDFB1DEF4D7D}">
      <dgm:prSet phldrT="[Text]"/>
      <dgm:spPr/>
      <dgm:t>
        <a:bodyPr/>
        <a:lstStyle/>
        <a:p>
          <a:r>
            <a:rPr lang="en-GB" dirty="0"/>
            <a:t>Other missions</a:t>
          </a:r>
        </a:p>
      </dgm:t>
    </dgm:pt>
    <dgm:pt modelId="{647A7D98-1D37-4741-B2CE-77132ACB3BA3}" type="parTrans" cxnId="{BCF8DB4F-E134-934E-881F-46135EF681D7}">
      <dgm:prSet/>
      <dgm:spPr/>
      <dgm:t>
        <a:bodyPr/>
        <a:lstStyle/>
        <a:p>
          <a:endParaRPr lang="en-GB"/>
        </a:p>
      </dgm:t>
    </dgm:pt>
    <dgm:pt modelId="{0258152C-4DE7-CC44-A8C3-CD93D4E33C5F}" type="sibTrans" cxnId="{BCF8DB4F-E134-934E-881F-46135EF681D7}">
      <dgm:prSet/>
      <dgm:spPr/>
      <dgm:t>
        <a:bodyPr/>
        <a:lstStyle/>
        <a:p>
          <a:endParaRPr lang="en-GB"/>
        </a:p>
      </dgm:t>
    </dgm:pt>
    <dgm:pt modelId="{59695A9A-0EC8-E54D-A55E-94DC2F149CDD}">
      <dgm:prSet phldrT="[Text]"/>
      <dgm:spPr/>
      <dgm:t>
        <a:bodyPr/>
        <a:lstStyle/>
        <a:p>
          <a:r>
            <a:rPr lang="en-GB" dirty="0"/>
            <a:t>EC</a:t>
          </a:r>
        </a:p>
      </dgm:t>
    </dgm:pt>
    <dgm:pt modelId="{93973F55-9B6E-014C-A8EB-4D57F31CE500}" type="parTrans" cxnId="{4D034068-91A6-0348-9120-FC5E6188912E}">
      <dgm:prSet/>
      <dgm:spPr/>
      <dgm:t>
        <a:bodyPr/>
        <a:lstStyle/>
        <a:p>
          <a:endParaRPr lang="en-GB"/>
        </a:p>
      </dgm:t>
    </dgm:pt>
    <dgm:pt modelId="{8BBC03ED-74C4-9843-B349-8FB48F3C7E65}" type="sibTrans" cxnId="{4D034068-91A6-0348-9120-FC5E6188912E}">
      <dgm:prSet/>
      <dgm:spPr/>
      <dgm:t>
        <a:bodyPr/>
        <a:lstStyle/>
        <a:p>
          <a:endParaRPr lang="fr-FR"/>
        </a:p>
      </dgm:t>
    </dgm:pt>
    <dgm:pt modelId="{EB7B8C5B-47BC-184E-8440-8A03A59C6700}" type="pres">
      <dgm:prSet presAssocID="{3FC9334F-339B-7F44-A1EE-D8197078C978}" presName="composite" presStyleCnt="0">
        <dgm:presLayoutVars>
          <dgm:chMax val="1"/>
          <dgm:dir/>
          <dgm:resizeHandles val="exact"/>
        </dgm:presLayoutVars>
      </dgm:prSet>
      <dgm:spPr/>
    </dgm:pt>
    <dgm:pt modelId="{A7E34306-FABE-E845-8797-1803F6BE9215}" type="pres">
      <dgm:prSet presAssocID="{3FC9334F-339B-7F44-A1EE-D8197078C978}" presName="radial" presStyleCnt="0">
        <dgm:presLayoutVars>
          <dgm:animLvl val="ctr"/>
        </dgm:presLayoutVars>
      </dgm:prSet>
      <dgm:spPr/>
    </dgm:pt>
    <dgm:pt modelId="{8E690A01-7AC6-6746-A16A-DFC0707CF9BA}" type="pres">
      <dgm:prSet presAssocID="{6DC3BFD6-DAD0-574B-B1A1-E999635F9FFE}" presName="centerShape" presStyleLbl="vennNode1" presStyleIdx="0" presStyleCnt="6"/>
      <dgm:spPr/>
    </dgm:pt>
    <dgm:pt modelId="{D8723D18-4CC9-FF46-A5F4-D93A3241C9BE}" type="pres">
      <dgm:prSet presAssocID="{42C5C549-3D14-6F40-97EB-6558B7108A86}" presName="node" presStyleLbl="vennNode1" presStyleIdx="1" presStyleCnt="6">
        <dgm:presLayoutVars>
          <dgm:bulletEnabled val="1"/>
        </dgm:presLayoutVars>
      </dgm:prSet>
      <dgm:spPr/>
    </dgm:pt>
    <dgm:pt modelId="{7F4B19C3-9933-8541-9B6B-5BA9CA25DB6D}" type="pres">
      <dgm:prSet presAssocID="{4F205075-5646-A344-8D9D-7DAEAD300A14}" presName="node" presStyleLbl="vennNode1" presStyleIdx="2" presStyleCnt="6">
        <dgm:presLayoutVars>
          <dgm:bulletEnabled val="1"/>
        </dgm:presLayoutVars>
      </dgm:prSet>
      <dgm:spPr/>
    </dgm:pt>
    <dgm:pt modelId="{30AA3163-266F-F14B-BCEF-244BF666127A}" type="pres">
      <dgm:prSet presAssocID="{79DE516F-9C5E-5243-BC09-3DF1DF2774C3}" presName="node" presStyleLbl="vennNode1" presStyleIdx="3" presStyleCnt="6">
        <dgm:presLayoutVars>
          <dgm:bulletEnabled val="1"/>
        </dgm:presLayoutVars>
      </dgm:prSet>
      <dgm:spPr/>
    </dgm:pt>
    <dgm:pt modelId="{98CA8C38-4A2D-D241-81AB-4933DD594D15}" type="pres">
      <dgm:prSet presAssocID="{69B40F2C-0654-144A-A5FE-DDFB1DEF4D7D}" presName="node" presStyleLbl="vennNode1" presStyleIdx="4" presStyleCnt="6">
        <dgm:presLayoutVars>
          <dgm:bulletEnabled val="1"/>
        </dgm:presLayoutVars>
      </dgm:prSet>
      <dgm:spPr/>
    </dgm:pt>
    <dgm:pt modelId="{279B00CE-164A-AA48-9B8C-85E400471E78}" type="pres">
      <dgm:prSet presAssocID="{59695A9A-0EC8-E54D-A55E-94DC2F149CDD}" presName="node" presStyleLbl="vennNode1" presStyleIdx="5" presStyleCnt="6">
        <dgm:presLayoutVars>
          <dgm:bulletEnabled val="1"/>
        </dgm:presLayoutVars>
      </dgm:prSet>
      <dgm:spPr/>
    </dgm:pt>
  </dgm:ptLst>
  <dgm:cxnLst>
    <dgm:cxn modelId="{83209F2C-877B-BE4A-984C-44FFC1EC2FFD}" srcId="{6DC3BFD6-DAD0-574B-B1A1-E999635F9FFE}" destId="{79DE516F-9C5E-5243-BC09-3DF1DF2774C3}" srcOrd="2" destOrd="0" parTransId="{6673105E-54F1-A24A-9637-FCEC49E91900}" sibTransId="{AAB4FB97-64C3-7B4C-A45A-A0B47EF2F9FC}"/>
    <dgm:cxn modelId="{1DFB4C30-7CDB-9C47-B0E2-BCED09D24EBF}" type="presOf" srcId="{59695A9A-0EC8-E54D-A55E-94DC2F149CDD}" destId="{279B00CE-164A-AA48-9B8C-85E400471E78}" srcOrd="0" destOrd="0" presId="urn:microsoft.com/office/officeart/2005/8/layout/radial3"/>
    <dgm:cxn modelId="{4D447A3B-B000-474B-B603-38DFFBC828DC}" srcId="{3FC9334F-339B-7F44-A1EE-D8197078C978}" destId="{6DC3BFD6-DAD0-574B-B1A1-E999635F9FFE}" srcOrd="0" destOrd="0" parTransId="{979A8DD3-030D-C643-944C-4F49CD7D0694}" sibTransId="{50DAE089-E0AA-C04D-86B0-61EAC449D016}"/>
    <dgm:cxn modelId="{E0A68C3F-2E76-834B-8F53-6A02B47CB5AB}" type="presOf" srcId="{6DC3BFD6-DAD0-574B-B1A1-E999635F9FFE}" destId="{8E690A01-7AC6-6746-A16A-DFC0707CF9BA}" srcOrd="0" destOrd="0" presId="urn:microsoft.com/office/officeart/2005/8/layout/radial3"/>
    <dgm:cxn modelId="{A6E91442-853C-4042-8567-E5449551D2FA}" type="presOf" srcId="{69B40F2C-0654-144A-A5FE-DDFB1DEF4D7D}" destId="{98CA8C38-4A2D-D241-81AB-4933DD594D15}" srcOrd="0" destOrd="0" presId="urn:microsoft.com/office/officeart/2005/8/layout/radial3"/>
    <dgm:cxn modelId="{BCF8DB4F-E134-934E-881F-46135EF681D7}" srcId="{6DC3BFD6-DAD0-574B-B1A1-E999635F9FFE}" destId="{69B40F2C-0654-144A-A5FE-DDFB1DEF4D7D}" srcOrd="3" destOrd="0" parTransId="{647A7D98-1D37-4741-B2CE-77132ACB3BA3}" sibTransId="{0258152C-4DE7-CC44-A8C3-CD93D4E33C5F}"/>
    <dgm:cxn modelId="{4D034068-91A6-0348-9120-FC5E6188912E}" srcId="{6DC3BFD6-DAD0-574B-B1A1-E999635F9FFE}" destId="{59695A9A-0EC8-E54D-A55E-94DC2F149CDD}" srcOrd="4" destOrd="0" parTransId="{93973F55-9B6E-014C-A8EB-4D57F31CE500}" sibTransId="{8BBC03ED-74C4-9843-B349-8FB48F3C7E65}"/>
    <dgm:cxn modelId="{BA8166A4-4DFF-0E4C-B0D8-81B78FD24765}" type="presOf" srcId="{42C5C549-3D14-6F40-97EB-6558B7108A86}" destId="{D8723D18-4CC9-FF46-A5F4-D93A3241C9BE}" srcOrd="0" destOrd="0" presId="urn:microsoft.com/office/officeart/2005/8/layout/radial3"/>
    <dgm:cxn modelId="{184B2FAB-1A65-4149-86D3-1A86E18717D8}" srcId="{6DC3BFD6-DAD0-574B-B1A1-E999635F9FFE}" destId="{42C5C549-3D14-6F40-97EB-6558B7108A86}" srcOrd="0" destOrd="0" parTransId="{67DF963D-1405-4845-9B18-A1DDEC163C3C}" sibTransId="{52878033-98EE-F644-864C-6B0916E2E6AA}"/>
    <dgm:cxn modelId="{47825CB9-1BFC-D14C-9F34-ABF2BEE81544}" type="presOf" srcId="{4F205075-5646-A344-8D9D-7DAEAD300A14}" destId="{7F4B19C3-9933-8541-9B6B-5BA9CA25DB6D}" srcOrd="0" destOrd="0" presId="urn:microsoft.com/office/officeart/2005/8/layout/radial3"/>
    <dgm:cxn modelId="{3F9BB0BC-D8B0-3C46-856F-7540B8EE1E98}" type="presOf" srcId="{79DE516F-9C5E-5243-BC09-3DF1DF2774C3}" destId="{30AA3163-266F-F14B-BCEF-244BF666127A}" srcOrd="0" destOrd="0" presId="urn:microsoft.com/office/officeart/2005/8/layout/radial3"/>
    <dgm:cxn modelId="{4BA8A4DC-5BBE-FF42-BEC6-6691BA0AB836}" srcId="{6DC3BFD6-DAD0-574B-B1A1-E999635F9FFE}" destId="{4F205075-5646-A344-8D9D-7DAEAD300A14}" srcOrd="1" destOrd="0" parTransId="{A21876E1-3448-CC4F-8708-9F9668706158}" sibTransId="{46EC4F92-A46E-9D4F-ADEB-F8DB34725699}"/>
    <dgm:cxn modelId="{399DBFF5-DA6C-4D47-8BA0-313616CE7387}" type="presOf" srcId="{3FC9334F-339B-7F44-A1EE-D8197078C978}" destId="{EB7B8C5B-47BC-184E-8440-8A03A59C6700}" srcOrd="0" destOrd="0" presId="urn:microsoft.com/office/officeart/2005/8/layout/radial3"/>
    <dgm:cxn modelId="{75275FFD-22F0-1C4A-BF81-B09D482E79BC}" type="presParOf" srcId="{EB7B8C5B-47BC-184E-8440-8A03A59C6700}" destId="{A7E34306-FABE-E845-8797-1803F6BE9215}" srcOrd="0" destOrd="0" presId="urn:microsoft.com/office/officeart/2005/8/layout/radial3"/>
    <dgm:cxn modelId="{59983633-AE5A-854B-8FFB-8CD2520CAC0C}" type="presParOf" srcId="{A7E34306-FABE-E845-8797-1803F6BE9215}" destId="{8E690A01-7AC6-6746-A16A-DFC0707CF9BA}" srcOrd="0" destOrd="0" presId="urn:microsoft.com/office/officeart/2005/8/layout/radial3"/>
    <dgm:cxn modelId="{7E582994-DDA5-5C48-8B3A-D62FEC5B9BB1}" type="presParOf" srcId="{A7E34306-FABE-E845-8797-1803F6BE9215}" destId="{D8723D18-4CC9-FF46-A5F4-D93A3241C9BE}" srcOrd="1" destOrd="0" presId="urn:microsoft.com/office/officeart/2005/8/layout/radial3"/>
    <dgm:cxn modelId="{EA34429D-A554-B740-AD01-329A50812A3B}" type="presParOf" srcId="{A7E34306-FABE-E845-8797-1803F6BE9215}" destId="{7F4B19C3-9933-8541-9B6B-5BA9CA25DB6D}" srcOrd="2" destOrd="0" presId="urn:microsoft.com/office/officeart/2005/8/layout/radial3"/>
    <dgm:cxn modelId="{5DA3682F-DFBF-7C43-97F7-1AB353CC4519}" type="presParOf" srcId="{A7E34306-FABE-E845-8797-1803F6BE9215}" destId="{30AA3163-266F-F14B-BCEF-244BF666127A}" srcOrd="3" destOrd="0" presId="urn:microsoft.com/office/officeart/2005/8/layout/radial3"/>
    <dgm:cxn modelId="{F63D289A-B6EE-8644-B440-944F787F7CD8}" type="presParOf" srcId="{A7E34306-FABE-E845-8797-1803F6BE9215}" destId="{98CA8C38-4A2D-D241-81AB-4933DD594D15}" srcOrd="4" destOrd="0" presId="urn:microsoft.com/office/officeart/2005/8/layout/radial3"/>
    <dgm:cxn modelId="{8669A435-7DEC-454D-8388-2FF93ACD13CD}" type="presParOf" srcId="{A7E34306-FABE-E845-8797-1803F6BE9215}" destId="{279B00CE-164A-AA48-9B8C-85E400471E78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90A01-7AC6-6746-A16A-DFC0707CF9BA}">
      <dsp:nvSpPr>
        <dsp:cNvPr id="0" name=""/>
        <dsp:cNvSpPr/>
      </dsp:nvSpPr>
      <dsp:spPr>
        <a:xfrm>
          <a:off x="3222936" y="1028049"/>
          <a:ext cx="2383103" cy="2383103"/>
        </a:xfrm>
        <a:prstGeom prst="ellipse">
          <a:avLst/>
        </a:prstGeom>
        <a:solidFill>
          <a:schemeClr val="accent5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400" kern="1200" dirty="0"/>
            <a:t>Working group</a:t>
          </a:r>
        </a:p>
      </dsp:txBody>
      <dsp:txXfrm>
        <a:off x="3571933" y="1377046"/>
        <a:ext cx="1685109" cy="1685109"/>
      </dsp:txXfrm>
    </dsp:sp>
    <dsp:sp modelId="{D8723D18-4CC9-FF46-A5F4-D93A3241C9BE}">
      <dsp:nvSpPr>
        <dsp:cNvPr id="0" name=""/>
        <dsp:cNvSpPr/>
      </dsp:nvSpPr>
      <dsp:spPr>
        <a:xfrm>
          <a:off x="3818712" y="73524"/>
          <a:ext cx="1191551" cy="1191551"/>
        </a:xfrm>
        <a:prstGeom prst="ellipse">
          <a:avLst/>
        </a:prstGeom>
        <a:solidFill>
          <a:schemeClr val="accent5">
            <a:shade val="80000"/>
            <a:alpha val="50000"/>
            <a:hueOff val="-5"/>
            <a:satOff val="687"/>
            <a:lumOff val="1121"/>
            <a:alphaOff val="-6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Cop. Services</a:t>
          </a:r>
        </a:p>
      </dsp:txBody>
      <dsp:txXfrm>
        <a:off x="3993211" y="248023"/>
        <a:ext cx="842553" cy="842553"/>
      </dsp:txXfrm>
    </dsp:sp>
    <dsp:sp modelId="{7F4B19C3-9933-8541-9B6B-5BA9CA25DB6D}">
      <dsp:nvSpPr>
        <dsp:cNvPr id="0" name=""/>
        <dsp:cNvSpPr/>
      </dsp:nvSpPr>
      <dsp:spPr>
        <a:xfrm>
          <a:off x="5293135" y="1144755"/>
          <a:ext cx="1191551" cy="1191551"/>
        </a:xfrm>
        <a:prstGeom prst="ellipse">
          <a:avLst/>
        </a:prstGeom>
        <a:solidFill>
          <a:schemeClr val="accent5">
            <a:shade val="80000"/>
            <a:alpha val="50000"/>
            <a:hueOff val="-10"/>
            <a:satOff val="1375"/>
            <a:lumOff val="2242"/>
            <a:alphaOff val="-12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EO Experts</a:t>
          </a:r>
        </a:p>
      </dsp:txBody>
      <dsp:txXfrm>
        <a:off x="5467634" y="1319254"/>
        <a:ext cx="842553" cy="842553"/>
      </dsp:txXfrm>
    </dsp:sp>
    <dsp:sp modelId="{30AA3163-266F-F14B-BCEF-244BF666127A}">
      <dsp:nvSpPr>
        <dsp:cNvPr id="0" name=""/>
        <dsp:cNvSpPr/>
      </dsp:nvSpPr>
      <dsp:spPr>
        <a:xfrm>
          <a:off x="4729955" y="2878044"/>
          <a:ext cx="1191551" cy="1191551"/>
        </a:xfrm>
        <a:prstGeom prst="ellipse">
          <a:avLst/>
        </a:prstGeom>
        <a:solidFill>
          <a:schemeClr val="accent5">
            <a:shade val="80000"/>
            <a:alpha val="50000"/>
            <a:hueOff val="-15"/>
            <a:satOff val="2062"/>
            <a:lumOff val="3364"/>
            <a:alphaOff val="-18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CEOS</a:t>
          </a:r>
        </a:p>
      </dsp:txBody>
      <dsp:txXfrm>
        <a:off x="4904454" y="3052543"/>
        <a:ext cx="842553" cy="842553"/>
      </dsp:txXfrm>
    </dsp:sp>
    <dsp:sp modelId="{98CA8C38-4A2D-D241-81AB-4933DD594D15}">
      <dsp:nvSpPr>
        <dsp:cNvPr id="0" name=""/>
        <dsp:cNvSpPr/>
      </dsp:nvSpPr>
      <dsp:spPr>
        <a:xfrm>
          <a:off x="2907468" y="2878044"/>
          <a:ext cx="1191551" cy="1191551"/>
        </a:xfrm>
        <a:prstGeom prst="ellipse">
          <a:avLst/>
        </a:prstGeom>
        <a:solidFill>
          <a:schemeClr val="accent5">
            <a:shade val="80000"/>
            <a:alpha val="50000"/>
            <a:hueOff val="-21"/>
            <a:satOff val="2750"/>
            <a:lumOff val="4485"/>
            <a:alphaOff val="-24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Other missions</a:t>
          </a:r>
        </a:p>
      </dsp:txBody>
      <dsp:txXfrm>
        <a:off x="3081967" y="3052543"/>
        <a:ext cx="842553" cy="842553"/>
      </dsp:txXfrm>
    </dsp:sp>
    <dsp:sp modelId="{279B00CE-164A-AA48-9B8C-85E400471E78}">
      <dsp:nvSpPr>
        <dsp:cNvPr id="0" name=""/>
        <dsp:cNvSpPr/>
      </dsp:nvSpPr>
      <dsp:spPr>
        <a:xfrm>
          <a:off x="2344288" y="1144755"/>
          <a:ext cx="1191551" cy="1191551"/>
        </a:xfrm>
        <a:prstGeom prst="ellipse">
          <a:avLst/>
        </a:prstGeom>
        <a:solidFill>
          <a:schemeClr val="accent5">
            <a:shade val="80000"/>
            <a:alpha val="50000"/>
            <a:hueOff val="-26"/>
            <a:satOff val="3437"/>
            <a:lumOff val="5606"/>
            <a:alphaOff val="-3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EC</a:t>
          </a:r>
        </a:p>
      </dsp:txBody>
      <dsp:txXfrm>
        <a:off x="2518787" y="1319254"/>
        <a:ext cx="842553" cy="8425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‹N°›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10/3/23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4025" y="693738"/>
            <a:ext cx="617696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610636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1221273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831909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2442545" algn="l" rtl="0" fontAlgn="base">
      <a:spcBef>
        <a:spcPct val="30000"/>
      </a:spcBef>
      <a:spcAft>
        <a:spcPct val="0"/>
      </a:spcAft>
      <a:defRPr sz="1603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3053182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6pPr>
    <a:lvl7pPr marL="3663818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7pPr>
    <a:lvl8pPr marL="4274454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8pPr>
    <a:lvl9pPr marL="4885091" algn="l" defTabSz="1221273" rtl="0" eaLnBrk="1" latinLnBrk="0" hangingPunct="1">
      <a:defRPr sz="16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IT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825441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134799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IT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4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92733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3063" y="685800"/>
            <a:ext cx="61118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IT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8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8605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IT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9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197350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IT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10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758199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IT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12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076869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1C1B1E2-4475-074F-89EB-5387F18A9490}" type="slidenum">
              <a:rPr lang="en-US" altLang="x-none" smtClean="0"/>
              <a:pPr>
                <a:defRPr/>
              </a:pPr>
              <a:t>13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4245937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0" y="-1"/>
            <a:ext cx="12225338" cy="6858001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61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704" y="3421831"/>
            <a:ext cx="10625007" cy="567399"/>
          </a:xfrm>
          <a:prstGeom prst="rect">
            <a:avLst/>
          </a:prstGeom>
        </p:spPr>
        <p:txBody>
          <a:bodyPr/>
          <a:lstStyle>
            <a:lvl1pPr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3480" y="6202800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360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5">
            <a:extLst>
              <a:ext uri="{FF2B5EF4-FFF2-40B4-BE49-F238E27FC236}">
                <a16:creationId xmlns:a16="http://schemas.microsoft.com/office/drawing/2014/main" id="{33C1AA27-468E-4F19-A563-21152A310F35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4" y="6458445"/>
            <a:ext cx="9956800" cy="405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859" y="1674000"/>
            <a:ext cx="57888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2800" y="1674000"/>
            <a:ext cx="57780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00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0966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335E6F"/>
                </a:solidFill>
              </a:defRPr>
            </a:lvl1pPr>
            <a:lvl2pPr>
              <a:defRPr sz="1800">
                <a:solidFill>
                  <a:srgbClr val="335E6F"/>
                </a:solidFill>
              </a:defRPr>
            </a:lvl2pPr>
            <a:lvl3pPr>
              <a:defRPr sz="1800">
                <a:solidFill>
                  <a:srgbClr val="335E6F"/>
                </a:solidFill>
              </a:defRPr>
            </a:lvl3pPr>
            <a:lvl4pPr>
              <a:defRPr sz="1800">
                <a:solidFill>
                  <a:srgbClr val="335E6F"/>
                </a:solidFill>
              </a:defRPr>
            </a:lvl4pPr>
            <a:lvl5pPr>
              <a:defRPr sz="1800">
                <a:solidFill>
                  <a:srgbClr val="335E6F"/>
                </a:solidFill>
              </a:defRPr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80525" y="6202800"/>
            <a:ext cx="27507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609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76C8AE"/>
                </a:solidFill>
              </a:defRPr>
            </a:lvl1pPr>
            <a:lvl2pPr>
              <a:defRPr sz="1800">
                <a:solidFill>
                  <a:srgbClr val="76C8AE"/>
                </a:solidFill>
              </a:defRPr>
            </a:lvl2pPr>
            <a:lvl3pPr>
              <a:defRPr sz="1800">
                <a:solidFill>
                  <a:srgbClr val="76C8AE"/>
                </a:solidFill>
              </a:defRPr>
            </a:lvl3pPr>
            <a:lvl4pPr>
              <a:defRPr sz="1800">
                <a:solidFill>
                  <a:srgbClr val="76C8AE"/>
                </a:solidFill>
              </a:defRPr>
            </a:lvl4pPr>
            <a:lvl5pPr>
              <a:defRPr sz="1800">
                <a:solidFill>
                  <a:srgbClr val="76C8AE"/>
                </a:solidFill>
              </a:defRPr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07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>
                <a:solidFill>
                  <a:srgbClr val="F1666A"/>
                </a:solidFill>
              </a:defRPr>
            </a:lvl1pPr>
            <a:lvl2pPr>
              <a:defRPr>
                <a:solidFill>
                  <a:srgbClr val="F1666A"/>
                </a:solidFill>
              </a:defRPr>
            </a:lvl2pPr>
            <a:lvl3pPr>
              <a:defRPr>
                <a:solidFill>
                  <a:srgbClr val="F1666A"/>
                </a:solidFill>
              </a:defRPr>
            </a:lvl3pPr>
            <a:lvl4pPr>
              <a:defRPr>
                <a:solidFill>
                  <a:srgbClr val="F1666A"/>
                </a:solidFill>
              </a:defRPr>
            </a:lvl4pPr>
            <a:lvl5pPr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557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FFCC4E"/>
                </a:solidFill>
              </a:defRPr>
            </a:lvl1pPr>
            <a:lvl2pPr>
              <a:defRPr sz="1800">
                <a:solidFill>
                  <a:srgbClr val="FFCC4E"/>
                </a:solidFill>
              </a:defRPr>
            </a:lvl2pPr>
            <a:lvl3pPr>
              <a:defRPr sz="1800">
                <a:solidFill>
                  <a:srgbClr val="FFCC4E"/>
                </a:solidFill>
              </a:defRPr>
            </a:lvl3pPr>
            <a:lvl4pPr>
              <a:defRPr sz="1800">
                <a:solidFill>
                  <a:srgbClr val="FFCC4E"/>
                </a:solidFill>
              </a:defRPr>
            </a:lvl4pPr>
            <a:lvl5pPr>
              <a:defRPr sz="1800">
                <a:solidFill>
                  <a:srgbClr val="FFCC4E"/>
                </a:solidFill>
              </a:defRPr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 err="1"/>
              <a:t>fth</a:t>
            </a:r>
            <a:r>
              <a:rPr lang="en-GB" noProof="0" dirty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5696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>
                <a:solidFill>
                  <a:srgbClr val="009BDB"/>
                </a:solidFill>
              </a:defRPr>
            </a:lvl1pPr>
            <a:lvl2pPr>
              <a:defRPr sz="1800">
                <a:solidFill>
                  <a:srgbClr val="009BDB"/>
                </a:solidFill>
              </a:defRPr>
            </a:lvl2pPr>
            <a:lvl3pPr>
              <a:defRPr sz="1800">
                <a:solidFill>
                  <a:srgbClr val="009BDB"/>
                </a:solidFill>
              </a:defRPr>
            </a:lvl3pPr>
            <a:lvl4pPr>
              <a:defRPr sz="1800">
                <a:solidFill>
                  <a:srgbClr val="009BDB"/>
                </a:solidFill>
              </a:defRPr>
            </a:lvl4pPr>
            <a:lvl5pPr>
              <a:defRPr sz="1800">
                <a:solidFill>
                  <a:srgbClr val="009BDB"/>
                </a:solidFill>
              </a:defRPr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6094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7731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59915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169">
            <a:extLst>
              <a:ext uri="{FF2B5EF4-FFF2-40B4-BE49-F238E27FC236}">
                <a16:creationId xmlns:a16="http://schemas.microsoft.com/office/drawing/2014/main" id="{639A7432-CBEC-FC4F-B6B0-2AB817D634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C57E5F4-FF51-474A-B200-5C9D11431153}"/>
              </a:ext>
            </a:extLst>
          </p:cNvPr>
          <p:cNvSpPr/>
          <p:nvPr userDrawn="1"/>
        </p:nvSpPr>
        <p:spPr>
          <a:xfrm>
            <a:off x="-18187" y="-2"/>
            <a:ext cx="12243525" cy="6858002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9" name="Picture 5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9739" y="-216085"/>
            <a:ext cx="2099618" cy="1314000"/>
          </a:xfrm>
          <a:prstGeom prst="rect">
            <a:avLst/>
          </a:prstGeom>
        </p:spPr>
      </p:pic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55F1F827-F20B-2049-AB7D-6EBF9B5960C3}"/>
              </a:ext>
            </a:extLst>
          </p:cNvPr>
          <p:cNvCxnSpPr>
            <a:cxnSpLocks/>
          </p:cNvCxnSpPr>
          <p:nvPr userDrawn="1"/>
        </p:nvCxnSpPr>
        <p:spPr>
          <a:xfrm>
            <a:off x="220288" y="3598966"/>
            <a:ext cx="11769844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8265F6E0-D659-2A48-A5FB-6EE185BF25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7017" y="2104151"/>
            <a:ext cx="11773115" cy="563779"/>
          </a:xfrm>
        </p:spPr>
        <p:txBody>
          <a:bodyPr anchor="b" anchorCtr="0">
            <a:noAutofit/>
          </a:bodyPr>
          <a:lstStyle>
            <a:lvl1pPr>
              <a:defRPr sz="4000"/>
            </a:lvl1pPr>
          </a:lstStyle>
          <a:p>
            <a:r>
              <a:rPr lang="en-GB" noProof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0A3375C-AD7C-0F4A-9A24-880CB1348DB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90613" y="5091758"/>
            <a:ext cx="2601898" cy="1315441"/>
          </a:xfrm>
        </p:spPr>
        <p:txBody>
          <a:bodyPr lIns="0" rIns="0" anchor="ctr"/>
          <a:lstStyle>
            <a:lvl1pPr algn="r">
              <a:lnSpc>
                <a:spcPct val="150000"/>
              </a:lnSpc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Name Surname</a:t>
            </a:r>
          </a:p>
          <a:p>
            <a:pPr lvl="0"/>
            <a:r>
              <a:rPr lang="en-GB" noProof="0"/>
              <a:t>Where are you today?</a:t>
            </a:r>
          </a:p>
          <a:p>
            <a:pPr lvl="0"/>
            <a:r>
              <a:rPr lang="en-GB" noProof="0"/>
              <a:t>DD/MM/YYYY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7AD4B35-54FA-9144-8CA0-29E6DFD8430A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Picture 91">
            <a:extLst>
              <a:ext uri="{FF2B5EF4-FFF2-40B4-BE49-F238E27FC236}">
                <a16:creationId xmlns:a16="http://schemas.microsoft.com/office/drawing/2014/main" id="{404D7138-AD9C-C946-BD30-C3547A0025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8" y="6585917"/>
            <a:ext cx="1641396" cy="105918"/>
          </a:xfrm>
          <a:prstGeom prst="rect">
            <a:avLst/>
          </a:prstGeom>
        </p:spPr>
      </p:pic>
      <p:sp>
        <p:nvSpPr>
          <p:cNvPr id="36" name="TextBox 35"/>
          <p:cNvSpPr txBox="1"/>
          <p:nvPr userDrawn="1"/>
        </p:nvSpPr>
        <p:spPr>
          <a:xfrm>
            <a:off x="122718" y="6202583"/>
            <a:ext cx="25094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 </a:t>
            </a:r>
          </a:p>
        </p:txBody>
      </p:sp>
      <p:pic>
        <p:nvPicPr>
          <p:cNvPr id="2" name="Picture 62">
            <a:extLst>
              <a:ext uri="{FF2B5EF4-FFF2-40B4-BE49-F238E27FC236}">
                <a16:creationId xmlns:a16="http://schemas.microsoft.com/office/drawing/2014/main" id="{2B260CF5-3EEA-0E9B-9ACA-229E6D338EB1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87" y="6462001"/>
            <a:ext cx="9984026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282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B2B2E7-BCE3-4EC1-AD51-3894C5284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9185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>
            <a:extLst>
              <a:ext uri="{FF2B5EF4-FFF2-40B4-BE49-F238E27FC236}">
                <a16:creationId xmlns:a16="http://schemas.microsoft.com/office/drawing/2014/main" id="{E7E9920D-5148-4C5E-AF4F-672E07B42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5600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‹N°›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5">
            <a:extLst>
              <a:ext uri="{FF2B5EF4-FFF2-40B4-BE49-F238E27FC236}">
                <a16:creationId xmlns:a16="http://schemas.microsoft.com/office/drawing/2014/main" id="{75432A0F-AD37-4EDF-A3C9-9129332D7C90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4" y="645464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599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229200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225338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699" y="5258117"/>
            <a:ext cx="1062738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buFont typeface="Verdana" pitchFamily="34" charset="0"/>
              <a:buNone/>
              <a:defRPr sz="1736"/>
            </a:lvl1pPr>
          </a:lstStyle>
          <a:p>
            <a:pPr lvl="0"/>
            <a:r>
              <a:rPr lang="en-GB" noProof="0" dirty="0" err="1"/>
              <a:t>SubTitle</a:t>
            </a:r>
            <a:endParaRPr lang="en-GB" noProof="0" dirty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6000" y="3421831"/>
            <a:ext cx="10625007" cy="567399"/>
          </a:xfrm>
          <a:prstGeom prst="rect">
            <a:avLst/>
          </a:prstGeom>
        </p:spPr>
        <p:txBody>
          <a:bodyPr/>
          <a:lstStyle>
            <a:lvl1pPr algn="l">
              <a:defRPr sz="3087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4737" y="642937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22971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3200" y="4106871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33582" y="5406990"/>
            <a:ext cx="227947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11453" y="6156809"/>
            <a:ext cx="227948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125001" y="5811879"/>
            <a:ext cx="914400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it-IT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3200" y="6213933"/>
            <a:ext cx="670695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664495" y="6202800"/>
            <a:ext cx="29110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en-GB" sz="800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pic>
        <p:nvPicPr>
          <p:cNvPr id="102" name="Picture 5">
            <a:extLst>
              <a:ext uri="{FF2B5EF4-FFF2-40B4-BE49-F238E27FC236}">
                <a16:creationId xmlns:a16="http://schemas.microsoft.com/office/drawing/2014/main" id="{EA088D67-7B06-4281-990B-01FE6467697E}"/>
              </a:ext>
            </a:extLst>
          </p:cNvPr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41396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99" y="6472625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94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225338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272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196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973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518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193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7351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>
                <a:solidFill>
                  <a:srgbClr val="003249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859" y="1673225"/>
            <a:ext cx="5804673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US" noProof="0" dirty="0"/>
              <a:t>Click to edit </a:t>
            </a:r>
            <a:r>
              <a:rPr lang="en-GB" noProof="0" dirty="0"/>
              <a:t>Master</a:t>
            </a:r>
            <a:r>
              <a:rPr lang="en-US" noProof="0" dirty="0"/>
              <a:t> text styles</a:t>
            </a:r>
          </a:p>
          <a:p>
            <a:pPr lvl="1"/>
            <a:r>
              <a:rPr lang="en-GB" noProof="0" dirty="0"/>
              <a:t>Second</a:t>
            </a:r>
            <a:r>
              <a:rPr lang="en-US" noProof="0" dirty="0"/>
              <a:t> level</a:t>
            </a:r>
          </a:p>
          <a:p>
            <a:pPr lvl="2"/>
            <a:r>
              <a:rPr lang="en-US" noProof="0" dirty="0"/>
              <a:t>Third </a:t>
            </a:r>
            <a:r>
              <a:rPr lang="en-GB" noProof="0" dirty="0"/>
              <a:t>level</a:t>
            </a:r>
          </a:p>
          <a:p>
            <a:pPr lvl="3"/>
            <a:r>
              <a:rPr lang="en-GB" noProof="0" dirty="0"/>
              <a:t>Fourth</a:t>
            </a:r>
            <a:r>
              <a:rPr lang="en-US" noProof="0" dirty="0"/>
              <a:t> level</a:t>
            </a:r>
          </a:p>
          <a:p>
            <a:pPr lvl="4"/>
            <a:r>
              <a:rPr lang="en-GB" noProof="0" dirty="0"/>
              <a:t>Fifth</a:t>
            </a:r>
            <a:r>
              <a:rPr lang="en-US" noProof="0" dirty="0"/>
              <a:t> level</a:t>
            </a:r>
            <a:endParaRPr lang="en-GB" noProof="0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7279" y="1673225"/>
            <a:ext cx="5762854" cy="431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302"/>
            </a:lvl6pPr>
            <a:lvl7pPr>
              <a:defRPr sz="1302"/>
            </a:lvl7pPr>
            <a:lvl8pPr>
              <a:defRPr sz="1302"/>
            </a:lvl8pPr>
            <a:lvl9pPr>
              <a:defRPr sz="1302"/>
            </a:lvl9pPr>
          </a:lstStyle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9259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5500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006762"/>
                </a:solidFill>
              </a:defRPr>
            </a:lvl1pPr>
            <a:lvl2pPr>
              <a:defRPr sz="1800">
                <a:solidFill>
                  <a:srgbClr val="006762"/>
                </a:solidFill>
              </a:defRPr>
            </a:lvl2pPr>
            <a:lvl3pPr>
              <a:defRPr sz="1800">
                <a:solidFill>
                  <a:srgbClr val="006762"/>
                </a:solidFill>
              </a:defRPr>
            </a:lvl3pPr>
            <a:lvl4pPr>
              <a:defRPr sz="1800">
                <a:solidFill>
                  <a:srgbClr val="006762"/>
                </a:solidFill>
              </a:defRPr>
            </a:lvl4pPr>
            <a:lvl5pPr>
              <a:defRPr sz="1800">
                <a:solidFill>
                  <a:srgbClr val="006762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1122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960136"/>
                </a:solidFill>
              </a:defRPr>
            </a:lvl1pPr>
            <a:lvl2pPr>
              <a:defRPr sz="1800">
                <a:solidFill>
                  <a:srgbClr val="960136"/>
                </a:solidFill>
              </a:defRPr>
            </a:lvl2pPr>
            <a:lvl3pPr>
              <a:defRPr sz="1800">
                <a:solidFill>
                  <a:srgbClr val="960136"/>
                </a:solidFill>
              </a:defRPr>
            </a:lvl3pPr>
            <a:lvl4pPr>
              <a:defRPr sz="1800">
                <a:solidFill>
                  <a:srgbClr val="960136"/>
                </a:solidFill>
              </a:defRPr>
            </a:lvl4pPr>
            <a:lvl5pPr>
              <a:defRPr sz="1800">
                <a:solidFill>
                  <a:srgbClr val="960136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8144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A75534"/>
                </a:solidFill>
              </a:defRPr>
            </a:lvl1pPr>
            <a:lvl2pPr>
              <a:defRPr sz="1800">
                <a:solidFill>
                  <a:srgbClr val="A75534"/>
                </a:solidFill>
              </a:defRPr>
            </a:lvl2pPr>
            <a:lvl3pPr>
              <a:defRPr sz="1800">
                <a:solidFill>
                  <a:srgbClr val="A75534"/>
                </a:solidFill>
              </a:defRPr>
            </a:lvl3pPr>
            <a:lvl4pPr>
              <a:defRPr sz="1800">
                <a:solidFill>
                  <a:srgbClr val="A75534"/>
                </a:solidFill>
              </a:defRPr>
            </a:lvl4pPr>
            <a:lvl5pPr>
              <a:defRPr sz="1800">
                <a:solidFill>
                  <a:srgbClr val="A75534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3769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860" y="882192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>
                <a:solidFill>
                  <a:srgbClr val="1E3378"/>
                </a:solidFill>
              </a:defRPr>
            </a:lvl1pPr>
            <a:lvl2pPr>
              <a:defRPr sz="1800">
                <a:solidFill>
                  <a:srgbClr val="1E3378"/>
                </a:solidFill>
              </a:defRPr>
            </a:lvl2pPr>
            <a:lvl3pPr>
              <a:defRPr sz="1800">
                <a:solidFill>
                  <a:srgbClr val="1E3378"/>
                </a:solidFill>
              </a:defRPr>
            </a:lvl3pPr>
            <a:lvl4pPr>
              <a:defRPr sz="1800">
                <a:solidFill>
                  <a:srgbClr val="1E3378"/>
                </a:solidFill>
              </a:defRPr>
            </a:lvl4pPr>
            <a:lvl5pPr>
              <a:defRPr sz="1800">
                <a:solidFill>
                  <a:srgbClr val="1E3378"/>
                </a:solidFill>
              </a:defRPr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1736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AAC5E67-E08A-4CAC-8F4D-A2D8638C2B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" y="0"/>
            <a:ext cx="12192000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2" y="0"/>
            <a:ext cx="12225339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95828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‹N°›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2361E30E-1C22-46B3-9AB9-AB1BC0D7C989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9" y="6455300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7154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9664" y="0"/>
            <a:ext cx="1259500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99115" y="2011304"/>
            <a:ext cx="2827109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72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99115" y="4524207"/>
            <a:ext cx="2820471" cy="314495"/>
          </a:xfrm>
          <a:prstGeom prst="rect">
            <a:avLst/>
          </a:prstGeom>
        </p:spPr>
        <p:txBody>
          <a:bodyPr vert="horz" lIns="66151" tIns="33076" rIns="66151" bIns="3307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GB" sz="1013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99115" y="2041527"/>
            <a:ext cx="2827111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214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99115" y="1740025"/>
            <a:ext cx="2827111" cy="261521"/>
          </a:xfrm>
          <a:prstGeom prst="rect">
            <a:avLst/>
          </a:prstGeom>
        </p:spPr>
        <p:txBody>
          <a:bodyPr vert="horz" lIns="66151" tIns="33076" rIns="66151" bIns="3307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96" dirty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  <a:endParaRPr lang="en-US" sz="796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99115" y="4406774"/>
            <a:ext cx="2827111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buNone/>
              <a:defRPr sz="1500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30738" indent="0">
              <a:buNone/>
              <a:defRPr sz="1447" b="1"/>
            </a:lvl2pPr>
            <a:lvl3pPr marL="661477" indent="0">
              <a:buNone/>
              <a:defRPr sz="1302" b="1"/>
            </a:lvl3pPr>
            <a:lvl4pPr marL="992215" indent="0">
              <a:buNone/>
              <a:defRPr sz="1157" b="1"/>
            </a:lvl4pPr>
            <a:lvl5pPr marL="1322954" indent="0">
              <a:buNone/>
              <a:defRPr sz="1157" b="1"/>
            </a:lvl5pPr>
            <a:lvl6pPr marL="1653692" indent="0">
              <a:buNone/>
              <a:defRPr sz="1157" b="1"/>
            </a:lvl6pPr>
            <a:lvl7pPr marL="1984431" indent="0">
              <a:buNone/>
              <a:defRPr sz="1157" b="1"/>
            </a:lvl7pPr>
            <a:lvl8pPr marL="2315169" indent="0">
              <a:buNone/>
              <a:defRPr sz="1157" b="1"/>
            </a:lvl8pPr>
            <a:lvl9pPr marL="2645908" indent="0">
              <a:buNone/>
              <a:defRPr sz="1157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5740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73144F-B6DA-43DE-8986-0AB5D2CDA4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6000" y="154800"/>
            <a:ext cx="10108800" cy="565200"/>
          </a:xfrm>
        </p:spPr>
        <p:txBody>
          <a:bodyPr/>
          <a:lstStyle>
            <a:lvl1pPr algn="l">
              <a:defRPr sz="30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E70818-9563-4F06-956D-FEFEF00658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2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61AD377-1350-4EFA-894B-5CEA5EA7AA40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652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79E19F2-F57B-45DE-B862-DD01F0612E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39" y="-1"/>
            <a:ext cx="12191999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222000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pic>
        <p:nvPicPr>
          <p:cNvPr id="32" name="Picture 58">
            <a:extLst>
              <a:ext uri="{FF2B5EF4-FFF2-40B4-BE49-F238E27FC236}">
                <a16:creationId xmlns:a16="http://schemas.microsoft.com/office/drawing/2014/main" id="{A9766FEA-5C39-42C1-9AEE-A80D8B6D13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5939" y="6201716"/>
            <a:ext cx="375149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800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‹N°›</a:t>
            </a:fld>
            <a:endParaRPr lang="en-GB" sz="800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3656F8C5-B6A5-414F-86D9-8C977E5C1BBD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8" y="645883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9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3470" y="3456849"/>
            <a:ext cx="11852806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60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78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9036" y="1321782"/>
          <a:ext cx="11656060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8274" y="1348840"/>
          <a:ext cx="11624275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18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9036" y="1219353"/>
          <a:ext cx="11656060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012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5473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83" y="-3"/>
            <a:ext cx="12302859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302" dirty="0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860" y="882000"/>
            <a:ext cx="11764800" cy="532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  <a:endParaRPr lang="en-GB" noProof="0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8262" y="882193"/>
            <a:ext cx="1176840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949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em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.emf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4.emf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.emf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25338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altLang="en-US" noProof="0"/>
              <a:t>Modifiez le style du titre</a:t>
            </a:r>
            <a:endParaRPr lang="en-GB" noProof="0" dirty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noProof="0"/>
              <a:t>Cliquez pour modifier les styles du texte du masque</a:t>
            </a:r>
          </a:p>
          <a:p>
            <a:pPr lvl="1"/>
            <a:r>
              <a:rPr lang="fr-FR" altLang="en-US" noProof="0"/>
              <a:t>Deuxième niveau</a:t>
            </a:r>
          </a:p>
          <a:p>
            <a:pPr lvl="2"/>
            <a:r>
              <a:rPr lang="fr-FR" altLang="en-US" noProof="0"/>
              <a:t>Troisième niveau</a:t>
            </a:r>
          </a:p>
          <a:p>
            <a:pPr lvl="3"/>
            <a:r>
              <a:rPr lang="fr-FR" altLang="en-US" noProof="0"/>
              <a:t>Quatrième niveau</a:t>
            </a:r>
          </a:p>
          <a:p>
            <a:pPr lvl="4"/>
            <a:r>
              <a:rPr lang="fr-FR" altLang="en-US" noProof="0"/>
              <a:t>Cinquième niveau</a:t>
            </a:r>
            <a:endParaRPr lang="en-GB" altLang="en-US" noProof="0" dirty="0"/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6C34021B-66EB-9E45-8BD1-64D5855A5802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294C493E-467F-427F-AD20-6EDFB99CC1EE}"/>
              </a:ext>
            </a:extLst>
          </p:cNvPr>
          <p:cNvPicPr>
            <a:picLocks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" y="6462001"/>
            <a:ext cx="9956800" cy="4051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45" r:id="rId2"/>
    <p:sldLayoutId id="2147483974" r:id="rId3"/>
    <p:sldLayoutId id="2147483975" r:id="rId4"/>
    <p:sldLayoutId id="2147483973" r:id="rId5"/>
    <p:sldLayoutId id="2147483930" r:id="rId6"/>
    <p:sldLayoutId id="2147483931" r:id="rId7"/>
    <p:sldLayoutId id="2147483932" r:id="rId8"/>
    <p:sldLayoutId id="2147483933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6" r:id="rId15"/>
    <p:sldLayoutId id="2147483947" r:id="rId16"/>
    <p:sldLayoutId id="2147483977" r:id="rId17"/>
    <p:sldLayoutId id="2147483978" r:id="rId18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eaLnBrk="1" fontAlgn="base" hangingPunct="1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8132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777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34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10661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800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5661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6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  <a:endParaRPr lang="en-GB" alt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09A9530-2671-487F-A9F5-FDB35D172B87}"/>
              </a:ext>
            </a:extLst>
          </p:cNvPr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42800" y="6584400"/>
            <a:ext cx="1638000" cy="104400"/>
          </a:xfrm>
          <a:prstGeom prst="rect">
            <a:avLst/>
          </a:prstGeom>
        </p:spPr>
      </p:pic>
      <p:sp>
        <p:nvSpPr>
          <p:cNvPr id="3" name="Text Box 34">
            <a:extLst>
              <a:ext uri="{FF2B5EF4-FFF2-40B4-BE49-F238E27FC236}">
                <a16:creationId xmlns:a16="http://schemas.microsoft.com/office/drawing/2014/main" id="{174566EC-B884-414A-9831-F2C2C01CAF7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8673324-7E47-2849-ABFE-CFCE92418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489" y="-216085"/>
            <a:ext cx="2093892" cy="131400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B6E905FD-56C1-4FF6-A433-C72EFE86E9E9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0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61245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98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1010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600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C395660-CE89-4345-8089-CAD36085B63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FE516291-A401-44B3-B7C0-494EEF7A0709}"/>
              </a:ext>
            </a:extLst>
          </p:cNvPr>
          <p:cNvPicPr>
            <a:picLocks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3688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9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61" r:id="rId2"/>
    <p:sldLayoutId id="2147483962" r:id="rId3"/>
    <p:sldLayoutId id="2147483963" r:id="rId4"/>
    <p:sldLayoutId id="2147483964" r:id="rId5"/>
    <p:sldLayoutId id="2147483965" r:id="rId6"/>
    <p:sldLayoutId id="2147483972" r:id="rId7"/>
    <p:sldLayoutId id="2147483966" r:id="rId8"/>
    <p:sldLayoutId id="2147483967" r:id="rId9"/>
    <p:sldLayoutId id="2147483968" r:id="rId10"/>
    <p:sldLayoutId id="2147483969" r:id="rId1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2995" y="447366"/>
            <a:ext cx="670695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772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6000" y="154800"/>
            <a:ext cx="9748800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1404" y="6202800"/>
            <a:ext cx="1211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800" noProof="0" dirty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4" name="Straight Connector 64">
            <a:extLst>
              <a:ext uri="{FF2B5EF4-FFF2-40B4-BE49-F238E27FC236}">
                <a16:creationId xmlns:a16="http://schemas.microsoft.com/office/drawing/2014/main" id="{8F972EA9-1462-4B0E-A09A-25D9F39ABE44}"/>
              </a:ext>
            </a:extLst>
          </p:cNvPr>
          <p:cNvCxnSpPr>
            <a:cxnSpLocks/>
          </p:cNvCxnSpPr>
          <p:nvPr userDrawn="1"/>
        </p:nvCxnSpPr>
        <p:spPr>
          <a:xfrm>
            <a:off x="222041" y="6411947"/>
            <a:ext cx="11768092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5">
            <a:extLst>
              <a:ext uri="{FF2B5EF4-FFF2-40B4-BE49-F238E27FC236}">
                <a16:creationId xmlns:a16="http://schemas.microsoft.com/office/drawing/2014/main" id="{5217072E-26F2-4536-B7A4-4922A861EF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1529" y="6578011"/>
            <a:ext cx="1641396" cy="113828"/>
          </a:xfrm>
          <a:prstGeom prst="rect">
            <a:avLst/>
          </a:prstGeom>
        </p:spPr>
      </p:pic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8859" y="882000"/>
            <a:ext cx="11764800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 dirty="0"/>
              <a:t>Click to edit Master text styles</a:t>
            </a:r>
          </a:p>
          <a:p>
            <a:pPr lvl="1"/>
            <a:r>
              <a:rPr lang="en-GB" altLang="en-US" noProof="0" dirty="0"/>
              <a:t>Second level</a:t>
            </a:r>
          </a:p>
          <a:p>
            <a:pPr lvl="2"/>
            <a:r>
              <a:rPr lang="en-GB" altLang="en-US" noProof="0" dirty="0"/>
              <a:t>Third level</a:t>
            </a:r>
          </a:p>
          <a:p>
            <a:pPr lvl="3"/>
            <a:r>
              <a:rPr lang="en-GB" altLang="en-US" noProof="0" dirty="0"/>
              <a:t>Fourth level</a:t>
            </a:r>
          </a:p>
          <a:p>
            <a:pPr lvl="4"/>
            <a:r>
              <a:rPr lang="en-GB" altLang="en-US" noProof="0" dirty="0"/>
              <a:t>Fifth level</a:t>
            </a:r>
          </a:p>
        </p:txBody>
      </p:sp>
      <p:sp>
        <p:nvSpPr>
          <p:cNvPr id="5" name="Text Box 34">
            <a:extLst>
              <a:ext uri="{FF2B5EF4-FFF2-40B4-BE49-F238E27FC236}">
                <a16:creationId xmlns:a16="http://schemas.microsoft.com/office/drawing/2014/main" id="{3DFCB740-7646-4EBC-AD20-3EBB6A01A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204400" y="6202800"/>
            <a:ext cx="37512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>
              <a:spcBef>
                <a:spcPct val="50000"/>
              </a:spcBef>
            </a:pPr>
            <a:r>
              <a:rPr lang="it-IT" sz="800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it-IT" sz="800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‹N°›</a:t>
            </a:fld>
            <a:endParaRPr lang="en-GB" sz="800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07ED2C1-0776-4663-8284-733C83AE373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245" y="6585917"/>
            <a:ext cx="1636920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EF90349B-FF48-4A3E-8266-C6C8B77A2E91}"/>
              </a:ext>
            </a:extLst>
          </p:cNvPr>
          <p:cNvPicPr>
            <a:picLocks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489" y="-215904"/>
            <a:ext cx="2095200" cy="1314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5900"/>
            <a:ext cx="9956800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336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3000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5pPr>
      <a:lvl6pPr marL="44101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6pPr>
      <a:lvl7pPr marL="88203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7pPr>
      <a:lvl8pPr marL="1323045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8pPr>
      <a:lvl9pPr marL="1764060" algn="l" rtl="0" fontAlgn="base">
        <a:spcBef>
          <a:spcPct val="0"/>
        </a:spcBef>
        <a:spcAft>
          <a:spcPct val="0"/>
        </a:spcAft>
        <a:defRPr sz="2122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8132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777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34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10661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800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5661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6pPr>
      <a:lvl7pPr marL="379763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7pPr>
      <a:lvl8pPr marL="4238645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8pPr>
      <a:lvl9pPr marL="4679660" indent="-404264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43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1pPr>
      <a:lvl2pPr marL="44101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2pPr>
      <a:lvl3pPr marL="88203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4pPr>
      <a:lvl5pPr marL="1764060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5pPr>
      <a:lvl6pPr marL="220507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6pPr>
      <a:lvl7pPr marL="264609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7pPr>
      <a:lvl8pPr marL="3087106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8pPr>
      <a:lvl9pPr marL="3528121" algn="l" defTabSz="882030" rtl="0" eaLnBrk="1" latinLnBrk="0" hangingPunct="1">
        <a:defRPr sz="173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5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ceos.org/ard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D2508-10A6-8945-A31B-FB5133FA3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094" y="2832410"/>
            <a:ext cx="11741010" cy="706008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GB" dirty="0"/>
              <a:t>ESA S-1 ARD implementation </a:t>
            </a:r>
            <a:endParaRPr lang="en-GB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6F978-949D-1140-97B1-417FBE445B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094" y="4641516"/>
            <a:ext cx="5364606" cy="886448"/>
          </a:xfrm>
        </p:spPr>
        <p:txBody>
          <a:bodyPr/>
          <a:lstStyle/>
          <a:p>
            <a:pPr algn="l">
              <a:lnSpc>
                <a:spcPct val="100000"/>
              </a:lnSpc>
            </a:pPr>
            <a:r>
              <a:rPr lang="en-GB" sz="2400" b="1" dirty="0"/>
              <a:t>Clément </a:t>
            </a:r>
            <a:r>
              <a:rPr lang="en-GB" sz="2400" b="1" dirty="0" err="1"/>
              <a:t>Albinet</a:t>
            </a:r>
            <a:r>
              <a:rPr lang="en-GB" sz="2400" b="1" dirty="0"/>
              <a:t> (ESA)</a:t>
            </a:r>
          </a:p>
          <a:p>
            <a:pPr algn="l">
              <a:lnSpc>
                <a:spcPct val="100000"/>
              </a:lnSpc>
            </a:pPr>
            <a:endParaRPr lang="en-GB" sz="600" dirty="0"/>
          </a:p>
          <a:p>
            <a:pPr algn="l">
              <a:lnSpc>
                <a:spcPct val="100000"/>
              </a:lnSpc>
            </a:pPr>
            <a:r>
              <a:rPr lang="en-GB" sz="2000" i="1" dirty="0"/>
              <a:t>SAR Data Quality and Cal/Val Manager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AC4B9DE-0E1C-684B-A0B0-E779D775932D}"/>
              </a:ext>
            </a:extLst>
          </p:cNvPr>
          <p:cNvSpPr txBox="1">
            <a:spLocks/>
          </p:cNvSpPr>
          <p:nvPr/>
        </p:nvSpPr>
        <p:spPr bwMode="auto">
          <a:xfrm>
            <a:off x="9739746" y="6024865"/>
            <a:ext cx="2234360" cy="35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marL="342900" indent="-342900" algn="r" rtl="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200">
                <a:solidFill>
                  <a:schemeClr val="bg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1800" kern="0" dirty="0"/>
              <a:t>11</a:t>
            </a:r>
            <a:r>
              <a:rPr lang="en-GB" sz="1800" kern="0" baseline="30000" dirty="0"/>
              <a:t>th</a:t>
            </a:r>
            <a:r>
              <a:rPr lang="en-GB" sz="1800" kern="0" dirty="0"/>
              <a:t> October 2023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70F7D55-147A-593B-91F5-3913325FABF4}"/>
              </a:ext>
            </a:extLst>
          </p:cNvPr>
          <p:cNvSpPr txBox="1">
            <a:spLocks/>
          </p:cNvSpPr>
          <p:nvPr/>
        </p:nvSpPr>
        <p:spPr bwMode="auto">
          <a:xfrm>
            <a:off x="233094" y="59125"/>
            <a:ext cx="2755433" cy="45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marL="0" indent="0" algn="r" rtl="0" eaLnBrk="1" fontAlgn="base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GB" sz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8132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5777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34216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510661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800" dirty="0" smtClean="0">
                <a:solidFill>
                  <a:srgbClr val="8197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35661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fr-FR" sz="2400" b="1" kern="0" dirty="0"/>
              <a:t>LSI-VC-14 meeting</a:t>
            </a:r>
          </a:p>
        </p:txBody>
      </p:sp>
    </p:spTree>
    <p:extLst>
      <p:ext uri="{BB962C8B-B14F-4D97-AF65-F5344CB8AC3E}">
        <p14:creationId xmlns:p14="http://schemas.microsoft.com/office/powerpoint/2010/main" val="5744199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9F0CBB8-19BA-EA4D-9E71-73414237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CEOS Ocean Radar Backscatter</a:t>
            </a:r>
          </a:p>
        </p:txBody>
      </p:sp>
      <p:sp>
        <p:nvSpPr>
          <p:cNvPr id="3" name="Google Shape;94;p7">
            <a:extLst>
              <a:ext uri="{FF2B5EF4-FFF2-40B4-BE49-F238E27FC236}">
                <a16:creationId xmlns:a16="http://schemas.microsoft.com/office/drawing/2014/main" id="{E8512EAD-F6C3-7A23-71BD-737B048A97BE}"/>
              </a:ext>
            </a:extLst>
          </p:cNvPr>
          <p:cNvSpPr txBox="1">
            <a:spLocks/>
          </p:cNvSpPr>
          <p:nvPr/>
        </p:nvSpPr>
        <p:spPr bwMode="auto">
          <a:xfrm>
            <a:off x="1682730" y="675425"/>
            <a:ext cx="8665429" cy="436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spcFirstLastPara="1" vert="horz" wrap="square" lIns="91425" tIns="45700" rIns="91425" bIns="4570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8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8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ctr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</a:pPr>
            <a:r>
              <a:rPr lang="en-GB" sz="2000" b="1" u="sng" kern="0" dirty="0">
                <a:latin typeface="Arial"/>
                <a:ea typeface="Arial"/>
                <a:cs typeface="Arial"/>
                <a:sym typeface="Arial"/>
              </a:rPr>
              <a:t>Example of ORB product: Sentinel-1 EW</a:t>
            </a:r>
          </a:p>
        </p:txBody>
      </p:sp>
      <p:sp>
        <p:nvSpPr>
          <p:cNvPr id="5" name="Google Shape;97;p7">
            <a:extLst>
              <a:ext uri="{FF2B5EF4-FFF2-40B4-BE49-F238E27FC236}">
                <a16:creationId xmlns:a16="http://schemas.microsoft.com/office/drawing/2014/main" id="{1788C9DD-221E-789C-5AF0-5D3B3658A404}"/>
              </a:ext>
            </a:extLst>
          </p:cNvPr>
          <p:cNvSpPr txBox="1"/>
          <p:nvPr/>
        </p:nvSpPr>
        <p:spPr>
          <a:xfrm>
            <a:off x="1343664" y="4211826"/>
            <a:ext cx="3409456" cy="352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algn="ctr">
              <a:spcBef>
                <a:spcPts val="360"/>
              </a:spcBef>
              <a:spcAft>
                <a:spcPts val="0"/>
              </a:spcAft>
              <a:buClr>
                <a:srgbClr val="002569"/>
              </a:buClr>
              <a:buSzPts val="1800"/>
            </a:pPr>
            <a:r>
              <a:rPr lang="en-GB" sz="1400" b="1" dirty="0">
                <a:latin typeface="Helvetica Neue"/>
                <a:ea typeface="Helvetica Neue"/>
                <a:cs typeface="Helvetica Neue"/>
                <a:sym typeface="Helvetica Neue"/>
              </a:rPr>
              <a:t>Original product (with DN) geocoded</a:t>
            </a:r>
          </a:p>
        </p:txBody>
      </p:sp>
      <p:sp>
        <p:nvSpPr>
          <p:cNvPr id="6" name="Google Shape;98;p7">
            <a:extLst>
              <a:ext uri="{FF2B5EF4-FFF2-40B4-BE49-F238E27FC236}">
                <a16:creationId xmlns:a16="http://schemas.microsoft.com/office/drawing/2014/main" id="{85CC3E98-05CB-7574-38F9-C9EAC1732AFE}"/>
              </a:ext>
            </a:extLst>
          </p:cNvPr>
          <p:cNvSpPr txBox="1"/>
          <p:nvPr/>
        </p:nvSpPr>
        <p:spPr>
          <a:xfrm>
            <a:off x="7532646" y="2040687"/>
            <a:ext cx="2475516" cy="436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algn="ctr">
              <a:spcBef>
                <a:spcPts val="360"/>
              </a:spcBef>
              <a:spcAft>
                <a:spcPts val="0"/>
              </a:spcAft>
              <a:buClr>
                <a:srgbClr val="002569"/>
              </a:buClr>
              <a:buSzPts val="1800"/>
            </a:pPr>
            <a:r>
              <a:rPr lang="en-GB" sz="1400" b="1" dirty="0">
                <a:latin typeface="Arial"/>
                <a:ea typeface="Arial"/>
                <a:cs typeface="Arial"/>
                <a:sym typeface="Arial"/>
              </a:rPr>
              <a:t> σ</a:t>
            </a:r>
            <a:r>
              <a:rPr lang="en-GB" sz="1400" b="1" baseline="30000" dirty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GB" sz="1400" b="1" dirty="0">
                <a:latin typeface="Arial"/>
                <a:ea typeface="Arial"/>
                <a:cs typeface="Arial"/>
                <a:sym typeface="Arial"/>
              </a:rPr>
              <a:t> product </a:t>
            </a:r>
            <a:r>
              <a:rPr lang="en-GB" sz="1400" b="1" dirty="0">
                <a:latin typeface="Helvetica Neue"/>
                <a:ea typeface="Helvetica Neue"/>
                <a:cs typeface="Helvetica Neue"/>
                <a:sym typeface="Helvetica Neue"/>
              </a:rPr>
              <a:t>geocoded</a:t>
            </a:r>
          </a:p>
        </p:txBody>
      </p:sp>
      <p:sp>
        <p:nvSpPr>
          <p:cNvPr id="7" name="Google Shape;99;p7">
            <a:extLst>
              <a:ext uri="{FF2B5EF4-FFF2-40B4-BE49-F238E27FC236}">
                <a16:creationId xmlns:a16="http://schemas.microsoft.com/office/drawing/2014/main" id="{DD6C379A-A39C-C3A5-F337-2273227B5422}"/>
              </a:ext>
            </a:extLst>
          </p:cNvPr>
          <p:cNvSpPr txBox="1"/>
          <p:nvPr/>
        </p:nvSpPr>
        <p:spPr>
          <a:xfrm>
            <a:off x="4991240" y="4661212"/>
            <a:ext cx="2705099" cy="1201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algn="ctr">
              <a:spcBef>
                <a:spcPts val="360"/>
              </a:spcBef>
              <a:spcAft>
                <a:spcPts val="0"/>
              </a:spcAft>
              <a:buClr>
                <a:srgbClr val="002569"/>
              </a:buClr>
              <a:buSzPts val="1800"/>
            </a:pPr>
            <a:r>
              <a:rPr lang="en-GB" sz="1400" b="1" dirty="0">
                <a:latin typeface="Arial"/>
                <a:ea typeface="Arial"/>
                <a:cs typeface="Arial"/>
                <a:sym typeface="Arial"/>
              </a:rPr>
              <a:t>σ</a:t>
            </a:r>
            <a:r>
              <a:rPr lang="en-GB" sz="1400" b="1" baseline="30000" dirty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GB" sz="14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GB" sz="1400" b="1" dirty="0">
                <a:latin typeface="Helvetica Neue"/>
                <a:ea typeface="Helvetica Neue"/>
                <a:cs typeface="Helvetica Neue"/>
                <a:sym typeface="Helvetica Neue"/>
              </a:rPr>
              <a:t>compensated with the "Mean Wind-Normalised Backscatter Measurements" (it is not </a:t>
            </a:r>
            <a:r>
              <a:rPr lang="en-GB" sz="1400" b="1" dirty="0">
                <a:latin typeface="Arial"/>
                <a:ea typeface="Arial"/>
                <a:cs typeface="Arial"/>
                <a:sym typeface="Arial"/>
              </a:rPr>
              <a:t>σ</a:t>
            </a:r>
            <a:r>
              <a:rPr lang="en-GB" sz="1400" b="1" baseline="30000" dirty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GB" sz="1400" b="1" dirty="0">
                <a:latin typeface="Helvetica Neue"/>
                <a:ea typeface="Helvetica Neue"/>
                <a:cs typeface="Helvetica Neue"/>
                <a:sym typeface="Helvetica Neue"/>
              </a:rPr>
              <a:t> anymore) and geocoded</a:t>
            </a:r>
          </a:p>
        </p:txBody>
      </p:sp>
      <p:pic>
        <p:nvPicPr>
          <p:cNvPr id="8" name="Google Shape;100;p7">
            <a:extLst>
              <a:ext uri="{FF2B5EF4-FFF2-40B4-BE49-F238E27FC236}">
                <a16:creationId xmlns:a16="http://schemas.microsoft.com/office/drawing/2014/main" id="{B78994B4-1752-CFC2-38AD-820EA38AFF8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8334" y="1291477"/>
            <a:ext cx="3060700" cy="290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1;p7">
            <a:extLst>
              <a:ext uri="{FF2B5EF4-FFF2-40B4-BE49-F238E27FC236}">
                <a16:creationId xmlns:a16="http://schemas.microsoft.com/office/drawing/2014/main" id="{2B263927-8223-79E1-2EA7-D8035D16490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1661" y="1284473"/>
            <a:ext cx="3055326" cy="2896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2;p7">
            <a:extLst>
              <a:ext uri="{FF2B5EF4-FFF2-40B4-BE49-F238E27FC236}">
                <a16:creationId xmlns:a16="http://schemas.microsoft.com/office/drawing/2014/main" id="{2CC6FA65-D670-818E-63C9-5224D97A8DA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51678" y="3116253"/>
            <a:ext cx="3055326" cy="28968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96;p7">
            <a:extLst>
              <a:ext uri="{FF2B5EF4-FFF2-40B4-BE49-F238E27FC236}">
                <a16:creationId xmlns:a16="http://schemas.microsoft.com/office/drawing/2014/main" id="{A96072A5-E66D-2DFC-9324-E92BF4FD1C1B}"/>
              </a:ext>
            </a:extLst>
          </p:cNvPr>
          <p:cNvSpPr txBox="1"/>
          <p:nvPr/>
        </p:nvSpPr>
        <p:spPr>
          <a:xfrm>
            <a:off x="6377958" y="6055259"/>
            <a:ext cx="5270987" cy="387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800"/>
            </a:pPr>
            <a:r>
              <a:rPr lang="en-GB" sz="1200" b="1" dirty="0">
                <a:latin typeface="Arial"/>
                <a:ea typeface="Arial"/>
                <a:cs typeface="Arial"/>
                <a:sym typeface="Arial"/>
              </a:rPr>
              <a:t>Sentinel-1 </a:t>
            </a: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(ESA / Copernicus / EC)                      Processing: G. </a:t>
            </a:r>
            <a:r>
              <a:rPr lang="en-GB" sz="1100" dirty="0" err="1">
                <a:latin typeface="Arial"/>
                <a:ea typeface="Arial"/>
                <a:cs typeface="Arial"/>
                <a:sym typeface="Arial"/>
              </a:rPr>
              <a:t>Hajduch</a:t>
            </a: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 (CLS)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4602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19E162-25AC-9402-C38D-39D875433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60401"/>
            <a:ext cx="10708674" cy="553998"/>
          </a:xfrm>
        </p:spPr>
        <p:txBody>
          <a:bodyPr/>
          <a:lstStyle/>
          <a:p>
            <a:r>
              <a:rPr lang="en-GB"/>
              <a:t>S1 ORB prototype product and processor development</a:t>
            </a:r>
          </a:p>
        </p:txBody>
      </p:sp>
      <p:pic>
        <p:nvPicPr>
          <p:cNvPr id="8" name="Image 7" descr="Une image contenant texte, diagramme, capture d’écran, Plan&#10;&#10;Description générée automatiquement">
            <a:extLst>
              <a:ext uri="{FF2B5EF4-FFF2-40B4-BE49-F238E27FC236}">
                <a16:creationId xmlns:a16="http://schemas.microsoft.com/office/drawing/2014/main" id="{76DA7359-4D30-250A-652C-4E48D055D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580" y="745958"/>
            <a:ext cx="4059758" cy="6112042"/>
          </a:xfrm>
          <a:prstGeom prst="rect">
            <a:avLst/>
          </a:prstGeom>
        </p:spPr>
      </p:pic>
      <p:pic>
        <p:nvPicPr>
          <p:cNvPr id="5" name="Image 4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9DBB557F-CC26-1FF0-B9A2-19A745B4F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568" y="1359568"/>
            <a:ext cx="4136765" cy="4836695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072F58-03AA-FF4F-90DD-B80BAA366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20880"/>
            <a:ext cx="4204101" cy="531407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Started in April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First version of product specification and Architecture Design Documents.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b="1" i="1" u="sng" kern="0" dirty="0">
                <a:solidFill>
                  <a:srgbClr val="FF0000"/>
                </a:solidFill>
              </a:rPr>
              <a:t>Operational product format and corrections applied could diverge from the prototype.</a:t>
            </a:r>
            <a:endParaRPr lang="en-GB" sz="11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endParaRPr lang="en-GB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i="1" dirty="0">
                <a:solidFill>
                  <a:schemeClr val="tx1"/>
                </a:solidFill>
              </a:rPr>
              <a:t>ORB Working Group meeting to advise ESA on the development of the prototype product and potential further operationalisation.</a:t>
            </a:r>
          </a:p>
        </p:txBody>
      </p:sp>
    </p:spTree>
    <p:extLst>
      <p:ext uri="{BB962C8B-B14F-4D97-AF65-F5344CB8AC3E}">
        <p14:creationId xmlns:p14="http://schemas.microsoft.com/office/powerpoint/2010/main" val="1785941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9F0CBB8-19BA-EA4D-9E71-73414237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Sentinel-1 ARD over Ocean: </a:t>
            </a:r>
            <a:r>
              <a:rPr lang="fr-IT" dirty="0"/>
              <a:t>Working Group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2BF6A9D6-FBFB-8B48-9187-D1910623DF8D}"/>
              </a:ext>
            </a:extLst>
          </p:cNvPr>
          <p:cNvGraphicFramePr>
            <a:graphicFrameLocks/>
          </p:cNvGraphicFramePr>
          <p:nvPr/>
        </p:nvGraphicFramePr>
        <p:xfrm>
          <a:off x="1145574" y="1676244"/>
          <a:ext cx="8828976" cy="41431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055C0FFA-1254-FD4A-8EB9-1C5C3E5BC7D2}"/>
              </a:ext>
            </a:extLst>
          </p:cNvPr>
          <p:cNvGrpSpPr/>
          <p:nvPr/>
        </p:nvGrpSpPr>
        <p:grpSpPr>
          <a:xfrm>
            <a:off x="6112669" y="1651841"/>
            <a:ext cx="2866217" cy="519649"/>
            <a:chOff x="6510528" y="1020670"/>
            <a:chExt cx="2866217" cy="519649"/>
          </a:xfrm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6E8B6F94-3FFE-8D46-8B5F-800B2AD04E41}"/>
                </a:ext>
              </a:extLst>
            </p:cNvPr>
            <p:cNvSpPr/>
            <p:nvPr/>
          </p:nvSpPr>
          <p:spPr>
            <a:xfrm>
              <a:off x="6510528" y="1174559"/>
              <a:ext cx="1085088" cy="365760"/>
            </a:xfrm>
            <a:custGeom>
              <a:avLst/>
              <a:gdLst>
                <a:gd name="connsiteX0" fmla="*/ 0 w 1085088"/>
                <a:gd name="connsiteY0" fmla="*/ 365760 h 365760"/>
                <a:gd name="connsiteX1" fmla="*/ 524256 w 1085088"/>
                <a:gd name="connsiteY1" fmla="*/ 0 h 365760"/>
                <a:gd name="connsiteX2" fmla="*/ 1085088 w 1085088"/>
                <a:gd name="connsiteY2" fmla="*/ 0 h 365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5088" h="365760">
                  <a:moveTo>
                    <a:pt x="0" y="365760"/>
                  </a:moveTo>
                  <a:lnTo>
                    <a:pt x="524256" y="0"/>
                  </a:lnTo>
                  <a:lnTo>
                    <a:pt x="1085088" y="0"/>
                  </a:lnTo>
                </a:path>
              </a:pathLst>
            </a:custGeom>
            <a:noFill/>
            <a:ln>
              <a:headEnd type="oval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044299A8-F37B-654E-81B6-0370D9F61F9B}"/>
                </a:ext>
              </a:extLst>
            </p:cNvPr>
            <p:cNvSpPr txBox="1"/>
            <p:nvPr/>
          </p:nvSpPr>
          <p:spPr>
            <a:xfrm>
              <a:off x="7595616" y="1020670"/>
              <a:ext cx="17811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CMEMS, </a:t>
              </a:r>
              <a:r>
                <a:rPr lang="en-GB" sz="1100" dirty="0"/>
                <a:t>A. </a:t>
              </a:r>
              <a:r>
                <a:rPr lang="en-GB" sz="1100" dirty="0" err="1"/>
                <a:t>Repucci</a:t>
              </a:r>
              <a:endParaRPr lang="en-GB" sz="1400" dirty="0"/>
            </a:p>
          </p:txBody>
        </p:sp>
      </p:grpSp>
      <p:sp>
        <p:nvSpPr>
          <p:cNvPr id="17" name="Freeform 14">
            <a:extLst>
              <a:ext uri="{FF2B5EF4-FFF2-40B4-BE49-F238E27FC236}">
                <a16:creationId xmlns:a16="http://schemas.microsoft.com/office/drawing/2014/main" id="{88DA2D99-6B5C-4740-82AF-59DB06C5E04A}"/>
              </a:ext>
            </a:extLst>
          </p:cNvPr>
          <p:cNvSpPr/>
          <p:nvPr/>
        </p:nvSpPr>
        <p:spPr>
          <a:xfrm>
            <a:off x="7304502" y="2665081"/>
            <a:ext cx="1194816" cy="335364"/>
          </a:xfrm>
          <a:custGeom>
            <a:avLst/>
            <a:gdLst>
              <a:gd name="connsiteX0" fmla="*/ 0 w 1085088"/>
              <a:gd name="connsiteY0" fmla="*/ 365760 h 365760"/>
              <a:gd name="connsiteX1" fmla="*/ 524256 w 1085088"/>
              <a:gd name="connsiteY1" fmla="*/ 0 h 365760"/>
              <a:gd name="connsiteX2" fmla="*/ 1085088 w 1085088"/>
              <a:gd name="connsiteY2" fmla="*/ 0 h 365760"/>
              <a:gd name="connsiteX0" fmla="*/ 0 w 1182624"/>
              <a:gd name="connsiteY0" fmla="*/ 182880 h 182880"/>
              <a:gd name="connsiteX1" fmla="*/ 621792 w 1182624"/>
              <a:gd name="connsiteY1" fmla="*/ 0 h 182880"/>
              <a:gd name="connsiteX2" fmla="*/ 1182624 w 1182624"/>
              <a:gd name="connsiteY2" fmla="*/ 0 h 182880"/>
              <a:gd name="connsiteX0" fmla="*/ 0 w 1194816"/>
              <a:gd name="connsiteY0" fmla="*/ 60960 h 60960"/>
              <a:gd name="connsiteX1" fmla="*/ 633984 w 1194816"/>
              <a:gd name="connsiteY1" fmla="*/ 0 h 60960"/>
              <a:gd name="connsiteX2" fmla="*/ 1194816 w 1194816"/>
              <a:gd name="connsiteY2" fmla="*/ 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4816" h="60960">
                <a:moveTo>
                  <a:pt x="0" y="60960"/>
                </a:moveTo>
                <a:lnTo>
                  <a:pt x="633984" y="0"/>
                </a:lnTo>
                <a:lnTo>
                  <a:pt x="1194816" y="0"/>
                </a:lnTo>
              </a:path>
            </a:pathLst>
          </a:custGeom>
          <a:noFill/>
          <a:ln>
            <a:headEnd type="oval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7EBC4A82-DCEB-2A4D-9436-128EF8268E2F}"/>
              </a:ext>
            </a:extLst>
          </p:cNvPr>
          <p:cNvGrpSpPr/>
          <p:nvPr/>
        </p:nvGrpSpPr>
        <p:grpSpPr>
          <a:xfrm>
            <a:off x="7542247" y="2869463"/>
            <a:ext cx="3003982" cy="630942"/>
            <a:chOff x="6400800" y="825752"/>
            <a:chExt cx="3003982" cy="630942"/>
          </a:xfrm>
        </p:grpSpPr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73CAD8D6-EC07-224F-B8EE-DC4E49C7ECF6}"/>
                </a:ext>
              </a:extLst>
            </p:cNvPr>
            <p:cNvSpPr/>
            <p:nvPr/>
          </p:nvSpPr>
          <p:spPr>
            <a:xfrm>
              <a:off x="6400800" y="997843"/>
              <a:ext cx="1194816" cy="237676"/>
            </a:xfrm>
            <a:custGeom>
              <a:avLst/>
              <a:gdLst>
                <a:gd name="connsiteX0" fmla="*/ 0 w 1085088"/>
                <a:gd name="connsiteY0" fmla="*/ 365760 h 365760"/>
                <a:gd name="connsiteX1" fmla="*/ 524256 w 1085088"/>
                <a:gd name="connsiteY1" fmla="*/ 0 h 365760"/>
                <a:gd name="connsiteX2" fmla="*/ 1085088 w 1085088"/>
                <a:gd name="connsiteY2" fmla="*/ 0 h 365760"/>
                <a:gd name="connsiteX0" fmla="*/ 0 w 1182624"/>
                <a:gd name="connsiteY0" fmla="*/ 182880 h 182880"/>
                <a:gd name="connsiteX1" fmla="*/ 621792 w 1182624"/>
                <a:gd name="connsiteY1" fmla="*/ 0 h 182880"/>
                <a:gd name="connsiteX2" fmla="*/ 1182624 w 1182624"/>
                <a:gd name="connsiteY2" fmla="*/ 0 h 182880"/>
                <a:gd name="connsiteX0" fmla="*/ 0 w 1194816"/>
                <a:gd name="connsiteY0" fmla="*/ 60960 h 60960"/>
                <a:gd name="connsiteX1" fmla="*/ 633984 w 1194816"/>
                <a:gd name="connsiteY1" fmla="*/ 0 h 60960"/>
                <a:gd name="connsiteX2" fmla="*/ 1194816 w 1194816"/>
                <a:gd name="connsiteY2" fmla="*/ 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4816" h="60960">
                  <a:moveTo>
                    <a:pt x="0" y="60960"/>
                  </a:moveTo>
                  <a:lnTo>
                    <a:pt x="633984" y="0"/>
                  </a:lnTo>
                  <a:lnTo>
                    <a:pt x="1194816" y="0"/>
                  </a:lnTo>
                </a:path>
              </a:pathLst>
            </a:custGeom>
            <a:noFill/>
            <a:ln>
              <a:headEnd type="oval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18">
              <a:extLst>
                <a:ext uri="{FF2B5EF4-FFF2-40B4-BE49-F238E27FC236}">
                  <a16:creationId xmlns:a16="http://schemas.microsoft.com/office/drawing/2014/main" id="{07322013-1E04-0745-9938-D99EC724FF26}"/>
                </a:ext>
              </a:extLst>
            </p:cNvPr>
            <p:cNvSpPr txBox="1"/>
            <p:nvPr/>
          </p:nvSpPr>
          <p:spPr>
            <a:xfrm>
              <a:off x="7583450" y="825752"/>
              <a:ext cx="1821332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Sea/Ice</a:t>
              </a:r>
              <a:r>
                <a:rPr lang="en-GB" sz="1050" dirty="0"/>
                <a:t>, A. </a:t>
              </a:r>
              <a:r>
                <a:rPr lang="en-GB" sz="1050" dirty="0" err="1"/>
                <a:t>Moiseev</a:t>
              </a:r>
              <a:r>
                <a:rPr lang="en-GB" sz="1050" dirty="0"/>
                <a:t>,</a:t>
              </a:r>
            </a:p>
            <a:p>
              <a:r>
                <a:rPr lang="en-GB" sz="1050" dirty="0"/>
                <a:t>A. Frost,</a:t>
              </a:r>
            </a:p>
            <a:p>
              <a:r>
                <a:rPr lang="en-GB" sz="1050" dirty="0"/>
                <a:t>J. Karvonen</a:t>
              </a:r>
              <a:endParaRPr lang="en-GB" sz="1400" dirty="0"/>
            </a:p>
          </p:txBody>
        </p:sp>
      </p:grpSp>
      <p:sp>
        <p:nvSpPr>
          <p:cNvPr id="23" name="Freeform 20">
            <a:extLst>
              <a:ext uri="{FF2B5EF4-FFF2-40B4-BE49-F238E27FC236}">
                <a16:creationId xmlns:a16="http://schemas.microsoft.com/office/drawing/2014/main" id="{10365141-A4E1-6F4D-A822-AF17D5039965}"/>
              </a:ext>
            </a:extLst>
          </p:cNvPr>
          <p:cNvSpPr/>
          <p:nvPr/>
        </p:nvSpPr>
        <p:spPr>
          <a:xfrm>
            <a:off x="7535544" y="3576457"/>
            <a:ext cx="1194816" cy="60960"/>
          </a:xfrm>
          <a:custGeom>
            <a:avLst/>
            <a:gdLst>
              <a:gd name="connsiteX0" fmla="*/ 0 w 1085088"/>
              <a:gd name="connsiteY0" fmla="*/ 365760 h 365760"/>
              <a:gd name="connsiteX1" fmla="*/ 524256 w 1085088"/>
              <a:gd name="connsiteY1" fmla="*/ 0 h 365760"/>
              <a:gd name="connsiteX2" fmla="*/ 1085088 w 1085088"/>
              <a:gd name="connsiteY2" fmla="*/ 0 h 365760"/>
              <a:gd name="connsiteX0" fmla="*/ 0 w 1182624"/>
              <a:gd name="connsiteY0" fmla="*/ 182880 h 182880"/>
              <a:gd name="connsiteX1" fmla="*/ 621792 w 1182624"/>
              <a:gd name="connsiteY1" fmla="*/ 0 h 182880"/>
              <a:gd name="connsiteX2" fmla="*/ 1182624 w 1182624"/>
              <a:gd name="connsiteY2" fmla="*/ 0 h 182880"/>
              <a:gd name="connsiteX0" fmla="*/ 0 w 1194816"/>
              <a:gd name="connsiteY0" fmla="*/ 60960 h 60960"/>
              <a:gd name="connsiteX1" fmla="*/ 633984 w 1194816"/>
              <a:gd name="connsiteY1" fmla="*/ 0 h 60960"/>
              <a:gd name="connsiteX2" fmla="*/ 1194816 w 1194816"/>
              <a:gd name="connsiteY2" fmla="*/ 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4816" h="60960">
                <a:moveTo>
                  <a:pt x="0" y="60960"/>
                </a:moveTo>
                <a:lnTo>
                  <a:pt x="633984" y="0"/>
                </a:lnTo>
                <a:lnTo>
                  <a:pt x="1194816" y="0"/>
                </a:lnTo>
              </a:path>
            </a:pathLst>
          </a:custGeom>
          <a:noFill/>
          <a:ln>
            <a:headEnd type="oval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EF202153-BF5E-1D4E-99D7-25F9BA98EC8E}"/>
              </a:ext>
            </a:extLst>
          </p:cNvPr>
          <p:cNvSpPr/>
          <p:nvPr/>
        </p:nvSpPr>
        <p:spPr>
          <a:xfrm flipV="1">
            <a:off x="7362716" y="3886142"/>
            <a:ext cx="1388970" cy="275090"/>
          </a:xfrm>
          <a:custGeom>
            <a:avLst/>
            <a:gdLst>
              <a:gd name="connsiteX0" fmla="*/ 0 w 1085088"/>
              <a:gd name="connsiteY0" fmla="*/ 365760 h 365760"/>
              <a:gd name="connsiteX1" fmla="*/ 524256 w 1085088"/>
              <a:gd name="connsiteY1" fmla="*/ 0 h 365760"/>
              <a:gd name="connsiteX2" fmla="*/ 1085088 w 1085088"/>
              <a:gd name="connsiteY2" fmla="*/ 0 h 365760"/>
              <a:gd name="connsiteX0" fmla="*/ 0 w 1182624"/>
              <a:gd name="connsiteY0" fmla="*/ 182880 h 182880"/>
              <a:gd name="connsiteX1" fmla="*/ 621792 w 1182624"/>
              <a:gd name="connsiteY1" fmla="*/ 0 h 182880"/>
              <a:gd name="connsiteX2" fmla="*/ 1182624 w 1182624"/>
              <a:gd name="connsiteY2" fmla="*/ 0 h 182880"/>
              <a:gd name="connsiteX0" fmla="*/ 0 w 1194816"/>
              <a:gd name="connsiteY0" fmla="*/ 60960 h 60960"/>
              <a:gd name="connsiteX1" fmla="*/ 633984 w 1194816"/>
              <a:gd name="connsiteY1" fmla="*/ 0 h 60960"/>
              <a:gd name="connsiteX2" fmla="*/ 1194816 w 1194816"/>
              <a:gd name="connsiteY2" fmla="*/ 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4816" h="60960">
                <a:moveTo>
                  <a:pt x="0" y="60960"/>
                </a:moveTo>
                <a:lnTo>
                  <a:pt x="633984" y="0"/>
                </a:lnTo>
                <a:lnTo>
                  <a:pt x="1194816" y="0"/>
                </a:lnTo>
              </a:path>
            </a:pathLst>
          </a:custGeom>
          <a:noFill/>
          <a:ln>
            <a:headEnd type="oval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8" name="Group 25">
            <a:extLst>
              <a:ext uri="{FF2B5EF4-FFF2-40B4-BE49-F238E27FC236}">
                <a16:creationId xmlns:a16="http://schemas.microsoft.com/office/drawing/2014/main" id="{7B81FFF2-D0DD-ED4C-B0BB-71BF9E2DD054}"/>
              </a:ext>
            </a:extLst>
          </p:cNvPr>
          <p:cNvGrpSpPr/>
          <p:nvPr/>
        </p:nvGrpSpPr>
        <p:grpSpPr>
          <a:xfrm>
            <a:off x="7005177" y="4676440"/>
            <a:ext cx="3542910" cy="328807"/>
            <a:chOff x="6444265" y="1061452"/>
            <a:chExt cx="3542910" cy="328807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518E07CA-400A-7D4C-AEDD-4CA98AD76B3F}"/>
                </a:ext>
              </a:extLst>
            </p:cNvPr>
            <p:cNvSpPr/>
            <p:nvPr/>
          </p:nvSpPr>
          <p:spPr>
            <a:xfrm>
              <a:off x="6444265" y="1177197"/>
              <a:ext cx="1151350" cy="213062"/>
            </a:xfrm>
            <a:custGeom>
              <a:avLst/>
              <a:gdLst>
                <a:gd name="connsiteX0" fmla="*/ 0 w 1085088"/>
                <a:gd name="connsiteY0" fmla="*/ 365760 h 365760"/>
                <a:gd name="connsiteX1" fmla="*/ 524256 w 1085088"/>
                <a:gd name="connsiteY1" fmla="*/ 0 h 365760"/>
                <a:gd name="connsiteX2" fmla="*/ 1085088 w 1085088"/>
                <a:gd name="connsiteY2" fmla="*/ 0 h 365760"/>
                <a:gd name="connsiteX0" fmla="*/ 0 w 1182624"/>
                <a:gd name="connsiteY0" fmla="*/ 182880 h 182880"/>
                <a:gd name="connsiteX1" fmla="*/ 621792 w 1182624"/>
                <a:gd name="connsiteY1" fmla="*/ 0 h 182880"/>
                <a:gd name="connsiteX2" fmla="*/ 1182624 w 1182624"/>
                <a:gd name="connsiteY2" fmla="*/ 0 h 182880"/>
                <a:gd name="connsiteX0" fmla="*/ 0 w 1194816"/>
                <a:gd name="connsiteY0" fmla="*/ 60960 h 60960"/>
                <a:gd name="connsiteX1" fmla="*/ 633984 w 1194816"/>
                <a:gd name="connsiteY1" fmla="*/ 0 h 60960"/>
                <a:gd name="connsiteX2" fmla="*/ 1194816 w 1194816"/>
                <a:gd name="connsiteY2" fmla="*/ 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4816" h="60960">
                  <a:moveTo>
                    <a:pt x="0" y="60960"/>
                  </a:moveTo>
                  <a:lnTo>
                    <a:pt x="633984" y="0"/>
                  </a:lnTo>
                  <a:lnTo>
                    <a:pt x="1194816" y="0"/>
                  </a:lnTo>
                </a:path>
              </a:pathLst>
            </a:custGeom>
            <a:noFill/>
            <a:ln>
              <a:headEnd type="oval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TextBox 27">
              <a:extLst>
                <a:ext uri="{FF2B5EF4-FFF2-40B4-BE49-F238E27FC236}">
                  <a16:creationId xmlns:a16="http://schemas.microsoft.com/office/drawing/2014/main" id="{72470D90-2527-814C-90AD-5C52E98C0249}"/>
                </a:ext>
              </a:extLst>
            </p:cNvPr>
            <p:cNvSpPr txBox="1"/>
            <p:nvPr/>
          </p:nvSpPr>
          <p:spPr>
            <a:xfrm>
              <a:off x="7611204" y="1061452"/>
              <a:ext cx="23759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LSI/VC,</a:t>
              </a:r>
              <a:r>
                <a:rPr lang="en-GB" sz="1100" dirty="0"/>
                <a:t> H.P. </a:t>
              </a:r>
              <a:r>
                <a:rPr lang="en-GB" sz="1100" dirty="0" err="1"/>
                <a:t>Sakethapuram</a:t>
              </a:r>
              <a:endParaRPr lang="en-GB" sz="1100" dirty="0"/>
            </a:p>
          </p:txBody>
        </p:sp>
      </p:grpSp>
      <p:grpSp>
        <p:nvGrpSpPr>
          <p:cNvPr id="31" name="Group 28">
            <a:extLst>
              <a:ext uri="{FF2B5EF4-FFF2-40B4-BE49-F238E27FC236}">
                <a16:creationId xmlns:a16="http://schemas.microsoft.com/office/drawing/2014/main" id="{BDD311C7-C627-4346-B775-F0F2B54CF3BF}"/>
              </a:ext>
            </a:extLst>
          </p:cNvPr>
          <p:cNvGrpSpPr/>
          <p:nvPr/>
        </p:nvGrpSpPr>
        <p:grpSpPr>
          <a:xfrm>
            <a:off x="6996343" y="5351676"/>
            <a:ext cx="3485751" cy="572107"/>
            <a:chOff x="6400800" y="1328446"/>
            <a:chExt cx="3485751" cy="572107"/>
          </a:xfrm>
        </p:grpSpPr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D40771D5-D5CC-7744-A441-4AEDE5BDA8D9}"/>
                </a:ext>
              </a:extLst>
            </p:cNvPr>
            <p:cNvSpPr/>
            <p:nvPr/>
          </p:nvSpPr>
          <p:spPr>
            <a:xfrm flipV="1">
              <a:off x="6400800" y="1328446"/>
              <a:ext cx="1194816" cy="273551"/>
            </a:xfrm>
            <a:custGeom>
              <a:avLst/>
              <a:gdLst>
                <a:gd name="connsiteX0" fmla="*/ 0 w 1085088"/>
                <a:gd name="connsiteY0" fmla="*/ 365760 h 365760"/>
                <a:gd name="connsiteX1" fmla="*/ 524256 w 1085088"/>
                <a:gd name="connsiteY1" fmla="*/ 0 h 365760"/>
                <a:gd name="connsiteX2" fmla="*/ 1085088 w 1085088"/>
                <a:gd name="connsiteY2" fmla="*/ 0 h 365760"/>
                <a:gd name="connsiteX0" fmla="*/ 0 w 1182624"/>
                <a:gd name="connsiteY0" fmla="*/ 182880 h 182880"/>
                <a:gd name="connsiteX1" fmla="*/ 621792 w 1182624"/>
                <a:gd name="connsiteY1" fmla="*/ 0 h 182880"/>
                <a:gd name="connsiteX2" fmla="*/ 1182624 w 1182624"/>
                <a:gd name="connsiteY2" fmla="*/ 0 h 182880"/>
                <a:gd name="connsiteX0" fmla="*/ 0 w 1194816"/>
                <a:gd name="connsiteY0" fmla="*/ 60960 h 60960"/>
                <a:gd name="connsiteX1" fmla="*/ 633984 w 1194816"/>
                <a:gd name="connsiteY1" fmla="*/ 0 h 60960"/>
                <a:gd name="connsiteX2" fmla="*/ 1194816 w 1194816"/>
                <a:gd name="connsiteY2" fmla="*/ 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4816" h="60960">
                  <a:moveTo>
                    <a:pt x="0" y="60960"/>
                  </a:moveTo>
                  <a:lnTo>
                    <a:pt x="633984" y="0"/>
                  </a:lnTo>
                  <a:lnTo>
                    <a:pt x="1194816" y="0"/>
                  </a:lnTo>
                </a:path>
              </a:pathLst>
            </a:custGeom>
            <a:noFill/>
            <a:ln>
              <a:headEnd type="oval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TextBox 30">
              <a:extLst>
                <a:ext uri="{FF2B5EF4-FFF2-40B4-BE49-F238E27FC236}">
                  <a16:creationId xmlns:a16="http://schemas.microsoft.com/office/drawing/2014/main" id="{5321F4AA-C74F-CD45-8232-451B8DEB54DF}"/>
                </a:ext>
              </a:extLst>
            </p:cNvPr>
            <p:cNvSpPr txBox="1"/>
            <p:nvPr/>
          </p:nvSpPr>
          <p:spPr>
            <a:xfrm>
              <a:off x="7571622" y="1431194"/>
              <a:ext cx="2314929" cy="469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SAR WGCV</a:t>
              </a:r>
              <a:r>
                <a:rPr lang="en-GB" sz="1050" dirty="0"/>
                <a:t>, A. </a:t>
              </a:r>
              <a:r>
                <a:rPr lang="en-GB" sz="1050" dirty="0" err="1"/>
                <a:t>Rosenqvist</a:t>
              </a:r>
              <a:r>
                <a:rPr lang="en-GB" sz="1050" dirty="0"/>
                <a:t>,</a:t>
              </a:r>
            </a:p>
            <a:p>
              <a:r>
                <a:rPr lang="en-GB" sz="1050" dirty="0"/>
                <a:t> F. Charbonneau</a:t>
              </a:r>
              <a:endParaRPr lang="en-GB" sz="1400" dirty="0"/>
            </a:p>
          </p:txBody>
        </p:sp>
      </p:grpSp>
      <p:grpSp>
        <p:nvGrpSpPr>
          <p:cNvPr id="34" name="Group 31">
            <a:extLst>
              <a:ext uri="{FF2B5EF4-FFF2-40B4-BE49-F238E27FC236}">
                <a16:creationId xmlns:a16="http://schemas.microsoft.com/office/drawing/2014/main" id="{4A279045-1605-8C41-8BFF-4510FFBAE634}"/>
              </a:ext>
            </a:extLst>
          </p:cNvPr>
          <p:cNvGrpSpPr/>
          <p:nvPr/>
        </p:nvGrpSpPr>
        <p:grpSpPr>
          <a:xfrm flipH="1">
            <a:off x="2270868" y="4580135"/>
            <a:ext cx="1833837" cy="383233"/>
            <a:chOff x="6400802" y="852286"/>
            <a:chExt cx="1637794" cy="383233"/>
          </a:xfrm>
        </p:grpSpPr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D1CF82FB-ED0B-9F4D-A327-3AE89FE39245}"/>
                </a:ext>
              </a:extLst>
            </p:cNvPr>
            <p:cNvSpPr/>
            <p:nvPr/>
          </p:nvSpPr>
          <p:spPr>
            <a:xfrm>
              <a:off x="6400802" y="1020670"/>
              <a:ext cx="893318" cy="214849"/>
            </a:xfrm>
            <a:custGeom>
              <a:avLst/>
              <a:gdLst>
                <a:gd name="connsiteX0" fmla="*/ 0 w 1085088"/>
                <a:gd name="connsiteY0" fmla="*/ 365760 h 365760"/>
                <a:gd name="connsiteX1" fmla="*/ 524256 w 1085088"/>
                <a:gd name="connsiteY1" fmla="*/ 0 h 365760"/>
                <a:gd name="connsiteX2" fmla="*/ 1085088 w 1085088"/>
                <a:gd name="connsiteY2" fmla="*/ 0 h 365760"/>
                <a:gd name="connsiteX0" fmla="*/ 0 w 1182624"/>
                <a:gd name="connsiteY0" fmla="*/ 182880 h 182880"/>
                <a:gd name="connsiteX1" fmla="*/ 621792 w 1182624"/>
                <a:gd name="connsiteY1" fmla="*/ 0 h 182880"/>
                <a:gd name="connsiteX2" fmla="*/ 1182624 w 1182624"/>
                <a:gd name="connsiteY2" fmla="*/ 0 h 182880"/>
                <a:gd name="connsiteX0" fmla="*/ 0 w 1194816"/>
                <a:gd name="connsiteY0" fmla="*/ 60960 h 60960"/>
                <a:gd name="connsiteX1" fmla="*/ 633984 w 1194816"/>
                <a:gd name="connsiteY1" fmla="*/ 0 h 60960"/>
                <a:gd name="connsiteX2" fmla="*/ 1194816 w 1194816"/>
                <a:gd name="connsiteY2" fmla="*/ 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4816" h="60960">
                  <a:moveTo>
                    <a:pt x="0" y="60960"/>
                  </a:moveTo>
                  <a:lnTo>
                    <a:pt x="633984" y="0"/>
                  </a:lnTo>
                  <a:lnTo>
                    <a:pt x="1194816" y="0"/>
                  </a:lnTo>
                </a:path>
              </a:pathLst>
            </a:custGeom>
            <a:noFill/>
            <a:ln>
              <a:headEnd type="oval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TextBox 33">
              <a:extLst>
                <a:ext uri="{FF2B5EF4-FFF2-40B4-BE49-F238E27FC236}">
                  <a16:creationId xmlns:a16="http://schemas.microsoft.com/office/drawing/2014/main" id="{C7B4506D-B0B3-DA4E-9DA4-28CD9BAA63F5}"/>
                </a:ext>
              </a:extLst>
            </p:cNvPr>
            <p:cNvSpPr txBox="1"/>
            <p:nvPr/>
          </p:nvSpPr>
          <p:spPr>
            <a:xfrm>
              <a:off x="7262362" y="852286"/>
              <a:ext cx="7762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ROSE-L</a:t>
              </a:r>
            </a:p>
          </p:txBody>
        </p:sp>
      </p:grpSp>
      <p:grpSp>
        <p:nvGrpSpPr>
          <p:cNvPr id="37" name="Group 34">
            <a:extLst>
              <a:ext uri="{FF2B5EF4-FFF2-40B4-BE49-F238E27FC236}">
                <a16:creationId xmlns:a16="http://schemas.microsoft.com/office/drawing/2014/main" id="{14389B45-24CA-A14C-809B-74F868810183}"/>
              </a:ext>
            </a:extLst>
          </p:cNvPr>
          <p:cNvGrpSpPr/>
          <p:nvPr/>
        </p:nvGrpSpPr>
        <p:grpSpPr>
          <a:xfrm flipH="1">
            <a:off x="2235296" y="5464011"/>
            <a:ext cx="1947984" cy="400705"/>
            <a:chOff x="6439615" y="1196988"/>
            <a:chExt cx="1923116" cy="400705"/>
          </a:xfrm>
        </p:grpSpPr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53F807C5-B1F1-1D40-95AB-57E6EB91FBAC}"/>
                </a:ext>
              </a:extLst>
            </p:cNvPr>
            <p:cNvSpPr/>
            <p:nvPr/>
          </p:nvSpPr>
          <p:spPr>
            <a:xfrm flipV="1">
              <a:off x="6439615" y="1196988"/>
              <a:ext cx="1194816" cy="262917"/>
            </a:xfrm>
            <a:custGeom>
              <a:avLst/>
              <a:gdLst>
                <a:gd name="connsiteX0" fmla="*/ 0 w 1085088"/>
                <a:gd name="connsiteY0" fmla="*/ 365760 h 365760"/>
                <a:gd name="connsiteX1" fmla="*/ 524256 w 1085088"/>
                <a:gd name="connsiteY1" fmla="*/ 0 h 365760"/>
                <a:gd name="connsiteX2" fmla="*/ 1085088 w 1085088"/>
                <a:gd name="connsiteY2" fmla="*/ 0 h 365760"/>
                <a:gd name="connsiteX0" fmla="*/ 0 w 1182624"/>
                <a:gd name="connsiteY0" fmla="*/ 182880 h 182880"/>
                <a:gd name="connsiteX1" fmla="*/ 621792 w 1182624"/>
                <a:gd name="connsiteY1" fmla="*/ 0 h 182880"/>
                <a:gd name="connsiteX2" fmla="*/ 1182624 w 1182624"/>
                <a:gd name="connsiteY2" fmla="*/ 0 h 182880"/>
                <a:gd name="connsiteX0" fmla="*/ 0 w 1194816"/>
                <a:gd name="connsiteY0" fmla="*/ 60960 h 60960"/>
                <a:gd name="connsiteX1" fmla="*/ 633984 w 1194816"/>
                <a:gd name="connsiteY1" fmla="*/ 0 h 60960"/>
                <a:gd name="connsiteX2" fmla="*/ 1194816 w 1194816"/>
                <a:gd name="connsiteY2" fmla="*/ 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4816" h="60960">
                  <a:moveTo>
                    <a:pt x="0" y="60960"/>
                  </a:moveTo>
                  <a:lnTo>
                    <a:pt x="633984" y="0"/>
                  </a:lnTo>
                  <a:lnTo>
                    <a:pt x="1194816" y="0"/>
                  </a:lnTo>
                </a:path>
              </a:pathLst>
            </a:custGeom>
            <a:noFill/>
            <a:ln>
              <a:headEnd type="oval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TextBox 36">
              <a:extLst>
                <a:ext uri="{FF2B5EF4-FFF2-40B4-BE49-F238E27FC236}">
                  <a16:creationId xmlns:a16="http://schemas.microsoft.com/office/drawing/2014/main" id="{AD4F2FB4-03F8-FA43-97FC-F9F06D25D61C}"/>
                </a:ext>
              </a:extLst>
            </p:cNvPr>
            <p:cNvSpPr txBox="1"/>
            <p:nvPr/>
          </p:nvSpPr>
          <p:spPr>
            <a:xfrm>
              <a:off x="7594883" y="1289916"/>
              <a:ext cx="7678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S1-NG</a:t>
              </a:r>
            </a:p>
          </p:txBody>
        </p:sp>
      </p:grpSp>
      <p:sp>
        <p:nvSpPr>
          <p:cNvPr id="40" name="Freeform 38">
            <a:extLst>
              <a:ext uri="{FF2B5EF4-FFF2-40B4-BE49-F238E27FC236}">
                <a16:creationId xmlns:a16="http://schemas.microsoft.com/office/drawing/2014/main" id="{FA642638-748B-944E-B665-368BDEF5BDBE}"/>
              </a:ext>
            </a:extLst>
          </p:cNvPr>
          <p:cNvSpPr/>
          <p:nvPr/>
        </p:nvSpPr>
        <p:spPr>
          <a:xfrm flipH="1">
            <a:off x="3873530" y="1647251"/>
            <a:ext cx="1337835" cy="272832"/>
          </a:xfrm>
          <a:custGeom>
            <a:avLst/>
            <a:gdLst>
              <a:gd name="connsiteX0" fmla="*/ 0 w 1085088"/>
              <a:gd name="connsiteY0" fmla="*/ 365760 h 365760"/>
              <a:gd name="connsiteX1" fmla="*/ 524256 w 1085088"/>
              <a:gd name="connsiteY1" fmla="*/ 0 h 365760"/>
              <a:gd name="connsiteX2" fmla="*/ 1085088 w 1085088"/>
              <a:gd name="connsiteY2" fmla="*/ 0 h 365760"/>
              <a:gd name="connsiteX0" fmla="*/ 0 w 1182624"/>
              <a:gd name="connsiteY0" fmla="*/ 182880 h 182880"/>
              <a:gd name="connsiteX1" fmla="*/ 621792 w 1182624"/>
              <a:gd name="connsiteY1" fmla="*/ 0 h 182880"/>
              <a:gd name="connsiteX2" fmla="*/ 1182624 w 1182624"/>
              <a:gd name="connsiteY2" fmla="*/ 0 h 182880"/>
              <a:gd name="connsiteX0" fmla="*/ 0 w 1194816"/>
              <a:gd name="connsiteY0" fmla="*/ 60960 h 60960"/>
              <a:gd name="connsiteX1" fmla="*/ 633984 w 1194816"/>
              <a:gd name="connsiteY1" fmla="*/ 0 h 60960"/>
              <a:gd name="connsiteX2" fmla="*/ 1194816 w 1194816"/>
              <a:gd name="connsiteY2" fmla="*/ 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4816" h="60960">
                <a:moveTo>
                  <a:pt x="0" y="60960"/>
                </a:moveTo>
                <a:lnTo>
                  <a:pt x="633984" y="0"/>
                </a:lnTo>
                <a:lnTo>
                  <a:pt x="1194816" y="0"/>
                </a:lnTo>
              </a:path>
            </a:pathLst>
          </a:custGeom>
          <a:noFill/>
          <a:ln>
            <a:headEnd type="oval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TextBox 39">
            <a:extLst>
              <a:ext uri="{FF2B5EF4-FFF2-40B4-BE49-F238E27FC236}">
                <a16:creationId xmlns:a16="http://schemas.microsoft.com/office/drawing/2014/main" id="{782FE2B6-709C-0749-BA73-288B48C86CA3}"/>
              </a:ext>
            </a:extLst>
          </p:cNvPr>
          <p:cNvSpPr txBox="1"/>
          <p:nvPr/>
        </p:nvSpPr>
        <p:spPr>
          <a:xfrm flipH="1">
            <a:off x="1767684" y="1462879"/>
            <a:ext cx="2170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S. Santos-A. Rocha, </a:t>
            </a:r>
            <a:r>
              <a:rPr lang="en-GB" sz="1400" dirty="0"/>
              <a:t>EMSA</a:t>
            </a:r>
          </a:p>
        </p:txBody>
      </p:sp>
      <p:grpSp>
        <p:nvGrpSpPr>
          <p:cNvPr id="42" name="Group 40">
            <a:extLst>
              <a:ext uri="{FF2B5EF4-FFF2-40B4-BE49-F238E27FC236}">
                <a16:creationId xmlns:a16="http://schemas.microsoft.com/office/drawing/2014/main" id="{85A33052-4C6B-2B45-8C27-BF961B15C916}"/>
              </a:ext>
            </a:extLst>
          </p:cNvPr>
          <p:cNvGrpSpPr/>
          <p:nvPr/>
        </p:nvGrpSpPr>
        <p:grpSpPr>
          <a:xfrm flipH="1">
            <a:off x="761084" y="2773236"/>
            <a:ext cx="2810975" cy="477054"/>
            <a:chOff x="6400802" y="859995"/>
            <a:chExt cx="2510475" cy="477054"/>
          </a:xfrm>
        </p:grpSpPr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CBDEE62B-8D44-1A4B-8FD7-2B37220771DB}"/>
                </a:ext>
              </a:extLst>
            </p:cNvPr>
            <p:cNvSpPr/>
            <p:nvPr/>
          </p:nvSpPr>
          <p:spPr>
            <a:xfrm>
              <a:off x="6400802" y="997843"/>
              <a:ext cx="984062" cy="237676"/>
            </a:xfrm>
            <a:custGeom>
              <a:avLst/>
              <a:gdLst>
                <a:gd name="connsiteX0" fmla="*/ 0 w 1085088"/>
                <a:gd name="connsiteY0" fmla="*/ 365760 h 365760"/>
                <a:gd name="connsiteX1" fmla="*/ 524256 w 1085088"/>
                <a:gd name="connsiteY1" fmla="*/ 0 h 365760"/>
                <a:gd name="connsiteX2" fmla="*/ 1085088 w 1085088"/>
                <a:gd name="connsiteY2" fmla="*/ 0 h 365760"/>
                <a:gd name="connsiteX0" fmla="*/ 0 w 1182624"/>
                <a:gd name="connsiteY0" fmla="*/ 182880 h 182880"/>
                <a:gd name="connsiteX1" fmla="*/ 621792 w 1182624"/>
                <a:gd name="connsiteY1" fmla="*/ 0 h 182880"/>
                <a:gd name="connsiteX2" fmla="*/ 1182624 w 1182624"/>
                <a:gd name="connsiteY2" fmla="*/ 0 h 182880"/>
                <a:gd name="connsiteX0" fmla="*/ 0 w 1194816"/>
                <a:gd name="connsiteY0" fmla="*/ 60960 h 60960"/>
                <a:gd name="connsiteX1" fmla="*/ 633984 w 1194816"/>
                <a:gd name="connsiteY1" fmla="*/ 0 h 60960"/>
                <a:gd name="connsiteX2" fmla="*/ 1194816 w 1194816"/>
                <a:gd name="connsiteY2" fmla="*/ 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4816" h="60960">
                  <a:moveTo>
                    <a:pt x="0" y="60960"/>
                  </a:moveTo>
                  <a:lnTo>
                    <a:pt x="633984" y="0"/>
                  </a:lnTo>
                  <a:lnTo>
                    <a:pt x="1194816" y="0"/>
                  </a:lnTo>
                </a:path>
              </a:pathLst>
            </a:custGeom>
            <a:noFill/>
            <a:ln>
              <a:headEnd type="oval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TextBox 42">
              <a:extLst>
                <a:ext uri="{FF2B5EF4-FFF2-40B4-BE49-F238E27FC236}">
                  <a16:creationId xmlns:a16="http://schemas.microsoft.com/office/drawing/2014/main" id="{B3DF67F1-15D4-FD4A-BD27-D6CB271C7889}"/>
                </a:ext>
              </a:extLst>
            </p:cNvPr>
            <p:cNvSpPr txBox="1"/>
            <p:nvPr/>
          </p:nvSpPr>
          <p:spPr>
            <a:xfrm>
              <a:off x="7668328" y="859995"/>
              <a:ext cx="1242949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A. Gambardella, </a:t>
              </a:r>
            </a:p>
            <a:p>
              <a:r>
                <a:rPr lang="en-GB" sz="1100" dirty="0"/>
                <a:t>L. Fasano, </a:t>
              </a:r>
              <a:r>
                <a:rPr lang="en-GB" sz="1400" dirty="0"/>
                <a:t>DG</a:t>
              </a:r>
            </a:p>
          </p:txBody>
        </p:sp>
      </p:grpSp>
      <p:grpSp>
        <p:nvGrpSpPr>
          <p:cNvPr id="45" name="Group 46">
            <a:extLst>
              <a:ext uri="{FF2B5EF4-FFF2-40B4-BE49-F238E27FC236}">
                <a16:creationId xmlns:a16="http://schemas.microsoft.com/office/drawing/2014/main" id="{FEF7BF95-51CE-FF4C-971C-E2DD563B0A09}"/>
              </a:ext>
            </a:extLst>
          </p:cNvPr>
          <p:cNvGrpSpPr/>
          <p:nvPr/>
        </p:nvGrpSpPr>
        <p:grpSpPr>
          <a:xfrm flipH="1">
            <a:off x="658102" y="3540389"/>
            <a:ext cx="2875432" cy="368735"/>
            <a:chOff x="6414594" y="990927"/>
            <a:chExt cx="2303098" cy="368735"/>
          </a:xfrm>
        </p:grpSpPr>
        <p:sp>
          <p:nvSpPr>
            <p:cNvPr id="46" name="Freeform 47">
              <a:extLst>
                <a:ext uri="{FF2B5EF4-FFF2-40B4-BE49-F238E27FC236}">
                  <a16:creationId xmlns:a16="http://schemas.microsoft.com/office/drawing/2014/main" id="{60A52806-46C8-6B47-B11B-720CBCF138B7}"/>
                </a:ext>
              </a:extLst>
            </p:cNvPr>
            <p:cNvSpPr/>
            <p:nvPr/>
          </p:nvSpPr>
          <p:spPr>
            <a:xfrm flipV="1">
              <a:off x="6414594" y="990927"/>
              <a:ext cx="1071547" cy="214847"/>
            </a:xfrm>
            <a:custGeom>
              <a:avLst/>
              <a:gdLst>
                <a:gd name="connsiteX0" fmla="*/ 0 w 1085088"/>
                <a:gd name="connsiteY0" fmla="*/ 365760 h 365760"/>
                <a:gd name="connsiteX1" fmla="*/ 524256 w 1085088"/>
                <a:gd name="connsiteY1" fmla="*/ 0 h 365760"/>
                <a:gd name="connsiteX2" fmla="*/ 1085088 w 1085088"/>
                <a:gd name="connsiteY2" fmla="*/ 0 h 365760"/>
                <a:gd name="connsiteX0" fmla="*/ 0 w 1182624"/>
                <a:gd name="connsiteY0" fmla="*/ 182880 h 182880"/>
                <a:gd name="connsiteX1" fmla="*/ 621792 w 1182624"/>
                <a:gd name="connsiteY1" fmla="*/ 0 h 182880"/>
                <a:gd name="connsiteX2" fmla="*/ 1182624 w 1182624"/>
                <a:gd name="connsiteY2" fmla="*/ 0 h 182880"/>
                <a:gd name="connsiteX0" fmla="*/ 0 w 1194816"/>
                <a:gd name="connsiteY0" fmla="*/ 60960 h 60960"/>
                <a:gd name="connsiteX1" fmla="*/ 633984 w 1194816"/>
                <a:gd name="connsiteY1" fmla="*/ 0 h 60960"/>
                <a:gd name="connsiteX2" fmla="*/ 1194816 w 1194816"/>
                <a:gd name="connsiteY2" fmla="*/ 0 h 60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94816" h="60960">
                  <a:moveTo>
                    <a:pt x="0" y="60960"/>
                  </a:moveTo>
                  <a:lnTo>
                    <a:pt x="633984" y="0"/>
                  </a:lnTo>
                  <a:lnTo>
                    <a:pt x="1194816" y="0"/>
                  </a:lnTo>
                </a:path>
              </a:pathLst>
            </a:custGeom>
            <a:noFill/>
            <a:ln>
              <a:headEnd type="oval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TextBox 48">
              <a:extLst>
                <a:ext uri="{FF2B5EF4-FFF2-40B4-BE49-F238E27FC236}">
                  <a16:creationId xmlns:a16="http://schemas.microsoft.com/office/drawing/2014/main" id="{4C5E530B-3D92-3C4B-97F8-E5B5F9C227C2}"/>
                </a:ext>
              </a:extLst>
            </p:cNvPr>
            <p:cNvSpPr txBox="1"/>
            <p:nvPr/>
          </p:nvSpPr>
          <p:spPr>
            <a:xfrm>
              <a:off x="7547769" y="1051885"/>
              <a:ext cx="11699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dirty="0"/>
                <a:t>Peter Strobl, </a:t>
              </a:r>
              <a:r>
                <a:rPr lang="en-GB" sz="1400" dirty="0"/>
                <a:t>JRC</a:t>
              </a:r>
            </a:p>
          </p:txBody>
        </p:sp>
      </p:grpSp>
      <p:sp>
        <p:nvSpPr>
          <p:cNvPr id="48" name="Freeform 49">
            <a:extLst>
              <a:ext uri="{FF2B5EF4-FFF2-40B4-BE49-F238E27FC236}">
                <a16:creationId xmlns:a16="http://schemas.microsoft.com/office/drawing/2014/main" id="{B94789C4-ED48-2C46-8286-571A1EE88329}"/>
              </a:ext>
            </a:extLst>
          </p:cNvPr>
          <p:cNvSpPr/>
          <p:nvPr/>
        </p:nvSpPr>
        <p:spPr>
          <a:xfrm flipH="1" flipV="1">
            <a:off x="3614821" y="2227668"/>
            <a:ext cx="1337835" cy="135541"/>
          </a:xfrm>
          <a:custGeom>
            <a:avLst/>
            <a:gdLst>
              <a:gd name="connsiteX0" fmla="*/ 0 w 1085088"/>
              <a:gd name="connsiteY0" fmla="*/ 365760 h 365760"/>
              <a:gd name="connsiteX1" fmla="*/ 524256 w 1085088"/>
              <a:gd name="connsiteY1" fmla="*/ 0 h 365760"/>
              <a:gd name="connsiteX2" fmla="*/ 1085088 w 1085088"/>
              <a:gd name="connsiteY2" fmla="*/ 0 h 365760"/>
              <a:gd name="connsiteX0" fmla="*/ 0 w 1182624"/>
              <a:gd name="connsiteY0" fmla="*/ 182880 h 182880"/>
              <a:gd name="connsiteX1" fmla="*/ 621792 w 1182624"/>
              <a:gd name="connsiteY1" fmla="*/ 0 h 182880"/>
              <a:gd name="connsiteX2" fmla="*/ 1182624 w 1182624"/>
              <a:gd name="connsiteY2" fmla="*/ 0 h 182880"/>
              <a:gd name="connsiteX0" fmla="*/ 0 w 1194816"/>
              <a:gd name="connsiteY0" fmla="*/ 60960 h 60960"/>
              <a:gd name="connsiteX1" fmla="*/ 633984 w 1194816"/>
              <a:gd name="connsiteY1" fmla="*/ 0 h 60960"/>
              <a:gd name="connsiteX2" fmla="*/ 1194816 w 1194816"/>
              <a:gd name="connsiteY2" fmla="*/ 0 h 60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4816" h="60960">
                <a:moveTo>
                  <a:pt x="0" y="60960"/>
                </a:moveTo>
                <a:lnTo>
                  <a:pt x="633984" y="0"/>
                </a:lnTo>
                <a:lnTo>
                  <a:pt x="1194816" y="0"/>
                </a:lnTo>
              </a:path>
            </a:pathLst>
          </a:custGeom>
          <a:noFill/>
          <a:ln>
            <a:headEnd type="oval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50">
            <a:extLst>
              <a:ext uri="{FF2B5EF4-FFF2-40B4-BE49-F238E27FC236}">
                <a16:creationId xmlns:a16="http://schemas.microsoft.com/office/drawing/2014/main" id="{09089E4A-D708-6C45-B66F-F813356D93D7}"/>
              </a:ext>
            </a:extLst>
          </p:cNvPr>
          <p:cNvSpPr txBox="1"/>
          <p:nvPr/>
        </p:nvSpPr>
        <p:spPr>
          <a:xfrm flipH="1">
            <a:off x="2315210" y="2188257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/>
              <a:t>T. </a:t>
            </a:r>
            <a:r>
              <a:rPr lang="en-GB" sz="1100" dirty="0" err="1"/>
              <a:t>Nagler</a:t>
            </a:r>
            <a:r>
              <a:rPr lang="en-GB" sz="1100" dirty="0"/>
              <a:t>, </a:t>
            </a:r>
            <a:r>
              <a:rPr lang="en-GB" sz="1400" dirty="0"/>
              <a:t>C3S</a:t>
            </a:r>
          </a:p>
        </p:txBody>
      </p:sp>
      <p:sp>
        <p:nvSpPr>
          <p:cNvPr id="50" name="TextBox 27">
            <a:extLst>
              <a:ext uri="{FF2B5EF4-FFF2-40B4-BE49-F238E27FC236}">
                <a16:creationId xmlns:a16="http://schemas.microsoft.com/office/drawing/2014/main" id="{BFD59ACB-39BD-9943-A0D2-D9E00B9D55F5}"/>
              </a:ext>
            </a:extLst>
          </p:cNvPr>
          <p:cNvSpPr txBox="1"/>
          <p:nvPr/>
        </p:nvSpPr>
        <p:spPr>
          <a:xfrm>
            <a:off x="1632302" y="4971965"/>
            <a:ext cx="146213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ESA,</a:t>
            </a:r>
            <a:r>
              <a:rPr lang="en-GB" sz="1100" dirty="0"/>
              <a:t> N. </a:t>
            </a:r>
            <a:r>
              <a:rPr lang="en-GB" sz="1100" dirty="0" err="1"/>
              <a:t>Longepe</a:t>
            </a:r>
            <a:endParaRPr lang="en-GB" sz="1100" dirty="0"/>
          </a:p>
          <a:p>
            <a:r>
              <a:rPr lang="en-GB" sz="1100" dirty="0"/>
              <a:t>N. Miranda</a:t>
            </a:r>
          </a:p>
        </p:txBody>
      </p:sp>
      <p:sp>
        <p:nvSpPr>
          <p:cNvPr id="3" name="TextBox 18">
            <a:extLst>
              <a:ext uri="{FF2B5EF4-FFF2-40B4-BE49-F238E27FC236}">
                <a16:creationId xmlns:a16="http://schemas.microsoft.com/office/drawing/2014/main" id="{A462EB7C-EBAB-83C3-5CD5-E164BCB6BCDC}"/>
              </a:ext>
            </a:extLst>
          </p:cNvPr>
          <p:cNvSpPr txBox="1"/>
          <p:nvPr/>
        </p:nvSpPr>
        <p:spPr>
          <a:xfrm>
            <a:off x="8737063" y="4007344"/>
            <a:ext cx="1539204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Wind</a:t>
            </a:r>
            <a:r>
              <a:rPr lang="en-GB" sz="1050" dirty="0"/>
              <a:t>, G. </a:t>
            </a:r>
            <a:r>
              <a:rPr lang="en-GB" sz="1050" dirty="0" err="1"/>
              <a:t>Hajduch</a:t>
            </a:r>
            <a:r>
              <a:rPr lang="en-GB" sz="1050" dirty="0"/>
              <a:t>,</a:t>
            </a:r>
          </a:p>
          <a:p>
            <a:r>
              <a:rPr lang="en-GB" sz="1050" dirty="0"/>
              <a:t> S. Jacobsen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F6B5BB33-605C-9D21-E181-51964BFA9C21}"/>
              </a:ext>
            </a:extLst>
          </p:cNvPr>
          <p:cNvSpPr txBox="1"/>
          <p:nvPr/>
        </p:nvSpPr>
        <p:spPr>
          <a:xfrm>
            <a:off x="8737062" y="3416365"/>
            <a:ext cx="2327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Sea State</a:t>
            </a:r>
            <a:r>
              <a:rPr lang="en-GB" sz="1050" dirty="0"/>
              <a:t>, A. </a:t>
            </a:r>
            <a:r>
              <a:rPr lang="en-GB" sz="1050" dirty="0" err="1"/>
              <a:t>Pleskachevsky</a:t>
            </a:r>
            <a:endParaRPr lang="en-GB" sz="1050" dirty="0"/>
          </a:p>
        </p:txBody>
      </p:sp>
      <p:sp>
        <p:nvSpPr>
          <p:cNvPr id="10" name="TextBox 18">
            <a:extLst>
              <a:ext uri="{FF2B5EF4-FFF2-40B4-BE49-F238E27FC236}">
                <a16:creationId xmlns:a16="http://schemas.microsoft.com/office/drawing/2014/main" id="{8D1881BF-EF49-27A1-51D7-F1BA3FD39C67}"/>
              </a:ext>
            </a:extLst>
          </p:cNvPr>
          <p:cNvSpPr txBox="1"/>
          <p:nvPr/>
        </p:nvSpPr>
        <p:spPr>
          <a:xfrm>
            <a:off x="8499318" y="2511323"/>
            <a:ext cx="2401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Object Detection</a:t>
            </a:r>
            <a:r>
              <a:rPr lang="en-GB" sz="1050" dirty="0"/>
              <a:t>, B. Tings</a:t>
            </a:r>
          </a:p>
        </p:txBody>
      </p:sp>
    </p:spTree>
    <p:extLst>
      <p:ext uri="{BB962C8B-B14F-4D97-AF65-F5344CB8AC3E}">
        <p14:creationId xmlns:p14="http://schemas.microsoft.com/office/powerpoint/2010/main" val="815657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754861-91E4-AD88-117A-BCA12A264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 and Way Forward</a:t>
            </a:r>
            <a:endParaRPr lang="fr-IT" dirty="0">
              <a:highlight>
                <a:srgbClr val="FFFF00"/>
              </a:highlight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E85DE8-5FE0-F77C-F1F9-057F125A7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358" y="798410"/>
            <a:ext cx="10567137" cy="5540779"/>
          </a:xfrm>
        </p:spPr>
        <p:txBody>
          <a:bodyPr/>
          <a:lstStyle/>
          <a:p>
            <a:r>
              <a:rPr lang="en-GB" u="sng" dirty="0">
                <a:solidFill>
                  <a:schemeClr val="tx1"/>
                </a:solidFill>
                <a:latin typeface="+mn-lt"/>
              </a:rPr>
              <a:t>Today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n-lt"/>
              </a:rPr>
              <a:t>NRB prototype processor development achieved and available on-the-fly (C-TEP).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n-lt"/>
              </a:rPr>
              <a:t>Implementation as option in the Sentinel-1 IPF re-engineering activity.</a:t>
            </a:r>
          </a:p>
          <a:p>
            <a:endParaRPr lang="en-GB" dirty="0">
              <a:solidFill>
                <a:schemeClr val="tx1"/>
              </a:solidFill>
              <a:latin typeface="+mn-lt"/>
            </a:endParaRPr>
          </a:p>
          <a:p>
            <a:endParaRPr lang="en-GB" dirty="0">
              <a:solidFill>
                <a:schemeClr val="tx1"/>
              </a:solidFill>
              <a:latin typeface="+mn-lt"/>
            </a:endParaRPr>
          </a:p>
          <a:p>
            <a:r>
              <a:rPr lang="en-GB" u="sng" dirty="0">
                <a:solidFill>
                  <a:schemeClr val="tx1"/>
                </a:solidFill>
                <a:latin typeface="+mn-lt"/>
              </a:rPr>
              <a:t>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n-lt"/>
              </a:rPr>
              <a:t>End of 2023: ORB prototype processor development achieved and available on-the-fly (C-TEP).</a:t>
            </a:r>
          </a:p>
          <a:p>
            <a:endParaRPr lang="en-GB" u="sng" dirty="0">
              <a:solidFill>
                <a:schemeClr val="tx1"/>
              </a:solidFill>
              <a:latin typeface="+mn-lt"/>
            </a:endParaRPr>
          </a:p>
          <a:p>
            <a:endParaRPr lang="en-GB" u="sng" dirty="0">
              <a:solidFill>
                <a:schemeClr val="tx1"/>
              </a:solidFill>
              <a:latin typeface="+mn-lt"/>
            </a:endParaRPr>
          </a:p>
          <a:p>
            <a:r>
              <a:rPr lang="en-GB" u="sng" dirty="0">
                <a:solidFill>
                  <a:schemeClr val="tx1"/>
                </a:solidFill>
                <a:latin typeface="+mn-lt"/>
              </a:rPr>
              <a:t>To be further consolidated (non-exhaustive list):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n-lt"/>
              </a:rPr>
              <a:t>Benefit of this product for the Ocean Community (is there some tailoring needed?)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n-lt"/>
              </a:rPr>
              <a:t>Operationalisation of NRB and ORB product?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latin typeface="+mn-lt"/>
              </a:rPr>
              <a:t>Integration of the ORB and NRB products?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92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7B71DC-28BD-4E2F-9E89-C4253A80D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C819FE-71DD-4432-ACCA-09AB45CF9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4" y="1528010"/>
            <a:ext cx="7579895" cy="315828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What is an ARD product?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ESA general approach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CEOS ARD Normalised Radar Backscatter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Sentinel-1 NRB prototype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CEOS Ocean Radar Backscatter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S1 ORB prototype product and processor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Status and way forward</a:t>
            </a:r>
          </a:p>
        </p:txBody>
      </p:sp>
    </p:spTree>
    <p:extLst>
      <p:ext uri="{BB962C8B-B14F-4D97-AF65-F5344CB8AC3E}">
        <p14:creationId xmlns:p14="http://schemas.microsoft.com/office/powerpoint/2010/main" val="262181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A3EB9F-8344-4BF3-B5F3-920DC52B9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" y="157324"/>
            <a:ext cx="10113228" cy="553998"/>
          </a:xfrm>
        </p:spPr>
        <p:txBody>
          <a:bodyPr/>
          <a:lstStyle/>
          <a:p>
            <a:r>
              <a:rPr lang="en-US" dirty="0"/>
              <a:t>What is an ARD product?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DCEA7DF-72D2-4418-A5DF-B94068C27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Definition CEOS Analysis Ready Data (ARD):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i="1" dirty="0">
                <a:solidFill>
                  <a:schemeClr val="tx1"/>
                </a:solidFill>
              </a:rPr>
              <a:t>“[…] </a:t>
            </a:r>
            <a:r>
              <a:rPr lang="en-GB" dirty="0">
                <a:solidFill>
                  <a:schemeClr val="tx1"/>
                </a:solidFill>
              </a:rPr>
              <a:t>data that have been processed to a minimum set of requirements and organized into a form that allows </a:t>
            </a:r>
            <a:r>
              <a:rPr lang="en-GB" b="1" u="sng" dirty="0">
                <a:solidFill>
                  <a:srgbClr val="ED1B2F"/>
                </a:solidFill>
              </a:rPr>
              <a:t>immediate analysis with a minimum of additional user effort</a:t>
            </a:r>
            <a:r>
              <a:rPr lang="en-GB" b="1" dirty="0">
                <a:solidFill>
                  <a:srgbClr val="ED1B2F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and </a:t>
            </a:r>
            <a:r>
              <a:rPr lang="en-GB" b="1" u="sng" dirty="0">
                <a:solidFill>
                  <a:srgbClr val="00B050"/>
                </a:solidFill>
              </a:rPr>
              <a:t>interoperability both through time and with other datasets</a:t>
            </a:r>
            <a:r>
              <a:rPr lang="en-GB" dirty="0"/>
              <a:t>. </a:t>
            </a:r>
            <a:r>
              <a:rPr lang="en-US" dirty="0"/>
              <a:t>(</a:t>
            </a:r>
            <a:r>
              <a:rPr lang="en-US" dirty="0">
                <a:hlinkClick r:id="rId3"/>
              </a:rPr>
              <a:t>http://ceos.org/ard</a:t>
            </a:r>
            <a:r>
              <a:rPr lang="en-US" dirty="0"/>
              <a:t> 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800" b="1" dirty="0"/>
          </a:p>
          <a:p>
            <a:pPr marL="465138" lvl="1"/>
            <a:r>
              <a:rPr lang="en-US" b="1" dirty="0">
                <a:solidFill>
                  <a:schemeClr val="tx1"/>
                </a:solidFill>
              </a:rPr>
              <a:t>Main benefits of an ARD product:</a:t>
            </a:r>
          </a:p>
          <a:p>
            <a:pPr marL="750888" lvl="1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No need for larger data preprocessing by users</a:t>
            </a:r>
          </a:p>
          <a:p>
            <a:pPr marL="750888" lvl="1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No SAR knowledge needed to calibrate or project the data</a:t>
            </a:r>
          </a:p>
          <a:p>
            <a:pPr marL="750888" lvl="1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Align gridding and projections of different datasets</a:t>
            </a:r>
          </a:p>
          <a:p>
            <a:pPr marL="750888" lvl="1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Considering requirements of users</a:t>
            </a:r>
          </a:p>
          <a:p>
            <a:pPr marL="750888" lvl="1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tx1"/>
                </a:solidFill>
              </a:rPr>
              <a:t>Compliant with modern data access approaches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E465BE1-8E4F-560E-A70C-0E9D54D84C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32" r="8514" b="51583"/>
          <a:stretch/>
        </p:blipFill>
        <p:spPr>
          <a:xfrm>
            <a:off x="4282595" y="2378967"/>
            <a:ext cx="3660148" cy="155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51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3EF04-F342-B940-ADE0-1253BB71F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1" y="157324"/>
            <a:ext cx="9118246" cy="553998"/>
          </a:xfrm>
        </p:spPr>
        <p:txBody>
          <a:bodyPr/>
          <a:lstStyle/>
          <a:p>
            <a:r>
              <a:rPr lang="fr-IT"/>
              <a:t>ESA approach</a:t>
            </a:r>
            <a:r>
              <a:rPr lang="en-US" dirty="0"/>
              <a:t>: F</a:t>
            </a:r>
            <a:r>
              <a:rPr lang="en-GB" dirty="0" err="1"/>
              <a:t>amily</a:t>
            </a:r>
            <a:r>
              <a:rPr lang="en-GB" dirty="0"/>
              <a:t> of SAR ARD products</a:t>
            </a:r>
            <a:r>
              <a:rPr lang="fr-IT" dirty="0"/>
              <a:t>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hevron 2">
            <a:extLst>
              <a:ext uri="{FF2B5EF4-FFF2-40B4-BE49-F238E27FC236}">
                <a16:creationId xmlns:a16="http://schemas.microsoft.com/office/drawing/2014/main" id="{E9E504A7-42C6-D96A-5D9C-CBAFD642861B}"/>
              </a:ext>
            </a:extLst>
          </p:cNvPr>
          <p:cNvSpPr/>
          <p:nvPr/>
        </p:nvSpPr>
        <p:spPr>
          <a:xfrm>
            <a:off x="5840565" y="1921631"/>
            <a:ext cx="3097953" cy="883113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IT" sz="2800" dirty="0">
                <a:solidFill>
                  <a:schemeClr val="bg1"/>
                </a:solidFill>
              </a:rPr>
              <a:t>Sentinel-2</a:t>
            </a: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8363C76A-336C-95AE-40E2-BB13B5681A76}"/>
              </a:ext>
            </a:extLst>
          </p:cNvPr>
          <p:cNvSpPr/>
          <p:nvPr/>
        </p:nvSpPr>
        <p:spPr>
          <a:xfrm>
            <a:off x="5840565" y="3002617"/>
            <a:ext cx="3097953" cy="883113"/>
          </a:xfrm>
          <a:prstGeom prst="chevron">
            <a:avLst/>
          </a:prstGeom>
          <a:solidFill>
            <a:srgbClr val="009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IT" sz="2800" dirty="0">
                <a:solidFill>
                  <a:schemeClr val="bg1"/>
                </a:solidFill>
              </a:rPr>
              <a:t>Sentinel-1</a:t>
            </a: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20B80138-3CE7-307B-7052-ED736CA2F3DF}"/>
              </a:ext>
            </a:extLst>
          </p:cNvPr>
          <p:cNvSpPr/>
          <p:nvPr/>
        </p:nvSpPr>
        <p:spPr>
          <a:xfrm>
            <a:off x="3042418" y="3012358"/>
            <a:ext cx="3097953" cy="883113"/>
          </a:xfrm>
          <a:prstGeom prst="chevron">
            <a:avLst/>
          </a:prstGeom>
          <a:solidFill>
            <a:srgbClr val="009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IT" sz="2800" dirty="0">
                <a:solidFill>
                  <a:schemeClr val="bg1"/>
                </a:solidFill>
              </a:rPr>
              <a:t>ENVISAT</a:t>
            </a:r>
          </a:p>
        </p:txBody>
      </p:sp>
      <p:sp>
        <p:nvSpPr>
          <p:cNvPr id="19" name="Chevron 18">
            <a:extLst>
              <a:ext uri="{FF2B5EF4-FFF2-40B4-BE49-F238E27FC236}">
                <a16:creationId xmlns:a16="http://schemas.microsoft.com/office/drawing/2014/main" id="{59CAF72F-D292-7F12-299F-892EBB070C3A}"/>
              </a:ext>
            </a:extLst>
          </p:cNvPr>
          <p:cNvSpPr/>
          <p:nvPr/>
        </p:nvSpPr>
        <p:spPr>
          <a:xfrm>
            <a:off x="234931" y="3012357"/>
            <a:ext cx="3097953" cy="883113"/>
          </a:xfrm>
          <a:prstGeom prst="chevron">
            <a:avLst/>
          </a:prstGeom>
          <a:solidFill>
            <a:srgbClr val="009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IT" sz="2800" dirty="0">
                <a:solidFill>
                  <a:schemeClr val="bg1"/>
                </a:solidFill>
              </a:rPr>
              <a:t>ERS-1/2</a:t>
            </a:r>
          </a:p>
        </p:txBody>
      </p:sp>
      <p:sp>
        <p:nvSpPr>
          <p:cNvPr id="20" name="Chevron 19">
            <a:extLst>
              <a:ext uri="{FF2B5EF4-FFF2-40B4-BE49-F238E27FC236}">
                <a16:creationId xmlns:a16="http://schemas.microsoft.com/office/drawing/2014/main" id="{03905CE5-C430-B32D-59D3-10F368E00D28}"/>
              </a:ext>
            </a:extLst>
          </p:cNvPr>
          <p:cNvSpPr/>
          <p:nvPr/>
        </p:nvSpPr>
        <p:spPr>
          <a:xfrm>
            <a:off x="8638712" y="3008887"/>
            <a:ext cx="3097953" cy="883113"/>
          </a:xfrm>
          <a:prstGeom prst="chevron">
            <a:avLst/>
          </a:prstGeom>
          <a:solidFill>
            <a:srgbClr val="009B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IT" sz="2800" dirty="0">
                <a:solidFill>
                  <a:schemeClr val="bg1"/>
                </a:solidFill>
              </a:rPr>
              <a:t>Sentinel-1 NG</a:t>
            </a:r>
          </a:p>
        </p:txBody>
      </p:sp>
      <p:sp>
        <p:nvSpPr>
          <p:cNvPr id="21" name="Chevron 20">
            <a:extLst>
              <a:ext uri="{FF2B5EF4-FFF2-40B4-BE49-F238E27FC236}">
                <a16:creationId xmlns:a16="http://schemas.microsoft.com/office/drawing/2014/main" id="{D4665300-ACD5-E1C2-5E17-A3E2F6BB43EF}"/>
              </a:ext>
            </a:extLst>
          </p:cNvPr>
          <p:cNvSpPr/>
          <p:nvPr/>
        </p:nvSpPr>
        <p:spPr>
          <a:xfrm>
            <a:off x="8638712" y="4045066"/>
            <a:ext cx="3097953" cy="883113"/>
          </a:xfrm>
          <a:prstGeom prst="chevron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IT" sz="2800" dirty="0">
                <a:solidFill>
                  <a:schemeClr val="bg1"/>
                </a:solidFill>
              </a:rPr>
              <a:t>BIOMASS</a:t>
            </a:r>
          </a:p>
        </p:txBody>
      </p:sp>
      <p:sp>
        <p:nvSpPr>
          <p:cNvPr id="22" name="Chevron 21">
            <a:extLst>
              <a:ext uri="{FF2B5EF4-FFF2-40B4-BE49-F238E27FC236}">
                <a16:creationId xmlns:a16="http://schemas.microsoft.com/office/drawing/2014/main" id="{4DFF5CB8-2697-DFB7-2815-48FF44E15822}"/>
              </a:ext>
            </a:extLst>
          </p:cNvPr>
          <p:cNvSpPr/>
          <p:nvPr/>
        </p:nvSpPr>
        <p:spPr>
          <a:xfrm>
            <a:off x="8638712" y="5135450"/>
            <a:ext cx="3097953" cy="883113"/>
          </a:xfrm>
          <a:prstGeom prst="chevron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IT" sz="2800" dirty="0">
                <a:solidFill>
                  <a:schemeClr val="bg1"/>
                </a:solidFill>
              </a:rPr>
              <a:t>ROSE-L</a:t>
            </a:r>
          </a:p>
        </p:txBody>
      </p:sp>
      <p:sp>
        <p:nvSpPr>
          <p:cNvPr id="10" name="Flèche vers le bas 9">
            <a:extLst>
              <a:ext uri="{FF2B5EF4-FFF2-40B4-BE49-F238E27FC236}">
                <a16:creationId xmlns:a16="http://schemas.microsoft.com/office/drawing/2014/main" id="{2A74D5D3-6B10-8B4C-AC9C-93CD2FBEB9A2}"/>
              </a:ext>
            </a:extLst>
          </p:cNvPr>
          <p:cNvSpPr/>
          <p:nvPr/>
        </p:nvSpPr>
        <p:spPr>
          <a:xfrm>
            <a:off x="7107079" y="2560210"/>
            <a:ext cx="555585" cy="671332"/>
          </a:xfrm>
          <a:prstGeom prst="down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lèche vers le bas 11">
            <a:extLst>
              <a:ext uri="{FF2B5EF4-FFF2-40B4-BE49-F238E27FC236}">
                <a16:creationId xmlns:a16="http://schemas.microsoft.com/office/drawing/2014/main" id="{3F4566D8-E9BA-F34D-9347-39AC46F17404}"/>
              </a:ext>
            </a:extLst>
          </p:cNvPr>
          <p:cNvSpPr/>
          <p:nvPr/>
        </p:nvSpPr>
        <p:spPr>
          <a:xfrm rot="5400000">
            <a:off x="5765227" y="3108506"/>
            <a:ext cx="555585" cy="671332"/>
          </a:xfrm>
          <a:prstGeom prst="down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Flèche vers le bas 12">
            <a:extLst>
              <a:ext uri="{FF2B5EF4-FFF2-40B4-BE49-F238E27FC236}">
                <a16:creationId xmlns:a16="http://schemas.microsoft.com/office/drawing/2014/main" id="{33ADEC15-4626-2041-8254-D5703D3F387E}"/>
              </a:ext>
            </a:extLst>
          </p:cNvPr>
          <p:cNvSpPr/>
          <p:nvPr/>
        </p:nvSpPr>
        <p:spPr>
          <a:xfrm rot="5400000">
            <a:off x="3055091" y="3118246"/>
            <a:ext cx="555585" cy="671332"/>
          </a:xfrm>
          <a:prstGeom prst="down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lèche vers le bas 13">
            <a:extLst>
              <a:ext uri="{FF2B5EF4-FFF2-40B4-BE49-F238E27FC236}">
                <a16:creationId xmlns:a16="http://schemas.microsoft.com/office/drawing/2014/main" id="{49E6A735-5361-AA4C-AFC7-9B29480FE36D}"/>
              </a:ext>
            </a:extLst>
          </p:cNvPr>
          <p:cNvSpPr/>
          <p:nvPr/>
        </p:nvSpPr>
        <p:spPr>
          <a:xfrm rot="16200000">
            <a:off x="8739718" y="3122304"/>
            <a:ext cx="555585" cy="671332"/>
          </a:xfrm>
          <a:prstGeom prst="down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lèche vers le bas 14">
            <a:extLst>
              <a:ext uri="{FF2B5EF4-FFF2-40B4-BE49-F238E27FC236}">
                <a16:creationId xmlns:a16="http://schemas.microsoft.com/office/drawing/2014/main" id="{4E12F03B-8230-C140-A7A1-210F677F4202}"/>
              </a:ext>
            </a:extLst>
          </p:cNvPr>
          <p:cNvSpPr/>
          <p:nvPr/>
        </p:nvSpPr>
        <p:spPr>
          <a:xfrm rot="18417468">
            <a:off x="8375142" y="3653698"/>
            <a:ext cx="555585" cy="671332"/>
          </a:xfrm>
          <a:prstGeom prst="down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Flèche vers le bas 23">
            <a:extLst>
              <a:ext uri="{FF2B5EF4-FFF2-40B4-BE49-F238E27FC236}">
                <a16:creationId xmlns:a16="http://schemas.microsoft.com/office/drawing/2014/main" id="{59CE8FC9-A541-B59D-C139-52308409E9E5}"/>
              </a:ext>
            </a:extLst>
          </p:cNvPr>
          <p:cNvSpPr/>
          <p:nvPr/>
        </p:nvSpPr>
        <p:spPr>
          <a:xfrm rot="19318912">
            <a:off x="7989392" y="3831118"/>
            <a:ext cx="555585" cy="671332"/>
          </a:xfrm>
          <a:prstGeom prst="down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Chevron 24">
            <a:extLst>
              <a:ext uri="{FF2B5EF4-FFF2-40B4-BE49-F238E27FC236}">
                <a16:creationId xmlns:a16="http://schemas.microsoft.com/office/drawing/2014/main" id="{5BFA3436-D5B5-C8F9-72CD-7440466E9EB3}"/>
              </a:ext>
            </a:extLst>
          </p:cNvPr>
          <p:cNvSpPr/>
          <p:nvPr/>
        </p:nvSpPr>
        <p:spPr>
          <a:xfrm>
            <a:off x="5840565" y="942155"/>
            <a:ext cx="3097953" cy="883113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IT" sz="2800" dirty="0">
                <a:solidFill>
                  <a:schemeClr val="bg1"/>
                </a:solidFill>
              </a:rPr>
              <a:t>Landsat</a:t>
            </a:r>
          </a:p>
        </p:txBody>
      </p:sp>
      <p:sp>
        <p:nvSpPr>
          <p:cNvPr id="26" name="Flèche vers le bas 25">
            <a:extLst>
              <a:ext uri="{FF2B5EF4-FFF2-40B4-BE49-F238E27FC236}">
                <a16:creationId xmlns:a16="http://schemas.microsoft.com/office/drawing/2014/main" id="{8B407706-78C9-428B-57E6-2E2589CE3828}"/>
              </a:ext>
            </a:extLst>
          </p:cNvPr>
          <p:cNvSpPr/>
          <p:nvPr/>
        </p:nvSpPr>
        <p:spPr>
          <a:xfrm rot="10800000">
            <a:off x="7107078" y="1526126"/>
            <a:ext cx="555585" cy="671332"/>
          </a:xfrm>
          <a:prstGeom prst="downArrow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812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F474A8E-A001-D4A6-12D0-FFE41D4B0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930" y="157324"/>
            <a:ext cx="10113228" cy="553998"/>
          </a:xfrm>
        </p:spPr>
        <p:txBody>
          <a:bodyPr/>
          <a:lstStyle/>
          <a:p>
            <a:r>
              <a:rPr lang="fr-FR" dirty="0" err="1"/>
              <a:t>Context</a:t>
            </a:r>
            <a:r>
              <a:rPr lang="fr-FR" dirty="0"/>
              <a:t>: CEOS ARD </a:t>
            </a:r>
            <a:r>
              <a:rPr lang="fr-FR" dirty="0" err="1"/>
              <a:t>Normalised</a:t>
            </a:r>
            <a:r>
              <a:rPr lang="fr-FR" dirty="0"/>
              <a:t> Radar </a:t>
            </a:r>
            <a:r>
              <a:rPr lang="fr-FR" dirty="0" err="1"/>
              <a:t>Backscatter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399;p62">
                <a:extLst>
                  <a:ext uri="{FF2B5EF4-FFF2-40B4-BE49-F238E27FC236}">
                    <a16:creationId xmlns:a16="http://schemas.microsoft.com/office/drawing/2014/main" id="{9095E637-405F-CA7E-1252-6029A5BC21F3}"/>
                  </a:ext>
                </a:extLst>
              </p:cNvPr>
              <p:cNvSpPr txBox="1">
                <a:spLocks/>
              </p:cNvSpPr>
              <p:nvPr/>
            </p:nvSpPr>
            <p:spPr bwMode="auto">
              <a:xfrm>
                <a:off x="99162" y="696332"/>
                <a:ext cx="6447061" cy="5533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spcFirstLastPara="1" vert="horz" wrap="square" lIns="91425" tIns="45700" rIns="91425" bIns="45700" numCol="1" anchor="t" anchorCtr="0" compatLnSpc="1">
                <a:prstTxWarp prst="textNoShape">
                  <a:avLst/>
                </a:prstTxWarp>
                <a:noAutofit/>
              </a:bodyPr>
              <a:lstStyle>
                <a:lvl1pPr marL="342900" indent="-34290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charset="0"/>
                  <a:defRPr sz="18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1pPr>
                <a:lvl2pPr marL="808038" indent="-350838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+mj-lt" charset="0"/>
                  <a:defRPr sz="18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2pPr>
                <a:lvl3pPr marL="1406525" indent="-492125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+mj-lt" charset="0"/>
                  <a:defRPr sz="18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3pPr>
                <a:lvl4pPr marL="2005013" indent="-633413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+mj-lt" charset="0"/>
                  <a:defRPr sz="18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4pPr>
                <a:lvl5pPr marL="2603500" indent="-774700" algn="l" rtl="0" eaLnBrk="0" fontAlgn="base" hangingPunct="0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+mj-lt" charset="0"/>
                  <a:defRPr sz="1800">
                    <a:solidFill>
                      <a:schemeClr val="tx1"/>
                    </a:solidFill>
                    <a:latin typeface="Arial" charset="0"/>
                    <a:ea typeface="MS PGothic" pitchFamily="34" charset="-128"/>
                    <a:cs typeface="Arial" charset="0"/>
                  </a:defRPr>
                </a:lvl5pPr>
                <a:lvl6pPr marL="3479800" indent="-419100" algn="l" rtl="0" eaLnBrk="1" fontAlgn="base" hangingPunct="1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600">
                    <a:solidFill>
                      <a:schemeClr val="bg2"/>
                    </a:solidFill>
                    <a:latin typeface="+mn-lt"/>
                  </a:defRPr>
                </a:lvl6pPr>
                <a:lvl7pPr marL="3937000" indent="-419100" algn="l" rtl="0" eaLnBrk="1" fontAlgn="base" hangingPunct="1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600">
                    <a:solidFill>
                      <a:schemeClr val="bg2"/>
                    </a:solidFill>
                    <a:latin typeface="+mn-lt"/>
                  </a:defRPr>
                </a:lvl7pPr>
                <a:lvl8pPr marL="4394200" indent="-419100" algn="l" rtl="0" eaLnBrk="1" fontAlgn="base" hangingPunct="1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600">
                    <a:solidFill>
                      <a:schemeClr val="bg2"/>
                    </a:solidFill>
                    <a:latin typeface="+mn-lt"/>
                  </a:defRPr>
                </a:lvl8pPr>
                <a:lvl9pPr marL="4851400" indent="-419100" algn="l" rtl="0" eaLnBrk="1" fontAlgn="base" hangingPunct="1">
                  <a:lnSpc>
                    <a:spcPct val="119000"/>
                  </a:lnSpc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Verdana" pitchFamily="34" charset="0"/>
                  <a:buChar char="–"/>
                  <a:defRPr sz="1600">
                    <a:solidFill>
                      <a:schemeClr val="bg2"/>
                    </a:solidFill>
                    <a:latin typeface="+mn-lt"/>
                  </a:defRPr>
                </a:lvl9pPr>
              </a:lstStyle>
              <a:p>
                <a:pPr indent="-330200">
                  <a:lnSpc>
                    <a:spcPct val="115000"/>
                  </a:lnSpc>
                  <a:spcBef>
                    <a:spcPts val="500"/>
                  </a:spcBef>
                  <a:buClr>
                    <a:schemeClr val="tx2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Radar Measurement data:</a:t>
                </a:r>
              </a:p>
              <a:p>
                <a:pPr lvl="1" indent="-330200">
                  <a:lnSpc>
                    <a:spcPct val="115000"/>
                  </a:lnSpc>
                  <a:spcBef>
                    <a:spcPts val="0"/>
                  </a:spcBef>
                  <a:buClr>
                    <a:schemeClr val="tx2"/>
                  </a:buClr>
                  <a:buSzPts val="1600"/>
                  <a:buFont typeface="Police système Courant"/>
                  <a:buChar char="-"/>
                </a:pPr>
                <a:r>
                  <a:rPr lang="en-GB" sz="1600" i="1" kern="0" dirty="0">
                    <a:latin typeface="Arial"/>
                    <a:ea typeface="Arial"/>
                    <a:cs typeface="Arial"/>
                    <a:sym typeface="Arial"/>
                  </a:rPr>
                  <a:t>Geometric</a:t>
                </a: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 Terrain Correction (ortho)</a:t>
                </a:r>
              </a:p>
              <a:p>
                <a:pPr lvl="1" indent="-330200">
                  <a:lnSpc>
                    <a:spcPct val="115000"/>
                  </a:lnSpc>
                  <a:spcBef>
                    <a:spcPts val="0"/>
                  </a:spcBef>
                  <a:buClr>
                    <a:schemeClr val="tx2"/>
                  </a:buClr>
                  <a:buSzPts val="1600"/>
                  <a:buFont typeface="Police système Courant"/>
                  <a:buChar char="-"/>
                </a:pPr>
                <a:r>
                  <a:rPr lang="en-GB" sz="1600" b="1" i="1" kern="0" dirty="0">
                    <a:latin typeface="Arial"/>
                    <a:ea typeface="Arial"/>
                    <a:cs typeface="Arial"/>
                    <a:sym typeface="Arial"/>
                  </a:rPr>
                  <a:t>Radiometric</a:t>
                </a: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 Terrain Correction</a:t>
                </a:r>
              </a:p>
              <a:p>
                <a:pPr lvl="1" indent="-330200">
                  <a:lnSpc>
                    <a:spcPct val="115000"/>
                  </a:lnSpc>
                  <a:spcBef>
                    <a:spcPts val="0"/>
                  </a:spcBef>
                  <a:buClr>
                    <a:schemeClr val="tx2"/>
                  </a:buClr>
                  <a:buSzPts val="1600"/>
                  <a:buFont typeface="Police système Courant"/>
                  <a:buChar char="-"/>
                </a:pP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Backscatter expressed as gamma-nought,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ar-AE" sz="16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sSubSupPr>
                      <m:e>
                        <m:r>
                          <a:rPr lang="ar-AE" sz="16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𝛾</m:t>
                        </m:r>
                      </m:e>
                      <m:sub>
                        <m:r>
                          <a:rPr lang="ar-AE" sz="16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𝑇</m:t>
                        </m:r>
                      </m:sub>
                      <m:sup>
                        <m:r>
                          <a:rPr lang="ar-AE" sz="1600" i="1" ker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0</m:t>
                        </m:r>
                      </m:sup>
                    </m:sSubSup>
                  </m:oMath>
                </a14:m>
                <a:endParaRPr lang="ar-AE" sz="1600" i="1" kern="0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lvl="1" indent="-330200">
                  <a:lnSpc>
                    <a:spcPct val="115000"/>
                  </a:lnSpc>
                  <a:spcBef>
                    <a:spcPts val="0"/>
                  </a:spcBef>
                  <a:buClr>
                    <a:srgbClr val="C0504D"/>
                  </a:buClr>
                  <a:buSzPts val="1600"/>
                  <a:buFont typeface="Arial" panose="020B0604020202020204" pitchFamily="34" charset="0"/>
                  <a:buChar char="•"/>
                </a:pPr>
                <a:endParaRPr lang="ar-AE" sz="1600" kern="0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indent="-330200">
                  <a:lnSpc>
                    <a:spcPct val="115000"/>
                  </a:lnSpc>
                  <a:spcBef>
                    <a:spcPts val="500"/>
                  </a:spcBef>
                  <a:buClr>
                    <a:schemeClr val="tx2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Per-pixel metadata:</a:t>
                </a:r>
              </a:p>
              <a:p>
                <a:pPr lvl="1" indent="-330200">
                  <a:lnSpc>
                    <a:spcPct val="115000"/>
                  </a:lnSpc>
                  <a:spcBef>
                    <a:spcPts val="0"/>
                  </a:spcBef>
                  <a:buClr>
                    <a:schemeClr val="tx2"/>
                  </a:buClr>
                  <a:buSzPts val="1600"/>
                  <a:buFont typeface="Police système Courant"/>
                  <a:buChar char="-"/>
                </a:pP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Threshold (required):</a:t>
                </a:r>
              </a:p>
              <a:p>
                <a:pPr lvl="2" indent="-330200">
                  <a:lnSpc>
                    <a:spcPct val="115000"/>
                  </a:lnSpc>
                  <a:spcBef>
                    <a:spcPts val="0"/>
                  </a:spcBef>
                  <a:buClr>
                    <a:schemeClr val="tx2"/>
                  </a:buClr>
                  <a:buSzPts val="1600"/>
                  <a:buFont typeface="Wingdings" pitchFamily="2" charset="2"/>
                  <a:buChar char="q"/>
                </a:pP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Local Incidence Angle image</a:t>
                </a:r>
              </a:p>
              <a:p>
                <a:pPr lvl="2" indent="-330200">
                  <a:lnSpc>
                    <a:spcPct val="115000"/>
                  </a:lnSpc>
                  <a:spcBef>
                    <a:spcPts val="0"/>
                  </a:spcBef>
                  <a:buClr>
                    <a:schemeClr val="tx2"/>
                  </a:buClr>
                  <a:buSzPts val="1600"/>
                  <a:buFont typeface="Wingdings" pitchFamily="2" charset="2"/>
                  <a:buChar char="q"/>
                </a:pP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Mask image</a:t>
                </a:r>
              </a:p>
              <a:p>
                <a:pPr lvl="2" indent="-330200">
                  <a:lnSpc>
                    <a:spcPct val="115000"/>
                  </a:lnSpc>
                  <a:spcBef>
                    <a:spcPts val="0"/>
                  </a:spcBef>
                  <a:buClr>
                    <a:schemeClr val="tx2"/>
                  </a:buClr>
                  <a:buSzPts val="1600"/>
                  <a:buFont typeface="Wingdings" pitchFamily="2" charset="2"/>
                  <a:buChar char="q"/>
                </a:pP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Acquisition ID image (for mosaic products)</a:t>
                </a:r>
                <a:endParaRPr lang="en-GB" sz="1600" i="1" kern="0" dirty="0">
                  <a:latin typeface="Arial"/>
                  <a:ea typeface="Arial"/>
                  <a:cs typeface="Arial"/>
                  <a:sym typeface="Arial"/>
                </a:endParaRPr>
              </a:p>
              <a:p>
                <a:pPr lvl="1" indent="-330200">
                  <a:lnSpc>
                    <a:spcPct val="115000"/>
                  </a:lnSpc>
                  <a:spcBef>
                    <a:spcPts val="0"/>
                  </a:spcBef>
                  <a:buClr>
                    <a:schemeClr val="tx2"/>
                  </a:buClr>
                  <a:buSzPts val="1600"/>
                  <a:buFont typeface="Police système Courant"/>
                  <a:buChar char="-"/>
                </a:pP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Target (desired):</a:t>
                </a:r>
              </a:p>
              <a:p>
                <a:pPr lvl="2" indent="-330200">
                  <a:lnSpc>
                    <a:spcPct val="115000"/>
                  </a:lnSpc>
                  <a:spcBef>
                    <a:spcPts val="0"/>
                  </a:spcBef>
                  <a:buClr>
                    <a:schemeClr val="tx2"/>
                  </a:buClr>
                  <a:buSzPts val="1600"/>
                  <a:buFont typeface="Wingdings" pitchFamily="2" charset="2"/>
                  <a:buChar char="q"/>
                </a:pP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Scattering Area image</a:t>
                </a:r>
              </a:p>
              <a:p>
                <a:pPr lvl="2" indent="-330200">
                  <a:lnSpc>
                    <a:spcPct val="115000"/>
                  </a:lnSpc>
                  <a:spcBef>
                    <a:spcPts val="0"/>
                  </a:spcBef>
                  <a:buClr>
                    <a:schemeClr val="tx2"/>
                  </a:buClr>
                  <a:buSzPts val="1600"/>
                  <a:buFont typeface="Wingdings" pitchFamily="2" charset="2"/>
                  <a:buChar char="q"/>
                </a:pP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Gamma-to-Sigma ratio image</a:t>
                </a:r>
              </a:p>
              <a:p>
                <a:pPr lvl="2" indent="-330200">
                  <a:lnSpc>
                    <a:spcPct val="115000"/>
                  </a:lnSpc>
                  <a:spcBef>
                    <a:spcPts val="0"/>
                  </a:spcBef>
                  <a:buClr>
                    <a:schemeClr val="tx2"/>
                  </a:buClr>
                  <a:buSzPts val="1600"/>
                  <a:buFont typeface="Wingdings" pitchFamily="2" charset="2"/>
                  <a:buChar char="q"/>
                </a:pP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Ellipsoid Inc. Angle image</a:t>
                </a:r>
              </a:p>
              <a:p>
                <a:pPr lvl="2" indent="-330200">
                  <a:lnSpc>
                    <a:spcPct val="115000"/>
                  </a:lnSpc>
                  <a:spcBef>
                    <a:spcPts val="0"/>
                  </a:spcBef>
                  <a:buClr>
                    <a:schemeClr val="tx2"/>
                  </a:buClr>
                  <a:buSzPts val="1600"/>
                  <a:buFont typeface="Wingdings" pitchFamily="2" charset="2"/>
                  <a:buChar char="q"/>
                </a:pP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Noise power image (if applied)</a:t>
                </a:r>
              </a:p>
              <a:p>
                <a:pPr lvl="2" indent="-330200">
                  <a:lnSpc>
                    <a:spcPct val="115000"/>
                  </a:lnSpc>
                  <a:spcBef>
                    <a:spcPts val="0"/>
                  </a:spcBef>
                  <a:buClr>
                    <a:schemeClr val="tx2"/>
                  </a:buClr>
                  <a:buSzPts val="1600"/>
                  <a:buFont typeface="Wingdings" pitchFamily="2" charset="2"/>
                  <a:buChar char="q"/>
                </a:pP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Per-pixel DEM</a:t>
                </a:r>
              </a:p>
              <a:p>
                <a:pPr indent="-330200">
                  <a:lnSpc>
                    <a:spcPct val="115000"/>
                  </a:lnSpc>
                  <a:spcBef>
                    <a:spcPts val="500"/>
                  </a:spcBef>
                  <a:buClr>
                    <a:schemeClr val="tx2"/>
                  </a:buClr>
                  <a:buSzPts val="1600"/>
                  <a:buFont typeface="Arial" panose="020B0604020202020204" pitchFamily="34" charset="0"/>
                  <a:buChar char="•"/>
                </a:pP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General metadata:</a:t>
                </a:r>
              </a:p>
              <a:p>
                <a:pPr lvl="1" indent="-330200">
                  <a:lnSpc>
                    <a:spcPct val="115000"/>
                  </a:lnSpc>
                  <a:spcBef>
                    <a:spcPts val="0"/>
                  </a:spcBef>
                  <a:buClr>
                    <a:schemeClr val="tx2"/>
                  </a:buClr>
                  <a:buSzPts val="1600"/>
                  <a:buFont typeface="Police système Courant"/>
                  <a:buChar char="-"/>
                </a:pP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Detailed specs about source data and product (44 entries).</a:t>
                </a:r>
              </a:p>
              <a:p>
                <a:pPr lvl="1" indent="-330200">
                  <a:lnSpc>
                    <a:spcPct val="115000"/>
                  </a:lnSpc>
                  <a:spcBef>
                    <a:spcPts val="0"/>
                  </a:spcBef>
                  <a:buClr>
                    <a:schemeClr val="tx2"/>
                  </a:buClr>
                  <a:buSzPts val="1600"/>
                  <a:buFont typeface="Police système Courant"/>
                  <a:buChar char="-"/>
                </a:pPr>
                <a:r>
                  <a:rPr lang="en-GB" sz="1600" kern="0" dirty="0">
                    <a:latin typeface="Arial"/>
                    <a:ea typeface="Arial"/>
                    <a:cs typeface="Arial"/>
                    <a:sym typeface="Arial"/>
                  </a:rPr>
                  <a:t>Metadata XML format spec provided (Target)</a:t>
                </a:r>
              </a:p>
            </p:txBody>
          </p:sp>
        </mc:Choice>
        <mc:Fallback xmlns="">
          <p:sp>
            <p:nvSpPr>
              <p:cNvPr id="3" name="Google Shape;399;p62">
                <a:extLst>
                  <a:ext uri="{FF2B5EF4-FFF2-40B4-BE49-F238E27FC236}">
                    <a16:creationId xmlns:a16="http://schemas.microsoft.com/office/drawing/2014/main" id="{9095E637-405F-CA7E-1252-6029A5BC21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162" y="696332"/>
                <a:ext cx="6447061" cy="5533361"/>
              </a:xfrm>
              <a:prstGeom prst="rect">
                <a:avLst/>
              </a:prstGeom>
              <a:blipFill>
                <a:blip r:embed="rId2"/>
                <a:stretch>
                  <a:fillRect l="-196" b="-25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Google Shape;319;p54">
            <a:extLst>
              <a:ext uri="{FF2B5EF4-FFF2-40B4-BE49-F238E27FC236}">
                <a16:creationId xmlns:a16="http://schemas.microsoft.com/office/drawing/2014/main" id="{79D8018D-8B57-8588-3CE9-228514858575}"/>
              </a:ext>
            </a:extLst>
          </p:cNvPr>
          <p:cNvSpPr txBox="1">
            <a:spLocks/>
          </p:cNvSpPr>
          <p:nvPr/>
        </p:nvSpPr>
        <p:spPr>
          <a:xfrm>
            <a:off x="9441392" y="904593"/>
            <a:ext cx="11677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Char char="–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Char char="–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Char char="»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>
                <a:solidFill>
                  <a:srgbClr val="002569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marL="0" indent="0" algn="r">
              <a:lnSpc>
                <a:spcPct val="115000"/>
              </a:lnSpc>
              <a:spcBef>
                <a:spcPts val="375"/>
              </a:spcBef>
              <a:buNone/>
            </a:pPr>
            <a:r>
              <a:rPr lang="en-GB" sz="1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PALSAR1 FBD</a:t>
            </a:r>
            <a:br>
              <a:rPr lang="en-GB" sz="1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Processing: UZH</a:t>
            </a:r>
          </a:p>
        </p:txBody>
      </p:sp>
      <p:sp>
        <p:nvSpPr>
          <p:cNvPr id="8" name="Google Shape;323;p54">
            <a:extLst>
              <a:ext uri="{FF2B5EF4-FFF2-40B4-BE49-F238E27FC236}">
                <a16:creationId xmlns:a16="http://schemas.microsoft.com/office/drawing/2014/main" id="{F5131EDD-97E9-8B8F-1FFA-DA0998388902}"/>
              </a:ext>
            </a:extLst>
          </p:cNvPr>
          <p:cNvSpPr txBox="1">
            <a:spLocks/>
          </p:cNvSpPr>
          <p:nvPr/>
        </p:nvSpPr>
        <p:spPr>
          <a:xfrm>
            <a:off x="6704660" y="5419675"/>
            <a:ext cx="1454340" cy="336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Char char="•"/>
              <a:defRPr sz="2400" b="1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Char char="–"/>
              <a:defRPr sz="16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Char char="»"/>
              <a:defRPr sz="16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15000"/>
              </a:lnSpc>
              <a:spcBef>
                <a:spcPts val="375"/>
              </a:spcBef>
              <a:buNone/>
            </a:pPr>
            <a:r>
              <a:rPr lang="en-GB" sz="1200" i="1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Local Inc. Angle</a:t>
            </a:r>
          </a:p>
        </p:txBody>
      </p:sp>
      <p:sp>
        <p:nvSpPr>
          <p:cNvPr id="9" name="Google Shape;324;p54">
            <a:extLst>
              <a:ext uri="{FF2B5EF4-FFF2-40B4-BE49-F238E27FC236}">
                <a16:creationId xmlns:a16="http://schemas.microsoft.com/office/drawing/2014/main" id="{C938F9EE-3954-1EF1-3BBB-201CD75D906B}"/>
              </a:ext>
            </a:extLst>
          </p:cNvPr>
          <p:cNvSpPr txBox="1">
            <a:spLocks/>
          </p:cNvSpPr>
          <p:nvPr/>
        </p:nvSpPr>
        <p:spPr>
          <a:xfrm>
            <a:off x="8816926" y="5449708"/>
            <a:ext cx="1751133" cy="336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lvl="0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Char char="•"/>
              <a:defRPr sz="2400" b="1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Char char="–"/>
              <a:defRPr sz="20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028700" marR="0" lvl="2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Char char="–"/>
              <a:defRPr sz="16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14500" marR="0" lvl="4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002569"/>
              </a:buClr>
              <a:buSzPts val="1800"/>
              <a:buFont typeface="Arial"/>
              <a:buChar char="»"/>
              <a:defRPr sz="1600" b="0" i="0" u="none" strike="noStrike" cap="none">
                <a:solidFill>
                  <a:srgbClr val="00256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057400" marR="0" lvl="5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00300" marR="0" lvl="6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743200" marR="0" lvl="7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086100" marR="0" lvl="8" indent="-257175" algn="l" rtl="0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lnSpc>
                <a:spcPct val="115000"/>
              </a:lnSpc>
              <a:spcBef>
                <a:spcPts val="375"/>
              </a:spcBef>
              <a:buNone/>
            </a:pPr>
            <a:r>
              <a:rPr lang="en-GB" sz="1200" i="1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Local Scattering Area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Google Shape;323;p54">
                <a:extLst>
                  <a:ext uri="{FF2B5EF4-FFF2-40B4-BE49-F238E27FC236}">
                    <a16:creationId xmlns:a16="http://schemas.microsoft.com/office/drawing/2014/main" id="{6B04ECEB-C297-56AA-390D-C0E28965F68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42028" y="3171901"/>
                <a:ext cx="1659239" cy="3364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342900" marR="0" lvl="0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rgbClr val="002569"/>
                  </a:buClr>
                  <a:buSzPts val="1800"/>
                  <a:buFont typeface="Arial"/>
                  <a:buChar char="•"/>
                  <a:defRPr sz="2400" b="1" i="0" u="none" strike="noStrike" cap="none">
                    <a:solidFill>
                      <a:srgbClr val="002569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685800" marR="0" lvl="1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rgbClr val="002569"/>
                  </a:buClr>
                  <a:buSzPts val="1800"/>
                  <a:buFont typeface="Arial"/>
                  <a:buChar char="–"/>
                  <a:defRPr sz="2000" b="0" i="0" u="none" strike="noStrike" cap="none">
                    <a:solidFill>
                      <a:srgbClr val="002569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028700" marR="0" lvl="2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rgbClr val="002569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rgbClr val="002569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371600" marR="0" lvl="3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rgbClr val="002569"/>
                  </a:buClr>
                  <a:buSzPts val="1800"/>
                  <a:buFont typeface="Arial"/>
                  <a:buChar char="–"/>
                  <a:defRPr sz="1600" b="0" i="0" u="none" strike="noStrike" cap="none">
                    <a:solidFill>
                      <a:srgbClr val="002569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1714500" marR="0" lvl="4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rgbClr val="002569"/>
                  </a:buClr>
                  <a:buSzPts val="1800"/>
                  <a:buFont typeface="Arial"/>
                  <a:buChar char="»"/>
                  <a:defRPr sz="1600" b="0" i="0" u="none" strike="noStrike" cap="none">
                    <a:solidFill>
                      <a:srgbClr val="002569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057400" marR="0" lvl="5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2400300" marR="0" lvl="6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2743200" marR="0" lvl="7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3086100" marR="0" lvl="8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0" indent="0" algn="r">
                  <a:lnSpc>
                    <a:spcPct val="115000"/>
                  </a:lnSpc>
                  <a:spcBef>
                    <a:spcPts val="375"/>
                  </a:spcBef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ar-A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sSubSupPr>
                      <m:e>
                        <m:r>
                          <a:rPr lang="ar-A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𝛾</m:t>
                        </m:r>
                      </m:e>
                      <m:sub>
                        <m:r>
                          <a:rPr lang="ar-AE" sz="1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𝑇</m:t>
                        </m:r>
                      </m:sub>
                      <m:sup>
                        <m:r>
                          <a:rPr lang="de-CH" sz="1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0</m:t>
                        </m:r>
                      </m:sup>
                    </m:sSubSup>
                    <m:r>
                      <a:rPr lang="de-CH" sz="12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 </m:t>
                    </m:r>
                  </m:oMath>
                </a14:m>
                <a:r>
                  <a:rPr lang="de-CH" sz="1200" i="1" dirty="0">
                    <a:solidFill>
                      <a:schemeClr val="tx1"/>
                    </a:solidFill>
                    <a:latin typeface="+mn-lt"/>
                    <a:ea typeface="Arial"/>
                    <a:cs typeface="Arial"/>
                    <a:sym typeface="Arial"/>
                  </a:rPr>
                  <a:t> </a:t>
                </a:r>
                <a:r>
                  <a:rPr lang="en-GB" sz="1200" i="1" dirty="0">
                    <a:solidFill>
                      <a:schemeClr val="tx1"/>
                    </a:solidFill>
                    <a:latin typeface="+mn-lt"/>
                    <a:ea typeface="Arial"/>
                    <a:cs typeface="Arial"/>
                    <a:sym typeface="Arial"/>
                  </a:rPr>
                  <a:t>Backscatter (HV)</a:t>
                </a:r>
              </a:p>
            </p:txBody>
          </p:sp>
        </mc:Choice>
        <mc:Fallback xmlns="">
          <p:sp>
            <p:nvSpPr>
              <p:cNvPr id="10" name="Google Shape;323;p54">
                <a:extLst>
                  <a:ext uri="{FF2B5EF4-FFF2-40B4-BE49-F238E27FC236}">
                    <a16:creationId xmlns:a16="http://schemas.microsoft.com/office/drawing/2014/main" id="{6B04ECEB-C297-56AA-390D-C0E28965F6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2028" y="3171901"/>
                <a:ext cx="1659239" cy="336404"/>
              </a:xfrm>
              <a:prstGeom prst="rect">
                <a:avLst/>
              </a:prstGeom>
              <a:blipFill>
                <a:blip r:embed="rId3"/>
                <a:stretch>
                  <a:fillRect r="-758" b="-10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Google Shape;324;p54">
                <a:extLst>
                  <a:ext uri="{FF2B5EF4-FFF2-40B4-BE49-F238E27FC236}">
                    <a16:creationId xmlns:a16="http://schemas.microsoft.com/office/drawing/2014/main" id="{0584386B-4AB0-166C-C3F9-85AB1D15D5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60903" y="3181284"/>
                <a:ext cx="1688463" cy="3364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69" tIns="34275" rIns="68569" bIns="3427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342900" marR="0" lvl="0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rgbClr val="002569"/>
                  </a:buClr>
                  <a:buSzPts val="1800"/>
                  <a:buFont typeface="Arial"/>
                  <a:buChar char="•"/>
                  <a:defRPr sz="2400" b="1" i="0" u="none" strike="noStrike" cap="none">
                    <a:solidFill>
                      <a:srgbClr val="002569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  <a:lvl2pPr marL="685800" marR="0" lvl="1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rgbClr val="002569"/>
                  </a:buClr>
                  <a:buSzPts val="1800"/>
                  <a:buFont typeface="Arial"/>
                  <a:buChar char="–"/>
                  <a:defRPr sz="2000" b="0" i="0" u="none" strike="noStrike" cap="none">
                    <a:solidFill>
                      <a:srgbClr val="002569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2pPr>
                <a:lvl3pPr marL="1028700" marR="0" lvl="2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rgbClr val="002569"/>
                  </a:buClr>
                  <a:buSzPts val="1800"/>
                  <a:buFont typeface="Arial"/>
                  <a:buChar char="•"/>
                  <a:defRPr sz="1800" b="0" i="0" u="none" strike="noStrike" cap="none">
                    <a:solidFill>
                      <a:srgbClr val="002569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3pPr>
                <a:lvl4pPr marL="1371600" marR="0" lvl="3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rgbClr val="002569"/>
                  </a:buClr>
                  <a:buSzPts val="1800"/>
                  <a:buFont typeface="Arial"/>
                  <a:buChar char="–"/>
                  <a:defRPr sz="1600" b="0" i="0" u="none" strike="noStrike" cap="none">
                    <a:solidFill>
                      <a:srgbClr val="002569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4pPr>
                <a:lvl5pPr marL="1714500" marR="0" lvl="4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rgbClr val="002569"/>
                  </a:buClr>
                  <a:buSzPts val="1800"/>
                  <a:buFont typeface="Arial"/>
                  <a:buChar char="»"/>
                  <a:defRPr sz="1600" b="0" i="0" u="none" strike="noStrike" cap="none">
                    <a:solidFill>
                      <a:srgbClr val="002569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5pPr>
                <a:lvl6pPr marL="2057400" marR="0" lvl="5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6pPr>
                <a:lvl7pPr marL="2400300" marR="0" lvl="6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7pPr>
                <a:lvl8pPr marL="2743200" marR="0" lvl="7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8pPr>
                <a:lvl9pPr marL="3086100" marR="0" lvl="8" indent="-257175" algn="l" rtl="0">
                  <a:lnSpc>
                    <a:spcPct val="100000"/>
                  </a:lnSpc>
                  <a:spcBef>
                    <a:spcPts val="27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Char char="•"/>
                  <a:defRPr sz="2000" b="0" i="0" u="none" strike="noStrike" cap="non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9pPr>
              </a:lstStyle>
              <a:p>
                <a:pPr marL="0" indent="0">
                  <a:lnSpc>
                    <a:spcPct val="115000"/>
                  </a:lnSpc>
                  <a:spcBef>
                    <a:spcPts val="375"/>
                  </a:spcBef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ar-A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sSubSupPr>
                      <m:e>
                        <m:r>
                          <a:rPr lang="ar-AE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𝛾</m:t>
                        </m:r>
                      </m:e>
                      <m:sub>
                        <m:r>
                          <a:rPr lang="de-CH" sz="1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𝑇</m:t>
                        </m:r>
                      </m:sub>
                      <m:sup>
                        <m:r>
                          <a:rPr lang="de-CH" sz="12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  <a:sym typeface="Arial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l-GR" sz="1200" baseline="30000" dirty="0">
                    <a:solidFill>
                      <a:schemeClr val="tx1"/>
                    </a:solidFill>
                    <a:latin typeface="+mn-lt"/>
                    <a:ea typeface="Arial"/>
                    <a:cs typeface="Arial"/>
                    <a:sym typeface="Arial"/>
                  </a:rPr>
                  <a:t> </a:t>
                </a:r>
                <a:r>
                  <a:rPr lang="de-CH" sz="1200" baseline="30000" dirty="0">
                    <a:solidFill>
                      <a:schemeClr val="tx1"/>
                    </a:solidFill>
                    <a:latin typeface="+mn-lt"/>
                    <a:ea typeface="Arial"/>
                    <a:cs typeface="Arial"/>
                    <a:sym typeface="Arial"/>
                  </a:rPr>
                  <a:t> </a:t>
                </a:r>
                <a:r>
                  <a:rPr lang="en-GB" sz="1200" i="1" dirty="0">
                    <a:solidFill>
                      <a:schemeClr val="tx1"/>
                    </a:solidFill>
                    <a:latin typeface="+mn-lt"/>
                    <a:ea typeface="Arial"/>
                    <a:cs typeface="Arial"/>
                    <a:sym typeface="Arial"/>
                  </a:rPr>
                  <a:t>Backscatter (HH)</a:t>
                </a:r>
              </a:p>
            </p:txBody>
          </p:sp>
        </mc:Choice>
        <mc:Fallback xmlns="">
          <p:sp>
            <p:nvSpPr>
              <p:cNvPr id="11" name="Google Shape;324;p54">
                <a:extLst>
                  <a:ext uri="{FF2B5EF4-FFF2-40B4-BE49-F238E27FC236}">
                    <a16:creationId xmlns:a16="http://schemas.microsoft.com/office/drawing/2014/main" id="{0584386B-4AB0-166C-C3F9-85AB1D15D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903" y="3181284"/>
                <a:ext cx="1688463" cy="336404"/>
              </a:xfrm>
              <a:prstGeom prst="rect">
                <a:avLst/>
              </a:prstGeom>
              <a:blipFill>
                <a:blip r:embed="rId4"/>
                <a:stretch>
                  <a:fillRect b="-148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7">
            <a:extLst>
              <a:ext uri="{FF2B5EF4-FFF2-40B4-BE49-F238E27FC236}">
                <a16:creationId xmlns:a16="http://schemas.microsoft.com/office/drawing/2014/main" id="{C61C9D8D-0273-667F-5795-5B1D084A9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6192" y="1519045"/>
            <a:ext cx="1967128" cy="16988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D099D1-0282-36B6-712F-8D9C1BD1B9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577" y="1526850"/>
            <a:ext cx="1967127" cy="1698882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E4DFB1B5-8785-CB04-0A93-9A860EEF51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577" y="3774258"/>
            <a:ext cx="1967129" cy="1698884"/>
          </a:xfrm>
          <a:prstGeom prst="rect">
            <a:avLst/>
          </a:prstGeom>
        </p:spPr>
      </p:pic>
      <p:pic>
        <p:nvPicPr>
          <p:cNvPr id="16" name="Picture 24">
            <a:extLst>
              <a:ext uri="{FF2B5EF4-FFF2-40B4-BE49-F238E27FC236}">
                <a16:creationId xmlns:a16="http://schemas.microsoft.com/office/drawing/2014/main" id="{93E5E963-05C5-E64C-DCF9-710445DDFD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47" y="3784231"/>
            <a:ext cx="1992194" cy="1720531"/>
          </a:xfrm>
          <a:prstGeom prst="rect">
            <a:avLst/>
          </a:prstGeom>
        </p:spPr>
      </p:pic>
      <p:pic>
        <p:nvPicPr>
          <p:cNvPr id="19" name="Picture 8">
            <a:extLst>
              <a:ext uri="{FF2B5EF4-FFF2-40B4-BE49-F238E27FC236}">
                <a16:creationId xmlns:a16="http://schemas.microsoft.com/office/drawing/2014/main" id="{7020465A-1333-0961-EDBD-FB1231D94C8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6653" y="5156616"/>
            <a:ext cx="1405514" cy="114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19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3EF04-F342-B940-ADE0-1253BB71F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000" y="154800"/>
            <a:ext cx="4955222" cy="5652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Sentinel-1 NRB prototype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25559-1851-F246-B78A-82C83A356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932" y="882193"/>
            <a:ext cx="6530290" cy="554077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1"/>
                </a:solidFill>
              </a:rPr>
              <a:t> Based on the CEOS CARD4L Normalised Radar Backscatter product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1700" dirty="0">
                <a:solidFill>
                  <a:schemeClr val="tx1"/>
                </a:solidFill>
              </a:rPr>
              <a:t> CEOS: « Analysis Ready Data are satellite data that have been processed to a minimum set of requirements and organized into a form that allows </a:t>
            </a:r>
            <a:r>
              <a:rPr lang="en-GB" sz="1700" b="1" u="sng" dirty="0">
                <a:solidFill>
                  <a:srgbClr val="FF0000"/>
                </a:solidFill>
              </a:rPr>
              <a:t>immediate analysis with a minimum of additional user effort</a:t>
            </a:r>
            <a:r>
              <a:rPr lang="en-GB" sz="1700" b="1" dirty="0">
                <a:solidFill>
                  <a:srgbClr val="FF0000"/>
                </a:solidFill>
              </a:rPr>
              <a:t> </a:t>
            </a:r>
            <a:r>
              <a:rPr lang="en-GB" sz="1700" dirty="0">
                <a:solidFill>
                  <a:schemeClr val="tx1"/>
                </a:solidFill>
              </a:rPr>
              <a:t>and</a:t>
            </a:r>
            <a:r>
              <a:rPr lang="en-GB" sz="1700" dirty="0"/>
              <a:t> </a:t>
            </a:r>
            <a:r>
              <a:rPr lang="en-GB" sz="1700" b="1" u="sng" dirty="0">
                <a:solidFill>
                  <a:srgbClr val="00B050"/>
                </a:solidFill>
              </a:rPr>
              <a:t>interoperability both through time and with other datasets</a:t>
            </a:r>
            <a:r>
              <a:rPr lang="en-GB" sz="1700" dirty="0">
                <a:solidFill>
                  <a:schemeClr val="tx1"/>
                </a:solidFill>
              </a:rPr>
              <a:t>. »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170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GB" sz="1700" dirty="0">
                <a:solidFill>
                  <a:schemeClr val="tx1"/>
                </a:solidFill>
              </a:rPr>
              <a:t> Calibrated with RTC, denoised, projected over Copernicus DEM, geolocated ➔ </a:t>
            </a:r>
            <a:r>
              <a:rPr lang="en-GB" sz="1700" i="1" dirty="0">
                <a:solidFill>
                  <a:srgbClr val="FF0000"/>
                </a:solidFill>
              </a:rPr>
              <a:t>Immediate analysis!</a:t>
            </a:r>
          </a:p>
          <a:p>
            <a:pPr>
              <a:buFont typeface="Wingdings" pitchFamily="2" charset="2"/>
              <a:buChar char="q"/>
            </a:pPr>
            <a:r>
              <a:rPr lang="en-GB" sz="1700" dirty="0">
                <a:solidFill>
                  <a:schemeClr val="tx1"/>
                </a:solidFill>
              </a:rPr>
              <a:t> Same griding / tiling system, and DEM than Sentinel-2   (based on MGRS) ➔ </a:t>
            </a:r>
            <a:r>
              <a:rPr lang="en-GB" sz="1700" i="1" dirty="0">
                <a:solidFill>
                  <a:srgbClr val="00B050"/>
                </a:solidFill>
              </a:rPr>
              <a:t>Interoperability!</a:t>
            </a:r>
          </a:p>
          <a:p>
            <a:pPr>
              <a:buFont typeface="Wingdings" pitchFamily="2" charset="2"/>
              <a:buChar char="q"/>
            </a:pPr>
            <a:r>
              <a:rPr lang="en-GB" sz="1700" dirty="0">
                <a:solidFill>
                  <a:schemeClr val="tx1"/>
                </a:solidFill>
              </a:rPr>
              <a:t> Cloud-Optimised GeoTIFF, VRT, XML and STAC ➔ </a:t>
            </a:r>
            <a:r>
              <a:rPr lang="en-GB" sz="1700" i="1" dirty="0">
                <a:solidFill>
                  <a:srgbClr val="7030A0"/>
                </a:solidFill>
              </a:rPr>
              <a:t>Cloud-computing compliant!</a:t>
            </a:r>
          </a:p>
          <a:p>
            <a:pPr>
              <a:buFont typeface="Wingdings" pitchFamily="2" charset="2"/>
              <a:buChar char="q"/>
            </a:pPr>
            <a:r>
              <a:rPr lang="en-GB" sz="1700" dirty="0">
                <a:solidFill>
                  <a:schemeClr val="tx1"/>
                </a:solidFill>
              </a:rPr>
              <a:t> Open-source processor (based on PyroSAR, GDAL, SNAP) ➔ </a:t>
            </a:r>
            <a:r>
              <a:rPr lang="en-GB" sz="1700" i="1" dirty="0">
                <a:solidFill>
                  <a:srgbClr val="7030A0"/>
                </a:solidFill>
              </a:rPr>
              <a:t>Open science compliant!</a:t>
            </a:r>
            <a:endParaRPr lang="en-GB" sz="1700" dirty="0"/>
          </a:p>
          <a:p>
            <a:pPr>
              <a:buFont typeface="Arial" panose="020B0604020202020204" pitchFamily="34" charset="0"/>
              <a:buChar char="•"/>
            </a:pPr>
            <a:endParaRPr lang="en-GB" sz="1700" dirty="0"/>
          </a:p>
        </p:txBody>
      </p:sp>
      <p:pic>
        <p:nvPicPr>
          <p:cNvPr id="13" name="Google Shape;78;p17">
            <a:extLst>
              <a:ext uri="{FF2B5EF4-FFF2-40B4-BE49-F238E27FC236}">
                <a16:creationId xmlns:a16="http://schemas.microsoft.com/office/drawing/2014/main" id="{0EF074EE-15E0-78BA-F8BA-8C6AFB102DD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54117" y="700437"/>
            <a:ext cx="5033119" cy="55010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81;p17">
            <a:extLst>
              <a:ext uri="{FF2B5EF4-FFF2-40B4-BE49-F238E27FC236}">
                <a16:creationId xmlns:a16="http://schemas.microsoft.com/office/drawing/2014/main" id="{6132536A-ECDA-D4E7-6640-D8862C9BA8CD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9556713" y="3004700"/>
            <a:ext cx="975734" cy="243852"/>
          </a:xfrm>
          <a:prstGeom prst="straightConnector1">
            <a:avLst/>
          </a:prstGeom>
          <a:noFill/>
          <a:ln w="19050" cap="flat" cmpd="sng">
            <a:solidFill>
              <a:srgbClr val="009BDB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" name="Google Shape;83;p17">
            <a:extLst>
              <a:ext uri="{FF2B5EF4-FFF2-40B4-BE49-F238E27FC236}">
                <a16:creationId xmlns:a16="http://schemas.microsoft.com/office/drawing/2014/main" id="{F51BB624-4309-01B7-96E8-9630AFA2AECC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9813567" y="3248552"/>
            <a:ext cx="718880" cy="669082"/>
          </a:xfrm>
          <a:prstGeom prst="straightConnector1">
            <a:avLst/>
          </a:prstGeom>
          <a:noFill/>
          <a:ln w="19050" cap="flat" cmpd="sng">
            <a:solidFill>
              <a:srgbClr val="009BDB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" name="Google Shape;84;p17">
            <a:extLst>
              <a:ext uri="{FF2B5EF4-FFF2-40B4-BE49-F238E27FC236}">
                <a16:creationId xmlns:a16="http://schemas.microsoft.com/office/drawing/2014/main" id="{02F52791-48FC-41E4-302D-AE4FA46277FE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9464245" y="3248552"/>
            <a:ext cx="1068202" cy="217214"/>
          </a:xfrm>
          <a:prstGeom prst="straightConnector1">
            <a:avLst/>
          </a:prstGeom>
          <a:noFill/>
          <a:ln w="19050" cap="flat" cmpd="sng">
            <a:solidFill>
              <a:srgbClr val="009BD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" name="Google Shape;82;p17">
            <a:extLst>
              <a:ext uri="{FF2B5EF4-FFF2-40B4-BE49-F238E27FC236}">
                <a16:creationId xmlns:a16="http://schemas.microsoft.com/office/drawing/2014/main" id="{32746115-C0D5-EC7D-5C13-292ECDCCAC6F}"/>
              </a:ext>
            </a:extLst>
          </p:cNvPr>
          <p:cNvSpPr txBox="1"/>
          <p:nvPr/>
        </p:nvSpPr>
        <p:spPr>
          <a:xfrm>
            <a:off x="10532447" y="2535717"/>
            <a:ext cx="1554788" cy="142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333" b="1" i="1" dirty="0">
                <a:solidFill>
                  <a:srgbClr val="009BDB"/>
                </a:solidFill>
                <a:latin typeface="Verdana"/>
                <a:ea typeface="Verdana"/>
                <a:cs typeface="Verdana"/>
                <a:sym typeface="Verdana"/>
              </a:rPr>
              <a:t>Could be dropped in the operational product</a:t>
            </a:r>
            <a:endParaRPr sz="800" dirty="0">
              <a:solidFill>
                <a:srgbClr val="009BDB"/>
              </a:solidFill>
            </a:endParaRPr>
          </a:p>
        </p:txBody>
      </p:sp>
      <p:cxnSp>
        <p:nvCxnSpPr>
          <p:cNvPr id="23" name="Google Shape;84;p17">
            <a:extLst>
              <a:ext uri="{FF2B5EF4-FFF2-40B4-BE49-F238E27FC236}">
                <a16:creationId xmlns:a16="http://schemas.microsoft.com/office/drawing/2014/main" id="{E5BCEE9D-C4E3-0865-B7C1-C52E306E0145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9299859" y="3248553"/>
            <a:ext cx="1232588" cy="456565"/>
          </a:xfrm>
          <a:prstGeom prst="straightConnector1">
            <a:avLst/>
          </a:prstGeom>
          <a:noFill/>
          <a:ln w="19050" cap="flat" cmpd="sng">
            <a:solidFill>
              <a:srgbClr val="009BDB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D3DA2EC-4ACB-154B-B0DF-741E1798996C}"/>
              </a:ext>
            </a:extLst>
          </p:cNvPr>
          <p:cNvSpPr/>
          <p:nvPr/>
        </p:nvSpPr>
        <p:spPr>
          <a:xfrm rot="815641">
            <a:off x="8780383" y="82134"/>
            <a:ext cx="1580587" cy="60517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i="1">
                <a:solidFill>
                  <a:srgbClr val="ED1B2F"/>
                </a:solidFill>
              </a:rPr>
              <a:t>To </a:t>
            </a:r>
            <a:r>
              <a:rPr lang="fr-FR" sz="1200" b="1" i="1" err="1">
                <a:solidFill>
                  <a:srgbClr val="ED1B2F"/>
                </a:solidFill>
              </a:rPr>
              <a:t>be</a:t>
            </a:r>
            <a:r>
              <a:rPr lang="fr-FR" sz="1200" b="1" i="1">
                <a:solidFill>
                  <a:srgbClr val="ED1B2F"/>
                </a:solidFill>
              </a:rPr>
              <a:t> </a:t>
            </a:r>
            <a:r>
              <a:rPr lang="fr-FR" sz="1200" b="1" i="1" err="1">
                <a:solidFill>
                  <a:srgbClr val="ED1B2F"/>
                </a:solidFill>
              </a:rPr>
              <a:t>confirmed</a:t>
            </a:r>
            <a:r>
              <a:rPr lang="fr-FR" sz="1200" b="1" i="1">
                <a:solidFill>
                  <a:srgbClr val="ED1B2F"/>
                </a:solidFill>
              </a:rPr>
              <a:t> in </a:t>
            </a:r>
            <a:r>
              <a:rPr lang="fr-FR" sz="1200" b="1" i="1" err="1">
                <a:solidFill>
                  <a:srgbClr val="ED1B2F"/>
                </a:solidFill>
              </a:rPr>
              <a:t>operational</a:t>
            </a:r>
            <a:r>
              <a:rPr lang="fr-FR" sz="1200" b="1" i="1">
                <a:solidFill>
                  <a:srgbClr val="ED1B2F"/>
                </a:solidFill>
              </a:rPr>
              <a:t> </a:t>
            </a:r>
            <a:r>
              <a:rPr lang="fr-FR" sz="1200" b="1" i="1" err="1">
                <a:solidFill>
                  <a:srgbClr val="ED1B2F"/>
                </a:solidFill>
              </a:rPr>
              <a:t>product</a:t>
            </a:r>
            <a:endParaRPr lang="fr-FR" sz="1200" b="1" i="1">
              <a:solidFill>
                <a:srgbClr val="ED1B2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007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"/>
          <p:cNvSpPr txBox="1">
            <a:spLocks noGrp="1"/>
          </p:cNvSpPr>
          <p:nvPr>
            <p:ph type="title"/>
          </p:nvPr>
        </p:nvSpPr>
        <p:spPr>
          <a:xfrm>
            <a:off x="145722" y="112720"/>
            <a:ext cx="10113228" cy="55399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rtlCol="0" anchor="t" anchorCtr="0" compatLnSpc="1">
            <a:prstTxWarp prst="textNoShape">
              <a:avLst/>
            </a:prstTxWarp>
            <a:noAutofit/>
          </a:bodyPr>
          <a:lstStyle/>
          <a:p>
            <a:r>
              <a:rPr lang="en-GB" dirty="0"/>
              <a:t>CEOS Ocean Radar Backscatter</a:t>
            </a:r>
          </a:p>
        </p:txBody>
      </p:sp>
      <p:sp>
        <p:nvSpPr>
          <p:cNvPr id="46" name="Google Shape;46;p3"/>
          <p:cNvSpPr txBox="1">
            <a:spLocks noGrp="1"/>
          </p:cNvSpPr>
          <p:nvPr>
            <p:ph idx="1"/>
          </p:nvPr>
        </p:nvSpPr>
        <p:spPr>
          <a:xfrm>
            <a:off x="234932" y="882194"/>
            <a:ext cx="6985426" cy="27874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marL="4572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Following the CARD4L: CEOS Analysis Ready Data for Land NRB product.</a:t>
            </a:r>
            <a:endParaRPr lang="en-GB" dirty="0">
              <a:solidFill>
                <a:schemeClr val="tx1"/>
              </a:solidFill>
            </a:endParaRPr>
          </a:p>
          <a:p>
            <a:pPr marL="8001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 Definition of an NRB product for Sentinel-1 with the objective of having it becoming a core product (TBC).</a:t>
            </a:r>
            <a:endParaRPr lang="en-GB" dirty="0">
              <a:solidFill>
                <a:schemeClr val="tx1"/>
              </a:solidFill>
            </a:endParaRPr>
          </a:p>
          <a:p>
            <a:pPr marL="457200" indent="-228600">
              <a:lnSpc>
                <a:spcPct val="100000"/>
              </a:lnSpc>
            </a:pPr>
            <a:endParaRPr lang="en-GB" sz="2000" dirty="0">
              <a:solidFill>
                <a:schemeClr val="tx1"/>
              </a:solidFill>
            </a:endParaRPr>
          </a:p>
          <a:p>
            <a:pPr marL="4572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What about Ocean?</a:t>
            </a:r>
            <a:endParaRPr lang="en-GB" dirty="0">
              <a:solidFill>
                <a:schemeClr val="tx1"/>
              </a:solidFill>
            </a:endParaRPr>
          </a:p>
          <a:p>
            <a:pPr marL="4572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RTC and DEMs not relevant for ocean.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8" name="Google Shape;48;p3"/>
          <p:cNvPicPr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32592" y="976335"/>
            <a:ext cx="3890695" cy="50678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u contenu 4">
            <a:extLst>
              <a:ext uri="{FF2B5EF4-FFF2-40B4-BE49-F238E27FC236}">
                <a16:creationId xmlns:a16="http://schemas.microsoft.com/office/drawing/2014/main" id="{B55B2462-5C3B-D83C-47DA-437135E33B67}"/>
              </a:ext>
            </a:extLst>
          </p:cNvPr>
          <p:cNvSpPr txBox="1">
            <a:spLocks/>
          </p:cNvSpPr>
          <p:nvPr/>
        </p:nvSpPr>
        <p:spPr bwMode="auto">
          <a:xfrm>
            <a:off x="609580" y="4679192"/>
            <a:ext cx="4799257" cy="1296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8132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777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34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10661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80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5661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6pPr>
            <a:lvl7pPr marL="379763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7pPr>
            <a:lvl8pPr marL="4238645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8pPr>
            <a:lvl9pPr marL="4679660" indent="-404264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43">
                <a:solidFill>
                  <a:schemeClr val="bg2"/>
                </a:solidFill>
                <a:latin typeface="+mn-lt"/>
              </a:defRPr>
            </a:lvl9pPr>
          </a:lstStyle>
          <a:p>
            <a:pPr marL="342900" indent="-342900">
              <a:buFont typeface="Wingdings" pitchFamily="2" charset="2"/>
              <a:buChar char="Ø"/>
            </a:pPr>
            <a:r>
              <a:rPr lang="en-GB" sz="2000" kern="0" dirty="0">
                <a:solidFill>
                  <a:schemeClr val="tx1"/>
                </a:solidFill>
              </a:rPr>
              <a:t>CEOS Analysis Ready Data (ARD) Ocean Radar Backscatter (ORB) Product Family Specifications (PFS)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0B2EFE6D-9F8A-BCDE-93DE-D751110899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7665" y="4350187"/>
            <a:ext cx="1992693" cy="16256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9F0CBB8-19BA-EA4D-9E71-73414237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CEOS Ocean Radar Backscatter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F4C4297-5B6E-288A-CD3F-50B41457D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931" y="882193"/>
            <a:ext cx="5567941" cy="5540779"/>
          </a:xfrm>
        </p:spPr>
        <p:txBody>
          <a:bodyPr/>
          <a:lstStyle/>
          <a:p>
            <a:pPr marL="412750" indent="-28575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ORB is dedicated to represent radar backscatter over oceanic surfaces.</a:t>
            </a:r>
          </a:p>
          <a:p>
            <a:pPr marL="9144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SzPts val="1800"/>
            </a:pPr>
            <a:endParaRPr lang="en-GB" sz="2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2750" indent="-28575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ORB PFS structure based on NRB to assure consistency:</a:t>
            </a:r>
          </a:p>
          <a:p>
            <a: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1600"/>
              <a:buChar char="–"/>
            </a:pP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Terminology similar to NRB but requirements adapted to ocean products</a:t>
            </a:r>
          </a:p>
          <a:p>
            <a:pPr marL="412750" indent="-28575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Dedicated ORB Metadata Specifications developed </a:t>
            </a:r>
          </a:p>
          <a:p>
            <a:pPr marL="412750" indent="-28575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699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Wingdings" pitchFamily="2" charset="2"/>
              <a:buChar char="Ø"/>
            </a:pPr>
            <a:r>
              <a:rPr lang="en-GB" sz="2000" b="1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CARD ORB is a simplified version of the CARD NRB product for ocean applications.</a:t>
            </a:r>
            <a:endParaRPr lang="en-GB" sz="2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en-GB" sz="2000" dirty="0"/>
          </a:p>
        </p:txBody>
      </p:sp>
      <p:pic>
        <p:nvPicPr>
          <p:cNvPr id="3" name="Google Shape;56;p4">
            <a:extLst>
              <a:ext uri="{FF2B5EF4-FFF2-40B4-BE49-F238E27FC236}">
                <a16:creationId xmlns:a16="http://schemas.microsoft.com/office/drawing/2014/main" id="{8FF9006C-D530-9912-1827-B94ADBBDBCF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0031" y="76559"/>
            <a:ext cx="4648077" cy="6346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17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9F0CBB8-19BA-EA4D-9E71-734142374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CEOS Ocean Radar Backscatter</a:t>
            </a:r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F4C4297-5B6E-288A-CD3F-50B41457D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931" y="972133"/>
            <a:ext cx="6102533" cy="5308746"/>
          </a:xfrm>
        </p:spPr>
        <p:txBody>
          <a:bodyPr/>
          <a:lstStyle/>
          <a:p>
            <a:pPr marL="412750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Radar measurement data:</a:t>
            </a:r>
            <a:endParaRPr lang="en-GB" b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lvl="1" indent="-330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  <a:buChar char="–"/>
            </a:pP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Geoid-Corrected backscatter</a:t>
            </a:r>
            <a:endParaRPr lang="en-GB" sz="2000" dirty="0">
              <a:solidFill>
                <a:schemeClr val="tx1"/>
              </a:solidFill>
            </a:endParaRPr>
          </a:p>
          <a:p>
            <a:pPr marL="914400" lvl="1" indent="-330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  <a:buChar char="–"/>
            </a:pP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Expressed as σ</a:t>
            </a:r>
            <a:r>
              <a:rPr lang="en-GB" sz="2000" baseline="30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for each polarisation</a:t>
            </a:r>
          </a:p>
          <a:p>
            <a:pPr marL="119062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</a:pPr>
            <a:endParaRPr lang="en-GB" sz="105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12750" indent="-28575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Per-pixel metadata:</a:t>
            </a:r>
            <a:endParaRPr lang="en-GB" sz="2400" dirty="0">
              <a:solidFill>
                <a:schemeClr val="tx1"/>
              </a:solidFill>
            </a:endParaRPr>
          </a:p>
          <a:p>
            <a:pPr marL="914400" lvl="1" indent="-330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  <a:buChar char="–"/>
            </a:pP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Threshold (required)</a:t>
            </a:r>
            <a:endParaRPr lang="en-GB" sz="2000" dirty="0">
              <a:solidFill>
                <a:schemeClr val="tx1"/>
              </a:solidFill>
            </a:endParaRPr>
          </a:p>
          <a:p>
            <a:pPr marL="1371600" lvl="2" indent="-330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  <a:buChar char="•"/>
            </a:pPr>
            <a:r>
              <a:rPr lang="en-GB" sz="17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Geoid Incidence Angle image</a:t>
            </a:r>
            <a:endParaRPr lang="en-GB" sz="1700" dirty="0">
              <a:solidFill>
                <a:schemeClr val="tx1"/>
              </a:solidFill>
            </a:endParaRPr>
          </a:p>
          <a:p>
            <a:pPr marL="1371600" lvl="2" indent="-330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  <a:buChar char="•"/>
            </a:pPr>
            <a:r>
              <a:rPr lang="en-GB" sz="17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Data mask image (including land mask)</a:t>
            </a:r>
            <a:endParaRPr lang="en-GB" sz="1700" dirty="0">
              <a:solidFill>
                <a:schemeClr val="tx1"/>
              </a:solidFill>
            </a:endParaRPr>
          </a:p>
          <a:p>
            <a:pPr marL="1371600" lvl="2" indent="-330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  <a:buChar char="•"/>
            </a:pPr>
            <a:r>
              <a:rPr lang="en-GB" sz="17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Acquisition ID image (for composite products)</a:t>
            </a:r>
            <a:endParaRPr lang="en-GB" sz="1700" dirty="0">
              <a:solidFill>
                <a:schemeClr val="tx1"/>
              </a:solidFill>
            </a:endParaRPr>
          </a:p>
          <a:p>
            <a:pPr marL="914400" lvl="1" indent="-330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  <a:buChar char="–"/>
            </a:pPr>
            <a:r>
              <a:rPr lang="en-GB" sz="20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Target (desired)</a:t>
            </a:r>
            <a:endParaRPr lang="en-GB" sz="2000" dirty="0">
              <a:solidFill>
                <a:schemeClr val="tx1"/>
              </a:solidFill>
            </a:endParaRPr>
          </a:p>
          <a:p>
            <a:pPr marL="1371600" lvl="2" indent="-330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  <a:buChar char="•"/>
            </a:pPr>
            <a:r>
              <a:rPr lang="en-GB" sz="17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Noise power image (if applied)</a:t>
            </a:r>
            <a:endParaRPr lang="en-GB" sz="1700" dirty="0">
              <a:solidFill>
                <a:schemeClr val="tx1"/>
              </a:solidFill>
            </a:endParaRPr>
          </a:p>
          <a:p>
            <a:pPr marL="1371600" lvl="2" indent="-330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  <a:buChar char="•"/>
            </a:pPr>
            <a:r>
              <a:rPr lang="en-GB" sz="17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Per-pixel geoid</a:t>
            </a:r>
            <a:endParaRPr lang="en-GB" sz="1700" dirty="0">
              <a:solidFill>
                <a:schemeClr val="tx1"/>
              </a:solidFill>
            </a:endParaRPr>
          </a:p>
          <a:p>
            <a:pPr marL="1371600" lvl="2" indent="-33020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  <a:buChar char="•"/>
            </a:pPr>
            <a:r>
              <a:rPr lang="en-GB" sz="17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Look Direction image (representing the planar angle between north and each range direction. It is not constant in range, especially close to the poles.)</a:t>
            </a:r>
            <a:endParaRPr lang="en-GB" sz="1700" dirty="0">
              <a:solidFill>
                <a:schemeClr val="tx1"/>
              </a:solidFill>
            </a:endParaRPr>
          </a:p>
        </p:txBody>
      </p:sp>
      <p:pic>
        <p:nvPicPr>
          <p:cNvPr id="3" name="Google Shape;64;p5">
            <a:extLst>
              <a:ext uri="{FF2B5EF4-FFF2-40B4-BE49-F238E27FC236}">
                <a16:creationId xmlns:a16="http://schemas.microsoft.com/office/drawing/2014/main" id="{3C208817-27EF-A03E-7C3E-5C54BBEE47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88928" y="3248685"/>
            <a:ext cx="2401824" cy="2218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5;p5">
            <a:extLst>
              <a:ext uri="{FF2B5EF4-FFF2-40B4-BE49-F238E27FC236}">
                <a16:creationId xmlns:a16="http://schemas.microsoft.com/office/drawing/2014/main" id="{0293710C-3835-3C2D-5692-B07842715E1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94043" y="3248685"/>
            <a:ext cx="2401824" cy="2218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66;p5">
            <a:extLst>
              <a:ext uri="{FF2B5EF4-FFF2-40B4-BE49-F238E27FC236}">
                <a16:creationId xmlns:a16="http://schemas.microsoft.com/office/drawing/2014/main" id="{AE857725-D621-33A0-7DA1-01C709FE974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35162" y="435030"/>
            <a:ext cx="2355591" cy="2176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7;p5">
            <a:extLst>
              <a:ext uri="{FF2B5EF4-FFF2-40B4-BE49-F238E27FC236}">
                <a16:creationId xmlns:a16="http://schemas.microsoft.com/office/drawing/2014/main" id="{0B1DBD47-4683-BA43-AA87-25CDD14D6DA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94880" y="270891"/>
            <a:ext cx="2401824" cy="22189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68;p5">
            <a:extLst>
              <a:ext uri="{FF2B5EF4-FFF2-40B4-BE49-F238E27FC236}">
                <a16:creationId xmlns:a16="http://schemas.microsoft.com/office/drawing/2014/main" id="{8B848565-A591-BA58-F5EB-6A10AA842B32}"/>
              </a:ext>
            </a:extLst>
          </p:cNvPr>
          <p:cNvSpPr txBox="1"/>
          <p:nvPr/>
        </p:nvSpPr>
        <p:spPr>
          <a:xfrm>
            <a:off x="6664513" y="2611260"/>
            <a:ext cx="1970649" cy="43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</a:pPr>
            <a:r>
              <a:rPr lang="en-GB" sz="1400" b="1" i="1" dirty="0">
                <a:latin typeface="Arial"/>
                <a:ea typeface="Arial"/>
                <a:cs typeface="Arial"/>
                <a:sym typeface="Arial"/>
              </a:rPr>
              <a:t>σ</a:t>
            </a:r>
            <a:r>
              <a:rPr lang="en-GB" sz="1400" b="1" i="1" baseline="30000" dirty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GB" sz="1400" b="1" i="1" dirty="0">
                <a:latin typeface="Arial"/>
                <a:ea typeface="Arial"/>
                <a:cs typeface="Arial"/>
                <a:sym typeface="Arial"/>
              </a:rPr>
              <a:t> backscatter (VV)</a:t>
            </a:r>
            <a:endParaRPr lang="en-GB" sz="1100" b="1" i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9;p5">
            <a:extLst>
              <a:ext uri="{FF2B5EF4-FFF2-40B4-BE49-F238E27FC236}">
                <a16:creationId xmlns:a16="http://schemas.microsoft.com/office/drawing/2014/main" id="{B4471441-F6BE-0ECC-F137-3F49B055700A}"/>
              </a:ext>
            </a:extLst>
          </p:cNvPr>
          <p:cNvSpPr txBox="1"/>
          <p:nvPr/>
        </p:nvSpPr>
        <p:spPr>
          <a:xfrm>
            <a:off x="8848173" y="2608115"/>
            <a:ext cx="2039661" cy="43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</a:pPr>
            <a:r>
              <a:rPr lang="en-GB" sz="1400" b="1" i="1" dirty="0">
                <a:latin typeface="Arial"/>
                <a:ea typeface="Arial"/>
                <a:cs typeface="Arial"/>
                <a:sym typeface="Arial"/>
              </a:rPr>
              <a:t>σ</a:t>
            </a:r>
            <a:r>
              <a:rPr lang="en-GB" sz="1400" b="1" i="1" baseline="30000" dirty="0"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GB" sz="1400" b="1" i="1" dirty="0">
                <a:latin typeface="Arial"/>
                <a:ea typeface="Arial"/>
                <a:cs typeface="Arial"/>
                <a:sym typeface="Arial"/>
              </a:rPr>
              <a:t> backscatter (VH)</a:t>
            </a:r>
            <a:endParaRPr lang="en-GB" sz="1100" b="1" i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70;p5">
            <a:extLst>
              <a:ext uri="{FF2B5EF4-FFF2-40B4-BE49-F238E27FC236}">
                <a16:creationId xmlns:a16="http://schemas.microsoft.com/office/drawing/2014/main" id="{E6EB953A-CFEA-3AE2-1B11-CB6C614C60EC}"/>
              </a:ext>
            </a:extLst>
          </p:cNvPr>
          <p:cNvSpPr txBox="1"/>
          <p:nvPr/>
        </p:nvSpPr>
        <p:spPr>
          <a:xfrm>
            <a:off x="6647778" y="5411066"/>
            <a:ext cx="1837777" cy="43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</a:pPr>
            <a:r>
              <a:rPr lang="en-GB" sz="1400" b="1" i="1" dirty="0">
                <a:latin typeface="Arial"/>
                <a:ea typeface="Arial"/>
                <a:cs typeface="Arial"/>
                <a:sym typeface="Arial"/>
              </a:rPr>
              <a:t>Data mask image</a:t>
            </a:r>
            <a:endParaRPr lang="en-GB" sz="1100" b="1" i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71;p5">
            <a:extLst>
              <a:ext uri="{FF2B5EF4-FFF2-40B4-BE49-F238E27FC236}">
                <a16:creationId xmlns:a16="http://schemas.microsoft.com/office/drawing/2014/main" id="{56F35FE3-F554-5A1C-46AC-5BD220C4CCD8}"/>
              </a:ext>
            </a:extLst>
          </p:cNvPr>
          <p:cNvSpPr txBox="1"/>
          <p:nvPr/>
        </p:nvSpPr>
        <p:spPr>
          <a:xfrm>
            <a:off x="8871230" y="5416381"/>
            <a:ext cx="2355590" cy="43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1F497D"/>
              </a:buClr>
              <a:buSzPts val="1600"/>
            </a:pPr>
            <a:r>
              <a:rPr lang="en-GB" sz="1400" b="1" i="1" dirty="0">
                <a:latin typeface="Arial"/>
                <a:ea typeface="Arial"/>
                <a:cs typeface="Arial"/>
                <a:sym typeface="Arial"/>
              </a:rPr>
              <a:t>Geoid Inc. angle image</a:t>
            </a:r>
            <a:endParaRPr lang="en-GB" sz="1100" b="1" i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2;p5">
            <a:extLst>
              <a:ext uri="{FF2B5EF4-FFF2-40B4-BE49-F238E27FC236}">
                <a16:creationId xmlns:a16="http://schemas.microsoft.com/office/drawing/2014/main" id="{AE284BEB-BE8D-CF5A-829C-E731823235E4}"/>
              </a:ext>
            </a:extLst>
          </p:cNvPr>
          <p:cNvSpPr txBox="1"/>
          <p:nvPr/>
        </p:nvSpPr>
        <p:spPr>
          <a:xfrm>
            <a:off x="6647778" y="6049944"/>
            <a:ext cx="5211119" cy="43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rgbClr val="002569"/>
              </a:buClr>
              <a:buSzPts val="1800"/>
            </a:pPr>
            <a:r>
              <a:rPr lang="en-GB" sz="1200" b="1" dirty="0">
                <a:latin typeface="Arial"/>
                <a:ea typeface="Arial"/>
                <a:cs typeface="Arial"/>
                <a:sym typeface="Arial"/>
              </a:rPr>
              <a:t>Sentinel-1 </a:t>
            </a: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(ESA / Copernicus / EC)             Processing: A. </a:t>
            </a:r>
            <a:r>
              <a:rPr lang="en-GB" sz="1100" dirty="0" err="1">
                <a:latin typeface="Arial"/>
                <a:ea typeface="Arial"/>
                <a:cs typeface="Arial"/>
                <a:sym typeface="Arial"/>
              </a:rPr>
              <a:t>Rosenqvist</a:t>
            </a: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GB" sz="1100" dirty="0" err="1"/>
              <a:t>s</a:t>
            </a:r>
            <a:r>
              <a:rPr lang="en-GB" sz="1100" dirty="0" err="1">
                <a:latin typeface="Arial"/>
                <a:ea typeface="Arial"/>
                <a:cs typeface="Arial"/>
                <a:sym typeface="Arial"/>
              </a:rPr>
              <a:t>oloEO</a:t>
            </a:r>
            <a:r>
              <a:rPr lang="en-GB" sz="1100" dirty="0">
                <a:latin typeface="Arial"/>
                <a:ea typeface="Arial"/>
                <a:cs typeface="Arial"/>
                <a:sym typeface="Arial"/>
              </a:rPr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420696"/>
      </p:ext>
    </p:extLst>
  </p:cSld>
  <p:clrMapOvr>
    <a:masterClrMapping/>
  </p:clrMapOvr>
</p:sld>
</file>

<file path=ppt/theme/theme1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9330923B-8557-418D-B6D0-2539E05C9992}"/>
    </a:ext>
  </a:extLst>
</a:theme>
</file>

<file path=ppt/theme/theme2.xml><?xml version="1.0" encoding="utf-8"?>
<a:theme xmlns:a="http://schemas.openxmlformats.org/drawingml/2006/main" name="ESA_Presentation_DARK_BG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0DBC44A8-7EC4-4182-BF87-7936273255B5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5728CBC8-CAA7-4071-9A7F-DE59D54759B9}"/>
    </a:ext>
  </a:extLst>
</a:theme>
</file>

<file path=ppt/theme/theme4.xml><?xml version="1.0" encoding="utf-8"?>
<a:theme xmlns:a="http://schemas.openxmlformats.org/drawingml/2006/main" name="ESA_Presentation_CLEAR_BG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8967B6AB-2C75-400A-B182-0E6B80AF08E2}" vid="{1F39E543-2EA0-41BF-9658-26CFC9ECB450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istribution xmlns="ddc99d1b-0883-4f2c-a8e6-6d8ebaa0e5d6" xsi:nil="true"/>
    <Organisational_x0020_entity xmlns="ddc99d1b-0883-4f2c-a8e6-6d8ebaa0e5d6" xsi:nil="true"/>
    <Document_x0020_Type xmlns="ddc99d1b-0883-4f2c-a8e6-6d8ebaa0e5d6">HO - Handout / Presentation</Document_x0020_Type>
    <Revision xmlns="http://schemas.microsoft.com/sharepoint/v3/fields">0</Revision>
    <IconOverlay xmlns="http://schemas.microsoft.com/sharepoint/v4" xsi:nil="true"/>
    <In_iShare xmlns="ddc99d1b-0883-4f2c-a8e6-6d8ebaa0e5d6">false</In_iShare>
    <Classification xmlns="ddc99d1b-0883-4f2c-a8e6-6d8ebaa0e5d6">ESA UNCLASSIFIED - For ESA Official Use Only</Classification>
    <Issue_x0020_Date xmlns="ddc99d1b-0883-4f2c-a8e6-6d8ebaa0e5d6">2020-08-04T22:00:00+00:00</Issue_x0020_Date>
    <Issue xmlns="ddc99d1b-0883-4f2c-a8e6-6d8ebaa0e5d6">0</Issue>
    <Reference xmlns="ddc99d1b-0883-4f2c-a8e6-6d8ebaa0e5d6" xsi:nil="true"/>
    <Assign_x0020_document_x0020_reference xmlns="ddc99d1b-0883-4f2c-a8e6-6d8ebaa0e5d6">false</Assign_x0020_document_x0020_reference>
    <Classification_x0020_Caveat xmlns="ddc99d1b-0883-4f2c-a8e6-6d8ebaa0e5d6" xsi:nil="true"/>
    <AutoSync xmlns="ddc99d1b-0883-4f2c-a8e6-6d8ebaa0e5d6">false</AutoSync>
    <Status xmlns="http://schemas.microsoft.com/sharepoint/v3/fields">N/A</Status>
    <_dlc_DocId xmlns="ddc99d1b-0883-4f2c-a8e6-6d8ebaa0e5d6">PKKMWAM5UKCP-1108600927-1287</_dlc_DocId>
    <_dlc_DocIdUrl xmlns="ddc99d1b-0883-4f2c-a8e6-6d8ebaa0e5d6">
      <Url>https://esateamsite.sso.esa.int/support/EOT2018/_layouts/15/DocIdRedir.aspx?ID=PKKMWAM5UKCP-1108600927-1287</Url>
      <Description>PKKMWAM5UKCP-1108600927-1287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ESA_Documents" ma:contentTypeID="0x010100B93108F87DD4F24BAE6D0E809C37974D000FC206F40FA8F44792B0B25BFFF4A9D0" ma:contentTypeVersion="43" ma:contentTypeDescription="" ma:contentTypeScope="" ma:versionID="9b1703045571109d1041c6f1d6402cb6">
  <xsd:schema xmlns:xsd="http://www.w3.org/2001/XMLSchema" xmlns:xs="http://www.w3.org/2001/XMLSchema" xmlns:p="http://schemas.microsoft.com/office/2006/metadata/properties" xmlns:ns2="ddc99d1b-0883-4f2c-a8e6-6d8ebaa0e5d6" xmlns:ns3="http://schemas.microsoft.com/sharepoint/v3/fields" xmlns:ns4="http://schemas.microsoft.com/sharepoint/v4" targetNamespace="http://schemas.microsoft.com/office/2006/metadata/properties" ma:root="true" ma:fieldsID="8aee6ade98337e03742b7c59ef1ca971" ns2:_="" ns3:_="" ns4:_="">
    <xsd:import namespace="ddc99d1b-0883-4f2c-a8e6-6d8ebaa0e5d6"/>
    <xsd:import namespace="http://schemas.microsoft.com/sharepoint/v3/fields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Document_x0020_Type" minOccurs="0"/>
                <xsd:element ref="ns2:Reference" minOccurs="0"/>
                <xsd:element ref="ns2:Assign_x0020_document_x0020_reference" minOccurs="0"/>
                <xsd:element ref="ns2:Classification" minOccurs="0"/>
                <xsd:element ref="ns2:Classification_x0020_Caveat" minOccurs="0"/>
                <xsd:element ref="ns2:Issue_x0020_Date" minOccurs="0"/>
                <xsd:element ref="ns2:Issue" minOccurs="0"/>
                <xsd:element ref="ns3:Revision" minOccurs="0"/>
                <xsd:element ref="ns3:Status" minOccurs="0"/>
                <xsd:element ref="ns2:Distribution" minOccurs="0"/>
                <xsd:element ref="ns2:Organisational_x0020_entity" minOccurs="0"/>
                <xsd:element ref="ns2:_dlc_DocId" minOccurs="0"/>
                <xsd:element ref="ns2:_dlc_DocIdUrl" minOccurs="0"/>
                <xsd:element ref="ns2:_dlc_DocIdPersistId" minOccurs="0"/>
                <xsd:element ref="ns2:In_iShare" minOccurs="0"/>
                <xsd:element ref="ns2:AutoSync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c99d1b-0883-4f2c-a8e6-6d8ebaa0e5d6" elementFormDefault="qualified">
    <xsd:import namespace="http://schemas.microsoft.com/office/2006/documentManagement/types"/>
    <xsd:import namespace="http://schemas.microsoft.com/office/infopath/2007/PartnerControls"/>
    <xsd:element name="Document_x0020_Type" ma:index="2" nillable="true" ma:displayName="Document Type" ma:format="Dropdown" ma:internalName="Document_x0020_Type">
      <xsd:simpleType>
        <xsd:restriction base="dms:Choice">
          <xsd:enumeration value="AD - Assumption Document"/>
          <xsd:enumeration value="AN - Analysis"/>
          <xsd:enumeration value="AO - Announcement of Opportunity"/>
          <xsd:enumeration value="AR - Article"/>
          <xsd:enumeration value="BR - Brochure"/>
          <xsd:enumeration value="CCN - Contract Change Notice"/>
          <xsd:enumeration value="CE - Certificate (Certificate / Statement of Conformance, etc.)"/>
          <xsd:enumeration value="CO - Contract / Rider"/>
          <xsd:enumeration value="CP - Change Proposal (Engineering / Document)"/>
          <xsd:enumeration value="CR - Change Request (Engineering / Configuration)"/>
          <xsd:enumeration value="CT - Cost Documents (Estimate / CaC / CtC, etc)"/>
          <xsd:enumeration value="DCR - Cost Documents (Estimate / CaC / CtC, etc)"/>
          <xsd:enumeration value="DD - Design Description / Document"/>
          <xsd:enumeration value="DEC - Declaration"/>
          <xsd:enumeration value="DN - Delivery Notice / Release Notice / Transfer Notice"/>
          <xsd:enumeration value="DP - Data Package"/>
          <xsd:enumeration value="DRD - Document Requirements Definition"/>
          <xsd:enumeration value="DW - Drawing / Diagram"/>
          <xsd:enumeration value="EM - E-mail"/>
          <xsd:enumeration value="EX - Executive Summary"/>
          <xsd:enumeration value="FAX - Fax"/>
          <xsd:enumeration value="FI - File (Software / Configuration / Network)"/>
          <xsd:enumeration value="HO - Handout / Presentation"/>
          <xsd:enumeration value="IF - Interface Requirement / Specification / Interface Control Document / EID"/>
          <xsd:enumeration value="INS - Instruction"/>
          <xsd:enumeration value="ITT - Invitation to Tender"/>
          <xsd:enumeration value="LB - Logbook"/>
          <xsd:enumeration value="LE - Letter"/>
          <xsd:enumeration value="LEG - Legal Text"/>
          <xsd:enumeration value="LI - List"/>
          <xsd:enumeration value="MAN - Manual / User Guide / Handbook"/>
          <xsd:enumeration value="MIN - Minutes of Meeting"/>
          <xsd:enumeration value="ML - Model"/>
          <xsd:enumeration value="MO - Memorandum"/>
          <xsd:enumeration value="MOU - Agreement / Memorandum of Understanding"/>
          <xsd:enumeration value="MX - Matrix / Compliance"/>
          <xsd:enumeration value="NC - Non-Conformance"/>
          <xsd:enumeration value="NDA - Non-disclosure agreement"/>
          <xsd:enumeration value="OD - Operations Document"/>
          <xsd:enumeration value="OJ - Agenda"/>
          <xsd:enumeration value="PG - Progress Report / Status Report"/>
          <xsd:enumeration value="PL - Plan"/>
          <xsd:enumeration value="PO - Proposal"/>
          <xsd:enumeration value="POL - Policy Document"/>
          <xsd:enumeration value="PR - Procedure"/>
          <xsd:enumeration value="PT - Product Tree"/>
          <xsd:enumeration value="RD - Request for Deviation"/>
          <xsd:enumeration value="REC - Record"/>
          <xsd:enumeration value="REG - Regulation"/>
          <xsd:enumeration value="RES - Resolution"/>
          <xsd:enumeration value="RFQ - Request for Quotation"/>
          <xsd:enumeration value="RP - Report (Technical, Budget, Cost, Manpower, Travel, Audit, etc.)"/>
          <xsd:enumeration value="RS - Requirement Document / Specification (System, Subsystem, Unit, Equipment level)"/>
          <xsd:enumeration value="RW - Request for Waiver"/>
          <xsd:enumeration value="SC - Schedule / Network / Barchart / Chart"/>
          <xsd:enumeration value="SLA - Service Level Agreement"/>
          <xsd:enumeration value="SOW - Statement of Work"/>
          <xsd:enumeration value="SP - Specifications"/>
          <xsd:enumeration value="ST - Standards"/>
          <xsd:enumeration value="TC - Tender Conditions"/>
          <xsd:enumeration value="TN - Technical Note"/>
          <xsd:enumeration value="TOR - Terms of Reference"/>
          <xsd:enumeration value="TP - Test Procedure/Test Plan"/>
          <xsd:enumeration value="TR - Test Report / Test Result"/>
          <xsd:enumeration value="TS - Test Specification"/>
          <xsd:enumeration value="VC - Verification Control Document"/>
          <xsd:enumeration value="WBS - Work Breakdown Structure"/>
          <xsd:enumeration value="WI - Work Instruction"/>
          <xsd:enumeration value="WP - Working Paper"/>
          <xsd:enumeration value="WPD - Work Package Description"/>
          <xsd:enumeration value="AD"/>
          <xsd:enumeration value="AN"/>
          <xsd:enumeration value="AO"/>
          <xsd:enumeration value="AR"/>
          <xsd:enumeration value="BR"/>
          <xsd:enumeration value="CE"/>
          <xsd:enumeration value="CCN"/>
          <xsd:enumeration value="CO"/>
          <xsd:enumeration value="CP"/>
          <xsd:enumeration value="CR"/>
          <xsd:enumeration value="CT"/>
          <xsd:enumeration value="DEC"/>
          <xsd:enumeration value="DCR"/>
          <xsd:enumeration value="DD"/>
          <xsd:enumeration value="DN"/>
          <xsd:enumeration value="DP"/>
          <xsd:enumeration value="DRD"/>
          <xsd:enumeration value="DW"/>
          <xsd:enumeration value="EM"/>
          <xsd:enumeration value="EX"/>
          <xsd:enumeration value="FI"/>
          <xsd:enumeration value="FAX"/>
          <xsd:enumeration value="HO"/>
          <xsd:enumeration value="IF"/>
          <xsd:enumeration value="INS"/>
          <xsd:enumeration value="ITT"/>
          <xsd:enumeration value="LB"/>
          <xsd:enumeration value="LE"/>
          <xsd:enumeration value="LEG"/>
          <xsd:enumeration value="LI"/>
          <xsd:enumeration value="MAN"/>
          <xsd:enumeration value="ML"/>
          <xsd:enumeration value="MIN"/>
          <xsd:enumeration value="MO"/>
          <xsd:enumeration value="MOU"/>
          <xsd:enumeration value="MX"/>
          <xsd:enumeration value="NC"/>
          <xsd:enumeration value="NDA"/>
          <xsd:enumeration value="OD"/>
          <xsd:enumeration value="OJ"/>
          <xsd:enumeration value="POL"/>
          <xsd:enumeration value="PG"/>
          <xsd:enumeration value="PL"/>
          <xsd:enumeration value="PO"/>
          <xsd:enumeration value="PR"/>
          <xsd:enumeration value="PT"/>
          <xsd:enumeration value="REG"/>
          <xsd:enumeration value="RD"/>
          <xsd:enumeration value="REC"/>
          <xsd:enumeration value="RP"/>
          <xsd:enumeration value="RFQ"/>
          <xsd:enumeration value="RS"/>
          <xsd:enumeration value="RW"/>
          <xsd:enumeration value="RES"/>
          <xsd:enumeration value="SC"/>
          <xsd:enumeration value="SLA"/>
          <xsd:enumeration value="SP"/>
          <xsd:enumeration value="ST"/>
          <xsd:enumeration value="SOW"/>
          <xsd:enumeration value="TC"/>
          <xsd:enumeration value="TOR"/>
          <xsd:enumeration value="TN"/>
          <xsd:enumeration value="TP"/>
          <xsd:enumeration value="TR"/>
          <xsd:enumeration value="TS"/>
          <xsd:enumeration value="VC"/>
          <xsd:enumeration value="WBS"/>
          <xsd:enumeration value="WI"/>
          <xsd:enumeration value="WP"/>
          <xsd:enumeration value="WPD"/>
        </xsd:restriction>
      </xsd:simpleType>
    </xsd:element>
    <xsd:element name="Reference" ma:index="3" nillable="true" ma:displayName="Reference" ma:internalName="Reference">
      <xsd:simpleType>
        <xsd:restriction base="dms:Text">
          <xsd:maxLength value="255"/>
        </xsd:restriction>
      </xsd:simpleType>
    </xsd:element>
    <xsd:element name="Assign_x0020_document_x0020_reference" ma:index="4" nillable="true" ma:displayName="Assign document reference" ma:default="0" ma:internalName="Assign_x0020_document_x0020_reference">
      <xsd:simpleType>
        <xsd:restriction base="dms:Boolean"/>
      </xsd:simpleType>
    </xsd:element>
    <xsd:element name="Classification" ma:index="6" nillable="true" ma:displayName="Classification" ma:format="Dropdown" ma:internalName="Classification" ma:readOnly="false">
      <xsd:simpleType>
        <xsd:restriction base="dms:Choice">
          <xsd:enumeration value="ESA UNCLASSIFIED – Releasable to the Public"/>
          <xsd:enumeration value="ESA UNCLASSIFIED – For ESA Official Use Only"/>
          <xsd:enumeration value="ESA UNCLASSIFIED – Limited Distribution"/>
          <xsd:enumeration value="ESA UNCLASSIFIED – Sensitive Personal Data"/>
          <xsd:enumeration value="ESA UNCLASSIFIED - For Official Use"/>
          <xsd:enumeration value="ESA UNCLASSIFIED - For Internal Use"/>
          <xsd:enumeration value="ESA UNCLASSIFIED - Proprietary Information"/>
          <xsd:enumeration value="ESA UNCLASSIFIED - Personnel in Confidence"/>
          <xsd:enumeration value="ESA UNCLASSIFIED - Medical in Confidence"/>
          <xsd:enumeration value="ESA UNCLASSIFIED ITT - For Internal Use - Limited Distribution"/>
          <xsd:enumeration value="ESA UNCLASSIFIED TEB - For Internal Use - Limited Distribution"/>
          <xsd:enumeration value="ESA UNCLASSIFIED - Proprietary Information - Limited Distribution"/>
          <xsd:enumeration value="ESA Unclassified – For Official Use – Privileged – OBSOLETE"/>
          <xsd:enumeration value="ESA Unclassified – For Internal Use – Privileged – OBSOLETE"/>
          <xsd:enumeration value="ESA Unclassified – Proprietary Information – Privileged – OBSOLETE"/>
          <xsd:enumeration value="Non-ESA document"/>
          <xsd:enumeration value="Non-ESA document - Proprietary Information"/>
          <xsd:enumeration value="ESA Restricted – OBSOLETE"/>
          <xsd:enumeration value="ESA Confidential – OBSOLETE"/>
          <xsd:enumeration value="ESA Secret – OBSOLETE"/>
        </xsd:restriction>
      </xsd:simpleType>
    </xsd:element>
    <xsd:element name="Classification_x0020_Caveat" ma:index="7" nillable="true" ma:displayName="Classification Caveat" ma:description="Please use this field only in case of documents classified as &quot;For Internal Use&quot; and &quot;Proprietary Information&quot;" ma:internalName="Classification_x0020_Caveat">
      <xsd:simpleType>
        <xsd:restriction base="dms:Text">
          <xsd:maxLength value="255"/>
        </xsd:restriction>
      </xsd:simpleType>
    </xsd:element>
    <xsd:element name="Issue_x0020_Date" ma:index="8" nillable="true" ma:displayName="Issue Date" ma:format="DateOnly" ma:internalName="Issue_x0020_Date">
      <xsd:simpleType>
        <xsd:restriction base="dms:DateTime"/>
      </xsd:simpleType>
    </xsd:element>
    <xsd:element name="Issue" ma:index="9" nillable="true" ma:displayName="Issue" ma:internalName="Issue">
      <xsd:simpleType>
        <xsd:restriction base="dms:Text">
          <xsd:maxLength value="4"/>
        </xsd:restriction>
      </xsd:simpleType>
    </xsd:element>
    <xsd:element name="Distribution" ma:index="12" nillable="true" ma:displayName="Distribution" ma:internalName="Distribution">
      <xsd:simpleType>
        <xsd:restriction base="dms:Text">
          <xsd:maxLength value="255"/>
        </xsd:restriction>
      </xsd:simpleType>
    </xsd:element>
    <xsd:element name="Organisational_x0020_entity" ma:index="13" nillable="true" ma:displayName="Organisational entity" ma:internalName="Organisational_x0020_entity">
      <xsd:simpleType>
        <xsd:restriction base="dms:Text">
          <xsd:maxLength value="255"/>
        </xsd:restriction>
      </xsd:simpleType>
    </xsd:element>
    <xsd:element name="_dlc_DocId" ma:index="2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In_iShare" ma:index="25" nillable="true" ma:displayName="In_iShare" ma:default="0" ma:internalName="In_iShare">
      <xsd:simpleType>
        <xsd:restriction base="dms:Boolean"/>
      </xsd:simpleType>
    </xsd:element>
    <xsd:element name="AutoSync" ma:index="26" nillable="true" ma:displayName="AutoSync" ma:default="0" ma:internalName="AutoSync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Revision" ma:index="10" nillable="true" ma:displayName="Revision" ma:internalName="Revision">
      <xsd:simpleType>
        <xsd:restriction base="dms:Text">
          <xsd:maxLength value="4"/>
        </xsd:restriction>
      </xsd:simpleType>
    </xsd:element>
    <xsd:element name="Status" ma:index="11" nillable="true" ma:displayName="Status" ma:format="Dropdown" ma:internalName="Status">
      <xsd:simpleType>
        <xsd:restriction base="dms:Choice">
          <xsd:enumeration value="N/A"/>
          <xsd:enumeration value="For Information Only"/>
          <xsd:enumeration value="Draft"/>
          <xsd:enumeration value="Under Review"/>
          <xsd:enumeration value="Approved"/>
          <xsd:enumeration value="ESA Approved"/>
          <xsd:enumeration value="Issued"/>
          <xsd:enumeration value="Rejected"/>
          <xsd:enumeration value="Withdrawn"/>
          <xsd:enumeration value="Supersed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7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5" ma:displayName="Author"/>
        <xsd:element ref="dcterms:created" minOccurs="0" maxOccurs="1"/>
        <xsd:element ref="dc:identifier" minOccurs="0" maxOccurs="1"/>
        <xsd:element name="contentType" minOccurs="0" maxOccurs="1" type="xsd:string" ma:index="17" ma:displayName="Content Type"/>
        <xsd:element ref="dc:title" minOccurs="0" maxOccurs="1" ma:index="1" ma:displayName="Title"/>
        <xsd:element ref="dc:subject" minOccurs="0" maxOccurs="1"/>
        <xsd:element ref="dc:description" minOccurs="0" maxOccurs="1" ma:index="15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D573401-998D-45E4-9CC0-0B59B0B357BD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schemas.microsoft.com/office/infopath/2007/PartnerControls"/>
    <ds:schemaRef ds:uri="http://schemas.microsoft.com/office/2006/documentManagement/types"/>
    <ds:schemaRef ds:uri="ddc99d1b-0883-4f2c-a8e6-6d8ebaa0e5d6"/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sharepoint/v4"/>
    <ds:schemaRef ds:uri="http://schemas.microsoft.com/sharepoint/v3/fields"/>
  </ds:schemaRefs>
</ds:datastoreItem>
</file>

<file path=customXml/itemProps4.xml><?xml version="1.0" encoding="utf-8"?>
<ds:datastoreItem xmlns:ds="http://schemas.openxmlformats.org/officeDocument/2006/customXml" ds:itemID="{3783E3FC-67DA-4725-BDDF-DC15FF7560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c99d1b-0883-4f2c-a8e6-6d8ebaa0e5d6"/>
    <ds:schemaRef ds:uri="http://schemas.microsoft.com/sharepoint/v3/fields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ESA_Presentation_DARK</Template>
  <TotalTime>174</TotalTime>
  <Words>986</Words>
  <Application>Microsoft Macintosh PowerPoint</Application>
  <PresentationFormat>Personnalisé</PresentationFormat>
  <Paragraphs>168</Paragraphs>
  <Slides>13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13</vt:i4>
      </vt:variant>
    </vt:vector>
  </HeadingPairs>
  <TitlesOfParts>
    <vt:vector size="24" baseType="lpstr">
      <vt:lpstr>Arial</vt:lpstr>
      <vt:lpstr>Calibri</vt:lpstr>
      <vt:lpstr>Cambria Math</vt:lpstr>
      <vt:lpstr>Helvetica Neue</vt:lpstr>
      <vt:lpstr>Police système Courant</vt:lpstr>
      <vt:lpstr>Verdana</vt:lpstr>
      <vt:lpstr>Wingdings</vt:lpstr>
      <vt:lpstr>ESA_Presentation_DARK</vt:lpstr>
      <vt:lpstr>ESA_Presentation_DARK_BG</vt:lpstr>
      <vt:lpstr>ESA_Presentation_CLEAR</vt:lpstr>
      <vt:lpstr>ESA_Presentation_CLEAR_BG</vt:lpstr>
      <vt:lpstr>ESA S-1 ARD implementation </vt:lpstr>
      <vt:lpstr>Overview</vt:lpstr>
      <vt:lpstr>What is an ARD product?</vt:lpstr>
      <vt:lpstr>ESA approach: Family of SAR ARD products </vt:lpstr>
      <vt:lpstr>Context: CEOS ARD Normalised Radar Backscatter</vt:lpstr>
      <vt:lpstr>Sentinel-1 NRB prototype</vt:lpstr>
      <vt:lpstr>CEOS Ocean Radar Backscatter</vt:lpstr>
      <vt:lpstr>CEOS Ocean Radar Backscatter</vt:lpstr>
      <vt:lpstr>CEOS Ocean Radar Backscatter</vt:lpstr>
      <vt:lpstr>CEOS Ocean Radar Backscatter</vt:lpstr>
      <vt:lpstr>S1 ORB prototype product and processor development</vt:lpstr>
      <vt:lpstr>Sentinel-1 ARD over Ocean: Working Group</vt:lpstr>
      <vt:lpstr>Status and Way Forward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>Présentation PowerPoint</dc:subject>
  <dc:creator>Clément Albinet</dc:creator>
  <cp:keywords/>
  <dc:description/>
  <cp:lastModifiedBy>Clément Albinet</cp:lastModifiedBy>
  <cp:revision>3</cp:revision>
  <cp:lastPrinted>2008-08-26T16:26:23Z</cp:lastPrinted>
  <dcterms:created xsi:type="dcterms:W3CDTF">2023-09-25T07:44:53Z</dcterms:created>
  <dcterms:modified xsi:type="dcterms:W3CDTF">2023-10-03T07:27:34Z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user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5GV2.0</vt:lpwstr>
  </property>
  <property fmtid="{D5CDD505-2E9C-101B-9397-08002B2CF9AE}" pid="13" name="ShowESADialog1">
    <vt:bool>true</vt:bool>
  </property>
  <property fmtid="{D5CDD505-2E9C-101B-9397-08002B2CF9AE}" pid="14" name="ContentTypeId">
    <vt:lpwstr>0x010100B93108F87DD4F24BAE6D0E809C37974D000FC206F40FA8F44792B0B25BFFF4A9D0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ESA Official Use Only</vt:lpwstr>
  </property>
  <property fmtid="{D5CDD505-2E9C-101B-9397-08002B2CF9AE}" pid="18" name="Classification Caveat">
    <vt:lpwstr/>
  </property>
  <property fmtid="{D5CDD505-2E9C-101B-9397-08002B2CF9AE}" pid="19" name="Status">
    <vt:lpwstr>N/A</vt:lpwstr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2023-09-24T22:00:00Z</vt:filetime>
  </property>
  <property fmtid="{D5CDD505-2E9C-101B-9397-08002B2CF9AE}" pid="30" name="Organisational_x0020_entity">
    <vt:lpwstr/>
  </property>
  <property fmtid="{D5CDD505-2E9C-101B-9397-08002B2CF9AE}" pid="31" name="_dlc_DocIdItemGuid">
    <vt:lpwstr>8efe0189-68e5-46b3-80c8-078d88a4045d</vt:lpwstr>
  </property>
  <property fmtid="{D5CDD505-2E9C-101B-9397-08002B2CF9AE}" pid="32" name="Organisational entity">
    <vt:lpwstr/>
  </property>
  <property fmtid="{D5CDD505-2E9C-101B-9397-08002B2CF9AE}" pid="33" name="IconOverlay">
    <vt:lpwstr/>
  </property>
  <property fmtid="{D5CDD505-2E9C-101B-9397-08002B2CF9AE}" pid="34" name="Document ID Value">
    <vt:lpwstr>PKKMWAM5UKCP-1108600927-1287</vt:lpwstr>
  </property>
  <property fmtid="{D5CDD505-2E9C-101B-9397-08002B2CF9AE}" pid="35" name="MSIP_Label_3976fa30-1907-4356-8241-62ea5e1c0256_Enabled">
    <vt:lpwstr>true</vt:lpwstr>
  </property>
  <property fmtid="{D5CDD505-2E9C-101B-9397-08002B2CF9AE}" pid="36" name="MSIP_Label_3976fa30-1907-4356-8241-62ea5e1c0256_SetDate">
    <vt:lpwstr>2020-09-30T12:03:24Z</vt:lpwstr>
  </property>
  <property fmtid="{D5CDD505-2E9C-101B-9397-08002B2CF9AE}" pid="37" name="MSIP_Label_3976fa30-1907-4356-8241-62ea5e1c0256_Method">
    <vt:lpwstr>Standard</vt:lpwstr>
  </property>
  <property fmtid="{D5CDD505-2E9C-101B-9397-08002B2CF9AE}" pid="38" name="MSIP_Label_3976fa30-1907-4356-8241-62ea5e1c0256_Name">
    <vt:lpwstr>ESA UNCLASSIFIED – For ESA Official Use Only</vt:lpwstr>
  </property>
  <property fmtid="{D5CDD505-2E9C-101B-9397-08002B2CF9AE}" pid="39" name="MSIP_Label_3976fa30-1907-4356-8241-62ea5e1c0256_SiteId">
    <vt:lpwstr>9a5cacd0-2bef-4dd7-ac5c-7ebe1f54f495</vt:lpwstr>
  </property>
  <property fmtid="{D5CDD505-2E9C-101B-9397-08002B2CF9AE}" pid="40" name="MSIP_Label_3976fa30-1907-4356-8241-62ea5e1c0256_ActionId">
    <vt:lpwstr>12cffb5a-e4fd-4993-a937-3b8906224a24</vt:lpwstr>
  </property>
  <property fmtid="{D5CDD505-2E9C-101B-9397-08002B2CF9AE}" pid="41" name="MSIP_Label_3976fa30-1907-4356-8241-62ea5e1c0256_ContentBits">
    <vt:lpwstr>0</vt:lpwstr>
  </property>
</Properties>
</file>