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gs7zYXTnzngg2E5rJ9UCdkDZAS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a02fb198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28a02fb198b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a02fb19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28a02fb198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a02fb198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g28a02fb198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8a02fb198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g28a02fb198b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7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2.jpg"/><Relationship Id="rId8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1.jpg"/><Relationship Id="rId5" Type="http://schemas.openxmlformats.org/officeDocument/2006/relationships/image" Target="../media/image13.png"/><Relationship Id="rId6" Type="http://schemas.openxmlformats.org/officeDocument/2006/relationships/image" Target="../media/image9.png"/><Relationship Id="rId7" Type="http://schemas.openxmlformats.org/officeDocument/2006/relationships/image" Target="../media/image12.jpg"/><Relationship Id="rId8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atalogue.ceda.ac.uk/uuid/bf9568b558204b81803eeebcc7f529ef" TargetMode="External"/><Relationship Id="rId4" Type="http://schemas.openxmlformats.org/officeDocument/2006/relationships/hyperlink" Target="https://catalogue.ceda.ac.uk/uuid/05cea0662aa54aa2b7e2c5811e09431f" TargetMode="External"/><Relationship Id="rId9" Type="http://schemas.openxmlformats.org/officeDocument/2006/relationships/image" Target="../media/image14.jp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LSI-VC-14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UK Earth Observation Data Hub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Sarah Cheesbrough</a:t>
            </a:r>
            <a:r>
              <a:rPr b="1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endParaRPr b="1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Satellite </a:t>
            </a:r>
            <a:r>
              <a:rPr b="1" lang="en-GB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r>
              <a:rPr b="1" lang="en-GB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Catapult/UKSA</a:t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2.5</a:t>
            </a:r>
            <a:endParaRPr b="0" i="0" sz="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 2023, ESA/ESRIN</a:t>
            </a:r>
            <a:endParaRPr b="1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- 12th October 2023</a:t>
            </a:r>
            <a:endParaRPr b="1" i="0" sz="16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8a02fb198b_0_71"/>
          <p:cNvSpPr txBox="1"/>
          <p:nvPr/>
        </p:nvSpPr>
        <p:spPr>
          <a:xfrm>
            <a:off x="94020" y="103248"/>
            <a:ext cx="8668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UK Earth Observation Data Hub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g28a02fb198b_0_71"/>
          <p:cNvSpPr txBox="1"/>
          <p:nvPr>
            <p:ph type="title"/>
          </p:nvPr>
        </p:nvSpPr>
        <p:spPr>
          <a:xfrm>
            <a:off x="459598" y="-1507561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74" name="Google Shape;74;g28a02fb198b_0_71"/>
          <p:cNvSpPr txBox="1"/>
          <p:nvPr/>
        </p:nvSpPr>
        <p:spPr>
          <a:xfrm>
            <a:off x="357100" y="1325925"/>
            <a:ext cx="88332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new ‘single point’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EO Data infrastructure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building  on current UK EO assets and brings together the current breadth of UK EO data offerings from public and commercial centres ​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 an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end-to-end adaptive infrastructure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supporting a broad range of cross-sectoral generators and users of EO datasets​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Enable new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EO services and tools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be developed and accessed by the UK EO data community by providing a transformational layer via the hub infrastructure.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Address key challenges in EO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access and discovery, interoperability, transparency, and trustworthiness​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Enable unified but </a:t>
            </a: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flexible UK access to EO data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from across multiple (public and private) sources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5" name="Google Shape;75;g28a02fb198b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1625" y="5652826"/>
            <a:ext cx="2463298" cy="7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g28a02fb198b_0_71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descr="UK Space Agency" id="77" name="Google Shape;77;g28a02fb198b_0_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1125" y="5748585"/>
            <a:ext cx="2143950" cy="60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28a02fb198b_0_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591" y="5818852"/>
            <a:ext cx="187801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low confidence" id="79" name="Google Shape;79;g28a02fb198b_0_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10825" y="5571440"/>
            <a:ext cx="941875" cy="9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8a02fb198b_0_71"/>
          <p:cNvSpPr txBox="1"/>
          <p:nvPr/>
        </p:nvSpPr>
        <p:spPr>
          <a:xfrm>
            <a:off x="8764875" y="-1339912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81" name="Google Shape;81;g28a02fb198b_0_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7100" y="5652845"/>
            <a:ext cx="3457256" cy="77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text on a white background&#10;&#10;Description automatically generated" id="82" name="Google Shape;82;g28a02fb198b_0_7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90425" y="1222025"/>
            <a:ext cx="291465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/>
        </p:nvSpPr>
        <p:spPr>
          <a:xfrm>
            <a:off x="94020" y="103248"/>
            <a:ext cx="8668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Current Status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2"/>
          <p:cNvSpPr txBox="1"/>
          <p:nvPr>
            <p:ph type="title"/>
          </p:nvPr>
        </p:nvSpPr>
        <p:spPr>
          <a:xfrm>
            <a:off x="459598" y="-1507561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pic>
        <p:nvPicPr>
          <p:cNvPr id="89" name="Google Shape;8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9500" y="5662651"/>
            <a:ext cx="2463298" cy="7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descr="UK Space Agency" id="91" name="Google Shape;91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61125" y="5748585"/>
            <a:ext cx="2143950" cy="607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8566" y="5818839"/>
            <a:ext cx="187801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 with low confidence" id="93" name="Google Shape;9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32137" y="5571440"/>
            <a:ext cx="941875" cy="9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/>
        </p:nvSpPr>
        <p:spPr>
          <a:xfrm>
            <a:off x="8764875" y="-1339912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175" y="5652820"/>
            <a:ext cx="3457256" cy="7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803800" y="1906413"/>
            <a:ext cx="5349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 Pilots  ✅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 Engagement Interviews ✅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Commercial Datastreams Consultant ✅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 Stakeholder Forum - Ongoing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 Hub ITT - responses under review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Applications ITT - next few months 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Datastreams ITT - next few months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blue text on a white background&#10;&#10;Description automatically generated" id="97" name="Google Shape;9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90425" y="1133400"/>
            <a:ext cx="291465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a02fb198b_0_0"/>
          <p:cNvSpPr txBox="1"/>
          <p:nvPr/>
        </p:nvSpPr>
        <p:spPr>
          <a:xfrm>
            <a:off x="94020" y="103248"/>
            <a:ext cx="8668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High Level Architecture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g28a02fb198b_0_0"/>
          <p:cNvSpPr txBox="1"/>
          <p:nvPr>
            <p:ph type="title"/>
          </p:nvPr>
        </p:nvSpPr>
        <p:spPr>
          <a:xfrm>
            <a:off x="459598" y="-1507561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pic>
        <p:nvPicPr>
          <p:cNvPr id="104" name="Google Shape;104;g28a02fb198b_0_0"/>
          <p:cNvPicPr preferRelativeResize="0"/>
          <p:nvPr/>
        </p:nvPicPr>
        <p:blipFill rotWithShape="1">
          <a:blip r:embed="rId3">
            <a:alphaModFix/>
          </a:blip>
          <a:srcRect b="0" l="0" r="0" t="19048"/>
          <a:stretch/>
        </p:blipFill>
        <p:spPr>
          <a:xfrm>
            <a:off x="791025" y="1411977"/>
            <a:ext cx="10609951" cy="48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8a02fb198b_0_6"/>
          <p:cNvSpPr txBox="1"/>
          <p:nvPr/>
        </p:nvSpPr>
        <p:spPr>
          <a:xfrm>
            <a:off x="309080" y="1281357"/>
            <a:ext cx="11112000" cy="55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143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Initial Datasets - CEDA Archive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Defra and JNCC 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Sentinel-2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ARD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Defra and JNCC </a:t>
            </a:r>
            <a:r>
              <a:rPr lang="en-GB" sz="16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Sentinel-1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ARD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Sentinel-1 SLC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Sentinel-2 L1C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Sentinel-3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Sentinel-5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SIMIP6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UK Earth Observation Climate Information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Service (EOCIS) project datasets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0" marL="2143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b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Further datasets - Datastreams ITT </a:t>
            </a:r>
            <a:endParaRPr b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RFI sent out to commercial suppliers in August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VHR…TBD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2" lvl="1" marL="671512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GHGSat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g28a02fb198b_0_6"/>
          <p:cNvSpPr txBox="1"/>
          <p:nvPr/>
        </p:nvSpPr>
        <p:spPr>
          <a:xfrm>
            <a:off x="94020" y="103248"/>
            <a:ext cx="8668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Data Streams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g28a02fb198b_0_6"/>
          <p:cNvSpPr txBox="1"/>
          <p:nvPr>
            <p:ph type="title"/>
          </p:nvPr>
        </p:nvSpPr>
        <p:spPr>
          <a:xfrm>
            <a:off x="459598" y="-1507561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pic>
        <p:nvPicPr>
          <p:cNvPr id="112" name="Google Shape;112;g28a02fb198b_0_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5450" y="4037325"/>
            <a:ext cx="1986199" cy="874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g28a02fb198b_0_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4475" y="2327075"/>
            <a:ext cx="3275297" cy="87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g28a02fb198b_0_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24200" y="2212125"/>
            <a:ext cx="1546199" cy="110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28a02fb198b_0_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70476" y="5431075"/>
            <a:ext cx="4129250" cy="1025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text on a white background&#10;&#10;Description automatically generated" id="116" name="Google Shape;116;g28a02fb198b_0_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90425" y="1133400"/>
            <a:ext cx="291465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8a02fb198b_0_12"/>
          <p:cNvSpPr txBox="1"/>
          <p:nvPr/>
        </p:nvSpPr>
        <p:spPr>
          <a:xfrm>
            <a:off x="94020" y="103248"/>
            <a:ext cx="86685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Outcomes</a:t>
            </a:r>
            <a:endParaRPr b="0" i="0" sz="9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g28a02fb198b_0_12"/>
          <p:cNvSpPr txBox="1"/>
          <p:nvPr>
            <p:ph type="title"/>
          </p:nvPr>
        </p:nvSpPr>
        <p:spPr>
          <a:xfrm>
            <a:off x="459598" y="-1507561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/>
          </a:p>
        </p:txBody>
      </p:sp>
      <p:sp>
        <p:nvSpPr>
          <p:cNvPr id="123" name="Google Shape;123;g28a02fb198b_0_12"/>
          <p:cNvSpPr txBox="1"/>
          <p:nvPr/>
        </p:nvSpPr>
        <p:spPr>
          <a:xfrm>
            <a:off x="305925" y="1956725"/>
            <a:ext cx="102072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Looking to see where self-assessments can be made and awareness of developing PFSs.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Presented for awareness, any advice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particularly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around datastreams welcomed.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4311" lvl="0" marL="214311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Topics of relevance over next few days: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Self assessments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Interoperability Framework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“New space”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blue text on a white background&#10;&#10;Description automatically generated" id="124" name="Google Shape;124;g28a02fb198b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90425" y="1133400"/>
            <a:ext cx="291465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