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0" r:id="rId4"/>
    <p:sldId id="275" r:id="rId5"/>
    <p:sldId id="273" r:id="rId6"/>
    <p:sldId id="261" r:id="rId7"/>
    <p:sldId id="262" r:id="rId8"/>
    <p:sldId id="263" r:id="rId9"/>
    <p:sldId id="266" r:id="rId10"/>
    <p:sldId id="265" r:id="rId11"/>
    <p:sldId id="274" r:id="rId12"/>
    <p:sldId id="276" r:id="rId13"/>
    <p:sldId id="267" r:id="rId14"/>
    <p:sldId id="264" r:id="rId15"/>
    <p:sldId id="268" r:id="rId16"/>
    <p:sldId id="269" r:id="rId17"/>
    <p:sldId id="277" r:id="rId18"/>
    <p:sldId id="270" r:id="rId19"/>
    <p:sldId id="271" r:id="rId20"/>
    <p:sldId id="278" r:id="rId21"/>
    <p:sldId id="272" r:id="rId22"/>
  </p:sldIdLst>
  <p:sldSz cx="12192000" cy="6858000"/>
  <p:notesSz cx="6797675" cy="9926638"/>
  <p:embeddedFontLst>
    <p:embeddedFont>
      <p:font typeface="Cambria Math" panose="02040503050406030204" pitchFamily="18" charset="0"/>
      <p:regular r:id="rId24"/>
    </p:embeddedFont>
    <p:embeddedFont>
      <p:font typeface="Montserrat" panose="020B0600000101010101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3" roundtripDataSignature="AMtx7mgKezFcd/tbErMdLornd0RlAOCY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3" autoAdjust="0"/>
    <p:restoredTop sz="88313" autoAdjust="0"/>
  </p:normalViewPr>
  <p:slideViewPr>
    <p:cSldViewPr snapToGrid="0">
      <p:cViewPr varScale="1">
        <p:scale>
          <a:sx n="61" d="100"/>
          <a:sy n="61" d="100"/>
        </p:scale>
        <p:origin x="52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5113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47744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07665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578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9668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440787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72116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endParaRPr lang="en-US" altLang="ko-KR"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2053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None/>
            </a:pPr>
            <a:endParaRPr lang="en-US" altLang="ko-KR"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4503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10138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8642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892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4313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91454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89179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64451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66888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endParaRPr lang="en-US" altLang="ko-KR"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8828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994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70" name="Google Shape;7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8360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5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5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5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5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5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5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2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6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</a:t>
            </a: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12 October </a:t>
            </a: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sz="14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7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7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7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/>
          <p:nvPr/>
        </p:nvSpPr>
        <p:spPr>
          <a:xfrm>
            <a:off x="-24384" y="6562799"/>
            <a:ext cx="492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</a:t>
            </a: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October </a:t>
            </a: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sz="14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8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8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8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8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/>
          <p:nvPr/>
        </p:nvSpPr>
        <p:spPr>
          <a:xfrm>
            <a:off x="-24384" y="6562799"/>
            <a:ext cx="492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</a:t>
            </a: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October</a:t>
            </a: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2023</a:t>
            </a:r>
            <a:endParaRPr sz="14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9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9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9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 sz="1800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/>
          <p:nvPr/>
        </p:nvSpPr>
        <p:spPr>
          <a:xfrm>
            <a:off x="-24384" y="6562799"/>
            <a:ext cx="492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LSI-VC-13, 23-24 March 2023</a:t>
            </a:r>
            <a:endParaRPr sz="14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4"/>
          <p:cNvPicPr preferRelativeResize="0"/>
          <p:nvPr/>
        </p:nvPicPr>
        <p:blipFill rotWithShape="1">
          <a:blip r:embed="rId7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38.png"/><Relationship Id="rId7" Type="http://schemas.openxmlformats.org/officeDocument/2006/relationships/image" Target="../media/image3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/>
              <a:t>LSI-VC-14</a:t>
            </a:r>
            <a:endParaRPr sz="7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 dirty="0"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sz="7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4000" i="1" dirty="0">
                <a:latin typeface="Montserrat"/>
                <a:ea typeface="Montserrat"/>
                <a:cs typeface="Montserrat"/>
                <a:sym typeface="Montserrat"/>
              </a:rPr>
              <a:t>KARI’s works on ARD</a:t>
            </a:r>
            <a:endParaRPr sz="40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1"/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Chiho KANG, KARI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2.3</a:t>
            </a:r>
            <a:endParaRPr sz="1400" b="0" i="0" u="none" strike="noStrike" cap="none" dirty="0">
              <a:solidFill>
                <a:srgbClr val="FF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2023, ESA/ESRIN</a:t>
            </a: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10th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 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October 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357105" y="1290957"/>
            <a:ext cx="1111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Surface</a:t>
            </a:r>
            <a:r>
              <a:rPr lang="ko-KR" altLang="en-US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Reflectance</a:t>
            </a:r>
            <a:r>
              <a:rPr lang="en-US" altLang="ko-KR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(8/8)</a:t>
            </a:r>
            <a:endParaRPr sz="14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Feasibility Study: Cloud detection for </a:t>
            </a:r>
            <a:r>
              <a:rPr lang="en-US" altLang="ko-KR" sz="1600" i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“Per-Pixel Metadata”</a:t>
            </a: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generation (2/2)</a:t>
            </a:r>
          </a:p>
        </p:txBody>
      </p:sp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400"/>
            </a:pP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 (8/18)</a:t>
            </a:r>
            <a:endParaRPr lang="en-GB" altLang="ko-KR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4E3320-42DD-48CF-A0F0-17C407337B2E}"/>
              </a:ext>
            </a:extLst>
          </p:cNvPr>
          <p:cNvSpPr txBox="1"/>
          <p:nvPr/>
        </p:nvSpPr>
        <p:spPr>
          <a:xfrm>
            <a:off x="652187" y="6072460"/>
            <a:ext cx="5402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Cloud Detection &amp; Classification</a:t>
            </a:r>
            <a:endParaRPr lang="ko-KR" altLang="en-US" sz="1600" dirty="0">
              <a:latin typeface="Montserrat" panose="020B0600000101010101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D708969-1C57-40F2-B9A0-965DD9F610FB}"/>
              </a:ext>
            </a:extLst>
          </p:cNvPr>
          <p:cNvSpPr/>
          <p:nvPr/>
        </p:nvSpPr>
        <p:spPr>
          <a:xfrm>
            <a:off x="6350472" y="4614855"/>
            <a:ext cx="5484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Results</a:t>
            </a:r>
          </a:p>
          <a:p>
            <a:pPr marL="675376" lvl="1" indent="-285750" fontAlgn="base"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Detection accuracy</a:t>
            </a:r>
          </a:p>
          <a:p>
            <a:pPr marL="1065002" lvl="2" indent="-285750" fontAlgn="base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Cloud: ~80%</a:t>
            </a:r>
          </a:p>
          <a:p>
            <a:pPr marL="1065002" lvl="2" indent="-285750" fontAlgn="base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Cloud shadow: ~ 70%</a:t>
            </a:r>
          </a:p>
          <a:p>
            <a:pPr fontAlgn="base"/>
            <a:endParaRPr lang="en-US" altLang="ko-KR" sz="1600" kern="0" dirty="0">
              <a:solidFill>
                <a:srgbClr val="000000"/>
              </a:solidFill>
              <a:latin typeface="Montserrat" panose="020B0600000101010101" charset="0"/>
              <a:cs typeface="Arial" panose="020B0604020202020204" pitchFamily="34" charset="0"/>
            </a:endParaRPr>
          </a:p>
        </p:txBody>
      </p:sp>
      <p:pic>
        <p:nvPicPr>
          <p:cNvPr id="8" name="Picture 54">
            <a:extLst>
              <a:ext uri="{FF2B5EF4-FFF2-40B4-BE49-F238E27FC236}">
                <a16:creationId xmlns:a16="http://schemas.microsoft.com/office/drawing/2014/main" id="{C8720657-F186-4B19-8FA3-57FE70B6E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95" y="2121912"/>
            <a:ext cx="2624813" cy="12832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56">
            <a:extLst>
              <a:ext uri="{FF2B5EF4-FFF2-40B4-BE49-F238E27FC236}">
                <a16:creationId xmlns:a16="http://schemas.microsoft.com/office/drawing/2014/main" id="{88D68F67-2F29-4496-8506-2EB9504A3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094" y="3452852"/>
            <a:ext cx="2624814" cy="127025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88CBFD9E-0611-4F0C-A4C7-FC1BDE113C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3578" y="2126797"/>
            <a:ext cx="2137950" cy="127835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BA815BA4-2295-4FA7-A3E2-3FD6F720E2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094" y="4770808"/>
            <a:ext cx="2624813" cy="12364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BDA06D-B5D7-4755-AF27-C2BA9C0EE4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3579" y="3474264"/>
            <a:ext cx="2137951" cy="124578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1462FBC3-3941-42E7-8CA2-A176C2C4B4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3578" y="4785215"/>
            <a:ext cx="2137950" cy="1222078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7C576125-362F-4B92-838C-7CEC411E85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1332855"/>
              </p:ext>
            </p:extLst>
          </p:nvPr>
        </p:nvGraphicFramePr>
        <p:xfrm>
          <a:off x="6437100" y="2131112"/>
          <a:ext cx="2917501" cy="1343152"/>
        </p:xfrm>
        <a:graphic>
          <a:graphicData uri="http://schemas.openxmlformats.org/drawingml/2006/table">
            <a:tbl>
              <a:tblPr/>
              <a:tblGrid>
                <a:gridCol w="638203">
                  <a:extLst>
                    <a:ext uri="{9D8B030D-6E8A-4147-A177-3AD203B41FA5}">
                      <a16:colId xmlns:a16="http://schemas.microsoft.com/office/drawing/2014/main" val="2934833353"/>
                    </a:ext>
                  </a:extLst>
                </a:gridCol>
                <a:gridCol w="2279298">
                  <a:extLst>
                    <a:ext uri="{9D8B030D-6E8A-4147-A177-3AD203B41FA5}">
                      <a16:colId xmlns:a16="http://schemas.microsoft.com/office/drawing/2014/main" val="3836599356"/>
                    </a:ext>
                  </a:extLst>
                </a:gridCol>
              </a:tblGrid>
              <a:tr h="2706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Montserrat" panose="020B0600000101010101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Montserrat" panose="020B0600000101010101" charset="0"/>
                          <a:ea typeface="명조"/>
                          <a:cs typeface="Arial" panose="020B0604020202020204" pitchFamily="34" charset="0"/>
                        </a:rPr>
                        <a:t>No data (DN: 1)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Montserrat" panose="020B0600000101010101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219483"/>
                  </a:ext>
                </a:extLst>
              </a:tr>
              <a:tr h="2706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Montserrat" panose="020B0600000101010101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Montserrat" panose="020B0600000101010101" charset="0"/>
                          <a:ea typeface="명조"/>
                          <a:cs typeface="Arial" panose="020B0604020202020204" pitchFamily="34" charset="0"/>
                        </a:rPr>
                        <a:t>Cloud (DN: 4)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Montserrat" panose="020B0600000101010101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8798087"/>
                  </a:ext>
                </a:extLst>
              </a:tr>
              <a:tr h="2706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Montserrat" panose="020B0600000101010101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Montserrat" panose="020B0600000101010101" charset="0"/>
                          <a:ea typeface="명조"/>
                          <a:cs typeface="Arial" panose="020B0604020202020204" pitchFamily="34" charset="0"/>
                        </a:rPr>
                        <a:t>Cloud Shadow (DN: 8)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Montserrat" panose="020B0600000101010101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5314525"/>
                  </a:ext>
                </a:extLst>
              </a:tr>
              <a:tr h="270637"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Montserrat" panose="020B0600000101010101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9FF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fontAlgn="base" latinLnBrk="1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0" spc="0" dirty="0">
                          <a:solidFill>
                            <a:srgbClr val="000000"/>
                          </a:solidFill>
                          <a:effectLst/>
                          <a:latin typeface="Montserrat" panose="020B0600000101010101" charset="0"/>
                          <a:ea typeface="명조"/>
                          <a:cs typeface="Arial" panose="020B0604020202020204" pitchFamily="34" charset="0"/>
                        </a:rPr>
                        <a:t>Earth’s Surface (DN: 8)</a:t>
                      </a:r>
                      <a:endParaRPr lang="en-US" sz="1400" kern="0" spc="0" dirty="0">
                        <a:solidFill>
                          <a:srgbClr val="000000"/>
                        </a:solidFill>
                        <a:effectLst/>
                        <a:latin typeface="Montserrat" panose="020B0600000101010101" charset="0"/>
                        <a:cs typeface="Arial" panose="020B0604020202020204" pitchFamily="34" charset="0"/>
                      </a:endParaRPr>
                    </a:p>
                  </a:txBody>
                  <a:tcPr marL="64770" marR="64770" marT="17907" marB="17907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359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9347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400"/>
            </a:pPr>
            <a:r>
              <a:rPr lang="en-GB" sz="44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 (9/</a:t>
            </a: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r>
              <a:rPr lang="en-GB" sz="44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72;p2">
            <a:extLst>
              <a:ext uri="{FF2B5EF4-FFF2-40B4-BE49-F238E27FC236}">
                <a16:creationId xmlns:a16="http://schemas.microsoft.com/office/drawing/2014/main" id="{A1A47C17-F81B-4E2A-B681-C3CA0AA1A59D}"/>
              </a:ext>
            </a:extLst>
          </p:cNvPr>
          <p:cNvSpPr txBox="1"/>
          <p:nvPr/>
        </p:nvSpPr>
        <p:spPr>
          <a:xfrm>
            <a:off x="357105" y="1290957"/>
            <a:ext cx="1111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Normalized Radar Backscatter</a:t>
            </a:r>
            <a:r>
              <a:rPr lang="en-US" altLang="ko-KR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(1/5)</a:t>
            </a:r>
            <a:endParaRPr sz="14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Major characteristics of KOMPSAT-5 system</a:t>
            </a:r>
            <a:endParaRPr sz="16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DEB72D50-9F42-4E77-9B24-82250719B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12274"/>
              </p:ext>
            </p:extLst>
          </p:nvPr>
        </p:nvGraphicFramePr>
        <p:xfrm>
          <a:off x="880276" y="2080323"/>
          <a:ext cx="5418666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73910084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43016180"/>
                    </a:ext>
                  </a:extLst>
                </a:gridCol>
              </a:tblGrid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Property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KOMPSAT-5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3211369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Orbit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Sun-Synchronous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450697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Altitude (km)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550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7821927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Inclination (</a:t>
                      </a:r>
                      <a:r>
                        <a:rPr lang="en-US" altLang="ko-KR" dirty="0">
                          <a:latin typeface="Montserrat" panose="020B0600000101010101" charset="0"/>
                          <a:sym typeface="Symbol" panose="05050102010706020507" pitchFamily="18" charset="2"/>
                        </a:rPr>
                        <a:t>)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97.06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121246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MLTAN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6:00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218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Repeat Cycle (days)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5075773"/>
                  </a:ext>
                </a:extLst>
              </a:tr>
              <a:tr h="21022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Operation Mode </a:t>
                      </a:r>
                    </a:p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(Resolution (m), Swath (km))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Stripmap (3, 30)</a:t>
                      </a:r>
                    </a:p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Spotlight (1, 5)</a:t>
                      </a:r>
                    </a:p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ScanSAR (20, 100)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2053599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Center Frequency (GHz)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9.66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5748453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Incidence Angle (</a:t>
                      </a:r>
                      <a:r>
                        <a:rPr lang="en-US" altLang="ko-KR" dirty="0">
                          <a:latin typeface="Montserrat" panose="020B0600000101010101" charset="0"/>
                          <a:sym typeface="Symbol" panose="05050102010706020507" pitchFamily="18" charset="2"/>
                        </a:rPr>
                        <a:t>)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20 – 55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2160041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Polarization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HH / HV / VH / VV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658576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Geolocation Accuracy (m)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4.82 (RMSE),  7.32 (CE90)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2257550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Map Projection / Datum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UTM / WGS84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998259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Product Format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HDF5 / GeoTIFF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7678308"/>
                  </a:ext>
                </a:extLst>
              </a:tr>
            </a:tbl>
          </a:graphicData>
        </a:graphic>
      </p:graphicFrame>
      <p:grpSp>
        <p:nvGrpSpPr>
          <p:cNvPr id="6" name="그룹 17">
            <a:extLst>
              <a:ext uri="{FF2B5EF4-FFF2-40B4-BE49-F238E27FC236}">
                <a16:creationId xmlns:a16="http://schemas.microsoft.com/office/drawing/2014/main" id="{BA509C2C-E676-4FEC-8679-0EC2C77BED6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385311" y="1112807"/>
            <a:ext cx="2611511" cy="5413317"/>
            <a:chOff x="0" y="0"/>
            <a:chExt cx="4244976" cy="8799105"/>
          </a:xfrm>
        </p:grpSpPr>
        <p:pic>
          <p:nvPicPr>
            <p:cNvPr id="7" name="그림 2">
              <a:extLst>
                <a:ext uri="{FF2B5EF4-FFF2-40B4-BE49-F238E27FC236}">
                  <a16:creationId xmlns:a16="http://schemas.microsoft.com/office/drawing/2014/main" id="{A188A284-8C86-442D-A3F1-1A846D2E1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9603" y="5365783"/>
              <a:ext cx="3275373" cy="3433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그림 3">
              <a:extLst>
                <a:ext uri="{FF2B5EF4-FFF2-40B4-BE49-F238E27FC236}">
                  <a16:creationId xmlns:a16="http://schemas.microsoft.com/office/drawing/2014/main" id="{6FBF76E4-9512-4B03-922C-05C75B712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215" y="2665142"/>
              <a:ext cx="3273294" cy="3429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그림 4">
              <a:extLst>
                <a:ext uri="{FF2B5EF4-FFF2-40B4-BE49-F238E27FC236}">
                  <a16:creationId xmlns:a16="http://schemas.microsoft.com/office/drawing/2014/main" id="{4304B735-57A6-4F59-9CD0-B0C171F66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279529" cy="3433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0B3FE2DC-7D6C-4621-844C-8935B93F59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8371" t="45157" r="3575" b="7547"/>
          <a:stretch/>
        </p:blipFill>
        <p:spPr>
          <a:xfrm>
            <a:off x="6540256" y="2794826"/>
            <a:ext cx="2824598" cy="267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261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400"/>
            </a:pPr>
            <a:r>
              <a:rPr lang="en-GB" sz="44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 (10/</a:t>
            </a: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r>
              <a:rPr lang="en-GB" sz="44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72;p2">
            <a:extLst>
              <a:ext uri="{FF2B5EF4-FFF2-40B4-BE49-F238E27FC236}">
                <a16:creationId xmlns:a16="http://schemas.microsoft.com/office/drawing/2014/main" id="{A1A47C17-F81B-4E2A-B681-C3CA0AA1A59D}"/>
              </a:ext>
            </a:extLst>
          </p:cNvPr>
          <p:cNvSpPr txBox="1"/>
          <p:nvPr/>
        </p:nvSpPr>
        <p:spPr>
          <a:xfrm>
            <a:off x="357105" y="1290957"/>
            <a:ext cx="1111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Normalized Radar Backscatter</a:t>
            </a:r>
            <a:r>
              <a:rPr lang="en-US" altLang="ko-KR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(2/5)</a:t>
            </a:r>
            <a:endParaRPr sz="14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KOMPSAT-5 product level</a:t>
            </a:r>
            <a:endParaRPr sz="16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DEB72D50-9F42-4E77-9B24-82250719B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119321"/>
              </p:ext>
            </p:extLst>
          </p:nvPr>
        </p:nvGraphicFramePr>
        <p:xfrm>
          <a:off x="1908293" y="2121913"/>
          <a:ext cx="9173564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522">
                  <a:extLst>
                    <a:ext uri="{9D8B030D-6E8A-4147-A177-3AD203B41FA5}">
                      <a16:colId xmlns:a16="http://schemas.microsoft.com/office/drawing/2014/main" val="2739100844"/>
                    </a:ext>
                  </a:extLst>
                </a:gridCol>
                <a:gridCol w="8045042">
                  <a:extLst>
                    <a:ext uri="{9D8B030D-6E8A-4147-A177-3AD203B41FA5}">
                      <a16:colId xmlns:a16="http://schemas.microsoft.com/office/drawing/2014/main" val="3843016180"/>
                    </a:ext>
                  </a:extLst>
                </a:gridCol>
              </a:tblGrid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Level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Description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3211369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1A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Single Look Complex</a:t>
                      </a: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Slant Range / Azimuth (Zero-Doppler)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450697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1C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Geocoded Ellipsoid Corrected</a:t>
                      </a:r>
                    </a:p>
                    <a:p>
                      <a:pPr marL="536575" indent="-268288" algn="l" latinLnBrk="1">
                        <a:buFont typeface="Wingdings" panose="05000000000000000000" pitchFamily="2" charset="2"/>
                        <a:buChar char="ü"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UTM / GEOG, EGM96 EQPOT Surface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121246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1D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Geocoded Terrain Corrected</a:t>
                      </a:r>
                    </a:p>
                    <a:p>
                      <a:pPr marL="536575" indent="-268288" algn="l" latinLnBrk="1">
                        <a:buFont typeface="Wingdings" panose="05000000000000000000" pitchFamily="2" charset="2"/>
                        <a:buChar char="ü"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UTM / GEOG, DEM + EGM96 EQPOT Surface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0446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29704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357105" y="1290957"/>
            <a:ext cx="11112000" cy="4370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Normalized Radar Backscatter</a:t>
            </a:r>
            <a:r>
              <a:rPr lang="en-US" altLang="ko-KR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(3/5)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512" marR="0" lvl="1" indent="-21431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GB" sz="16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Radiometric Terrain Correction (RTC)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165225" lvl="1" indent="-184150">
              <a:lnSpc>
                <a:spcPct val="150000"/>
              </a:lnSpc>
              <a:buSzPts val="1600"/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CARD4L-NRB</a:t>
            </a:r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1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altLang="ko-KR" sz="1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altLang="ko-KR"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1" marR="0" lvl="0" indent="-21431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endParaRPr lang="en-GB" sz="16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1" marR="0" lvl="0" indent="-21431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endParaRPr lang="en-GB"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14311" lvl="0" indent="-214311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We have focused on implementing and applying RTC function to SAR imagery, especially using KOMPSAT-5 imagery,  to meet the threshold requirement for the CARD4L-NRB.</a:t>
            </a:r>
            <a:endParaRPr lang="en-US" altLang="ko-KR" sz="1600" dirty="0">
              <a:latin typeface="Arial" panose="020B0604020202020204" pitchFamily="34" charset="0"/>
              <a:ea typeface="나눔바른고딕" charset="0"/>
              <a:cs typeface="Arial" panose="020B0604020202020204" pitchFamily="34" charset="0"/>
            </a:endParaRPr>
          </a:p>
          <a:p>
            <a:pPr marL="625475" lvl="1" indent="-268288" defTabSz="779145" eaLnBrk="0" fontAlgn="base">
              <a:buFont typeface="Wingdings" panose="05000000000000000000" pitchFamily="2" charset="2"/>
              <a:buChar char="Ø"/>
            </a:pPr>
            <a:endParaRPr lang="en-US" altLang="ko-KR" dirty="0">
              <a:latin typeface="Arial" panose="020B0604020202020204" pitchFamily="34" charset="0"/>
              <a:ea typeface="나눔바른고딕" charset="0"/>
              <a:cs typeface="Arial" panose="020B0604020202020204" pitchFamily="34" charset="0"/>
            </a:endParaRPr>
          </a:p>
        </p:txBody>
      </p:sp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400"/>
            </a:pP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 (11/18)</a:t>
            </a:r>
            <a:endParaRPr lang="en-GB" altLang="ko-KR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1B9ABE90-8267-43B4-ADD0-442C78CEE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46" r="11935"/>
          <a:stretch/>
        </p:blipFill>
        <p:spPr>
          <a:xfrm>
            <a:off x="2380067" y="2465494"/>
            <a:ext cx="7075659" cy="17022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C08B6010-CEC5-4FA1-A60F-D178BF002DA5}"/>
              </a:ext>
            </a:extLst>
          </p:cNvPr>
          <p:cNvSpPr/>
          <p:nvPr/>
        </p:nvSpPr>
        <p:spPr>
          <a:xfrm>
            <a:off x="2471326" y="2550045"/>
            <a:ext cx="6826678" cy="5204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6147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357105" y="1290957"/>
            <a:ext cx="1111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Normalized Radar Backscatter</a:t>
            </a:r>
            <a:r>
              <a:rPr lang="en-US" altLang="ko-KR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(4/5)</a:t>
            </a:r>
            <a:endParaRPr sz="14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Radiometric Terrain Correction Test (1/2)</a:t>
            </a:r>
          </a:p>
        </p:txBody>
      </p:sp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400"/>
            </a:pP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 (12/18)</a:t>
            </a:r>
            <a:endParaRPr lang="en-GB" altLang="ko-KR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4E3320-42DD-48CF-A0F0-17C407337B2E}"/>
              </a:ext>
            </a:extLst>
          </p:cNvPr>
          <p:cNvSpPr txBox="1"/>
          <p:nvPr/>
        </p:nvSpPr>
        <p:spPr>
          <a:xfrm>
            <a:off x="460902" y="6025472"/>
            <a:ext cx="6778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Procedure for Radiometric Terrain Correction</a:t>
            </a:r>
            <a:endParaRPr lang="ko-KR" altLang="en-US" sz="1600" dirty="0">
              <a:latin typeface="Montserrat" panose="020B0600000101010101" charset="0"/>
              <a:cs typeface="Arial" panose="020B0604020202020204" pitchFamily="34" charset="0"/>
            </a:endParaRPr>
          </a:p>
        </p:txBody>
      </p:sp>
      <p:pic>
        <p:nvPicPr>
          <p:cNvPr id="17" name="Picture 15">
            <a:extLst>
              <a:ext uri="{FF2B5EF4-FFF2-40B4-BE49-F238E27FC236}">
                <a16:creationId xmlns:a16="http://schemas.microsoft.com/office/drawing/2014/main" id="{B1FC52C6-C48F-4A52-9FE4-51CA36D20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01" y="2121913"/>
            <a:ext cx="6564318" cy="390355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D8674EA-3D51-49A5-9CFA-38E7DF0F2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418" y="2168573"/>
            <a:ext cx="4599656" cy="25966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E78457-88B3-4F0E-B3E6-11769518A9B2}"/>
              </a:ext>
            </a:extLst>
          </p:cNvPr>
          <p:cNvSpPr txBox="1"/>
          <p:nvPr/>
        </p:nvSpPr>
        <p:spPr>
          <a:xfrm>
            <a:off x="7239418" y="4844055"/>
            <a:ext cx="459965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dirty="0">
                <a:latin typeface="Montserrat" panose="020B0600000101010101" charset="0"/>
                <a:cs typeface="Arial" panose="020B0604020202020204" pitchFamily="34" charset="0"/>
              </a:rPr>
              <a:t>SAR B</a:t>
            </a: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ackscatter</a:t>
            </a:r>
            <a:r>
              <a:rPr lang="ko-KR" altLang="en-US" sz="1600" dirty="0">
                <a:latin typeface="Montserrat" panose="020B0600000101010101" charset="0"/>
                <a:cs typeface="Arial" panose="020B0604020202020204" pitchFamily="34" charset="0"/>
              </a:rPr>
              <a:t> N</a:t>
            </a: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ormalization</a:t>
            </a:r>
            <a:r>
              <a:rPr lang="ko-KR" altLang="en-US" sz="1600" dirty="0">
                <a:latin typeface="Montserrat" panose="020B0600000101010101" charset="0"/>
                <a:cs typeface="Arial" panose="020B0604020202020204" pitchFamily="34" charset="0"/>
              </a:rPr>
              <a:t> C</a:t>
            </a: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onventions</a:t>
            </a:r>
          </a:p>
          <a:p>
            <a:pPr algn="ctr"/>
            <a:r>
              <a:rPr lang="en-US" altLang="ko-KR" sz="1200" dirty="0">
                <a:latin typeface="Montserrat" panose="020B0600000101010101" charset="0"/>
                <a:cs typeface="Arial" panose="020B0604020202020204" pitchFamily="34" charset="0"/>
              </a:rPr>
              <a:t>(D. Small, “Flattening Gamma: Radiometric Terrain Correction for SAR Imagery”, </a:t>
            </a:r>
            <a:r>
              <a:rPr lang="en-US" altLang="ko-KR" sz="1200" i="1" dirty="0">
                <a:latin typeface="Montserrat" panose="020B0600000101010101" charset="0"/>
                <a:cs typeface="Arial" panose="020B0604020202020204" pitchFamily="34" charset="0"/>
              </a:rPr>
              <a:t>IEEE Transactions on Geoscience and Remote Sensing</a:t>
            </a:r>
            <a:r>
              <a:rPr lang="en-US" altLang="ko-KR" sz="1200" dirty="0">
                <a:latin typeface="Montserrat" panose="020B0600000101010101" charset="0"/>
                <a:cs typeface="Arial" panose="020B0604020202020204" pitchFamily="34" charset="0"/>
              </a:rPr>
              <a:t>, Vol. 49, No.8, Aug. 2011)</a:t>
            </a:r>
            <a:endParaRPr lang="ko-KR" altLang="en-US" sz="1200" dirty="0">
              <a:latin typeface="Montserrat" panose="020B0600000101010101" charset="0"/>
              <a:cs typeface="Arial" panose="020B0604020202020204" pitchFamily="34" charset="0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E8077160-1CF4-4505-8C36-22A2E3B19870}"/>
              </a:ext>
            </a:extLst>
          </p:cNvPr>
          <p:cNvSpPr/>
          <p:nvPr/>
        </p:nvSpPr>
        <p:spPr>
          <a:xfrm>
            <a:off x="11120989" y="2180288"/>
            <a:ext cx="679584" cy="253609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DDA17F70-E311-4739-8FDB-B4F7AD3B4657}"/>
              </a:ext>
            </a:extLst>
          </p:cNvPr>
          <p:cNvSpPr/>
          <p:nvPr/>
        </p:nvSpPr>
        <p:spPr>
          <a:xfrm>
            <a:off x="568001" y="3783434"/>
            <a:ext cx="891683" cy="40267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>
                <a:solidFill>
                  <a:schemeClr val="tx1"/>
                </a:solidFill>
              </a:rPr>
              <a:t>DEM</a:t>
            </a:r>
            <a:endParaRPr lang="ko-KR" altLang="en-US" sz="1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480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357105" y="1290957"/>
            <a:ext cx="1111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Normalized Radar Backscatter</a:t>
            </a:r>
            <a:r>
              <a:rPr lang="en-US" altLang="ko-KR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(5/5)</a:t>
            </a:r>
            <a:endParaRPr sz="14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Radiometric Terrain Correction Test (2/2)</a:t>
            </a:r>
          </a:p>
        </p:txBody>
      </p:sp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400"/>
            </a:pP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 (13/18)</a:t>
            </a:r>
            <a:endParaRPr lang="en-GB" altLang="ko-KR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4E3320-42DD-48CF-A0F0-17C407337B2E}"/>
              </a:ext>
            </a:extLst>
          </p:cNvPr>
          <p:cNvSpPr txBox="1"/>
          <p:nvPr/>
        </p:nvSpPr>
        <p:spPr>
          <a:xfrm>
            <a:off x="2788104" y="6025472"/>
            <a:ext cx="6778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Result of Radiometric Terrain Correction Test</a:t>
            </a:r>
            <a:endParaRPr lang="ko-KR" altLang="en-US" sz="1600" dirty="0">
              <a:latin typeface="Montserrat" panose="020B0600000101010101" charset="0"/>
              <a:cs typeface="Arial" panose="020B0604020202020204" pitchFamily="34" charset="0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9E58A3A5-715C-435D-9450-673FD7B61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28" y="2121913"/>
            <a:ext cx="3657063" cy="35066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967456EE-3346-4C99-8B91-569A3D9059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8831" y="2121913"/>
            <a:ext cx="3657063" cy="350664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1ABED201-6830-4523-9C80-A67C2E880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0734" y="2121913"/>
            <a:ext cx="3657063" cy="3506644"/>
          </a:xfrm>
          <a:prstGeom prst="rect">
            <a:avLst/>
          </a:prstGeom>
          <a:noFill/>
          <a:ln>
            <a:noFill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896DC0-9A45-4959-A45B-3EB54E16D363}"/>
                  </a:ext>
                </a:extLst>
              </p:cNvPr>
              <p:cNvSpPr txBox="1"/>
              <p:nvPr/>
            </p:nvSpPr>
            <p:spPr>
              <a:xfrm>
                <a:off x="2265659" y="5701403"/>
                <a:ext cx="339599" cy="2512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ko-KR" altLang="en-US" sz="16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896DC0-9A45-4959-A45B-3EB54E16D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5659" y="5701403"/>
                <a:ext cx="339599" cy="251223"/>
              </a:xfrm>
              <a:prstGeom prst="rect">
                <a:avLst/>
              </a:prstGeom>
              <a:blipFill>
                <a:blip r:embed="rId6"/>
                <a:stretch>
                  <a:fillRect l="-3636" b="-243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C03573-E98C-401B-8715-A84753F5C91B}"/>
                  </a:ext>
                </a:extLst>
              </p:cNvPr>
              <p:cNvSpPr txBox="1"/>
              <p:nvPr/>
            </p:nvSpPr>
            <p:spPr>
              <a:xfrm>
                <a:off x="6007562" y="5701403"/>
                <a:ext cx="339599" cy="2512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ko-KR" altLang="en-US" sz="160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  <m: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C03573-E98C-401B-8715-A84753F5C9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7562" y="5701403"/>
                <a:ext cx="339599" cy="251223"/>
              </a:xfrm>
              <a:prstGeom prst="rect">
                <a:avLst/>
              </a:prstGeom>
              <a:blipFill>
                <a:blip r:embed="rId7"/>
                <a:stretch>
                  <a:fillRect b="-19512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0766AA-121D-4651-A3D1-73A075B4EB66}"/>
                  </a:ext>
                </a:extLst>
              </p:cNvPr>
              <p:cNvSpPr txBox="1"/>
              <p:nvPr/>
            </p:nvSpPr>
            <p:spPr>
              <a:xfrm>
                <a:off x="9749465" y="5701403"/>
                <a:ext cx="339599" cy="2512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ko-KR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ko-KR" altLang="en-US" sz="16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  <m:sup>
                          <m:r>
                            <a:rPr lang="en-US" altLang="ko-KR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lang="ko-KR" alt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60766AA-121D-4651-A3D1-73A075B4E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9465" y="5701403"/>
                <a:ext cx="339599" cy="251223"/>
              </a:xfrm>
              <a:prstGeom prst="rect">
                <a:avLst/>
              </a:prstGeom>
              <a:blipFill>
                <a:blip r:embed="rId8"/>
                <a:stretch>
                  <a:fillRect l="-1786" b="-2439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3487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357105" y="1290957"/>
            <a:ext cx="1111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System Preliminary Design</a:t>
            </a:r>
            <a:r>
              <a:rPr lang="en-US" altLang="ko-KR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(1/4)</a:t>
            </a:r>
            <a:endParaRPr sz="14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ARD processing system</a:t>
            </a:r>
          </a:p>
        </p:txBody>
      </p:sp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400"/>
            </a:pP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 (14/18)</a:t>
            </a:r>
            <a:endParaRPr lang="en-GB" altLang="ko-KR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모서리가 둥근 직사각형 585">
            <a:extLst>
              <a:ext uri="{FF2B5EF4-FFF2-40B4-BE49-F238E27FC236}">
                <a16:creationId xmlns:a16="http://schemas.microsoft.com/office/drawing/2014/main" id="{982A1850-2985-4B8A-A498-4D39BC3D0188}"/>
              </a:ext>
            </a:extLst>
          </p:cNvPr>
          <p:cNvSpPr/>
          <p:nvPr/>
        </p:nvSpPr>
        <p:spPr bwMode="auto">
          <a:xfrm>
            <a:off x="8370304" y="2658882"/>
            <a:ext cx="3098802" cy="3243702"/>
          </a:xfrm>
          <a:prstGeom prst="roundRect">
            <a:avLst>
              <a:gd name="adj" fmla="val 0"/>
            </a:avLst>
          </a:prstGeom>
          <a:solidFill>
            <a:srgbClr val="F7C39F">
              <a:alpha val="40000"/>
            </a:srgbClr>
          </a:solidFill>
          <a:ln w="19050">
            <a:solidFill>
              <a:schemeClr val="accent2"/>
            </a:solidFill>
          </a:ln>
          <a:effectLst>
            <a:outerShdw blurRad="38100" dist="381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1600" indent="-101600" algn="ctr" defTabSz="1043056" eaLnBrk="0" hangingPunct="0">
              <a:lnSpc>
                <a:spcPct val="90000"/>
              </a:lnSpc>
              <a:buSzPct val="140000"/>
              <a:defRPr/>
            </a:pP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B0600000101010101" charset="0"/>
            </a:endParaRPr>
          </a:p>
        </p:txBody>
      </p:sp>
      <p:sp>
        <p:nvSpPr>
          <p:cNvPr id="13" name="모서리가 둥근 직사각형 585">
            <a:extLst>
              <a:ext uri="{FF2B5EF4-FFF2-40B4-BE49-F238E27FC236}">
                <a16:creationId xmlns:a16="http://schemas.microsoft.com/office/drawing/2014/main" id="{632D5EAB-2EB4-4257-BEF6-08123D198095}"/>
              </a:ext>
            </a:extLst>
          </p:cNvPr>
          <p:cNvSpPr/>
          <p:nvPr/>
        </p:nvSpPr>
        <p:spPr bwMode="auto">
          <a:xfrm>
            <a:off x="4672463" y="2658882"/>
            <a:ext cx="3119444" cy="3243702"/>
          </a:xfrm>
          <a:prstGeom prst="roundRect">
            <a:avLst>
              <a:gd name="adj" fmla="val 0"/>
            </a:avLst>
          </a:prstGeom>
          <a:solidFill>
            <a:srgbClr val="E4F0DC">
              <a:alpha val="50000"/>
            </a:srgbClr>
          </a:solidFill>
          <a:ln w="19050">
            <a:solidFill>
              <a:srgbClr val="A9D18E"/>
            </a:solidFill>
          </a:ln>
          <a:effectLst>
            <a:outerShdw blurRad="38100" dist="381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1600" indent="-101600" algn="ctr" defTabSz="1043056" eaLnBrk="0" hangingPunct="0">
              <a:lnSpc>
                <a:spcPct val="90000"/>
              </a:lnSpc>
              <a:buSzPct val="140000"/>
              <a:defRPr/>
            </a:pP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B0600000101010101" charset="0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8DC56466-5012-4A96-84E4-5205325D6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t="54210" r="17944" b="-101"/>
          <a:stretch/>
        </p:blipFill>
        <p:spPr>
          <a:xfrm>
            <a:off x="4810695" y="3061227"/>
            <a:ext cx="1401107" cy="1042919"/>
          </a:xfrm>
          <a:prstGeom prst="rect">
            <a:avLst/>
          </a:prstGeom>
        </p:spPr>
      </p:pic>
      <p:sp>
        <p:nvSpPr>
          <p:cNvPr id="20" name="Rectangle 44" descr="s7">
            <a:extLst>
              <a:ext uri="{FF2B5EF4-FFF2-40B4-BE49-F238E27FC236}">
                <a16:creationId xmlns:a16="http://schemas.microsoft.com/office/drawing/2014/main" id="{0D489B1D-69BE-488E-BAE3-39E172095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0304" y="2215342"/>
            <a:ext cx="3098802" cy="362246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1600" lvl="0" indent="-101600" algn="ctr" defTabSz="1043056" eaLnBrk="0" hangingPunct="0">
              <a:lnSpc>
                <a:spcPct val="90000"/>
              </a:lnSpc>
              <a:buSzPct val="140000"/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Montserrat" panose="020B0600000101010101" charset="0"/>
              </a:rPr>
              <a:t>ARD Product</a:t>
            </a:r>
            <a:endParaRPr lang="ko-KR" altLang="en-US" sz="1400" b="1" dirty="0">
              <a:solidFill>
                <a:schemeClr val="bg1"/>
              </a:solidFill>
              <a:latin typeface="Montserrat" panose="020B0600000101010101" charset="0"/>
            </a:endParaRPr>
          </a:p>
        </p:txBody>
      </p:sp>
      <p:sp>
        <p:nvSpPr>
          <p:cNvPr id="21" name="AutoShape 41">
            <a:extLst>
              <a:ext uri="{FF2B5EF4-FFF2-40B4-BE49-F238E27FC236}">
                <a16:creationId xmlns:a16="http://schemas.microsoft.com/office/drawing/2014/main" id="{24E960AB-33EB-4542-84E6-D86CB3B99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5886" y="3919572"/>
            <a:ext cx="204926" cy="600364"/>
          </a:xfrm>
          <a:prstGeom prst="rightArrow">
            <a:avLst>
              <a:gd name="adj1" fmla="val 50000"/>
              <a:gd name="adj2" fmla="val 44369"/>
            </a:avLst>
          </a:prstGeom>
          <a:gradFill flip="none" rotWithShape="1">
            <a:gsLst>
              <a:gs pos="0">
                <a:srgbClr val="A8D08C">
                  <a:shade val="30000"/>
                  <a:satMod val="115000"/>
                </a:srgbClr>
              </a:gs>
              <a:gs pos="50000">
                <a:srgbClr val="A8D08C">
                  <a:shade val="67500"/>
                  <a:satMod val="115000"/>
                </a:srgbClr>
              </a:gs>
              <a:gs pos="100000">
                <a:srgbClr val="A8D08C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 dirty="0">
              <a:latin typeface="Montserrat" panose="020B0600000101010101" charset="0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8D235709-B0F9-438A-A091-84D2ACC97647}"/>
              </a:ext>
            </a:extLst>
          </p:cNvPr>
          <p:cNvGrpSpPr/>
          <p:nvPr/>
        </p:nvGrpSpPr>
        <p:grpSpPr>
          <a:xfrm>
            <a:off x="4672463" y="2203834"/>
            <a:ext cx="3119443" cy="370838"/>
            <a:chOff x="3070686" y="2246124"/>
            <a:chExt cx="3133852" cy="370838"/>
          </a:xfrm>
        </p:grpSpPr>
        <p:sp>
          <p:nvSpPr>
            <p:cNvPr id="23" name="모서리가 둥근 직사각형 585">
              <a:extLst>
                <a:ext uri="{FF2B5EF4-FFF2-40B4-BE49-F238E27FC236}">
                  <a16:creationId xmlns:a16="http://schemas.microsoft.com/office/drawing/2014/main" id="{80042D9B-DD86-4AF5-82A2-E997BB6CEF40}"/>
                </a:ext>
              </a:extLst>
            </p:cNvPr>
            <p:cNvSpPr/>
            <p:nvPr/>
          </p:nvSpPr>
          <p:spPr bwMode="auto">
            <a:xfrm>
              <a:off x="3070686" y="2250133"/>
              <a:ext cx="3133852" cy="366829"/>
            </a:xfrm>
            <a:prstGeom prst="roundRect">
              <a:avLst>
                <a:gd name="adj" fmla="val 0"/>
              </a:avLst>
            </a:prstGeom>
            <a:solidFill>
              <a:srgbClr val="73B149"/>
            </a:solidFill>
            <a:ln w="3175">
              <a:solidFill>
                <a:schemeClr val="accent6">
                  <a:lumMod val="40000"/>
                  <a:lumOff val="60000"/>
                </a:schemeClr>
              </a:solidFill>
            </a:ln>
            <a:effectLst>
              <a:outerShdw blurRad="38100" dist="381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101600" indent="-101600" algn="ctr" defTabSz="1043056" eaLnBrk="0" hangingPunct="0">
                <a:lnSpc>
                  <a:spcPct val="90000"/>
                </a:lnSpc>
                <a:buSzPct val="140000"/>
                <a:defRPr/>
              </a:pPr>
              <a:r>
                <a:rPr lang="en-US" altLang="ko-KR" sz="1400" b="1" dirty="0">
                  <a:solidFill>
                    <a:schemeClr val="bg1"/>
                  </a:solidFill>
                  <a:latin typeface="Montserrat" panose="020B0600000101010101" charset="0"/>
                </a:rPr>
                <a:t>ARD Processing</a:t>
              </a:r>
              <a:endParaRPr lang="ko-KR" altLang="en-US" sz="1400" b="1" dirty="0">
                <a:solidFill>
                  <a:schemeClr val="bg1"/>
                </a:solidFill>
                <a:latin typeface="Montserrat" panose="020B0600000101010101" charset="0"/>
              </a:endParaRPr>
            </a:p>
          </p:txBody>
        </p:sp>
        <p:sp>
          <p:nvSpPr>
            <p:cNvPr id="24" name="자유형 77">
              <a:extLst>
                <a:ext uri="{FF2B5EF4-FFF2-40B4-BE49-F238E27FC236}">
                  <a16:creationId xmlns:a16="http://schemas.microsoft.com/office/drawing/2014/main" id="{AC8FD685-8B83-43B6-BD63-84A9A020DADD}"/>
                </a:ext>
              </a:extLst>
            </p:cNvPr>
            <p:cNvSpPr/>
            <p:nvPr/>
          </p:nvSpPr>
          <p:spPr>
            <a:xfrm flipH="1">
              <a:off x="5702299" y="2246124"/>
              <a:ext cx="500098" cy="111754"/>
            </a:xfrm>
            <a:custGeom>
              <a:avLst/>
              <a:gdLst>
                <a:gd name="connsiteX0" fmla="*/ 0 w 922421"/>
                <a:gd name="connsiteY0" fmla="*/ 409074 h 409074"/>
                <a:gd name="connsiteX1" fmla="*/ 922421 w 922421"/>
                <a:gd name="connsiteY1" fmla="*/ 0 h 409074"/>
                <a:gd name="connsiteX2" fmla="*/ 0 w 922421"/>
                <a:gd name="connsiteY2" fmla="*/ 0 h 409074"/>
                <a:gd name="connsiteX3" fmla="*/ 0 w 922421"/>
                <a:gd name="connsiteY3" fmla="*/ 409074 h 40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2421" h="409074">
                  <a:moveTo>
                    <a:pt x="0" y="409074"/>
                  </a:moveTo>
                  <a:lnTo>
                    <a:pt x="922421" y="0"/>
                  </a:lnTo>
                  <a:lnTo>
                    <a:pt x="0" y="0"/>
                  </a:lnTo>
                  <a:lnTo>
                    <a:pt x="0" y="409074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alpha val="10000"/>
                  </a:sysClr>
                </a:gs>
                <a:gs pos="0">
                  <a:sysClr val="window" lastClr="FFFFFF">
                    <a:alpha val="27000"/>
                  </a:sysClr>
                </a:gs>
              </a:gsLst>
              <a:lin ang="9000000" scaled="0"/>
            </a:gradFill>
            <a:ln w="15875" cap="rnd" cmpd="sng" algn="ctr">
              <a:noFill/>
              <a:prstDash val="solid"/>
              <a:miter lim="800000"/>
              <a:tailEnd type="none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400" b="0" i="0" u="none" strike="noStrike" kern="0" cap="none" spc="-5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ontserrat" panose="020B0600000101010101" charset="0"/>
              </a:endParaRPr>
            </a:p>
          </p:txBody>
        </p:sp>
      </p:grpSp>
      <p:sp>
        <p:nvSpPr>
          <p:cNvPr id="25" name="모서리가 둥근 직사각형 78">
            <a:extLst>
              <a:ext uri="{FF2B5EF4-FFF2-40B4-BE49-F238E27FC236}">
                <a16:creationId xmlns:a16="http://schemas.microsoft.com/office/drawing/2014/main" id="{305A4F05-249E-40E0-B2F0-272D17AD0AA9}"/>
              </a:ext>
            </a:extLst>
          </p:cNvPr>
          <p:cNvSpPr/>
          <p:nvPr/>
        </p:nvSpPr>
        <p:spPr>
          <a:xfrm>
            <a:off x="4807252" y="5432827"/>
            <a:ext cx="1404550" cy="328784"/>
          </a:xfrm>
          <a:prstGeom prst="roundRect">
            <a:avLst>
              <a:gd name="adj" fmla="val 31947"/>
            </a:avLst>
          </a:prstGeom>
          <a:solidFill>
            <a:schemeClr val="bg1"/>
          </a:solidFill>
          <a:ln>
            <a:solidFill>
              <a:srgbClr val="A9D18E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kumimoji="1" lang="en-US" altLang="ko-KR" sz="1000" b="1" dirty="0">
                <a:solidFill>
                  <a:schemeClr val="tx1"/>
                </a:solidFill>
                <a:latin typeface="Montserrat" panose="020B0600000101010101" charset="0"/>
              </a:rPr>
              <a:t>Optical</a:t>
            </a:r>
            <a:r>
              <a:rPr kumimoji="1" lang="ko-KR" altLang="en-US" sz="1000" b="1" dirty="0">
                <a:solidFill>
                  <a:schemeClr val="tx1"/>
                </a:solidFill>
                <a:latin typeface="Montserrat" panose="020B0600000101010101" charset="0"/>
              </a:rPr>
              <a:t> </a:t>
            </a:r>
            <a:r>
              <a:rPr lang="en-US" altLang="ko-KR" sz="1000" b="1" spc="-30" dirty="0">
                <a:ln>
                  <a:solidFill>
                    <a:srgbClr val="6D88A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20B0600000101010101" charset="0"/>
              </a:rPr>
              <a:t>· SAR </a:t>
            </a:r>
          </a:p>
          <a:p>
            <a:pPr algn="ctr" latinLnBrk="0"/>
            <a:r>
              <a:rPr kumimoji="1" lang="en-US" altLang="ko-KR" sz="1000" b="1" spc="-30" dirty="0">
                <a:ln>
                  <a:solidFill>
                    <a:srgbClr val="6D88A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20B0600000101010101" charset="0"/>
              </a:rPr>
              <a:t>Image</a:t>
            </a:r>
            <a:endParaRPr kumimoji="1" lang="en-US" altLang="ko-KR" sz="1000" dirty="0">
              <a:solidFill>
                <a:schemeClr val="tx1"/>
              </a:solidFill>
              <a:latin typeface="Montserrat" panose="020B0600000101010101" charset="0"/>
            </a:endParaRPr>
          </a:p>
        </p:txBody>
      </p:sp>
      <p:pic>
        <p:nvPicPr>
          <p:cNvPr id="26" name="Picture 2" descr="https://images.khan.co.kr/PhotoDB/01/2013/12/01/A_2013120100020001439.jpg">
            <a:extLst>
              <a:ext uri="{FF2B5EF4-FFF2-40B4-BE49-F238E27FC236}">
                <a16:creationId xmlns:a16="http://schemas.microsoft.com/office/drawing/2014/main" id="{DEDAD01F-4C69-47BC-8038-9564D0117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" t="19500" r="42606" b="33349"/>
          <a:stretch/>
        </p:blipFill>
        <p:spPr bwMode="auto">
          <a:xfrm>
            <a:off x="4807252" y="4366687"/>
            <a:ext cx="1404550" cy="96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모서리가 둥근 직사각형 82">
            <a:extLst>
              <a:ext uri="{FF2B5EF4-FFF2-40B4-BE49-F238E27FC236}">
                <a16:creationId xmlns:a16="http://schemas.microsoft.com/office/drawing/2014/main" id="{6D3CFB98-A120-4AAB-92C0-BAD9933B2985}"/>
              </a:ext>
            </a:extLst>
          </p:cNvPr>
          <p:cNvSpPr/>
          <p:nvPr/>
        </p:nvSpPr>
        <p:spPr>
          <a:xfrm>
            <a:off x="6371728" y="4366687"/>
            <a:ext cx="1329851" cy="967312"/>
          </a:xfrm>
          <a:prstGeom prst="roundRect">
            <a:avLst>
              <a:gd name="adj" fmla="val 31947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kumimoji="1" lang="en-US" altLang="ko-KR" sz="1200" dirty="0">
                <a:solidFill>
                  <a:schemeClr val="bg1"/>
                </a:solidFill>
                <a:latin typeface="Montserrat" panose="020B0600000101010101" charset="0"/>
              </a:rPr>
              <a:t>ARD NRB Processing</a:t>
            </a:r>
          </a:p>
        </p:txBody>
      </p:sp>
      <p:sp>
        <p:nvSpPr>
          <p:cNvPr id="28" name="모서리가 둥근 직사각형 85">
            <a:extLst>
              <a:ext uri="{FF2B5EF4-FFF2-40B4-BE49-F238E27FC236}">
                <a16:creationId xmlns:a16="http://schemas.microsoft.com/office/drawing/2014/main" id="{AF60FA3E-A9D9-4F41-A8F7-AD3D54C0A5E6}"/>
              </a:ext>
            </a:extLst>
          </p:cNvPr>
          <p:cNvSpPr/>
          <p:nvPr/>
        </p:nvSpPr>
        <p:spPr>
          <a:xfrm>
            <a:off x="6376543" y="5432827"/>
            <a:ext cx="1217201" cy="328784"/>
          </a:xfrm>
          <a:prstGeom prst="roundRect">
            <a:avLst>
              <a:gd name="adj" fmla="val 31947"/>
            </a:avLst>
          </a:prstGeom>
          <a:solidFill>
            <a:schemeClr val="bg1"/>
          </a:solidFill>
          <a:ln>
            <a:solidFill>
              <a:srgbClr val="A9D18E"/>
            </a:solidFill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kumimoji="1" lang="en-US" altLang="ko-KR" sz="1000" b="1" dirty="0">
                <a:solidFill>
                  <a:schemeClr val="tx1"/>
                </a:solidFill>
                <a:latin typeface="Montserrat" panose="020B0600000101010101" charset="0"/>
              </a:rPr>
              <a:t>ARD</a:t>
            </a:r>
          </a:p>
          <a:p>
            <a:pPr algn="ctr" latinLnBrk="0"/>
            <a:r>
              <a:rPr kumimoji="1" lang="en-US" altLang="ko-KR" sz="1000" b="1" dirty="0">
                <a:solidFill>
                  <a:schemeClr val="tx1"/>
                </a:solidFill>
                <a:latin typeface="Montserrat" panose="020B0600000101010101" charset="0"/>
              </a:rPr>
              <a:t>Processing</a:t>
            </a: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44532E0-4BB2-43CF-93D0-40E0C9C5B9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t="54210" r="33395" b="102"/>
          <a:stretch/>
        </p:blipFill>
        <p:spPr>
          <a:xfrm>
            <a:off x="8448236" y="2861243"/>
            <a:ext cx="1019070" cy="1021109"/>
          </a:xfrm>
          <a:prstGeom prst="rect">
            <a:avLst/>
          </a:prstGeom>
        </p:spPr>
      </p:pic>
      <p:sp>
        <p:nvSpPr>
          <p:cNvPr id="30" name="직사각형 29">
            <a:extLst>
              <a:ext uri="{FF2B5EF4-FFF2-40B4-BE49-F238E27FC236}">
                <a16:creationId xmlns:a16="http://schemas.microsoft.com/office/drawing/2014/main" id="{5BE3E06B-2D4C-4BDC-AC73-4701F5D073E7}"/>
              </a:ext>
            </a:extLst>
          </p:cNvPr>
          <p:cNvSpPr/>
          <p:nvPr/>
        </p:nvSpPr>
        <p:spPr>
          <a:xfrm>
            <a:off x="4828733" y="3048000"/>
            <a:ext cx="1391092" cy="2285999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Montserrat" panose="020B0600000101010101" charset="0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235AECF8-1363-462D-AD56-FF7C4C996D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4361" y="2866500"/>
            <a:ext cx="1022309" cy="1015852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1C81D352-951A-4458-B2DF-28CA90C59A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9460" y="2933078"/>
            <a:ext cx="879093" cy="879093"/>
          </a:xfrm>
          <a:prstGeom prst="rect">
            <a:avLst/>
          </a:prstGeom>
        </p:spPr>
      </p:pic>
      <p:sp>
        <p:nvSpPr>
          <p:cNvPr id="33" name="모서리가 둥근 직사각형 92">
            <a:extLst>
              <a:ext uri="{FF2B5EF4-FFF2-40B4-BE49-F238E27FC236}">
                <a16:creationId xmlns:a16="http://schemas.microsoft.com/office/drawing/2014/main" id="{4C61D05F-4543-455A-A169-E40BA3C5E953}"/>
              </a:ext>
            </a:extLst>
          </p:cNvPr>
          <p:cNvSpPr/>
          <p:nvPr/>
        </p:nvSpPr>
        <p:spPr>
          <a:xfrm>
            <a:off x="8832780" y="4518393"/>
            <a:ext cx="2331427" cy="272777"/>
          </a:xfrm>
          <a:prstGeom prst="roundRect">
            <a:avLst>
              <a:gd name="adj" fmla="val 31947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kumimoji="1" lang="en-US" altLang="ko-KR" sz="1100" b="1" dirty="0">
                <a:solidFill>
                  <a:schemeClr val="bg1"/>
                </a:solidFill>
                <a:latin typeface="Montserrat" panose="020B0600000101010101" charset="0"/>
              </a:rPr>
              <a:t>Image (SR, NRB)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A95557-619D-43C6-974D-4F614059D98C}"/>
              </a:ext>
            </a:extLst>
          </p:cNvPr>
          <p:cNvSpPr txBox="1"/>
          <p:nvPr/>
        </p:nvSpPr>
        <p:spPr>
          <a:xfrm>
            <a:off x="8448237" y="3899024"/>
            <a:ext cx="1019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latin typeface="Montserrat" panose="020B0600000101010101" charset="0"/>
              </a:rPr>
              <a:t>Image</a:t>
            </a:r>
            <a:endParaRPr lang="ko-KR" altLang="en-US" sz="1000" dirty="0">
              <a:latin typeface="Montserrat" panose="020B0600000101010101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6CF461-E486-416A-88DE-272A71BEF421}"/>
              </a:ext>
            </a:extLst>
          </p:cNvPr>
          <p:cNvSpPr txBox="1"/>
          <p:nvPr/>
        </p:nvSpPr>
        <p:spPr>
          <a:xfrm>
            <a:off x="9524362" y="3882352"/>
            <a:ext cx="1005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latin typeface="Montserrat" panose="020B0600000101010101" charset="0"/>
              </a:rPr>
              <a:t>Pixel-Metadata</a:t>
            </a:r>
            <a:endParaRPr lang="ko-KR" altLang="en-US" sz="1000" dirty="0">
              <a:latin typeface="Montserrat" panose="020B0600000101010101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815ED80-B5AF-4B24-A96A-961C3F133AD7}"/>
              </a:ext>
            </a:extLst>
          </p:cNvPr>
          <p:cNvSpPr txBox="1"/>
          <p:nvPr/>
        </p:nvSpPr>
        <p:spPr>
          <a:xfrm>
            <a:off x="10621365" y="3925608"/>
            <a:ext cx="8477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Montserrat" panose="020B0600000101010101" charset="0"/>
              </a:rPr>
              <a:t>Metadata</a:t>
            </a:r>
            <a:endParaRPr lang="ko-KR" altLang="en-US" sz="1000" dirty="0">
              <a:latin typeface="Montserrat" panose="020B0600000101010101" charset="0"/>
            </a:endParaRPr>
          </a:p>
        </p:txBody>
      </p:sp>
      <p:sp>
        <p:nvSpPr>
          <p:cNvPr id="37" name="모서리가 둥근 직사각형 96">
            <a:extLst>
              <a:ext uri="{FF2B5EF4-FFF2-40B4-BE49-F238E27FC236}">
                <a16:creationId xmlns:a16="http://schemas.microsoft.com/office/drawing/2014/main" id="{9CC69F89-A7B9-4040-95BA-E179AF2264AC}"/>
              </a:ext>
            </a:extLst>
          </p:cNvPr>
          <p:cNvSpPr/>
          <p:nvPr/>
        </p:nvSpPr>
        <p:spPr>
          <a:xfrm>
            <a:off x="8832781" y="4935732"/>
            <a:ext cx="2331427" cy="272777"/>
          </a:xfrm>
          <a:prstGeom prst="roundRect">
            <a:avLst>
              <a:gd name="adj" fmla="val 31947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kumimoji="1" lang="en-US" altLang="ko-KR" sz="1100" b="1" dirty="0">
                <a:solidFill>
                  <a:schemeClr val="bg1"/>
                </a:solidFill>
                <a:latin typeface="Montserrat" panose="020B0600000101010101" charset="0"/>
              </a:rPr>
              <a:t>Per-pixel Metadata</a:t>
            </a:r>
          </a:p>
        </p:txBody>
      </p:sp>
      <p:sp>
        <p:nvSpPr>
          <p:cNvPr id="38" name="모서리가 둥근 직사각형 97">
            <a:extLst>
              <a:ext uri="{FF2B5EF4-FFF2-40B4-BE49-F238E27FC236}">
                <a16:creationId xmlns:a16="http://schemas.microsoft.com/office/drawing/2014/main" id="{3B4CC789-3636-4EA1-9D79-B684F016A3F9}"/>
              </a:ext>
            </a:extLst>
          </p:cNvPr>
          <p:cNvSpPr/>
          <p:nvPr/>
        </p:nvSpPr>
        <p:spPr>
          <a:xfrm>
            <a:off x="8832781" y="5343931"/>
            <a:ext cx="2331427" cy="272777"/>
          </a:xfrm>
          <a:prstGeom prst="roundRect">
            <a:avLst>
              <a:gd name="adj" fmla="val 31947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kumimoji="1" lang="en-US" altLang="ko-KR" sz="1100" b="1" dirty="0">
                <a:solidFill>
                  <a:schemeClr val="bg1"/>
                </a:solidFill>
                <a:latin typeface="Montserrat" panose="020B0600000101010101" charset="0"/>
              </a:rPr>
              <a:t>ARD Metadata</a:t>
            </a:r>
          </a:p>
        </p:txBody>
      </p:sp>
      <p:sp>
        <p:nvSpPr>
          <p:cNvPr id="39" name="자유형 102">
            <a:extLst>
              <a:ext uri="{FF2B5EF4-FFF2-40B4-BE49-F238E27FC236}">
                <a16:creationId xmlns:a16="http://schemas.microsoft.com/office/drawing/2014/main" id="{14012D3B-4C13-45AE-8651-2A4929EB4BF9}"/>
              </a:ext>
            </a:extLst>
          </p:cNvPr>
          <p:cNvSpPr/>
          <p:nvPr/>
        </p:nvSpPr>
        <p:spPr>
          <a:xfrm flipH="1">
            <a:off x="10969007" y="2215940"/>
            <a:ext cx="500098" cy="111754"/>
          </a:xfrm>
          <a:custGeom>
            <a:avLst/>
            <a:gdLst>
              <a:gd name="connsiteX0" fmla="*/ 0 w 922421"/>
              <a:gd name="connsiteY0" fmla="*/ 409074 h 409074"/>
              <a:gd name="connsiteX1" fmla="*/ 922421 w 922421"/>
              <a:gd name="connsiteY1" fmla="*/ 0 h 409074"/>
              <a:gd name="connsiteX2" fmla="*/ 0 w 922421"/>
              <a:gd name="connsiteY2" fmla="*/ 0 h 409074"/>
              <a:gd name="connsiteX3" fmla="*/ 0 w 922421"/>
              <a:gd name="connsiteY3" fmla="*/ 409074 h 409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2421" h="409074">
                <a:moveTo>
                  <a:pt x="0" y="409074"/>
                </a:moveTo>
                <a:lnTo>
                  <a:pt x="922421" y="0"/>
                </a:lnTo>
                <a:lnTo>
                  <a:pt x="0" y="0"/>
                </a:lnTo>
                <a:lnTo>
                  <a:pt x="0" y="409074"/>
                </a:lnTo>
                <a:close/>
              </a:path>
            </a:pathLst>
          </a:custGeom>
          <a:gradFill>
            <a:gsLst>
              <a:gs pos="100000">
                <a:sysClr val="window" lastClr="FFFFFF">
                  <a:alpha val="10000"/>
                </a:sysClr>
              </a:gs>
              <a:gs pos="0">
                <a:sysClr val="window" lastClr="FFFFFF">
                  <a:alpha val="27000"/>
                </a:sysClr>
              </a:gs>
            </a:gsLst>
            <a:lin ang="9000000" scaled="0"/>
          </a:gradFill>
          <a:ln w="15875" cap="rnd" cmpd="sng" algn="ctr">
            <a:noFill/>
            <a:prstDash val="solid"/>
            <a:miter lim="800000"/>
            <a:tailEnd type="none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0" cap="none" spc="-5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Montserrat" panose="020B0600000101010101" charset="0"/>
            </a:endParaRPr>
          </a:p>
        </p:txBody>
      </p:sp>
      <p:sp>
        <p:nvSpPr>
          <p:cNvPr id="40" name="모서리가 둥근 직사각형 585">
            <a:extLst>
              <a:ext uri="{FF2B5EF4-FFF2-40B4-BE49-F238E27FC236}">
                <a16:creationId xmlns:a16="http://schemas.microsoft.com/office/drawing/2014/main" id="{DAC996FE-E1A2-4FCF-BF26-E53E5AC09C79}"/>
              </a:ext>
            </a:extLst>
          </p:cNvPr>
          <p:cNvSpPr/>
          <p:nvPr/>
        </p:nvSpPr>
        <p:spPr bwMode="auto">
          <a:xfrm>
            <a:off x="1239245" y="2661798"/>
            <a:ext cx="2854822" cy="3243702"/>
          </a:xfrm>
          <a:prstGeom prst="roundRect">
            <a:avLst>
              <a:gd name="adj" fmla="val 0"/>
            </a:avLst>
          </a:prstGeom>
          <a:solidFill>
            <a:schemeClr val="accent1">
              <a:lumMod val="20000"/>
              <a:lumOff val="80000"/>
              <a:alpha val="50000"/>
            </a:schemeClr>
          </a:solidFill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38100" dist="381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1600" indent="-101600" algn="ctr" defTabSz="1043056" eaLnBrk="0" hangingPunct="0">
              <a:lnSpc>
                <a:spcPct val="90000"/>
              </a:lnSpc>
              <a:buSzPct val="140000"/>
              <a:defRPr/>
            </a:pPr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B0600000101010101" charset="0"/>
            </a:endParaRPr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7011119B-DF67-4984-AC97-3E94FB0A6C18}"/>
              </a:ext>
            </a:extLst>
          </p:cNvPr>
          <p:cNvSpPr/>
          <p:nvPr/>
        </p:nvSpPr>
        <p:spPr>
          <a:xfrm>
            <a:off x="1388419" y="3952625"/>
            <a:ext cx="723452" cy="4675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spc="-30" dirty="0">
                <a:ln>
                  <a:solidFill>
                    <a:srgbClr val="6D88AF">
                      <a:alpha val="0"/>
                    </a:srgb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latin typeface="Montserrat" panose="020B0600000101010101" charset="0"/>
              </a:rPr>
              <a:t>L0 Data</a:t>
            </a:r>
            <a:endParaRPr lang="ko-KR" altLang="en-US" sz="1200" b="1" spc="-30" dirty="0">
              <a:ln>
                <a:solidFill>
                  <a:srgbClr val="6D88AF">
                    <a:alpha val="0"/>
                  </a:srgb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latin typeface="Montserrat" panose="020B0600000101010101" charset="0"/>
            </a:endParaRPr>
          </a:p>
        </p:txBody>
      </p:sp>
      <p:cxnSp>
        <p:nvCxnSpPr>
          <p:cNvPr id="42" name="직선 화살표 연결선 41">
            <a:extLst>
              <a:ext uri="{FF2B5EF4-FFF2-40B4-BE49-F238E27FC236}">
                <a16:creationId xmlns:a16="http://schemas.microsoft.com/office/drawing/2014/main" id="{2B4F38AE-4ED3-48BB-B940-35672343575F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1750145" y="3541385"/>
            <a:ext cx="0" cy="411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" name="모서리가 둥근 직사각형 585">
            <a:extLst>
              <a:ext uri="{FF2B5EF4-FFF2-40B4-BE49-F238E27FC236}">
                <a16:creationId xmlns:a16="http://schemas.microsoft.com/office/drawing/2014/main" id="{34075945-E4B0-43DF-BF23-14646C41479C}"/>
              </a:ext>
            </a:extLst>
          </p:cNvPr>
          <p:cNvSpPr/>
          <p:nvPr/>
        </p:nvSpPr>
        <p:spPr bwMode="auto">
          <a:xfrm>
            <a:off x="1239719" y="2223928"/>
            <a:ext cx="2854823" cy="366829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3175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8100" dist="381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1600" indent="-101600" algn="ctr" defTabSz="1043056" eaLnBrk="0" hangingPunct="0">
              <a:lnSpc>
                <a:spcPct val="90000"/>
              </a:lnSpc>
              <a:buSzPct val="140000"/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Montserrat" panose="020B0600000101010101" charset="0"/>
              </a:rPr>
              <a:t>KOMPSAT Product</a:t>
            </a:r>
            <a:endParaRPr lang="ko-KR" altLang="en-US" sz="1400" b="1" dirty="0">
              <a:solidFill>
                <a:schemeClr val="bg1"/>
              </a:solidFill>
              <a:latin typeface="Montserrat" panose="020B0600000101010101" charset="0"/>
            </a:endParaRPr>
          </a:p>
        </p:txBody>
      </p:sp>
      <p:sp>
        <p:nvSpPr>
          <p:cNvPr id="44" name="모서리가 둥근 직사각형 81">
            <a:extLst>
              <a:ext uri="{FF2B5EF4-FFF2-40B4-BE49-F238E27FC236}">
                <a16:creationId xmlns:a16="http://schemas.microsoft.com/office/drawing/2014/main" id="{70020AA8-E356-44B2-AF6A-8BCE0137AD70}"/>
              </a:ext>
            </a:extLst>
          </p:cNvPr>
          <p:cNvSpPr/>
          <p:nvPr/>
        </p:nvSpPr>
        <p:spPr>
          <a:xfrm>
            <a:off x="2328541" y="3174886"/>
            <a:ext cx="1141573" cy="806869"/>
          </a:xfrm>
          <a:prstGeom prst="roundRect">
            <a:avLst>
              <a:gd name="adj" fmla="val 31947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kumimoji="1" lang="en-US" altLang="ko-KR" sz="1200" dirty="0">
                <a:solidFill>
                  <a:schemeClr val="bg1"/>
                </a:solidFill>
                <a:latin typeface="Montserrat" panose="020B0600000101010101" charset="0"/>
              </a:rPr>
              <a:t>K3/3A</a:t>
            </a:r>
          </a:p>
          <a:p>
            <a:pPr algn="ctr" latinLnBrk="0"/>
            <a:r>
              <a:rPr kumimoji="1" lang="en-US" altLang="ko-KR" sz="1200" dirty="0">
                <a:solidFill>
                  <a:schemeClr val="bg1"/>
                </a:solidFill>
                <a:latin typeface="Montserrat" panose="020B0600000101010101" charset="0"/>
              </a:rPr>
              <a:t>Level</a:t>
            </a:r>
          </a:p>
          <a:p>
            <a:pPr algn="ctr" latinLnBrk="0"/>
            <a:r>
              <a:rPr kumimoji="1" lang="en-US" altLang="ko-KR" sz="1200" dirty="0">
                <a:solidFill>
                  <a:schemeClr val="bg1"/>
                </a:solidFill>
                <a:latin typeface="Montserrat" panose="020B0600000101010101" charset="0"/>
              </a:rPr>
              <a:t>Processor</a:t>
            </a:r>
          </a:p>
        </p:txBody>
      </p:sp>
      <p:sp>
        <p:nvSpPr>
          <p:cNvPr id="45" name="모서리가 둥근 직사각형 81">
            <a:extLst>
              <a:ext uri="{FF2B5EF4-FFF2-40B4-BE49-F238E27FC236}">
                <a16:creationId xmlns:a16="http://schemas.microsoft.com/office/drawing/2014/main" id="{71B07FA5-6836-46ED-A0B9-02D452839013}"/>
              </a:ext>
            </a:extLst>
          </p:cNvPr>
          <p:cNvSpPr/>
          <p:nvPr/>
        </p:nvSpPr>
        <p:spPr>
          <a:xfrm>
            <a:off x="2328542" y="4450054"/>
            <a:ext cx="1141572" cy="806869"/>
          </a:xfrm>
          <a:prstGeom prst="roundRect">
            <a:avLst>
              <a:gd name="adj" fmla="val 31947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kumimoji="1" lang="en-US" altLang="ko-KR" sz="1200" dirty="0">
                <a:solidFill>
                  <a:schemeClr val="bg1"/>
                </a:solidFill>
                <a:latin typeface="Montserrat" panose="020B0600000101010101" charset="0"/>
              </a:rPr>
              <a:t>K5</a:t>
            </a:r>
          </a:p>
          <a:p>
            <a:pPr algn="ctr" latinLnBrk="0"/>
            <a:r>
              <a:rPr kumimoji="1" lang="en-US" altLang="ko-KR" sz="1200" dirty="0">
                <a:solidFill>
                  <a:schemeClr val="bg1"/>
                </a:solidFill>
                <a:latin typeface="Montserrat" panose="020B0600000101010101" charset="0"/>
              </a:rPr>
              <a:t>Level</a:t>
            </a:r>
          </a:p>
          <a:p>
            <a:pPr algn="ctr" latinLnBrk="0"/>
            <a:r>
              <a:rPr kumimoji="1" lang="en-US" altLang="ko-KR" sz="1200" dirty="0">
                <a:solidFill>
                  <a:schemeClr val="bg1"/>
                </a:solidFill>
                <a:latin typeface="Montserrat" panose="020B0600000101010101" charset="0"/>
              </a:rPr>
              <a:t>Processor</a:t>
            </a:r>
          </a:p>
        </p:txBody>
      </p:sp>
      <p:cxnSp>
        <p:nvCxnSpPr>
          <p:cNvPr id="46" name="연결선: 꺾임 45">
            <a:extLst>
              <a:ext uri="{FF2B5EF4-FFF2-40B4-BE49-F238E27FC236}">
                <a16:creationId xmlns:a16="http://schemas.microsoft.com/office/drawing/2014/main" id="{A1F157CE-99A8-4A99-AFBD-AAD035D759A9}"/>
              </a:ext>
            </a:extLst>
          </p:cNvPr>
          <p:cNvCxnSpPr>
            <a:cxnSpLocks/>
            <a:stCxn id="41" idx="6"/>
            <a:endCxn id="44" idx="1"/>
          </p:cNvCxnSpPr>
          <p:nvPr/>
        </p:nvCxnSpPr>
        <p:spPr>
          <a:xfrm flipV="1">
            <a:off x="2111871" y="3578321"/>
            <a:ext cx="216670" cy="60806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연결선: 꺾임 46">
            <a:extLst>
              <a:ext uri="{FF2B5EF4-FFF2-40B4-BE49-F238E27FC236}">
                <a16:creationId xmlns:a16="http://schemas.microsoft.com/office/drawing/2014/main" id="{AEC4251F-8BA3-4563-BF9A-6B59BEECBD55}"/>
              </a:ext>
            </a:extLst>
          </p:cNvPr>
          <p:cNvCxnSpPr>
            <a:cxnSpLocks/>
            <a:stCxn id="41" idx="6"/>
            <a:endCxn id="45" idx="1"/>
          </p:cNvCxnSpPr>
          <p:nvPr/>
        </p:nvCxnSpPr>
        <p:spPr>
          <a:xfrm>
            <a:off x="2111871" y="4186384"/>
            <a:ext cx="216671" cy="66710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2868AC79-D4E1-4181-93D8-FE675C8DE746}"/>
              </a:ext>
            </a:extLst>
          </p:cNvPr>
          <p:cNvCxnSpPr>
            <a:cxnSpLocks/>
            <a:stCxn id="44" idx="3"/>
            <a:endCxn id="14" idx="1"/>
          </p:cNvCxnSpPr>
          <p:nvPr/>
        </p:nvCxnSpPr>
        <p:spPr>
          <a:xfrm>
            <a:off x="3470114" y="3578321"/>
            <a:ext cx="1340581" cy="4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8977FF97-322D-493D-9F0B-9872CF756B4C}"/>
              </a:ext>
            </a:extLst>
          </p:cNvPr>
          <p:cNvCxnSpPr>
            <a:cxnSpLocks/>
            <a:stCxn id="45" idx="3"/>
            <a:endCxn id="26" idx="1"/>
          </p:cNvCxnSpPr>
          <p:nvPr/>
        </p:nvCxnSpPr>
        <p:spPr>
          <a:xfrm flipV="1">
            <a:off x="3470114" y="4851265"/>
            <a:ext cx="1337138" cy="2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0" name="그림 49">
            <a:extLst>
              <a:ext uri="{FF2B5EF4-FFF2-40B4-BE49-F238E27FC236}">
                <a16:creationId xmlns:a16="http://schemas.microsoft.com/office/drawing/2014/main" id="{4D6D822D-9903-4C3F-A984-272A833C57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9245" y="2677086"/>
            <a:ext cx="1225776" cy="86525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D1489F0-07F2-4FFD-8B14-40AF9D0E7CE3}"/>
              </a:ext>
            </a:extLst>
          </p:cNvPr>
          <p:cNvSpPr txBox="1"/>
          <p:nvPr/>
        </p:nvSpPr>
        <p:spPr>
          <a:xfrm>
            <a:off x="3512479" y="3228945"/>
            <a:ext cx="749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Montserrat" panose="020B0600000101010101" charset="0"/>
              </a:rPr>
              <a:t>K3/3A 1R/1G</a:t>
            </a:r>
            <a:endParaRPr lang="ko-KR" altLang="en-US" sz="1000" dirty="0">
              <a:latin typeface="Montserrat" panose="020B0600000101010101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35AEB21-2C15-4D55-9328-AD1DFB125AC0}"/>
              </a:ext>
            </a:extLst>
          </p:cNvPr>
          <p:cNvSpPr txBox="1"/>
          <p:nvPr/>
        </p:nvSpPr>
        <p:spPr>
          <a:xfrm>
            <a:off x="3533698" y="4447831"/>
            <a:ext cx="465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atin typeface="Montserrat" panose="020B0600000101010101" charset="0"/>
              </a:rPr>
              <a:t>K5 L1A</a:t>
            </a:r>
            <a:endParaRPr lang="ko-KR" altLang="en-US" sz="1000" dirty="0">
              <a:latin typeface="Montserrat" panose="020B0600000101010101" charset="0"/>
            </a:endParaRPr>
          </a:p>
        </p:txBody>
      </p:sp>
      <p:sp>
        <p:nvSpPr>
          <p:cNvPr id="53" name="모서리가 둥근 직사각형 82">
            <a:extLst>
              <a:ext uri="{FF2B5EF4-FFF2-40B4-BE49-F238E27FC236}">
                <a16:creationId xmlns:a16="http://schemas.microsoft.com/office/drawing/2014/main" id="{3709BC4C-A70A-4E8E-BF87-F5D7002969C3}"/>
              </a:ext>
            </a:extLst>
          </p:cNvPr>
          <p:cNvSpPr/>
          <p:nvPr/>
        </p:nvSpPr>
        <p:spPr>
          <a:xfrm>
            <a:off x="6376542" y="3061228"/>
            <a:ext cx="1329851" cy="1042918"/>
          </a:xfrm>
          <a:prstGeom prst="roundRect">
            <a:avLst>
              <a:gd name="adj" fmla="val 31947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/>
            <a:r>
              <a:rPr kumimoji="1" lang="en-US" altLang="ko-KR" sz="1200" dirty="0">
                <a:solidFill>
                  <a:schemeClr val="bg1"/>
                </a:solidFill>
                <a:latin typeface="Montserrat" panose="020B0600000101010101" charset="0"/>
              </a:rPr>
              <a:t>ARD SR Processing</a:t>
            </a:r>
          </a:p>
        </p:txBody>
      </p:sp>
    </p:spTree>
    <p:extLst>
      <p:ext uri="{BB962C8B-B14F-4D97-AF65-F5344CB8AC3E}">
        <p14:creationId xmlns:p14="http://schemas.microsoft.com/office/powerpoint/2010/main" val="1260432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357105" y="1290957"/>
            <a:ext cx="1111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System Preliminary Design</a:t>
            </a:r>
            <a:r>
              <a:rPr lang="en-US" altLang="ko-KR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(2/4)</a:t>
            </a:r>
            <a:endParaRPr lang="en-US" altLang="ko-KR" dirty="0"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ARD product</a:t>
            </a:r>
          </a:p>
        </p:txBody>
      </p:sp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400"/>
            </a:pP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 (15/18)</a:t>
            </a:r>
            <a:endParaRPr lang="en-GB" altLang="ko-KR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277DA9-4F00-47B3-BF65-A89F8EF14AA0}"/>
              </a:ext>
            </a:extLst>
          </p:cNvPr>
          <p:cNvSpPr txBox="1"/>
          <p:nvPr/>
        </p:nvSpPr>
        <p:spPr>
          <a:xfrm>
            <a:off x="1840164" y="2540181"/>
            <a:ext cx="886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Montserrat" panose="020B0600000101010101" charset="0"/>
              </a:rPr>
              <a:t>Sensors</a:t>
            </a:r>
            <a:endParaRPr lang="ko-KR" altLang="en-US" dirty="0">
              <a:latin typeface="Montserrat" panose="020B0600000101010101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30F65D-7FA3-470F-ABE2-9F24B8ADFDBC}"/>
              </a:ext>
            </a:extLst>
          </p:cNvPr>
          <p:cNvSpPr txBox="1"/>
          <p:nvPr/>
        </p:nvSpPr>
        <p:spPr>
          <a:xfrm>
            <a:off x="4466207" y="2540181"/>
            <a:ext cx="17107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Montserrat" panose="020B0600000101010101" charset="0"/>
              </a:rPr>
              <a:t>Product Families</a:t>
            </a:r>
            <a:endParaRPr lang="ko-KR" altLang="en-US" dirty="0">
              <a:latin typeface="Montserrat" panose="020B0600000101010101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A47504-E2E6-4A2E-8ED9-212FCA9BBC17}"/>
              </a:ext>
            </a:extLst>
          </p:cNvPr>
          <p:cNvSpPr txBox="1"/>
          <p:nvPr/>
        </p:nvSpPr>
        <p:spPr>
          <a:xfrm>
            <a:off x="8558512" y="2540181"/>
            <a:ext cx="16514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Montserrat" panose="020B0600000101010101" charset="0"/>
              </a:rPr>
              <a:t>K-ARD Products</a:t>
            </a:r>
            <a:endParaRPr lang="ko-KR" altLang="en-US" dirty="0">
              <a:latin typeface="Montserrat" panose="020B0600000101010101" charset="0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97F5E75A-C405-4913-A004-E521C4B9D007}"/>
              </a:ext>
            </a:extLst>
          </p:cNvPr>
          <p:cNvGrpSpPr/>
          <p:nvPr/>
        </p:nvGrpSpPr>
        <p:grpSpPr>
          <a:xfrm>
            <a:off x="1535885" y="3196585"/>
            <a:ext cx="9462083" cy="2146429"/>
            <a:chOff x="311092" y="2233414"/>
            <a:chExt cx="9462083" cy="2146429"/>
          </a:xfrm>
        </p:grpSpPr>
        <p:sp>
          <p:nvSpPr>
            <p:cNvPr id="21" name="모서리가 둥근 직사각형 2">
              <a:extLst>
                <a:ext uri="{FF2B5EF4-FFF2-40B4-BE49-F238E27FC236}">
                  <a16:creationId xmlns:a16="http://schemas.microsoft.com/office/drawing/2014/main" id="{0FDB5CCB-59B7-43C3-AE81-BE3EC0AB4A76}"/>
                </a:ext>
              </a:extLst>
            </p:cNvPr>
            <p:cNvSpPr/>
            <p:nvPr/>
          </p:nvSpPr>
          <p:spPr>
            <a:xfrm>
              <a:off x="311092" y="2741107"/>
              <a:ext cx="1645147" cy="379544"/>
            </a:xfrm>
            <a:prstGeom prst="roundRect">
              <a:avLst/>
            </a:prstGeom>
            <a:solidFill>
              <a:srgbClr val="4F81BD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>
                  <a:latin typeface="Montserrat" panose="020B0600000101010101" charset="0"/>
                </a:rPr>
                <a:t>KOMPSAT Optical</a:t>
              </a:r>
              <a:endParaRPr lang="ko-KR" altLang="en-US" sz="1200" dirty="0">
                <a:latin typeface="Montserrat" panose="020B0600000101010101" charset="0"/>
              </a:endParaRPr>
            </a:p>
          </p:txBody>
        </p:sp>
        <p:sp>
          <p:nvSpPr>
            <p:cNvPr id="22" name="모서리가 둥근 직사각형 13">
              <a:extLst>
                <a:ext uri="{FF2B5EF4-FFF2-40B4-BE49-F238E27FC236}">
                  <a16:creationId xmlns:a16="http://schemas.microsoft.com/office/drawing/2014/main" id="{9714AD77-E73F-4EC7-887D-A6ED2DA28082}"/>
                </a:ext>
              </a:extLst>
            </p:cNvPr>
            <p:cNvSpPr/>
            <p:nvPr/>
          </p:nvSpPr>
          <p:spPr>
            <a:xfrm>
              <a:off x="2863856" y="2423957"/>
              <a:ext cx="2616226" cy="1816899"/>
            </a:xfrm>
            <a:prstGeom prst="roundRect">
              <a:avLst>
                <a:gd name="adj" fmla="val 1317"/>
              </a:avLst>
            </a:prstGeom>
            <a:solidFill>
              <a:srgbClr val="4F81BD"/>
            </a:solidFill>
            <a:ln>
              <a:solidFill>
                <a:srgbClr val="90CE5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ko-KR" sz="1200" dirty="0">
                  <a:latin typeface="Montserrat" panose="020B0600000101010101" charset="0"/>
                </a:rPr>
                <a:t>CARD4L PRODUCT FAMILY </a:t>
              </a:r>
            </a:p>
            <a:p>
              <a:pPr algn="ctr"/>
              <a:r>
                <a:rPr lang="en-US" altLang="ko-KR" sz="1200" dirty="0">
                  <a:latin typeface="Montserrat" panose="020B0600000101010101" charset="0"/>
                </a:rPr>
                <a:t>Surface Reflectance</a:t>
              </a:r>
            </a:p>
            <a:p>
              <a:pPr algn="ctr"/>
              <a:endParaRPr lang="en-US" altLang="ko-KR" sz="1200" dirty="0">
                <a:latin typeface="Montserrat" panose="020B0600000101010101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latin typeface="Montserrat" panose="020B0600000101010101" charset="0"/>
                </a:rPr>
                <a:t>General Metadata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latin typeface="Montserrat" panose="020B0600000101010101" charset="0"/>
                </a:rPr>
                <a:t>Quality Metadata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latin typeface="Montserrat" panose="020B0600000101010101" charset="0"/>
                </a:rPr>
                <a:t>Measurement Calibration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latin typeface="Montserrat" panose="020B0600000101010101" charset="0"/>
                </a:rPr>
                <a:t>Geometric Calibration</a:t>
              </a:r>
              <a:endParaRPr lang="ko-KR" altLang="en-US" sz="1200" dirty="0">
                <a:latin typeface="Montserrat" panose="020B0600000101010101" charset="0"/>
              </a:endParaRPr>
            </a:p>
          </p:txBody>
        </p:sp>
        <p:sp>
          <p:nvSpPr>
            <p:cNvPr id="23" name="모서리가 둥근 직사각형 16">
              <a:extLst>
                <a:ext uri="{FF2B5EF4-FFF2-40B4-BE49-F238E27FC236}">
                  <a16:creationId xmlns:a16="http://schemas.microsoft.com/office/drawing/2014/main" id="{279DAABF-9737-447D-AAB0-E315A9000D37}"/>
                </a:ext>
              </a:extLst>
            </p:cNvPr>
            <p:cNvSpPr/>
            <p:nvPr/>
          </p:nvSpPr>
          <p:spPr>
            <a:xfrm>
              <a:off x="311092" y="3429748"/>
              <a:ext cx="1645147" cy="379544"/>
            </a:xfrm>
            <a:prstGeom prst="roundRect">
              <a:avLst/>
            </a:prstGeom>
            <a:solidFill>
              <a:srgbClr val="4F81BD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200" dirty="0">
                  <a:solidFill>
                    <a:schemeClr val="bg1">
                      <a:lumMod val="75000"/>
                    </a:schemeClr>
                  </a:solidFill>
                  <a:latin typeface="Montserrat" panose="020B0600000101010101" charset="0"/>
                </a:rPr>
                <a:t>KOMPSAT SAR</a:t>
              </a:r>
              <a:endParaRPr lang="ko-KR" altLang="en-US" sz="1200" dirty="0">
                <a:solidFill>
                  <a:schemeClr val="bg1">
                    <a:lumMod val="75000"/>
                  </a:schemeClr>
                </a:solidFill>
                <a:latin typeface="Montserrat" panose="020B0600000101010101" charset="0"/>
              </a:endParaRPr>
            </a:p>
          </p:txBody>
        </p:sp>
        <p:sp>
          <p:nvSpPr>
            <p:cNvPr id="24" name="모서리가 둥근 직사각형 18">
              <a:extLst>
                <a:ext uri="{FF2B5EF4-FFF2-40B4-BE49-F238E27FC236}">
                  <a16:creationId xmlns:a16="http://schemas.microsoft.com/office/drawing/2014/main" id="{0E623B01-7851-4217-A026-E05355B27F45}"/>
                </a:ext>
              </a:extLst>
            </p:cNvPr>
            <p:cNvSpPr/>
            <p:nvPr/>
          </p:nvSpPr>
          <p:spPr>
            <a:xfrm>
              <a:off x="6850722" y="2233414"/>
              <a:ext cx="2922453" cy="304810"/>
            </a:xfrm>
            <a:prstGeom prst="roundRect">
              <a:avLst/>
            </a:prstGeom>
            <a:gradFill flip="none" rotWithShape="1">
              <a:gsLst>
                <a:gs pos="0">
                  <a:srgbClr val="D99694">
                    <a:shade val="30000"/>
                    <a:satMod val="115000"/>
                  </a:srgbClr>
                </a:gs>
                <a:gs pos="53000">
                  <a:srgbClr val="D99694">
                    <a:shade val="67500"/>
                    <a:satMod val="115000"/>
                  </a:srgbClr>
                </a:gs>
                <a:gs pos="100000">
                  <a:srgbClr val="D99694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050" dirty="0">
                  <a:latin typeface="Montserrat" panose="020B0600000101010101" charset="0"/>
                </a:rPr>
                <a:t>General ARD Metadata</a:t>
              </a:r>
            </a:p>
          </p:txBody>
        </p:sp>
        <p:sp>
          <p:nvSpPr>
            <p:cNvPr id="25" name="모서리가 둥근 직사각형 19">
              <a:extLst>
                <a:ext uri="{FF2B5EF4-FFF2-40B4-BE49-F238E27FC236}">
                  <a16:creationId xmlns:a16="http://schemas.microsoft.com/office/drawing/2014/main" id="{C9351D99-C24D-462C-92CB-B716FA955A92}"/>
                </a:ext>
              </a:extLst>
            </p:cNvPr>
            <p:cNvSpPr/>
            <p:nvPr/>
          </p:nvSpPr>
          <p:spPr>
            <a:xfrm>
              <a:off x="6850720" y="2601713"/>
              <a:ext cx="2922453" cy="304810"/>
            </a:xfrm>
            <a:prstGeom prst="roundRect">
              <a:avLst/>
            </a:prstGeom>
            <a:gradFill flip="none" rotWithShape="1">
              <a:gsLst>
                <a:gs pos="0">
                  <a:srgbClr val="D99694">
                    <a:shade val="30000"/>
                    <a:satMod val="115000"/>
                  </a:srgbClr>
                </a:gs>
                <a:gs pos="53000">
                  <a:srgbClr val="D99694">
                    <a:shade val="67500"/>
                    <a:satMod val="115000"/>
                  </a:srgbClr>
                </a:gs>
                <a:gs pos="100000">
                  <a:srgbClr val="D99694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050" dirty="0">
                  <a:latin typeface="Montserrat" panose="020B0600000101010101" charset="0"/>
                </a:rPr>
                <a:t>Surface reflectance - Image</a:t>
              </a:r>
            </a:p>
          </p:txBody>
        </p:sp>
        <p:sp>
          <p:nvSpPr>
            <p:cNvPr id="26" name="모서리가 둥근 직사각형 31">
              <a:extLst>
                <a:ext uri="{FF2B5EF4-FFF2-40B4-BE49-F238E27FC236}">
                  <a16:creationId xmlns:a16="http://schemas.microsoft.com/office/drawing/2014/main" id="{204F21B8-AD2D-4565-A357-FF69F8DCD155}"/>
                </a:ext>
              </a:extLst>
            </p:cNvPr>
            <p:cNvSpPr/>
            <p:nvPr/>
          </p:nvSpPr>
          <p:spPr>
            <a:xfrm>
              <a:off x="6850722" y="4075033"/>
              <a:ext cx="2922452" cy="304810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050" dirty="0">
                  <a:latin typeface="Montserrat" panose="020B0600000101010101" charset="0"/>
                </a:rPr>
                <a:t>Thumbnail </a:t>
              </a:r>
            </a:p>
          </p:txBody>
        </p:sp>
        <p:cxnSp>
          <p:nvCxnSpPr>
            <p:cNvPr id="27" name="구부러진 연결선 37">
              <a:extLst>
                <a:ext uri="{FF2B5EF4-FFF2-40B4-BE49-F238E27FC236}">
                  <a16:creationId xmlns:a16="http://schemas.microsoft.com/office/drawing/2014/main" id="{19AA253F-2ED2-4FDB-82CB-D09D3F2601D9}"/>
                </a:ext>
              </a:extLst>
            </p:cNvPr>
            <p:cNvCxnSpPr>
              <a:stCxn id="21" idx="3"/>
              <a:endCxn id="22" idx="1"/>
            </p:cNvCxnSpPr>
            <p:nvPr/>
          </p:nvCxnSpPr>
          <p:spPr>
            <a:xfrm>
              <a:off x="1956239" y="2930880"/>
              <a:ext cx="907617" cy="401527"/>
            </a:xfrm>
            <a:prstGeom prst="curvedConnector3">
              <a:avLst/>
            </a:prstGeom>
            <a:ln>
              <a:solidFill>
                <a:srgbClr val="94D15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구부러진 연결선 40">
              <a:extLst>
                <a:ext uri="{FF2B5EF4-FFF2-40B4-BE49-F238E27FC236}">
                  <a16:creationId xmlns:a16="http://schemas.microsoft.com/office/drawing/2014/main" id="{1C6C3C6A-A1AC-4321-ABF8-537EFA8AE10E}"/>
                </a:ext>
              </a:extLst>
            </p:cNvPr>
            <p:cNvCxnSpPr>
              <a:stCxn id="23" idx="3"/>
              <a:endCxn id="22" idx="1"/>
            </p:cNvCxnSpPr>
            <p:nvPr/>
          </p:nvCxnSpPr>
          <p:spPr>
            <a:xfrm flipV="1">
              <a:off x="1956239" y="3332407"/>
              <a:ext cx="907617" cy="287114"/>
            </a:xfrm>
            <a:prstGeom prst="curvedConnector3">
              <a:avLst/>
            </a:prstGeom>
            <a:ln>
              <a:solidFill>
                <a:srgbClr val="4F81B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구부러진 연결선 43">
              <a:extLst>
                <a:ext uri="{FF2B5EF4-FFF2-40B4-BE49-F238E27FC236}">
                  <a16:creationId xmlns:a16="http://schemas.microsoft.com/office/drawing/2014/main" id="{6696B40E-1256-430D-93C6-2368D0A99BD6}"/>
                </a:ext>
              </a:extLst>
            </p:cNvPr>
            <p:cNvCxnSpPr>
              <a:cxnSpLocks/>
              <a:stCxn id="22" idx="3"/>
              <a:endCxn id="24" idx="1"/>
            </p:cNvCxnSpPr>
            <p:nvPr/>
          </p:nvCxnSpPr>
          <p:spPr>
            <a:xfrm flipV="1">
              <a:off x="5480082" y="2385819"/>
              <a:ext cx="1370640" cy="946588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84545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구부러진 연결선 46">
              <a:extLst>
                <a:ext uri="{FF2B5EF4-FFF2-40B4-BE49-F238E27FC236}">
                  <a16:creationId xmlns:a16="http://schemas.microsoft.com/office/drawing/2014/main" id="{6941F85F-4012-4F5B-955D-97787A9A1CD9}"/>
                </a:ext>
              </a:extLst>
            </p:cNvPr>
            <p:cNvCxnSpPr>
              <a:cxnSpLocks/>
              <a:stCxn id="22" idx="3"/>
              <a:endCxn id="25" idx="1"/>
            </p:cNvCxnSpPr>
            <p:nvPr/>
          </p:nvCxnSpPr>
          <p:spPr>
            <a:xfrm flipV="1">
              <a:off x="5480082" y="2754118"/>
              <a:ext cx="1370638" cy="578289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84545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모서리가 둥근 직사각형 57">
              <a:extLst>
                <a:ext uri="{FF2B5EF4-FFF2-40B4-BE49-F238E27FC236}">
                  <a16:creationId xmlns:a16="http://schemas.microsoft.com/office/drawing/2014/main" id="{7B16D844-4B2C-4BBA-9213-99C1E8777375}"/>
                </a:ext>
              </a:extLst>
            </p:cNvPr>
            <p:cNvSpPr/>
            <p:nvPr/>
          </p:nvSpPr>
          <p:spPr>
            <a:xfrm>
              <a:off x="6850720" y="2975066"/>
              <a:ext cx="2922453" cy="304810"/>
            </a:xfrm>
            <a:prstGeom prst="roundRect">
              <a:avLst/>
            </a:prstGeom>
            <a:gradFill flip="none" rotWithShape="1">
              <a:gsLst>
                <a:gs pos="0">
                  <a:srgbClr val="93CDDD">
                    <a:shade val="30000"/>
                    <a:satMod val="115000"/>
                  </a:srgbClr>
                </a:gs>
                <a:gs pos="50000">
                  <a:srgbClr val="93CDDD">
                    <a:shade val="67500"/>
                    <a:satMod val="115000"/>
                  </a:srgbClr>
                </a:gs>
                <a:gs pos="100000">
                  <a:srgbClr val="93CDDD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050" dirty="0">
                  <a:latin typeface="Montserrat" panose="020B0600000101010101" charset="0"/>
                </a:rPr>
                <a:t>Pixel Metadata – Cloud Mask</a:t>
              </a:r>
            </a:p>
          </p:txBody>
        </p:sp>
        <p:sp>
          <p:nvSpPr>
            <p:cNvPr id="32" name="모서리가 둥근 직사각형 58">
              <a:extLst>
                <a:ext uri="{FF2B5EF4-FFF2-40B4-BE49-F238E27FC236}">
                  <a16:creationId xmlns:a16="http://schemas.microsoft.com/office/drawing/2014/main" id="{EEC27222-2BF1-4559-A140-B28BC9903C55}"/>
                </a:ext>
              </a:extLst>
            </p:cNvPr>
            <p:cNvSpPr/>
            <p:nvPr/>
          </p:nvSpPr>
          <p:spPr>
            <a:xfrm>
              <a:off x="6850720" y="3342138"/>
              <a:ext cx="2922453" cy="304810"/>
            </a:xfrm>
            <a:prstGeom prst="roundRect">
              <a:avLst/>
            </a:prstGeom>
            <a:gradFill flip="none" rotWithShape="1">
              <a:gsLst>
                <a:gs pos="0">
                  <a:srgbClr val="93CDDD">
                    <a:shade val="30000"/>
                    <a:satMod val="115000"/>
                  </a:srgbClr>
                </a:gs>
                <a:gs pos="50000">
                  <a:srgbClr val="93CDDD">
                    <a:shade val="67500"/>
                    <a:satMod val="115000"/>
                  </a:srgbClr>
                </a:gs>
                <a:gs pos="100000">
                  <a:srgbClr val="93CDDD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050" dirty="0">
                  <a:latin typeface="Montserrat" panose="020B0600000101010101" charset="0"/>
                </a:rPr>
                <a:t>Pixel Metadata – QR(Quality Assessment)</a:t>
              </a:r>
            </a:p>
          </p:txBody>
        </p:sp>
        <p:sp>
          <p:nvSpPr>
            <p:cNvPr id="33" name="모서리가 둥근 직사각형 59">
              <a:extLst>
                <a:ext uri="{FF2B5EF4-FFF2-40B4-BE49-F238E27FC236}">
                  <a16:creationId xmlns:a16="http://schemas.microsoft.com/office/drawing/2014/main" id="{DA890AE0-1C1A-44F3-9319-DB6B4A49F56F}"/>
                </a:ext>
              </a:extLst>
            </p:cNvPr>
            <p:cNvSpPr/>
            <p:nvPr/>
          </p:nvSpPr>
          <p:spPr>
            <a:xfrm>
              <a:off x="6850720" y="3708585"/>
              <a:ext cx="2922453" cy="304810"/>
            </a:xfrm>
            <a:prstGeom prst="roundRect">
              <a:avLst/>
            </a:prstGeom>
            <a:solidFill>
              <a:srgbClr val="A6A6A6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ko-KR" sz="1050" dirty="0">
                  <a:latin typeface="Montserrat" panose="020B0600000101010101" charset="0"/>
                </a:rPr>
                <a:t>TCI(True Color Image)</a:t>
              </a:r>
            </a:p>
          </p:txBody>
        </p:sp>
        <p:cxnSp>
          <p:nvCxnSpPr>
            <p:cNvPr id="34" name="구부러진 연결선 25">
              <a:extLst>
                <a:ext uri="{FF2B5EF4-FFF2-40B4-BE49-F238E27FC236}">
                  <a16:creationId xmlns:a16="http://schemas.microsoft.com/office/drawing/2014/main" id="{0130862A-0899-4791-9E3B-6F6F65E9800F}"/>
                </a:ext>
              </a:extLst>
            </p:cNvPr>
            <p:cNvCxnSpPr>
              <a:cxnSpLocks/>
              <a:stCxn id="22" idx="3"/>
              <a:endCxn id="31" idx="1"/>
            </p:cNvCxnSpPr>
            <p:nvPr/>
          </p:nvCxnSpPr>
          <p:spPr>
            <a:xfrm flipV="1">
              <a:off x="5480082" y="3127471"/>
              <a:ext cx="1370638" cy="20493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537D8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구부러진 연결선 28">
              <a:extLst>
                <a:ext uri="{FF2B5EF4-FFF2-40B4-BE49-F238E27FC236}">
                  <a16:creationId xmlns:a16="http://schemas.microsoft.com/office/drawing/2014/main" id="{0A16B90B-F8CA-4083-8302-0B89AFA0C200}"/>
                </a:ext>
              </a:extLst>
            </p:cNvPr>
            <p:cNvCxnSpPr>
              <a:cxnSpLocks/>
              <a:stCxn id="22" idx="3"/>
              <a:endCxn id="32" idx="1"/>
            </p:cNvCxnSpPr>
            <p:nvPr/>
          </p:nvCxnSpPr>
          <p:spPr>
            <a:xfrm>
              <a:off x="5480082" y="3332407"/>
              <a:ext cx="1370638" cy="16213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537D8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구부러진 연결선 32">
              <a:extLst>
                <a:ext uri="{FF2B5EF4-FFF2-40B4-BE49-F238E27FC236}">
                  <a16:creationId xmlns:a16="http://schemas.microsoft.com/office/drawing/2014/main" id="{AA7DA126-02B5-4242-A98D-23AC87BBEC12}"/>
                </a:ext>
              </a:extLst>
            </p:cNvPr>
            <p:cNvCxnSpPr>
              <a:cxnSpLocks/>
              <a:stCxn id="22" idx="3"/>
              <a:endCxn id="33" idx="1"/>
            </p:cNvCxnSpPr>
            <p:nvPr/>
          </p:nvCxnSpPr>
          <p:spPr>
            <a:xfrm>
              <a:off x="5480082" y="3332407"/>
              <a:ext cx="1370638" cy="528583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A6A6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구부러진 연결선 34">
              <a:extLst>
                <a:ext uri="{FF2B5EF4-FFF2-40B4-BE49-F238E27FC236}">
                  <a16:creationId xmlns:a16="http://schemas.microsoft.com/office/drawing/2014/main" id="{EACDDEFA-E87D-46F1-A21D-AC5047620225}"/>
                </a:ext>
              </a:extLst>
            </p:cNvPr>
            <p:cNvCxnSpPr>
              <a:cxnSpLocks/>
              <a:stCxn id="22" idx="3"/>
              <a:endCxn id="26" idx="1"/>
            </p:cNvCxnSpPr>
            <p:nvPr/>
          </p:nvCxnSpPr>
          <p:spPr>
            <a:xfrm>
              <a:off x="5480082" y="3332407"/>
              <a:ext cx="1370640" cy="895031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A6A6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8387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357105" y="1290957"/>
            <a:ext cx="1111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System Preliminary Design</a:t>
            </a:r>
            <a:r>
              <a:rPr lang="en-US" altLang="ko-KR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(3/4)</a:t>
            </a:r>
            <a:endParaRPr lang="en-US" altLang="ko-KR" dirty="0"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ARD processing software: SR</a:t>
            </a:r>
          </a:p>
        </p:txBody>
      </p:sp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400"/>
            </a:pP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 (16/18)</a:t>
            </a:r>
            <a:endParaRPr lang="en-GB" altLang="ko-KR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663AB1F-3F7D-4B93-A1E9-C46DFD7B0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0" t="24389" r="19079" b="6670"/>
          <a:stretch/>
        </p:blipFill>
        <p:spPr>
          <a:xfrm>
            <a:off x="1172928" y="2121913"/>
            <a:ext cx="9672890" cy="433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25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357105" y="1290957"/>
            <a:ext cx="1111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System Preliminary Design</a:t>
            </a:r>
            <a:r>
              <a:rPr lang="en-US" altLang="ko-KR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(4/4)</a:t>
            </a:r>
            <a:endParaRPr lang="en-US" altLang="ko-KR" dirty="0"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ARD processing software: NRB</a:t>
            </a:r>
          </a:p>
        </p:txBody>
      </p:sp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400"/>
            </a:pP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 (17/18)</a:t>
            </a:r>
            <a:endParaRPr lang="en-GB" altLang="ko-KR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CE9F033-351C-4AE8-B410-F5829AC5A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4" t="24389" r="18763" b="5916"/>
          <a:stretch/>
        </p:blipFill>
        <p:spPr>
          <a:xfrm>
            <a:off x="1033096" y="2121913"/>
            <a:ext cx="9760017" cy="438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12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GB" sz="44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LEO Missions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모서리가 둥근 직사각형 54">
            <a:extLst>
              <a:ext uri="{FF2B5EF4-FFF2-40B4-BE49-F238E27FC236}">
                <a16:creationId xmlns:a16="http://schemas.microsoft.com/office/drawing/2014/main" id="{A465579A-1562-40C1-A5E5-E5A3615DC384}"/>
              </a:ext>
            </a:extLst>
          </p:cNvPr>
          <p:cNvSpPr/>
          <p:nvPr/>
        </p:nvSpPr>
        <p:spPr>
          <a:xfrm>
            <a:off x="232848" y="1117845"/>
            <a:ext cx="647995" cy="5291344"/>
          </a:xfrm>
          <a:prstGeom prst="roundRect">
            <a:avLst/>
          </a:prstGeom>
          <a:solidFill>
            <a:schemeClr val="bg1"/>
          </a:solidFill>
          <a:ln>
            <a:solidFill>
              <a:srgbClr val="30C1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endParaRPr lang="ko-KR" alt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그림 5" descr="KOMPSAT-1.png">
            <a:extLst>
              <a:ext uri="{FF2B5EF4-FFF2-40B4-BE49-F238E27FC236}">
                <a16:creationId xmlns:a16="http://schemas.microsoft.com/office/drawing/2014/main" id="{A97E3376-3595-4920-AD98-09B0216BE5D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0576" y="1260772"/>
            <a:ext cx="1574361" cy="1006678"/>
          </a:xfrm>
          <a:prstGeom prst="rect">
            <a:avLst/>
          </a:prstGeom>
        </p:spPr>
      </p:pic>
      <p:pic>
        <p:nvPicPr>
          <p:cNvPr id="7" name="그림 6" descr="2호.png">
            <a:extLst>
              <a:ext uri="{FF2B5EF4-FFF2-40B4-BE49-F238E27FC236}">
                <a16:creationId xmlns:a16="http://schemas.microsoft.com/office/drawing/2014/main" id="{FEA38B7C-1AAC-4970-8B9C-3CDF80E7FEB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800000">
            <a:off x="2778681" y="1427789"/>
            <a:ext cx="1491096" cy="794026"/>
          </a:xfrm>
          <a:prstGeom prst="rect">
            <a:avLst/>
          </a:prstGeom>
        </p:spPr>
      </p:pic>
      <p:pic>
        <p:nvPicPr>
          <p:cNvPr id="8" name="그림 7" descr="KOMPSAT-5.png">
            <a:extLst>
              <a:ext uri="{FF2B5EF4-FFF2-40B4-BE49-F238E27FC236}">
                <a16:creationId xmlns:a16="http://schemas.microsoft.com/office/drawing/2014/main" id="{69259476-2E65-4A1E-A78C-8B88FF7D6EB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93888" y="2957348"/>
            <a:ext cx="1635723" cy="894238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17654C8-E647-4414-A2B5-8A54871015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360">
            <a:off x="9657718" y="2980945"/>
            <a:ext cx="1197731" cy="775818"/>
          </a:xfrm>
          <a:prstGeom prst="rect">
            <a:avLst/>
          </a:prstGeom>
          <a:effectLst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2D734FCB-7692-4D1B-935D-7E77FEB07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930" y="1242900"/>
            <a:ext cx="1347032" cy="106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모서리가 둥근 직사각형 65">
            <a:extLst>
              <a:ext uri="{FF2B5EF4-FFF2-40B4-BE49-F238E27FC236}">
                <a16:creationId xmlns:a16="http://schemas.microsoft.com/office/drawing/2014/main" id="{80F8BBFD-DB6C-4E0B-8070-5C1D458D2090}"/>
              </a:ext>
            </a:extLst>
          </p:cNvPr>
          <p:cNvSpPr/>
          <p:nvPr/>
        </p:nvSpPr>
        <p:spPr>
          <a:xfrm>
            <a:off x="4611346" y="1117110"/>
            <a:ext cx="3584806" cy="5300250"/>
          </a:xfrm>
          <a:prstGeom prst="roundRect">
            <a:avLst>
              <a:gd name="adj" fmla="val 2474"/>
            </a:avLst>
          </a:prstGeom>
          <a:noFill/>
          <a:ln>
            <a:solidFill>
              <a:srgbClr val="00B05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모서리가 둥근 직사각형 66">
            <a:extLst>
              <a:ext uri="{FF2B5EF4-FFF2-40B4-BE49-F238E27FC236}">
                <a16:creationId xmlns:a16="http://schemas.microsoft.com/office/drawing/2014/main" id="{C8D325A0-7CE8-4412-BEB8-A74E2AE2775B}"/>
              </a:ext>
            </a:extLst>
          </p:cNvPr>
          <p:cNvSpPr/>
          <p:nvPr/>
        </p:nvSpPr>
        <p:spPr>
          <a:xfrm>
            <a:off x="8601549" y="1101915"/>
            <a:ext cx="3357603" cy="5300250"/>
          </a:xfrm>
          <a:prstGeom prst="roundRect">
            <a:avLst>
              <a:gd name="adj" fmla="val 2474"/>
            </a:avLst>
          </a:prstGeom>
          <a:noFill/>
          <a:ln>
            <a:solidFill>
              <a:srgbClr val="00B0F0"/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10D5362C-18BD-4989-AD4E-7E1A0602CA05}"/>
              </a:ext>
            </a:extLst>
          </p:cNvPr>
          <p:cNvSpPr/>
          <p:nvPr/>
        </p:nvSpPr>
        <p:spPr>
          <a:xfrm>
            <a:off x="4611345" y="6108781"/>
            <a:ext cx="3584805" cy="302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</a:t>
            </a:r>
            <a:endParaRPr lang="ko-KR" altLang="en-US" sz="1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14841F2D-3E9D-40D2-94EF-E956AD1D33EB}"/>
              </a:ext>
            </a:extLst>
          </p:cNvPr>
          <p:cNvSpPr/>
          <p:nvPr/>
        </p:nvSpPr>
        <p:spPr>
          <a:xfrm>
            <a:off x="1794101" y="3357993"/>
            <a:ext cx="1884914" cy="465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Working</a:t>
            </a:r>
            <a:endParaRPr lang="ko-KR" alt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705F0B61-D51A-4FE8-9B8E-571734AD744B}"/>
              </a:ext>
            </a:extLst>
          </p:cNvPr>
          <p:cNvSpPr/>
          <p:nvPr/>
        </p:nvSpPr>
        <p:spPr>
          <a:xfrm>
            <a:off x="8601547" y="6106164"/>
            <a:ext cx="3357603" cy="3022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Development</a:t>
            </a:r>
            <a:endParaRPr lang="ko-KR" altLang="en-US" sz="1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화살표: 오른쪽 16">
            <a:extLst>
              <a:ext uri="{FF2B5EF4-FFF2-40B4-BE49-F238E27FC236}">
                <a16:creationId xmlns:a16="http://schemas.microsoft.com/office/drawing/2014/main" id="{FAC3573E-E18A-4C3A-B9B1-30A18499BB82}"/>
              </a:ext>
            </a:extLst>
          </p:cNvPr>
          <p:cNvSpPr/>
          <p:nvPr/>
        </p:nvSpPr>
        <p:spPr>
          <a:xfrm>
            <a:off x="2600226" y="1533890"/>
            <a:ext cx="266122" cy="4520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EA88F0-ECD6-42B7-826A-6C6FBDEC309D}"/>
              </a:ext>
            </a:extLst>
          </p:cNvPr>
          <p:cNvSpPr txBox="1"/>
          <p:nvPr/>
        </p:nvSpPr>
        <p:spPr>
          <a:xfrm>
            <a:off x="1228854" y="2333727"/>
            <a:ext cx="1439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KOMPSAT-1</a:t>
            </a:r>
            <a:endParaRPr lang="ko-KR" altLang="en-US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bject 25">
            <a:extLst>
              <a:ext uri="{FF2B5EF4-FFF2-40B4-BE49-F238E27FC236}">
                <a16:creationId xmlns:a16="http://schemas.microsoft.com/office/drawing/2014/main" id="{9FCF048B-2E68-4FD3-B98F-700725B8FBFB}"/>
              </a:ext>
            </a:extLst>
          </p:cNvPr>
          <p:cNvSpPr txBox="1"/>
          <p:nvPr/>
        </p:nvSpPr>
        <p:spPr>
          <a:xfrm>
            <a:off x="1591212" y="2638100"/>
            <a:ext cx="7721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ts val="0"/>
              </a:spcBef>
              <a:defRPr sz="850">
                <a:latin typeface="HelveticaNeueLT Std Cn" panose="020B0506030502030204" pitchFamily="34" charset="0"/>
              </a:defRPr>
            </a:lvl1pPr>
          </a:lstStyle>
          <a:p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1999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ko-KR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6.6m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61B342-1BCD-4F94-B941-C22B3ABFFC68}"/>
              </a:ext>
            </a:extLst>
          </p:cNvPr>
          <p:cNvSpPr txBox="1"/>
          <p:nvPr/>
        </p:nvSpPr>
        <p:spPr>
          <a:xfrm>
            <a:off x="2801583" y="2333727"/>
            <a:ext cx="1439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KOMPSAT-2</a:t>
            </a:r>
            <a:endParaRPr lang="ko-KR" altLang="en-US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25">
            <a:extLst>
              <a:ext uri="{FF2B5EF4-FFF2-40B4-BE49-F238E27FC236}">
                <a16:creationId xmlns:a16="http://schemas.microsoft.com/office/drawing/2014/main" id="{93532205-75A0-4C12-8714-1155D076BAE8}"/>
              </a:ext>
            </a:extLst>
          </p:cNvPr>
          <p:cNvSpPr txBox="1"/>
          <p:nvPr/>
        </p:nvSpPr>
        <p:spPr>
          <a:xfrm>
            <a:off x="3139439" y="2649359"/>
            <a:ext cx="7721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ts val="0"/>
              </a:spcBef>
              <a:defRPr sz="850">
                <a:latin typeface="HelveticaNeueLT Std Cn" panose="020B0506030502030204" pitchFamily="34" charset="0"/>
              </a:defRPr>
            </a:lvl1pPr>
          </a:lstStyle>
          <a:p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ko-KR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DC5EFE-0AA9-41F6-B287-98DC8CC82154}"/>
              </a:ext>
            </a:extLst>
          </p:cNvPr>
          <p:cNvSpPr txBox="1"/>
          <p:nvPr/>
        </p:nvSpPr>
        <p:spPr>
          <a:xfrm>
            <a:off x="4898114" y="2294847"/>
            <a:ext cx="1439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KOMPSAT-3</a:t>
            </a:r>
            <a:endParaRPr lang="ko-KR" altLang="en-US" b="1" u="sng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25">
            <a:extLst>
              <a:ext uri="{FF2B5EF4-FFF2-40B4-BE49-F238E27FC236}">
                <a16:creationId xmlns:a16="http://schemas.microsoft.com/office/drawing/2014/main" id="{392B1785-F0B3-4BA9-A52C-443C0BCE85E3}"/>
              </a:ext>
            </a:extLst>
          </p:cNvPr>
          <p:cNvSpPr txBox="1"/>
          <p:nvPr/>
        </p:nvSpPr>
        <p:spPr>
          <a:xfrm>
            <a:off x="5251798" y="2595117"/>
            <a:ext cx="7721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ts val="0"/>
              </a:spcBef>
              <a:defRPr sz="850">
                <a:latin typeface="HelveticaNeueLT Std Cn" panose="020B0506030502030204" pitchFamily="34" charset="0"/>
              </a:defRPr>
            </a:lvl1pPr>
          </a:lstStyle>
          <a:p>
            <a:r>
              <a:rPr lang="en-US" altLang="ko-KR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  <a:p>
            <a:r>
              <a:rPr lang="en-US" altLang="ko-KR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ko-KR" altLang="en-US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0.7m</a:t>
            </a:r>
            <a:endParaRPr lang="ko-KR" altLang="en-US" sz="1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213818-8BFA-4EAD-BBCD-DF468F4F2F88}"/>
              </a:ext>
            </a:extLst>
          </p:cNvPr>
          <p:cNvSpPr txBox="1"/>
          <p:nvPr/>
        </p:nvSpPr>
        <p:spPr>
          <a:xfrm>
            <a:off x="6683828" y="2294847"/>
            <a:ext cx="1439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KOMPSAT-3A</a:t>
            </a:r>
            <a:endParaRPr lang="ko-KR" altLang="en-US" b="1" u="sng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bject 25">
            <a:extLst>
              <a:ext uri="{FF2B5EF4-FFF2-40B4-BE49-F238E27FC236}">
                <a16:creationId xmlns:a16="http://schemas.microsoft.com/office/drawing/2014/main" id="{B8A0E121-C01E-4C03-B010-354B95CB9960}"/>
              </a:ext>
            </a:extLst>
          </p:cNvPr>
          <p:cNvSpPr txBox="1"/>
          <p:nvPr/>
        </p:nvSpPr>
        <p:spPr>
          <a:xfrm>
            <a:off x="6859301" y="2606251"/>
            <a:ext cx="1172393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ts val="0"/>
              </a:spcBef>
              <a:defRPr sz="850">
                <a:latin typeface="HelveticaNeueLT Std Cn" panose="020B0506030502030204" pitchFamily="34" charset="0"/>
              </a:defRPr>
            </a:lvl1pPr>
          </a:lstStyle>
          <a:p>
            <a:r>
              <a:rPr lang="en-US" altLang="ko-KR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  <a:p>
            <a:r>
              <a:rPr lang="en-US" altLang="ko-KR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ko-KR" altLang="en-US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0.55m</a:t>
            </a:r>
            <a:endParaRPr lang="ko-KR" altLang="en-US" sz="1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5E8FC9-9563-4071-A3AB-584E715B9730}"/>
              </a:ext>
            </a:extLst>
          </p:cNvPr>
          <p:cNvSpPr txBox="1"/>
          <p:nvPr/>
        </p:nvSpPr>
        <p:spPr>
          <a:xfrm>
            <a:off x="5701741" y="3757510"/>
            <a:ext cx="1439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u="sng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KOMPSAT-5</a:t>
            </a:r>
            <a:endParaRPr lang="ko-KR" altLang="en-US" b="1" u="sng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object 25">
            <a:extLst>
              <a:ext uri="{FF2B5EF4-FFF2-40B4-BE49-F238E27FC236}">
                <a16:creationId xmlns:a16="http://schemas.microsoft.com/office/drawing/2014/main" id="{3E7EE095-5313-4C01-8B17-6FE7C539E8FB}"/>
              </a:ext>
            </a:extLst>
          </p:cNvPr>
          <p:cNvSpPr txBox="1"/>
          <p:nvPr/>
        </p:nvSpPr>
        <p:spPr>
          <a:xfrm>
            <a:off x="6060986" y="4040459"/>
            <a:ext cx="7721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ts val="0"/>
              </a:spcBef>
              <a:defRPr sz="850">
                <a:latin typeface="HelveticaNeueLT Std Cn" panose="020B0506030502030204" pitchFamily="34" charset="0"/>
              </a:defRPr>
            </a:lvl1pPr>
          </a:lstStyle>
          <a:p>
            <a:r>
              <a:rPr lang="en-US" altLang="ko-KR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  <a:p>
            <a:r>
              <a:rPr lang="en-US" altLang="ko-KR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</a:t>
            </a:r>
            <a:r>
              <a:rPr lang="ko-KR" altLang="en-US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1m</a:t>
            </a:r>
            <a:endParaRPr lang="ko-KR" altLang="en-US" sz="14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2" descr="D:\CAS500\CAS 형상\500B_rev03.jpg">
            <a:extLst>
              <a:ext uri="{FF2B5EF4-FFF2-40B4-BE49-F238E27FC236}">
                <a16:creationId xmlns:a16="http://schemas.microsoft.com/office/drawing/2014/main" id="{C80A73E2-D552-4C4A-AAFD-D23B4CC9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2738">
            <a:off x="5757404" y="4511035"/>
            <a:ext cx="1595000" cy="111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B0F7003-4070-4F8E-A23D-7C0B7863D8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8734678" y="1157082"/>
            <a:ext cx="1197337" cy="118126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71C5784-566C-4F60-A377-57C9E9239039}"/>
              </a:ext>
            </a:extLst>
          </p:cNvPr>
          <p:cNvSpPr txBox="1"/>
          <p:nvPr/>
        </p:nvSpPr>
        <p:spPr>
          <a:xfrm>
            <a:off x="8605974" y="2285940"/>
            <a:ext cx="1439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KOMPSAT-7</a:t>
            </a:r>
            <a:endParaRPr lang="ko-KR" altLang="en-US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object 25">
            <a:extLst>
              <a:ext uri="{FF2B5EF4-FFF2-40B4-BE49-F238E27FC236}">
                <a16:creationId xmlns:a16="http://schemas.microsoft.com/office/drawing/2014/main" id="{04C2DFCC-12E9-47EF-A0C6-5E55D66FEBBC}"/>
              </a:ext>
            </a:extLst>
          </p:cNvPr>
          <p:cNvSpPr txBox="1"/>
          <p:nvPr/>
        </p:nvSpPr>
        <p:spPr>
          <a:xfrm>
            <a:off x="9024061" y="2606961"/>
            <a:ext cx="7721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ts val="0"/>
              </a:spcBef>
              <a:defRPr sz="850">
                <a:latin typeface="HelveticaNeueLT Std Cn" panose="020B0506030502030204" pitchFamily="34" charset="0"/>
              </a:defRPr>
            </a:lvl1pPr>
          </a:lstStyle>
          <a:p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ko-KR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0.3m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6675B9-62C4-4E6C-9A4B-16404B7CC495}"/>
              </a:ext>
            </a:extLst>
          </p:cNvPr>
          <p:cNvSpPr txBox="1"/>
          <p:nvPr/>
        </p:nvSpPr>
        <p:spPr>
          <a:xfrm>
            <a:off x="9658804" y="3753691"/>
            <a:ext cx="1439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KOMPSAT-6</a:t>
            </a:r>
            <a:endParaRPr lang="ko-KR" altLang="en-US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25">
            <a:extLst>
              <a:ext uri="{FF2B5EF4-FFF2-40B4-BE49-F238E27FC236}">
                <a16:creationId xmlns:a16="http://schemas.microsoft.com/office/drawing/2014/main" id="{BFB9C3DD-A827-4065-83A1-4AE304F861EA}"/>
              </a:ext>
            </a:extLst>
          </p:cNvPr>
          <p:cNvSpPr txBox="1"/>
          <p:nvPr/>
        </p:nvSpPr>
        <p:spPr>
          <a:xfrm>
            <a:off x="9807261" y="4042262"/>
            <a:ext cx="112005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ts val="0"/>
              </a:spcBef>
              <a:defRPr sz="850">
                <a:latin typeface="HelveticaNeueLT Std Cn" panose="020B0506030502030204" pitchFamily="34" charset="0"/>
              </a:defRPr>
            </a:lvl1pPr>
          </a:lstStyle>
          <a:p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</a:t>
            </a:r>
            <a:r>
              <a:rPr lang="ko-KR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0.5m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BB517B8-DD1A-482C-8C29-3EE97D6E17D9}"/>
              </a:ext>
            </a:extLst>
          </p:cNvPr>
          <p:cNvSpPr txBox="1"/>
          <p:nvPr/>
        </p:nvSpPr>
        <p:spPr>
          <a:xfrm>
            <a:off x="5837045" y="5414406"/>
            <a:ext cx="1439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CAS500-1</a:t>
            </a:r>
            <a:endParaRPr lang="ko-KR" altLang="en-US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bject 25">
            <a:extLst>
              <a:ext uri="{FF2B5EF4-FFF2-40B4-BE49-F238E27FC236}">
                <a16:creationId xmlns:a16="http://schemas.microsoft.com/office/drawing/2014/main" id="{BA2514C6-6207-4E39-A20D-5868E9F8223F}"/>
              </a:ext>
            </a:extLst>
          </p:cNvPr>
          <p:cNvSpPr txBox="1"/>
          <p:nvPr/>
        </p:nvSpPr>
        <p:spPr>
          <a:xfrm>
            <a:off x="6180345" y="5678048"/>
            <a:ext cx="7721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ts val="0"/>
              </a:spcBef>
              <a:defRPr sz="850">
                <a:latin typeface="HelveticaNeueLT Std Cn" panose="020B0506030502030204" pitchFamily="34" charset="0"/>
              </a:defRPr>
            </a:lvl1pPr>
          </a:lstStyle>
          <a:p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ko-KR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0.5m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F0565D4-8AED-463E-9187-F6F257277B7C}"/>
              </a:ext>
            </a:extLst>
          </p:cNvPr>
          <p:cNvSpPr txBox="1"/>
          <p:nvPr/>
        </p:nvSpPr>
        <p:spPr>
          <a:xfrm>
            <a:off x="9672659" y="5409891"/>
            <a:ext cx="1439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CAS500-2</a:t>
            </a:r>
            <a:endParaRPr lang="ko-KR" altLang="en-US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25">
            <a:extLst>
              <a:ext uri="{FF2B5EF4-FFF2-40B4-BE49-F238E27FC236}">
                <a16:creationId xmlns:a16="http://schemas.microsoft.com/office/drawing/2014/main" id="{FAB7A90C-5E40-4BC0-9DFE-D23A426AC5A8}"/>
              </a:ext>
            </a:extLst>
          </p:cNvPr>
          <p:cNvSpPr txBox="1"/>
          <p:nvPr/>
        </p:nvSpPr>
        <p:spPr>
          <a:xfrm>
            <a:off x="10072436" y="5669142"/>
            <a:ext cx="77216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ts val="0"/>
              </a:spcBef>
              <a:defRPr sz="850">
                <a:latin typeface="HelveticaNeueLT Std Cn" panose="020B0506030502030204" pitchFamily="34" charset="0"/>
              </a:defRPr>
            </a:lvl1pPr>
          </a:lstStyle>
          <a:p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ko-KR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0.5m</a:t>
            </a:r>
            <a:endParaRPr lang="ko-KR" altLang="en-US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DE8CEE-2E6A-4C3A-AB10-EF9D7BF0D311}"/>
              </a:ext>
            </a:extLst>
          </p:cNvPr>
          <p:cNvSpPr txBox="1"/>
          <p:nvPr/>
        </p:nvSpPr>
        <p:spPr>
          <a:xfrm>
            <a:off x="10460627" y="2264980"/>
            <a:ext cx="1439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KOMPSAT-7A</a:t>
            </a:r>
            <a:endParaRPr lang="ko-KR" altLang="en-US" b="1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bject 25">
            <a:extLst>
              <a:ext uri="{FF2B5EF4-FFF2-40B4-BE49-F238E27FC236}">
                <a16:creationId xmlns:a16="http://schemas.microsoft.com/office/drawing/2014/main" id="{C8AB6E9B-4ECF-41ED-9F53-5B7543635D08}"/>
              </a:ext>
            </a:extLst>
          </p:cNvPr>
          <p:cNvSpPr txBox="1"/>
          <p:nvPr/>
        </p:nvSpPr>
        <p:spPr>
          <a:xfrm>
            <a:off x="10668803" y="2597345"/>
            <a:ext cx="1112515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x-none"/>
            </a:defPPr>
            <a:lvl1pPr algn="ctr">
              <a:lnSpc>
                <a:spcPct val="100000"/>
              </a:lnSpc>
              <a:spcBef>
                <a:spcPts val="0"/>
              </a:spcBef>
              <a:defRPr sz="850">
                <a:latin typeface="HelveticaNeueLT Std Cn" panose="020B0506030502030204" pitchFamily="34" charset="0"/>
              </a:defRPr>
            </a:lvl1pPr>
          </a:lstStyle>
          <a:p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  <a:p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</a:t>
            </a:r>
            <a:r>
              <a:rPr lang="ko-KR" alt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ko-K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0.3m</a:t>
            </a: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510936DC-E407-46E0-B362-B98B81718CEE}"/>
              </a:ext>
            </a:extLst>
          </p:cNvPr>
          <p:cNvSpPr/>
          <p:nvPr/>
        </p:nvSpPr>
        <p:spPr>
          <a:xfrm>
            <a:off x="1070711" y="4159530"/>
            <a:ext cx="3191839" cy="2249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"Development of over 170 satellites, launch of more that 40 domestic launch vehicles (~2031)”</a:t>
            </a:r>
          </a:p>
          <a:p>
            <a:pPr algn="r"/>
            <a:r>
              <a:rPr lang="en-US" altLang="ko-KR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Space Committee (2021)</a:t>
            </a:r>
            <a:endParaRPr lang="ko-KR" alt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그림 49">
            <a:extLst>
              <a:ext uri="{FF2B5EF4-FFF2-40B4-BE49-F238E27FC236}">
                <a16:creationId xmlns:a16="http://schemas.microsoft.com/office/drawing/2014/main" id="{4B62BA76-9EBF-4106-8053-09C3A333F0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0000">
            <a:off x="10424882" y="1154356"/>
            <a:ext cx="1197337" cy="1181266"/>
          </a:xfrm>
          <a:prstGeom prst="rect">
            <a:avLst/>
          </a:prstGeom>
        </p:spPr>
      </p:pic>
      <p:pic>
        <p:nvPicPr>
          <p:cNvPr id="53" name="Picture 3">
            <a:extLst>
              <a:ext uri="{FF2B5EF4-FFF2-40B4-BE49-F238E27FC236}">
                <a16:creationId xmlns:a16="http://schemas.microsoft.com/office/drawing/2014/main" id="{3D8C1E71-F89E-45DB-ABD2-F40386C3C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60" y="1231967"/>
            <a:ext cx="1347032" cy="106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 descr="D:\CAS500\CAS 형상\500B_rev03.jpg">
            <a:extLst>
              <a:ext uri="{FF2B5EF4-FFF2-40B4-BE49-F238E27FC236}">
                <a16:creationId xmlns:a16="http://schemas.microsoft.com/office/drawing/2014/main" id="{6D156B17-033D-4BB0-8FC8-1358F1C03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92738">
            <a:off x="9669994" y="4520481"/>
            <a:ext cx="1595000" cy="111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화살표: 오른쪽 54">
            <a:extLst>
              <a:ext uri="{FF2B5EF4-FFF2-40B4-BE49-F238E27FC236}">
                <a16:creationId xmlns:a16="http://schemas.microsoft.com/office/drawing/2014/main" id="{EF51B0AF-792C-444D-ADA2-D88843D26003}"/>
              </a:ext>
            </a:extLst>
          </p:cNvPr>
          <p:cNvSpPr/>
          <p:nvPr/>
        </p:nvSpPr>
        <p:spPr>
          <a:xfrm>
            <a:off x="4303887" y="1533889"/>
            <a:ext cx="266122" cy="4520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6" name="모서리가 둥근 직사각형 65">
            <a:extLst>
              <a:ext uri="{FF2B5EF4-FFF2-40B4-BE49-F238E27FC236}">
                <a16:creationId xmlns:a16="http://schemas.microsoft.com/office/drawing/2014/main" id="{3C314BE7-D6FF-4E76-ADAA-976FF0C99745}"/>
              </a:ext>
            </a:extLst>
          </p:cNvPr>
          <p:cNvSpPr/>
          <p:nvPr/>
        </p:nvSpPr>
        <p:spPr>
          <a:xfrm>
            <a:off x="1057411" y="1117110"/>
            <a:ext cx="3191839" cy="2658446"/>
          </a:xfrm>
          <a:prstGeom prst="roundRect">
            <a:avLst>
              <a:gd name="adj" fmla="val 2474"/>
            </a:avLst>
          </a:prstGeom>
          <a:solidFill>
            <a:schemeClr val="bg1">
              <a:lumMod val="85000"/>
              <a:alpha val="50000"/>
            </a:schemeClr>
          </a:solidFill>
          <a:ln>
            <a:solidFill>
              <a:schemeClr val="bg1">
                <a:lumMod val="65000"/>
              </a:scheme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화살표: 오른쪽 55">
            <a:extLst>
              <a:ext uri="{FF2B5EF4-FFF2-40B4-BE49-F238E27FC236}">
                <a16:creationId xmlns:a16="http://schemas.microsoft.com/office/drawing/2014/main" id="{E1484F51-0EE2-49AE-B450-D23CB43B6050}"/>
              </a:ext>
            </a:extLst>
          </p:cNvPr>
          <p:cNvSpPr/>
          <p:nvPr/>
        </p:nvSpPr>
        <p:spPr>
          <a:xfrm>
            <a:off x="6303275" y="1533841"/>
            <a:ext cx="266122" cy="4520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7" name="화살표: 오른쪽 56">
            <a:extLst>
              <a:ext uri="{FF2B5EF4-FFF2-40B4-BE49-F238E27FC236}">
                <a16:creationId xmlns:a16="http://schemas.microsoft.com/office/drawing/2014/main" id="{BA1F43DE-7173-4EF7-B57B-389926680161}"/>
              </a:ext>
            </a:extLst>
          </p:cNvPr>
          <p:cNvSpPr/>
          <p:nvPr/>
        </p:nvSpPr>
        <p:spPr>
          <a:xfrm>
            <a:off x="8281880" y="1540889"/>
            <a:ext cx="266122" cy="4520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8" name="화살표: 오른쪽 57">
            <a:extLst>
              <a:ext uri="{FF2B5EF4-FFF2-40B4-BE49-F238E27FC236}">
                <a16:creationId xmlns:a16="http://schemas.microsoft.com/office/drawing/2014/main" id="{FE717BB9-7253-4ADF-B3B0-859E9B622ECA}"/>
              </a:ext>
            </a:extLst>
          </p:cNvPr>
          <p:cNvSpPr/>
          <p:nvPr/>
        </p:nvSpPr>
        <p:spPr>
          <a:xfrm>
            <a:off x="10045387" y="1527066"/>
            <a:ext cx="266122" cy="4520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9" name="화살표: 오른쪽 58">
            <a:extLst>
              <a:ext uri="{FF2B5EF4-FFF2-40B4-BE49-F238E27FC236}">
                <a16:creationId xmlns:a16="http://schemas.microsoft.com/office/drawing/2014/main" id="{C07F5528-0632-48A1-A923-62E57ABB0AF6}"/>
              </a:ext>
            </a:extLst>
          </p:cNvPr>
          <p:cNvSpPr/>
          <p:nvPr/>
        </p:nvSpPr>
        <p:spPr>
          <a:xfrm>
            <a:off x="7526022" y="3292400"/>
            <a:ext cx="1888748" cy="4520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0" name="화살표: 오른쪽 59">
            <a:extLst>
              <a:ext uri="{FF2B5EF4-FFF2-40B4-BE49-F238E27FC236}">
                <a16:creationId xmlns:a16="http://schemas.microsoft.com/office/drawing/2014/main" id="{85FC5441-EF6E-4D67-B834-4821B1DAA0E1}"/>
              </a:ext>
            </a:extLst>
          </p:cNvPr>
          <p:cNvSpPr/>
          <p:nvPr/>
        </p:nvSpPr>
        <p:spPr>
          <a:xfrm>
            <a:off x="7526022" y="4900967"/>
            <a:ext cx="1888748" cy="4520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357105" y="1290957"/>
            <a:ext cx="111120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Near Term Activities</a:t>
            </a:r>
            <a:endParaRPr lang="en-US" altLang="ko-KR" dirty="0"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Preliminary Design for ARD processing Software: ~’23/12</a:t>
            </a: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Detailed Design for ARD processing Software: ~’24/12</a:t>
            </a:r>
          </a:p>
        </p:txBody>
      </p:sp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400"/>
            </a:pP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 (18/18)</a:t>
            </a:r>
            <a:endParaRPr lang="en-GB" altLang="ko-KR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14235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"/>
          <p:cNvSpPr txBox="1">
            <a:spLocks noGrp="1"/>
          </p:cNvSpPr>
          <p:nvPr>
            <p:ph type="title"/>
          </p:nvPr>
        </p:nvSpPr>
        <p:spPr>
          <a:xfrm>
            <a:off x="1" y="2800952"/>
            <a:ext cx="12192000" cy="136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US" sz="7500" b="1" dirty="0"/>
              <a:t>Thank You!</a:t>
            </a:r>
            <a:endParaRPr sz="4000" b="1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Google Shape;67;p1">
            <a:extLst>
              <a:ext uri="{FF2B5EF4-FFF2-40B4-BE49-F238E27FC236}">
                <a16:creationId xmlns:a16="http://schemas.microsoft.com/office/drawing/2014/main" id="{EF5EA0C8-8BCE-4DBA-B9B3-2FBE319FF4D9}"/>
              </a:ext>
            </a:extLst>
          </p:cNvPr>
          <p:cNvSpPr/>
          <p:nvPr/>
        </p:nvSpPr>
        <p:spPr>
          <a:xfrm>
            <a:off x="7222284" y="4252682"/>
            <a:ext cx="4832943" cy="260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n-GB"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lang="en-GB" sz="2200"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2023, ESA/ESRIN</a:t>
            </a: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10th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 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October </a:t>
            </a:r>
            <a:r>
              <a:rPr lang="en-GB" sz="2200" b="1" i="0" u="none" strike="noStrike" cap="none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62154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400"/>
            </a:pPr>
            <a:r>
              <a:rPr lang="en-GB" sz="44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 (1/</a:t>
            </a: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r>
              <a:rPr lang="en-GB" sz="44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72;p2">
            <a:extLst>
              <a:ext uri="{FF2B5EF4-FFF2-40B4-BE49-F238E27FC236}">
                <a16:creationId xmlns:a16="http://schemas.microsoft.com/office/drawing/2014/main" id="{A1A47C17-F81B-4E2A-B681-C3CA0AA1A59D}"/>
              </a:ext>
            </a:extLst>
          </p:cNvPr>
          <p:cNvSpPr txBox="1"/>
          <p:nvPr/>
        </p:nvSpPr>
        <p:spPr>
          <a:xfrm>
            <a:off x="357105" y="1290957"/>
            <a:ext cx="1111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Surface Reflectance (1/8)</a:t>
            </a:r>
            <a:endParaRPr sz="14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Major characteristics of KOMPSAT-3 &amp; KOMPSAT-3A systems</a:t>
            </a:r>
            <a:endParaRPr sz="16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DEB72D50-9F42-4E77-9B24-82250719B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942530"/>
              </p:ext>
            </p:extLst>
          </p:nvPr>
        </p:nvGraphicFramePr>
        <p:xfrm>
          <a:off x="916255" y="2012855"/>
          <a:ext cx="8009624" cy="451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7336">
                  <a:extLst>
                    <a:ext uri="{9D8B030D-6E8A-4147-A177-3AD203B41FA5}">
                      <a16:colId xmlns:a16="http://schemas.microsoft.com/office/drawing/2014/main" val="2739100844"/>
                    </a:ext>
                  </a:extLst>
                </a:gridCol>
                <a:gridCol w="2511144">
                  <a:extLst>
                    <a:ext uri="{9D8B030D-6E8A-4147-A177-3AD203B41FA5}">
                      <a16:colId xmlns:a16="http://schemas.microsoft.com/office/drawing/2014/main" val="3843016180"/>
                    </a:ext>
                  </a:extLst>
                </a:gridCol>
                <a:gridCol w="2511144">
                  <a:extLst>
                    <a:ext uri="{9D8B030D-6E8A-4147-A177-3AD203B41FA5}">
                      <a16:colId xmlns:a16="http://schemas.microsoft.com/office/drawing/2014/main" val="16834899"/>
                    </a:ext>
                  </a:extLst>
                </a:gridCol>
              </a:tblGrid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Property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KOMPSAT-3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KOMPSAT-3A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3211369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Orbit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Sun-Synchronous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Sun-Synchronous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450697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Altitude (km)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685.13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528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7821927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Inclination (</a:t>
                      </a:r>
                      <a:r>
                        <a:rPr lang="en-US" altLang="ko-KR" dirty="0">
                          <a:latin typeface="Montserrat" panose="020B0600000101010101" charset="0"/>
                          <a:sym typeface="Symbol" panose="05050102010706020507" pitchFamily="18" charset="2"/>
                        </a:rPr>
                        <a:t>)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98.14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97.5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121246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MLTAN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13:30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13:30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218618"/>
                  </a:ext>
                </a:extLst>
              </a:tr>
              <a:tr h="11181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Bandwidth (nm)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PAN: 450 – 900</a:t>
                      </a:r>
                    </a:p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MS1 (B): 450 – 520</a:t>
                      </a:r>
                    </a:p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MS2 (G): 520 – 600</a:t>
                      </a:r>
                    </a:p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MS3 (R): 630 – 690</a:t>
                      </a:r>
                    </a:p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MS4 (NIR): 760 – 900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PAN: 450 – 900</a:t>
                      </a:r>
                    </a:p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MS1 (B): 450 – 520</a:t>
                      </a:r>
                    </a:p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MS2 (G): 520 – 600</a:t>
                      </a:r>
                    </a:p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MS3 (R): 630 – 690</a:t>
                      </a:r>
                    </a:p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MS4 (NIR): 760 – 900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2053599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GSD (m, @nadir)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0.5 (PAN) / 2.0 (MS)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0.4 (PAN) / 1.6 (MS)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5748453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Data Quantization (bit/pixel)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14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14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2160041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Swath (km, @nadir)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16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13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658576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Geolocation Accuracy (m)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19.96 (RMSE), &lt; 30.3 (CE90)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7.86 (RMSE), &lt; 11.2 (CE90)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2257550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Map Projection / Datum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UTM / WGS84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UTM / WGS84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8998259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Product Format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GeoTIFF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GeoTIFF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7678308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0C15E78F-C37F-4DFC-A9E1-B8C60D834D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569" b="20390"/>
          <a:stretch/>
        </p:blipFill>
        <p:spPr>
          <a:xfrm>
            <a:off x="9305615" y="1290957"/>
            <a:ext cx="2234068" cy="251841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37F0A26-6A8C-4DF4-8BF0-932F321EBE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7643" r="4321" b="20607"/>
          <a:stretch/>
        </p:blipFill>
        <p:spPr>
          <a:xfrm>
            <a:off x="9305616" y="3926409"/>
            <a:ext cx="2234068" cy="2518409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FFE0F288-8549-46FF-B592-9D175233E387}"/>
              </a:ext>
            </a:extLst>
          </p:cNvPr>
          <p:cNvSpPr/>
          <p:nvPr/>
        </p:nvSpPr>
        <p:spPr bwMode="auto">
          <a:xfrm>
            <a:off x="9305615" y="1290957"/>
            <a:ext cx="2234068" cy="215444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ts val="341"/>
              </a:spcBef>
            </a:pPr>
            <a:r>
              <a:rPr lang="en-US" altLang="ko-KR" b="1" dirty="0">
                <a:solidFill>
                  <a:schemeClr val="bg1"/>
                </a:solidFill>
                <a:latin typeface="Montserrat" panose="020B0600000101010101" charset="0"/>
                <a:ea typeface="나눔바른고딕" panose="020B0603020101020101" pitchFamily="50" charset="-127"/>
                <a:cs typeface="Arial" panose="020B0604020202020204" pitchFamily="34" charset="0"/>
              </a:rPr>
              <a:t>KOMPSAT-3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641FDA6-C5E9-4A5B-A349-C3119DCE86AF}"/>
              </a:ext>
            </a:extLst>
          </p:cNvPr>
          <p:cNvSpPr/>
          <p:nvPr/>
        </p:nvSpPr>
        <p:spPr bwMode="auto">
          <a:xfrm>
            <a:off x="9305615" y="3931900"/>
            <a:ext cx="2234068" cy="215444"/>
          </a:xfrm>
          <a:prstGeom prst="rect">
            <a:avLst/>
          </a:prstGeom>
          <a:noFill/>
          <a:ln w="3175">
            <a:noFill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ts val="341"/>
              </a:spcBef>
            </a:pPr>
            <a:r>
              <a:rPr lang="en-US" altLang="ko-KR" b="1" dirty="0">
                <a:solidFill>
                  <a:schemeClr val="bg1"/>
                </a:solidFill>
                <a:latin typeface="Montserrat" panose="020B0600000101010101" charset="0"/>
                <a:ea typeface="나눔바른고딕" panose="020B0603020101020101" pitchFamily="50" charset="-127"/>
                <a:cs typeface="Arial" panose="020B0604020202020204" pitchFamily="34" charset="0"/>
              </a:rPr>
              <a:t>KOMPSAT-3A</a:t>
            </a:r>
          </a:p>
        </p:txBody>
      </p:sp>
    </p:spTree>
    <p:extLst>
      <p:ext uri="{BB962C8B-B14F-4D97-AF65-F5344CB8AC3E}">
        <p14:creationId xmlns:p14="http://schemas.microsoft.com/office/powerpoint/2010/main" val="4237419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400"/>
            </a:pPr>
            <a:r>
              <a:rPr lang="en-GB" sz="44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 (2/</a:t>
            </a: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r>
              <a:rPr lang="en-GB" sz="44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Google Shape;72;p2">
            <a:extLst>
              <a:ext uri="{FF2B5EF4-FFF2-40B4-BE49-F238E27FC236}">
                <a16:creationId xmlns:a16="http://schemas.microsoft.com/office/drawing/2014/main" id="{A1A47C17-F81B-4E2A-B681-C3CA0AA1A59D}"/>
              </a:ext>
            </a:extLst>
          </p:cNvPr>
          <p:cNvSpPr txBox="1"/>
          <p:nvPr/>
        </p:nvSpPr>
        <p:spPr>
          <a:xfrm>
            <a:off x="357105" y="1290957"/>
            <a:ext cx="1111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Surface Reflectance</a:t>
            </a:r>
            <a:r>
              <a:rPr lang="en-US" altLang="ko-KR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(2/8)</a:t>
            </a:r>
            <a:endParaRPr sz="14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KOMPSAT-3 &amp; KOMPSAT-3A product level</a:t>
            </a:r>
            <a:endParaRPr sz="16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DEB72D50-9F42-4E77-9B24-82250719B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1304174"/>
              </p:ext>
            </p:extLst>
          </p:nvPr>
        </p:nvGraphicFramePr>
        <p:xfrm>
          <a:off x="1509218" y="2129800"/>
          <a:ext cx="9173564" cy="3779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522">
                  <a:extLst>
                    <a:ext uri="{9D8B030D-6E8A-4147-A177-3AD203B41FA5}">
                      <a16:colId xmlns:a16="http://schemas.microsoft.com/office/drawing/2014/main" val="2739100844"/>
                    </a:ext>
                  </a:extLst>
                </a:gridCol>
                <a:gridCol w="8045042">
                  <a:extLst>
                    <a:ext uri="{9D8B030D-6E8A-4147-A177-3AD203B41FA5}">
                      <a16:colId xmlns:a16="http://schemas.microsoft.com/office/drawing/2014/main" val="3843016180"/>
                    </a:ext>
                  </a:extLst>
                </a:gridCol>
              </a:tblGrid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Level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Description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3211369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1R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Corrected for radiometric and sensor distortions</a:t>
                      </a:r>
                    </a:p>
                    <a:p>
                      <a:pPr marL="536575" lvl="1" indent="-268288" algn="l" latinLnBrk="1">
                        <a:buFont typeface="Wingdings" panose="05000000000000000000" pitchFamily="2" charset="2"/>
                        <a:buChar char="ü"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Difference of relative radiometric response between detectors is corrected.</a:t>
                      </a:r>
                    </a:p>
                    <a:p>
                      <a:pPr marL="536575" lvl="1" indent="-268288" algn="l" latinLnBrk="1">
                        <a:buFont typeface="Wingdings" panose="05000000000000000000" pitchFamily="2" charset="2"/>
                        <a:buChar char="ü"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Internal detector geometry and mis-registrations between detectors are corrected.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1450697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1O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Ortho-ready</a:t>
                      </a:r>
                    </a:p>
                    <a:p>
                      <a:pPr marL="285750" marR="0" lvl="0" indent="-2857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Corrected for radiometric and sensor distortions</a:t>
                      </a: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Corrected for geometric distortions and projected to UTM. </a:t>
                      </a:r>
                    </a:p>
                    <a:p>
                      <a:pPr marL="536575" indent="-268288" algn="l" latinLnBrk="1">
                        <a:buFont typeface="Wingdings" panose="05000000000000000000" pitchFamily="2" charset="2"/>
                        <a:buChar char="ü"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Optical distortions and terrain effects are corrected using average height over the region. </a:t>
                      </a:r>
                    </a:p>
                    <a:p>
                      <a:pPr marL="536575" indent="-268288" algn="l" latinLnBrk="1">
                        <a:buFont typeface="Wingdings" panose="05000000000000000000" pitchFamily="2" charset="2"/>
                        <a:buChar char="ü"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The final product is projected to UTM coordinate.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7821927"/>
                  </a:ext>
                </a:extLst>
              </a:tr>
              <a:tr h="29425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Montserrat" panose="020B0600000101010101" charset="0"/>
                        </a:rPr>
                        <a:t>1G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Corrected for radiometric and sensor distortions</a:t>
                      </a:r>
                    </a:p>
                    <a:p>
                      <a:pPr marL="285750" indent="-285750" algn="l" latinLnBrk="1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Corrected for geometric distortions and projected to UTM. </a:t>
                      </a:r>
                    </a:p>
                    <a:p>
                      <a:pPr marL="536575" indent="-268288" algn="l" latinLnBrk="1">
                        <a:buFont typeface="Wingdings" panose="05000000000000000000" pitchFamily="2" charset="2"/>
                        <a:buChar char="ü"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Optical distortions and terrain effects are corrected a coarse digital elevation model (DEM), SRTM DEM </a:t>
                      </a:r>
                    </a:p>
                    <a:p>
                      <a:pPr marL="536575" indent="-268288" algn="l" latinLnBrk="1">
                        <a:buFont typeface="Wingdings" panose="05000000000000000000" pitchFamily="2" charset="2"/>
                        <a:buChar char="ü"/>
                      </a:pPr>
                      <a:r>
                        <a:rPr lang="en-US" altLang="ko-KR" dirty="0">
                          <a:latin typeface="Montserrat" panose="020B0600000101010101" charset="0"/>
                        </a:rPr>
                        <a:t>The final product is projected to UTM coordinate.</a:t>
                      </a:r>
                      <a:endParaRPr lang="ko-KR" altLang="en-US" dirty="0">
                        <a:latin typeface="Montserrat" panose="020B0600000101010101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121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519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357105" y="1290957"/>
            <a:ext cx="11112000" cy="558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Surface</a:t>
            </a:r>
            <a:r>
              <a:rPr lang="ko-KR" altLang="en-US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Reflectance</a:t>
            </a:r>
            <a:r>
              <a:rPr lang="en-US" altLang="ko-KR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(3/8)</a:t>
            </a:r>
            <a:endParaRPr sz="14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The CARD4L-SR (Surface Reflectance) specification</a:t>
            </a:r>
            <a:endParaRPr sz="16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altLang="ko-KR" sz="1600" b="0" i="1" u="none" strike="noStrike" cap="none" dirty="0">
              <a:solidFill>
                <a:schemeClr val="dk1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lang="en-US" altLang="ko-KR" sz="1600" i="1" dirty="0">
              <a:solidFill>
                <a:schemeClr val="dk1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45720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1" u="none" strike="noStrike" cap="none" dirty="0">
              <a:solidFill>
                <a:schemeClr val="dk1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214311" marR="0" lvl="0" indent="-21431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❖"/>
            </a:pPr>
            <a:endParaRPr sz="1600" b="0" i="0" u="none" strike="noStrike" cap="none" dirty="0">
              <a:solidFill>
                <a:schemeClr val="dk1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214311" lvl="0" indent="-214311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KARI’s EO missions provide high resolution imagery. Considering our experiences, we feel that it is very difficult to</a:t>
            </a:r>
          </a:p>
          <a:p>
            <a:pPr marL="738188" lvl="4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Assess physical properties (e.g. surface reflectance) for every pixel properly even with coarse accuracy</a:t>
            </a:r>
          </a:p>
          <a:p>
            <a:pPr marL="738188" lvl="4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Achieve the sub-pixel accuracy of PFS, i.e. 0.5 pixel rRMSE</a:t>
            </a:r>
          </a:p>
          <a:p>
            <a:pPr marL="214311" indent="-214311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endParaRPr lang="en-US" altLang="ko-KR" sz="1600" dirty="0">
              <a:latin typeface="Montserrat" panose="020B0600000101010101" charset="0"/>
              <a:ea typeface="나눔바른고딕" charset="0"/>
              <a:cs typeface="Arial" panose="020B0604020202020204" pitchFamily="34" charset="0"/>
            </a:endParaRPr>
          </a:p>
          <a:p>
            <a:pPr marL="214311" indent="-214311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We have focused on checking if the ARD product based on high resolution EO imagery, especially using KOMPSAT-3/3A imagery,  can meet the threshold requirement for the CARD4L-SR.</a:t>
            </a:r>
          </a:p>
          <a:p>
            <a:pPr marL="214311" indent="-214311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endParaRPr lang="en-US" altLang="ko-KR" sz="1600" dirty="0">
              <a:latin typeface="Montserrat" panose="020B0600000101010101" charset="0"/>
              <a:ea typeface="나눔바른고딕" charset="0"/>
              <a:cs typeface="Arial" panose="020B0604020202020204" pitchFamily="34" charset="0"/>
            </a:endParaRPr>
          </a:p>
        </p:txBody>
      </p:sp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400"/>
            </a:pPr>
            <a:r>
              <a:rPr lang="en-GB" sz="44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</a:t>
            </a: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(3/18)</a:t>
            </a:r>
            <a:r>
              <a:rPr lang="en-GB" sz="44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464218E-F928-4F8A-8CFE-97F1473CC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154" y="2168367"/>
            <a:ext cx="7505841" cy="140260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A8B88A2C-EAB8-4F7A-83D6-530576A5D358}"/>
              </a:ext>
            </a:extLst>
          </p:cNvPr>
          <p:cNvCxnSpPr/>
          <p:nvPr/>
        </p:nvCxnSpPr>
        <p:spPr>
          <a:xfrm>
            <a:off x="8598716" y="3296873"/>
            <a:ext cx="1638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E7B6B1EA-EE10-43F5-B933-8D1D64231114}"/>
              </a:ext>
            </a:extLst>
          </p:cNvPr>
          <p:cNvCxnSpPr>
            <a:cxnSpLocks/>
          </p:cNvCxnSpPr>
          <p:nvPr/>
        </p:nvCxnSpPr>
        <p:spPr>
          <a:xfrm>
            <a:off x="3122103" y="3499607"/>
            <a:ext cx="3089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717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357105" y="1290957"/>
            <a:ext cx="1111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Surface</a:t>
            </a:r>
            <a:r>
              <a:rPr lang="ko-KR" altLang="en-US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Reflectance</a:t>
            </a:r>
            <a:r>
              <a:rPr lang="en-US" altLang="ko-KR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(4/8)</a:t>
            </a:r>
            <a:endParaRPr sz="14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Feasibility Study: Atmospheric correction</a:t>
            </a:r>
          </a:p>
        </p:txBody>
      </p:sp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400"/>
            </a:pP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 (4/18)</a:t>
            </a:r>
            <a:endParaRPr sz="14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Picture 0">
            <a:extLst>
              <a:ext uri="{FF2B5EF4-FFF2-40B4-BE49-F238E27FC236}">
                <a16:creationId xmlns:a16="http://schemas.microsoft.com/office/drawing/2014/main" id="{99854847-8D54-49F9-9A0E-B4F6D340D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13" y="2121913"/>
            <a:ext cx="7067572" cy="395054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4E3320-42DD-48CF-A0F0-17C407337B2E}"/>
              </a:ext>
            </a:extLst>
          </p:cNvPr>
          <p:cNvSpPr txBox="1"/>
          <p:nvPr/>
        </p:nvSpPr>
        <p:spPr>
          <a:xfrm>
            <a:off x="2024673" y="6072460"/>
            <a:ext cx="4183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Procedure for Atmospheric correction</a:t>
            </a:r>
            <a:endParaRPr lang="ko-KR" altLang="en-US" sz="1600" dirty="0">
              <a:latin typeface="Montserrat" panose="020B0600000101010101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D708969-1C57-40F2-B9A0-965DD9F610FB}"/>
              </a:ext>
            </a:extLst>
          </p:cNvPr>
          <p:cNvSpPr/>
          <p:nvPr/>
        </p:nvSpPr>
        <p:spPr>
          <a:xfrm>
            <a:off x="7879493" y="2121913"/>
            <a:ext cx="383853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Montserrat" panose="020B0600000101010101" charset="0"/>
                <a:cs typeface="Arial" panose="020B0604020202020204" pitchFamily="34" charset="0"/>
              </a:rPr>
              <a:t>Atmosphere</a:t>
            </a:r>
          </a:p>
          <a:p>
            <a:pPr marL="675376" lvl="1" indent="-285750" fontAlgn="base">
              <a:buFont typeface="Wingdings" panose="05000000000000000000" pitchFamily="2" charset="2"/>
              <a:buChar char="Ø"/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Montserrat" panose="020B0600000101010101" charset="0"/>
                <a:cs typeface="Arial" panose="020B0604020202020204" pitchFamily="34" charset="0"/>
              </a:rPr>
              <a:t>MODIS DB</a:t>
            </a:r>
          </a:p>
          <a:p>
            <a:pPr marL="893763" lvl="2" indent="-179388" fontAlgn="base">
              <a:buFont typeface="Arial" panose="020B0604020202020204" pitchFamily="34" charset="0"/>
              <a:buChar char="•"/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Montserrat" panose="020B0600000101010101" charset="0"/>
                <a:cs typeface="Arial" panose="020B0604020202020204" pitchFamily="34" charset="0"/>
              </a:rPr>
              <a:t>AOD/O3/WV</a:t>
            </a:r>
          </a:p>
          <a:p>
            <a:pPr marL="285750" indent="-285750" fontAlgn="base">
              <a:buFont typeface="Wingdings" panose="05000000000000000000" pitchFamily="2" charset="2"/>
              <a:buChar char="v"/>
            </a:pPr>
            <a:endParaRPr lang="en-US" altLang="ko-KR" sz="1600" kern="0" dirty="0">
              <a:solidFill>
                <a:srgbClr val="000000"/>
              </a:solidFill>
              <a:latin typeface="Montserrat" panose="020B0600000101010101" charset="0"/>
              <a:cs typeface="Arial" panose="020B0604020202020204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en-US" altLang="ko-KR" sz="1600" kern="0" dirty="0">
                <a:solidFill>
                  <a:srgbClr val="000000"/>
                </a:solidFill>
                <a:latin typeface="Montserrat" panose="020B0600000101010101" charset="0"/>
                <a:cs typeface="Arial" panose="020B0604020202020204" pitchFamily="34" charset="0"/>
              </a:rPr>
              <a:t>Radiation Transfer Model</a:t>
            </a:r>
          </a:p>
          <a:p>
            <a:pPr marL="675376" lvl="1" indent="-285750" fontAlgn="base">
              <a:buFont typeface="Wingdings" panose="05000000000000000000" pitchFamily="2" charset="2"/>
              <a:buChar char="Ø"/>
            </a:pPr>
            <a:r>
              <a:rPr lang="en-US" altLang="ko-KR" sz="1600" kern="0" dirty="0">
                <a:solidFill>
                  <a:srgbClr val="000000"/>
                </a:solidFill>
                <a:latin typeface="Montserrat" panose="020B0600000101010101" charset="0"/>
                <a:cs typeface="Arial" panose="020B0604020202020204" pitchFamily="34" charset="0"/>
              </a:rPr>
              <a:t>MODTRAN</a:t>
            </a:r>
          </a:p>
          <a:p>
            <a:pPr marL="285750" indent="-285750" fontAlgn="base">
              <a:buFont typeface="Wingdings" panose="05000000000000000000" pitchFamily="2" charset="2"/>
              <a:buChar char="v"/>
            </a:pPr>
            <a:endParaRPr lang="en-US" altLang="ko-KR" sz="1600" kern="0" dirty="0">
              <a:solidFill>
                <a:srgbClr val="000000"/>
              </a:solidFill>
              <a:latin typeface="Montserrat" panose="020B0600000101010101" charset="0"/>
              <a:cs typeface="Arial" panose="020B0604020202020204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en-US" altLang="ko-KR" sz="1600" kern="0" dirty="0">
                <a:solidFill>
                  <a:srgbClr val="000000"/>
                </a:solidFill>
                <a:latin typeface="Montserrat" panose="020B0600000101010101" charset="0"/>
                <a:cs typeface="Arial" panose="020B0604020202020204" pitchFamily="34" charset="0"/>
              </a:rPr>
              <a:t>Result</a:t>
            </a:r>
          </a:p>
          <a:p>
            <a:pPr marL="675376" lvl="1" indent="-285750" fontAlgn="base">
              <a:buFont typeface="Wingdings" panose="05000000000000000000" pitchFamily="2" charset="2"/>
              <a:buChar char="Ø"/>
            </a:pPr>
            <a:r>
              <a:rPr lang="en-US" altLang="ko-KR" sz="1600" kern="0" dirty="0">
                <a:solidFill>
                  <a:srgbClr val="000000"/>
                </a:solidFill>
                <a:latin typeface="Montserrat" panose="020B0600000101010101" charset="0"/>
                <a:cs typeface="Arial" panose="020B0604020202020204" pitchFamily="34" charset="0"/>
              </a:rPr>
              <a:t>Reflectance close to the reference value</a:t>
            </a:r>
          </a:p>
          <a:p>
            <a:pPr marL="893763" lvl="2" indent="-179388" fontAlgn="base">
              <a:buFont typeface="Arial" panose="020B0604020202020204" pitchFamily="34" charset="0"/>
              <a:buChar char="•"/>
            </a:pPr>
            <a:r>
              <a:rPr lang="en-US" altLang="ko-KR" sz="1600" kern="0" dirty="0">
                <a:solidFill>
                  <a:srgbClr val="000000"/>
                </a:solidFill>
                <a:latin typeface="Montserrat" panose="020B0600000101010101" charset="0"/>
                <a:cs typeface="Arial" panose="020B0604020202020204" pitchFamily="34" charset="0"/>
              </a:rPr>
              <a:t>RadCalNet</a:t>
            </a:r>
          </a:p>
        </p:txBody>
      </p:sp>
    </p:spTree>
    <p:extLst>
      <p:ext uri="{BB962C8B-B14F-4D97-AF65-F5344CB8AC3E}">
        <p14:creationId xmlns:p14="http://schemas.microsoft.com/office/powerpoint/2010/main" val="263642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357105" y="1290957"/>
            <a:ext cx="1111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Surface</a:t>
            </a:r>
            <a:r>
              <a:rPr lang="ko-KR" altLang="en-US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Reflectance</a:t>
            </a:r>
            <a:r>
              <a:rPr lang="en-US" altLang="ko-KR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(5/8)</a:t>
            </a:r>
            <a:endParaRPr sz="14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Feasibility Study: Assessment of registration accuracy (1/2)</a:t>
            </a:r>
          </a:p>
        </p:txBody>
      </p:sp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400"/>
            </a:pP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 (5/18)</a:t>
            </a:r>
            <a:endParaRPr lang="en-GB" altLang="ko-KR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4E3320-42DD-48CF-A0F0-17C407337B2E}"/>
              </a:ext>
            </a:extLst>
          </p:cNvPr>
          <p:cNvSpPr txBox="1"/>
          <p:nvPr/>
        </p:nvSpPr>
        <p:spPr>
          <a:xfrm>
            <a:off x="957749" y="6072460"/>
            <a:ext cx="5828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Procedure for Qualifying Geolocation Accuracy </a:t>
            </a:r>
            <a:endParaRPr lang="ko-KR" altLang="en-US" sz="1600" dirty="0">
              <a:latin typeface="Montserrat" panose="020B0600000101010101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D708969-1C57-40F2-B9A0-965DD9F610FB}"/>
              </a:ext>
            </a:extLst>
          </p:cNvPr>
          <p:cNvSpPr/>
          <p:nvPr/>
        </p:nvSpPr>
        <p:spPr>
          <a:xfrm>
            <a:off x="7085560" y="2204114"/>
            <a:ext cx="38385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Montserrat" panose="020B0600000101010101" charset="0"/>
                <a:cs typeface="Arial" panose="020B0604020202020204" pitchFamily="34" charset="0"/>
              </a:rPr>
              <a:t>Methods</a:t>
            </a:r>
          </a:p>
          <a:p>
            <a:pPr marL="675376" lvl="1" indent="-285750" fontAlgn="base">
              <a:buFont typeface="Wingdings" panose="05000000000000000000" pitchFamily="2" charset="2"/>
              <a:buChar char="Ø"/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Montserrat" panose="020B0600000101010101" charset="0"/>
                <a:cs typeface="Arial" panose="020B0604020202020204" pitchFamily="34" charset="0"/>
              </a:rPr>
              <a:t>rRMSE/CEP</a:t>
            </a:r>
          </a:p>
          <a:p>
            <a:pPr marL="893763" lvl="2" indent="-179388" fontAlgn="base">
              <a:buFont typeface="Arial" panose="020B0604020202020204" pitchFamily="34" charset="0"/>
              <a:buChar char="•"/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Montserrat" panose="020B0600000101010101" charset="0"/>
                <a:cs typeface="Arial" panose="020B0604020202020204" pitchFamily="34" charset="0"/>
              </a:rPr>
              <a:t>For matched points</a:t>
            </a:r>
          </a:p>
          <a:p>
            <a:pPr marL="285750" indent="-285750" fontAlgn="base">
              <a:buFont typeface="Wingdings" panose="05000000000000000000" pitchFamily="2" charset="2"/>
              <a:buChar char="v"/>
            </a:pPr>
            <a:endParaRPr lang="en-US" altLang="ko-KR" sz="1600" kern="0" dirty="0">
              <a:solidFill>
                <a:srgbClr val="000000"/>
              </a:solidFill>
              <a:latin typeface="Montserrat" panose="020B0600000101010101" charset="0"/>
              <a:cs typeface="Arial" panose="020B0604020202020204" pitchFamily="34" charset="0"/>
            </a:endParaRPr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DB0E8327-932F-4A13-904F-A53736808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749" y="2204114"/>
            <a:ext cx="5828062" cy="389160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000687D7-4F24-4F14-825B-04500CD68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5560" y="3440573"/>
            <a:ext cx="4804800" cy="22958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5F6383-EC2A-44AB-B3C9-948AEFF184EE}"/>
              </a:ext>
            </a:extLst>
          </p:cNvPr>
          <p:cNvSpPr txBox="1"/>
          <p:nvPr/>
        </p:nvSpPr>
        <p:spPr>
          <a:xfrm>
            <a:off x="7085560" y="5733906"/>
            <a:ext cx="4804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Image matching</a:t>
            </a:r>
            <a:endParaRPr lang="ko-KR" altLang="en-US" sz="1600" dirty="0">
              <a:latin typeface="Montserrat" panose="020B0600000101010101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71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357105" y="1290957"/>
            <a:ext cx="1111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Surface</a:t>
            </a:r>
            <a:r>
              <a:rPr lang="ko-KR" altLang="en-US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Reflectance</a:t>
            </a:r>
            <a:r>
              <a:rPr lang="en-US" altLang="ko-KR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(6/8)</a:t>
            </a:r>
            <a:endParaRPr sz="14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Feasibility Study: Assessment of registration accuracy (2/2)</a:t>
            </a:r>
          </a:p>
        </p:txBody>
      </p:sp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400"/>
            </a:pP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 (6/18)</a:t>
            </a:r>
            <a:endParaRPr lang="en-GB" altLang="ko-KR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4E3320-42DD-48CF-A0F0-17C407337B2E}"/>
              </a:ext>
            </a:extLst>
          </p:cNvPr>
          <p:cNvSpPr txBox="1"/>
          <p:nvPr/>
        </p:nvSpPr>
        <p:spPr>
          <a:xfrm>
            <a:off x="652187" y="6072460"/>
            <a:ext cx="5402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Spatial Resolution Vs. Registration Accuracy</a:t>
            </a:r>
            <a:endParaRPr lang="ko-KR" altLang="en-US" sz="1600" dirty="0">
              <a:latin typeface="Montserrat" panose="020B0600000101010101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D708969-1C57-40F2-B9A0-965DD9F610FB}"/>
              </a:ext>
            </a:extLst>
          </p:cNvPr>
          <p:cNvSpPr/>
          <p:nvPr/>
        </p:nvSpPr>
        <p:spPr>
          <a:xfrm>
            <a:off x="6350471" y="2121912"/>
            <a:ext cx="54844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Test data</a:t>
            </a:r>
          </a:p>
          <a:p>
            <a:pPr marL="675376" lvl="1" indent="-285750" fontAlgn="base"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Down-scaled datasets</a:t>
            </a:r>
          </a:p>
          <a:p>
            <a:pPr marL="893763" lvl="2" indent="-179388" fontAlgn="base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1/2/4/8</a:t>
            </a:r>
          </a:p>
          <a:p>
            <a:pPr marL="285750" indent="-285750" fontAlgn="base">
              <a:buFont typeface="Wingdings" panose="05000000000000000000" pitchFamily="2" charset="2"/>
              <a:buChar char="v"/>
            </a:pPr>
            <a:endParaRPr lang="en-US" altLang="ko-KR" sz="1600" dirty="0">
              <a:latin typeface="Montserrat" panose="020B0600000101010101" charset="0"/>
              <a:cs typeface="Arial" panose="020B0604020202020204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Result</a:t>
            </a:r>
          </a:p>
          <a:p>
            <a:pPr marL="675376" lvl="1" indent="-285750" fontAlgn="base"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8-Down-scaled datasets meet the threshold of “</a:t>
            </a:r>
            <a:r>
              <a:rPr lang="en-US" altLang="ko-KR" sz="1600" i="1" dirty="0">
                <a:latin typeface="Montserrat" panose="020B0600000101010101" charset="0"/>
                <a:cs typeface="Arial" panose="020B0604020202020204" pitchFamily="34" charset="0"/>
              </a:rPr>
              <a:t>4.1 Geometric Correction”</a:t>
            </a: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 in CARD4L-SR.</a:t>
            </a:r>
          </a:p>
          <a:p>
            <a:pPr marL="1065002" lvl="2" indent="-285750" fontAlgn="base">
              <a:buFont typeface="Arial" panose="020B0604020202020204" pitchFamily="34" charset="0"/>
              <a:buChar char="•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~16m spatial resolution</a:t>
            </a:r>
          </a:p>
          <a:p>
            <a:pPr marL="285750" indent="-285750" fontAlgn="base">
              <a:buFont typeface="Wingdings" panose="05000000000000000000" pitchFamily="2" charset="2"/>
              <a:buChar char="v"/>
            </a:pPr>
            <a:endParaRPr lang="en-US" altLang="ko-KR" sz="1600" kern="0" dirty="0">
              <a:solidFill>
                <a:srgbClr val="000000"/>
              </a:solidFill>
              <a:latin typeface="Montserrat" panose="020B0600000101010101" charset="0"/>
              <a:cs typeface="Arial" panose="020B0604020202020204" pitchFamily="34" charset="0"/>
            </a:endParaRPr>
          </a:p>
        </p:txBody>
      </p:sp>
      <p:pic>
        <p:nvPicPr>
          <p:cNvPr id="11" name="Picture 22">
            <a:extLst>
              <a:ext uri="{FF2B5EF4-FFF2-40B4-BE49-F238E27FC236}">
                <a16:creationId xmlns:a16="http://schemas.microsoft.com/office/drawing/2014/main" id="{39F8442C-E006-4278-B2BE-91CCC47E7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87" y="2121913"/>
            <a:ext cx="2651666" cy="191653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pic>
        <p:nvPicPr>
          <p:cNvPr id="12" name="Picture 24">
            <a:extLst>
              <a:ext uri="{FF2B5EF4-FFF2-40B4-BE49-F238E27FC236}">
                <a16:creationId xmlns:a16="http://schemas.microsoft.com/office/drawing/2014/main" id="{FD2BC423-DA37-4AAD-9128-ED4990BB1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723" y="2121912"/>
            <a:ext cx="2650539" cy="191653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pic>
        <p:nvPicPr>
          <p:cNvPr id="13" name="Picture 26">
            <a:extLst>
              <a:ext uri="{FF2B5EF4-FFF2-40B4-BE49-F238E27FC236}">
                <a16:creationId xmlns:a16="http://schemas.microsoft.com/office/drawing/2014/main" id="{4B3FACB6-A02F-4B5E-AEA3-17D56D037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186" y="4153482"/>
            <a:ext cx="2637260" cy="1916534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pic>
        <p:nvPicPr>
          <p:cNvPr id="14" name="Picture 28">
            <a:extLst>
              <a:ext uri="{FF2B5EF4-FFF2-40B4-BE49-F238E27FC236}">
                <a16:creationId xmlns:a16="http://schemas.microsoft.com/office/drawing/2014/main" id="{7D52856B-8D94-4423-BE22-2A6B0EEDB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3723" y="4153482"/>
            <a:ext cx="2661214" cy="1916533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</p:pic>
      <p:sp>
        <p:nvSpPr>
          <p:cNvPr id="15" name="타원 14">
            <a:extLst>
              <a:ext uri="{FF2B5EF4-FFF2-40B4-BE49-F238E27FC236}">
                <a16:creationId xmlns:a16="http://schemas.microsoft.com/office/drawing/2014/main" id="{DAD2D0D9-D8B3-496C-AF57-A4634B14CCEB}"/>
              </a:ext>
            </a:extLst>
          </p:cNvPr>
          <p:cNvSpPr/>
          <p:nvPr/>
        </p:nvSpPr>
        <p:spPr>
          <a:xfrm>
            <a:off x="3403723" y="4404383"/>
            <a:ext cx="349749" cy="11291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6798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"/>
          <p:cNvSpPr txBox="1"/>
          <p:nvPr/>
        </p:nvSpPr>
        <p:spPr>
          <a:xfrm>
            <a:off x="357105" y="1290957"/>
            <a:ext cx="1111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14313" lvl="0" indent="-214313">
              <a:lnSpc>
                <a:spcPct val="150000"/>
              </a:lnSpc>
              <a:buClr>
                <a:schemeClr val="dk1"/>
              </a:buClr>
              <a:buSzPts val="1600"/>
              <a:buFont typeface="Montserrat"/>
              <a:buChar char="❖"/>
            </a:pP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Surface</a:t>
            </a:r>
            <a:r>
              <a:rPr lang="ko-KR" altLang="en-US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</a:t>
            </a:r>
            <a:r>
              <a:rPr lang="en-US" altLang="ko-KR" sz="1600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Reflectance</a:t>
            </a:r>
            <a:r>
              <a:rPr lang="en-US" altLang="ko-KR" b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(7/8)</a:t>
            </a:r>
            <a:endParaRPr sz="1400" b="0" i="0" u="none" strike="noStrike" cap="none" dirty="0">
              <a:solidFill>
                <a:srgbClr val="000000"/>
              </a:solidFill>
              <a:latin typeface="Montserrat" panose="020B0600000101010101" charset="0"/>
              <a:ea typeface="Montserrat"/>
              <a:cs typeface="Montserrat"/>
              <a:sym typeface="Montserrat"/>
            </a:endParaRPr>
          </a:p>
          <a:p>
            <a:pPr marL="742950" lvl="1" indent="-285750">
              <a:lnSpc>
                <a:spcPct val="150000"/>
              </a:lnSpc>
              <a:buClr>
                <a:schemeClr val="dk1"/>
              </a:buClr>
              <a:buSzPts val="1600"/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Feasibility Study: Cloud detection for </a:t>
            </a:r>
            <a:r>
              <a:rPr lang="en-US" altLang="ko-KR" sz="1600" i="1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“Per-Pixel Metadata”</a:t>
            </a:r>
            <a:r>
              <a:rPr lang="en-US" altLang="ko-KR" sz="1600" dirty="0">
                <a:latin typeface="Montserrat" panose="020B0600000101010101" charset="0"/>
                <a:ea typeface="나눔바른고딕" charset="0"/>
                <a:cs typeface="Arial" panose="020B0604020202020204" pitchFamily="34" charset="0"/>
              </a:rPr>
              <a:t> generation (1/2)</a:t>
            </a:r>
          </a:p>
        </p:txBody>
      </p:sp>
      <p:sp>
        <p:nvSpPr>
          <p:cNvPr id="73" name="Google Shape;73;p2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4400"/>
            </a:pPr>
            <a:r>
              <a:rPr lang="en-GB" altLang="ko-K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KARI’s Works on ARD (7/18)</a:t>
            </a:r>
            <a:endParaRPr lang="en-GB" altLang="ko-KR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4E3320-42DD-48CF-A0F0-17C407337B2E}"/>
              </a:ext>
            </a:extLst>
          </p:cNvPr>
          <p:cNvSpPr txBox="1"/>
          <p:nvPr/>
        </p:nvSpPr>
        <p:spPr>
          <a:xfrm>
            <a:off x="652187" y="6072460"/>
            <a:ext cx="5402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Procedure for Cloud Detection</a:t>
            </a:r>
            <a:endParaRPr lang="ko-KR" altLang="en-US" sz="1600" dirty="0">
              <a:latin typeface="Montserrat" panose="020B0600000101010101" charset="0"/>
              <a:cs typeface="Arial" panose="020B060402020202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4D708969-1C57-40F2-B9A0-965DD9F610FB}"/>
              </a:ext>
            </a:extLst>
          </p:cNvPr>
          <p:cNvSpPr/>
          <p:nvPr/>
        </p:nvSpPr>
        <p:spPr>
          <a:xfrm>
            <a:off x="6096000" y="2186243"/>
            <a:ext cx="54844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Characteristics of cloudy pixels</a:t>
            </a:r>
          </a:p>
          <a:p>
            <a:pPr marL="675376" lvl="1" indent="-285750" fontAlgn="base"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Mass of pixels</a:t>
            </a:r>
          </a:p>
          <a:p>
            <a:pPr marL="675376" lvl="1" indent="-285750" fontAlgn="base"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Brighter than neighborhood pixels</a:t>
            </a:r>
          </a:p>
          <a:p>
            <a:pPr marL="675376" lvl="1" indent="-285750" fontAlgn="base"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Lower saturation/hue in HSI space</a:t>
            </a:r>
          </a:p>
          <a:p>
            <a:pPr marL="675376" lvl="1" indent="-285750" fontAlgn="base"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Lower texture details</a:t>
            </a:r>
          </a:p>
          <a:p>
            <a:pPr marL="285750" indent="-285750" fontAlgn="base">
              <a:buFont typeface="Wingdings" panose="05000000000000000000" pitchFamily="2" charset="2"/>
              <a:buChar char="v"/>
            </a:pPr>
            <a:endParaRPr lang="en-US" altLang="ko-KR" sz="1600" dirty="0">
              <a:latin typeface="Montserrat" panose="020B0600000101010101" charset="0"/>
              <a:cs typeface="Arial" panose="020B0604020202020204" pitchFamily="34" charset="0"/>
            </a:endParaRPr>
          </a:p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Classification</a:t>
            </a:r>
          </a:p>
          <a:p>
            <a:pPr marL="675376" lvl="1" indent="-285750" fontAlgn="base"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No data</a:t>
            </a:r>
          </a:p>
          <a:p>
            <a:pPr marL="675376" lvl="1" indent="-285750" fontAlgn="base"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Cloud</a:t>
            </a:r>
          </a:p>
          <a:p>
            <a:pPr marL="675376" lvl="1" indent="-285750" fontAlgn="base"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Cloud Shadow</a:t>
            </a:r>
          </a:p>
          <a:p>
            <a:pPr marL="675376" lvl="1" indent="-285750" fontAlgn="base">
              <a:buFont typeface="Wingdings" panose="05000000000000000000" pitchFamily="2" charset="2"/>
              <a:buChar char="Ø"/>
            </a:pPr>
            <a:r>
              <a:rPr lang="en-US" altLang="ko-KR" sz="1600" dirty="0">
                <a:latin typeface="Montserrat" panose="020B0600000101010101" charset="0"/>
                <a:cs typeface="Arial" panose="020B0604020202020204" pitchFamily="34" charset="0"/>
              </a:rPr>
              <a:t>Earth’s Surface</a:t>
            </a:r>
          </a:p>
          <a:p>
            <a:pPr fontAlgn="base"/>
            <a:endParaRPr lang="en-US" altLang="ko-KR" sz="1600" kern="0" dirty="0">
              <a:solidFill>
                <a:srgbClr val="000000"/>
              </a:solidFill>
              <a:latin typeface="Montserrat" panose="020B0600000101010101" charset="0"/>
              <a:cs typeface="Arial" panose="020B0604020202020204" pitchFamily="34" charset="0"/>
            </a:endParaRPr>
          </a:p>
        </p:txBody>
      </p:sp>
      <p:pic>
        <p:nvPicPr>
          <p:cNvPr id="15" name="Picture 29">
            <a:extLst>
              <a:ext uri="{FF2B5EF4-FFF2-40B4-BE49-F238E27FC236}">
                <a16:creationId xmlns:a16="http://schemas.microsoft.com/office/drawing/2014/main" id="{535C41E5-ED26-4851-B60B-BE0F4CB54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417" y="2121913"/>
            <a:ext cx="3763478" cy="403845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65883889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1295</Words>
  <Application>Microsoft Office PowerPoint</Application>
  <PresentationFormat>와이드스크린</PresentationFormat>
  <Paragraphs>321</Paragraphs>
  <Slides>21</Slides>
  <Notes>21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6" baseType="lpstr">
      <vt:lpstr>Arial</vt:lpstr>
      <vt:lpstr>Wingdings</vt:lpstr>
      <vt:lpstr>Montserrat</vt:lpstr>
      <vt:lpstr>Cambria Math</vt:lpstr>
      <vt:lpstr>ceos</vt:lpstr>
      <vt:lpstr>LSI-VC-14 2023 KARI’s works on ARD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LSI-VC-14 2023 Presentation Template and Guidance</dc:title>
  <dc:creator>강치호</dc:creator>
  <cp:lastModifiedBy>강 치호</cp:lastModifiedBy>
  <cp:revision>51</cp:revision>
  <cp:lastPrinted>2023-10-06T01:11:18Z</cp:lastPrinted>
  <dcterms:modified xsi:type="dcterms:W3CDTF">2023-10-07T02:27:36Z</dcterms:modified>
</cp:coreProperties>
</file>