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6858000" cx="12192000"/>
  <p:notesSz cx="7315200" cy="9601200"/>
  <p:embeddedFontLst>
    <p:embeddedFont>
      <p:font typeface="Montserrat"/>
      <p:regular r:id="rId35"/>
      <p:bold r:id="rId36"/>
      <p:italic r:id="rId37"/>
      <p:boldItalic r:id="rId38"/>
    </p:embeddedFont>
    <p:embeddedFont>
      <p:font typeface="Courgette"/>
      <p:regular r:id="rId39"/>
    </p:embeddedFont>
    <p:embeddedFont>
      <p:font typeface="Arial Black"/>
      <p:regular r:id="rId40"/>
    </p:embeddedFont>
    <p:embeddedFont>
      <p:font typeface="Century Gothic"/>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5" roundtripDataSignature="AMtx7mhWtMGVqk4xUKVYkSR/RhcU/UOv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54ABB78-69A3-4269-A3D7-F8284C8B5DE6}">
  <a:tblStyle styleId="{654ABB78-69A3-4269-A3D7-F8284C8B5DE6}" styleName="Table_0">
    <a:wholeTbl>
      <a:tcTxStyle b="off" i="off">
        <a:font>
          <a:latin typeface="Arial"/>
          <a:ea typeface="Arial"/>
          <a:cs typeface="Arial"/>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b="off" i="off"/>
      <a:tcStyle>
        <a:fill>
          <a:solidFill>
            <a:schemeClr val="dk1">
              <a:alpha val="20000"/>
            </a:schemeClr>
          </a:solidFill>
        </a:fill>
      </a:tcStyle>
    </a:band1H>
    <a:band2H>
      <a:tcTxStyle b="off" i="off"/>
    </a:band2H>
    <a:band1V>
      <a:tcTxStyle b="off" i="off"/>
      <a:tcStyle>
        <a:fill>
          <a:solidFill>
            <a:schemeClr val="dk1">
              <a:alpha val="20000"/>
            </a:schemeClr>
          </a:solidFill>
        </a:fill>
      </a:tcStyle>
    </a:band1V>
    <a:band2V>
      <a:tcTxStyle b="off" i="off"/>
    </a:band2V>
    <a:lastCol>
      <a:tcTxStyle b="on" i="off"/>
    </a:lastCol>
    <a:firstCol>
      <a:tcTxStyle b="on" i="off"/>
    </a:firstCol>
    <a:lastRow>
      <a:tcTxStyle b="on" i="off"/>
      <a:tcStyle>
        <a:tcBdr>
          <a:top>
            <a:ln cap="flat" cmpd="sng" w="50800">
              <a:solidFill>
                <a:schemeClr val="dk1"/>
              </a:solidFill>
              <a:prstDash val="solid"/>
              <a:round/>
              <a:headEnd len="sm" w="sm" type="none"/>
              <a:tailEnd len="sm" w="sm" type="none"/>
            </a:ln>
          </a:top>
        </a:tcBdr>
        <a:fill>
          <a:solidFill>
            <a:srgbClr val="FFFFFF">
              <a:alpha val="0"/>
            </a:srgbClr>
          </a:solidFill>
        </a:fill>
      </a:tcStyle>
    </a:lastRow>
    <a:seCell>
      <a:tcTxStyle b="off" i="off"/>
    </a:seCell>
    <a:swCell>
      <a:tcTxStyle b="off" i="off"/>
    </a:swCell>
    <a:firstRow>
      <a:tcTxStyle b="on" i="off"/>
      <a:tcStyle>
        <a:tcBdr>
          <a:bottom>
            <a:ln cap="flat" cmpd="sng" w="25400">
              <a:solidFill>
                <a:schemeClr val="dk1"/>
              </a:solidFill>
              <a:prstDash val="solid"/>
              <a:round/>
              <a:headEnd len="sm" w="sm" type="none"/>
              <a:tailEnd len="sm" w="sm" type="none"/>
            </a:ln>
          </a:bottom>
        </a:tcBdr>
        <a:fill>
          <a:solidFill>
            <a:srgbClr val="FFFFFF">
              <a:alpha val="0"/>
            </a:srgbClr>
          </a:solidFill>
        </a:fill>
      </a:tcStyle>
    </a:firstRow>
    <a:neCell>
      <a:tcTxStyle b="off" i="off"/>
    </a:neCell>
    <a:nwCell>
      <a:tcTxStyle b="off" i="off"/>
    </a:nwCell>
  </a:tblStyle>
  <a:tblStyle styleId="{4D2031AA-1FB0-4343-B8DF-3068639EAA42}"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474B82D1-485A-4AA0-852B-77A27ECD4CE7}" styleName="Table_2">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b="off" i="off"/>
      <a:tcStyle>
        <a:fill>
          <a:solidFill>
            <a:srgbClr val="CCCDD1"/>
          </a:solidFill>
        </a:fill>
      </a:tcStyle>
    </a:band1H>
    <a:band2H>
      <a:tcTxStyle b="off" i="off"/>
    </a:band2H>
    <a:band1V>
      <a:tcTxStyle b="off" i="off"/>
      <a:tcStyle>
        <a:fill>
          <a:solidFill>
            <a:srgbClr val="CCCDD1"/>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rialBlack-regular.fntdata"/><Relationship Id="rId20" Type="http://schemas.openxmlformats.org/officeDocument/2006/relationships/slide" Target="slides/slide14.xml"/><Relationship Id="rId42" Type="http://schemas.openxmlformats.org/officeDocument/2006/relationships/font" Target="fonts/CenturyGothic-bold.fntdata"/><Relationship Id="rId41" Type="http://schemas.openxmlformats.org/officeDocument/2006/relationships/font" Target="fonts/CenturyGothic-regular.fntdata"/><Relationship Id="rId22" Type="http://schemas.openxmlformats.org/officeDocument/2006/relationships/slide" Target="slides/slide16.xml"/><Relationship Id="rId44" Type="http://schemas.openxmlformats.org/officeDocument/2006/relationships/font" Target="fonts/CenturyGothic-boldItalic.fntdata"/><Relationship Id="rId21" Type="http://schemas.openxmlformats.org/officeDocument/2006/relationships/slide" Target="slides/slide15.xml"/><Relationship Id="rId43" Type="http://schemas.openxmlformats.org/officeDocument/2006/relationships/font" Target="fonts/CenturyGothic-italic.fntdata"/><Relationship Id="rId24" Type="http://schemas.openxmlformats.org/officeDocument/2006/relationships/slide" Target="slides/slide18.xml"/><Relationship Id="rId23" Type="http://schemas.openxmlformats.org/officeDocument/2006/relationships/slide" Target="slides/slide17.xml"/><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Montserrat-regular.fntdata"/><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Montserrat-italic.fntdata"/><Relationship Id="rId14" Type="http://schemas.openxmlformats.org/officeDocument/2006/relationships/slide" Target="slides/slide8.xml"/><Relationship Id="rId36" Type="http://schemas.openxmlformats.org/officeDocument/2006/relationships/font" Target="fonts/Montserrat-bold.fntdata"/><Relationship Id="rId17" Type="http://schemas.openxmlformats.org/officeDocument/2006/relationships/slide" Target="slides/slide11.xml"/><Relationship Id="rId39" Type="http://schemas.openxmlformats.org/officeDocument/2006/relationships/font" Target="fonts/Courgette-regular.fntdata"/><Relationship Id="rId16" Type="http://schemas.openxmlformats.org/officeDocument/2006/relationships/slide" Target="slides/slide10.xml"/><Relationship Id="rId38" Type="http://schemas.openxmlformats.org/officeDocument/2006/relationships/font" Target="fonts/Montserrat-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1: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74" name="Google Shape;74;p1: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6: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304" name="Google Shape;304;p16: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7: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313" name="Google Shape;313;p17: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0: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327" name="Google Shape;327;p20: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337" name="Google Shape;337;p2: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6: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345" name="Google Shape;345;p6: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33: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354" name="Google Shape;354;p33: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34: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363" name="Google Shape;363;p34: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4: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380" name="Google Shape;380;p24: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35: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387" name="Google Shape;387;p35: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36: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395" name="Google Shape;395;p36: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0: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81" name="Google Shape;81;p10: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37: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407" name="Google Shape;407;p37: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38: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416" name="Google Shape;416;p38: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39: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 name="Google Shape;425;p39: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40: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434" name="Google Shape;434;p40: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25: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442" name="Google Shape;442;p25: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27: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449" name="Google Shape;449;p27: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8: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456" name="Google Shape;456;p28: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89cc29339b_0_29: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5" name="Google Shape;465;g289cc29339b_0_29:notes"/>
          <p:cNvSpPr txBox="1"/>
          <p:nvPr>
            <p:ph idx="1" type="body"/>
          </p:nvPr>
        </p:nvSpPr>
        <p:spPr>
          <a:xfrm>
            <a:off x="731520" y="4560570"/>
            <a:ext cx="5852100" cy="432060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89cc29339b_0_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g289cc29339b_0_0:notes"/>
          <p:cNvSpPr txBox="1"/>
          <p:nvPr>
            <p:ph idx="1" type="body"/>
          </p:nvPr>
        </p:nvSpPr>
        <p:spPr>
          <a:xfrm>
            <a:off x="731520" y="4560570"/>
            <a:ext cx="5852100" cy="432060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6: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26: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315491" lvl="0" marL="483306" rtl="0" algn="l">
              <a:lnSpc>
                <a:spcPct val="100000"/>
              </a:lnSpc>
              <a:spcBef>
                <a:spcPts val="0"/>
              </a:spcBef>
              <a:spcAft>
                <a:spcPts val="0"/>
              </a:spcAft>
              <a:buSzPts val="1100"/>
              <a:buChar char="●"/>
            </a:pPr>
            <a:r>
              <a:rPr lang="en-GB"/>
              <a:t>- </a:t>
            </a:r>
            <a:endParaRPr/>
          </a:p>
        </p:txBody>
      </p:sp>
      <p:sp>
        <p:nvSpPr>
          <p:cNvPr id="89" name="Google Shape;89;p26:notes"/>
          <p:cNvSpPr txBox="1"/>
          <p:nvPr>
            <p:ph idx="12" type="sldNum"/>
          </p:nvPr>
        </p:nvSpPr>
        <p:spPr>
          <a:xfrm>
            <a:off x="4143587" y="9119474"/>
            <a:ext cx="3169920" cy="480060"/>
          </a:xfrm>
          <a:prstGeom prst="rect">
            <a:avLst/>
          </a:prstGeom>
          <a:noFill/>
          <a:ln>
            <a:noFill/>
          </a:ln>
        </p:spPr>
        <p:txBody>
          <a:bodyPr anchorCtr="0" anchor="t" bIns="48300" lIns="96625" spcFirstLastPara="1" rIns="96625" wrap="square" tIns="48300">
            <a:noAutofit/>
          </a:bodyPr>
          <a:lstStyle/>
          <a:p>
            <a:pPr indent="0" lvl="0" marL="0" marR="0" rtl="0" algn="l">
              <a:lnSpc>
                <a:spcPct val="100000"/>
              </a:lnSpc>
              <a:spcBef>
                <a:spcPts val="0"/>
              </a:spcBef>
              <a:spcAft>
                <a:spcPts val="0"/>
              </a:spcAft>
              <a:buClr>
                <a:srgbClr val="000000"/>
              </a:buClr>
              <a:buSzPts val="1500"/>
              <a:buFont typeface="Arial"/>
              <a:buNone/>
            </a:pPr>
            <a:fld id="{00000000-1234-1234-1234-123412341234}" type="slidenum">
              <a:rPr b="0" i="0" lang="en-GB" sz="1500" u="none" cap="none" strike="noStrike">
                <a:solidFill>
                  <a:srgbClr val="000000"/>
                </a:solidFill>
                <a:latin typeface="Arial"/>
                <a:ea typeface="Arial"/>
                <a:cs typeface="Arial"/>
                <a:sym typeface="Arial"/>
              </a:rPr>
              <a:t>‹#›</a:t>
            </a:fld>
            <a:endParaRPr b="0" i="0" sz="15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1: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162" name="Google Shape;162;p11: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2:notes"/>
          <p:cNvSpPr txBox="1"/>
          <p:nvPr>
            <p:ph idx="12" type="sldNum"/>
          </p:nvPr>
        </p:nvSpPr>
        <p:spPr>
          <a:xfrm>
            <a:off x="0" y="0"/>
            <a:ext cx="3200000" cy="3150000"/>
          </a:xfrm>
          <a:prstGeom prst="rect">
            <a:avLst/>
          </a:prstGeom>
          <a:noFill/>
          <a:ln>
            <a:noFill/>
          </a:ln>
        </p:spPr>
        <p:txBody>
          <a:bodyPr anchorCtr="0" anchor="t" bIns="48300" lIns="96625" spcFirstLastPara="1" rIns="96625" wrap="square" tIns="48300">
            <a:noAutofit/>
          </a:bodyPr>
          <a:lstStyle/>
          <a:p>
            <a:pPr indent="0" lvl="0" marL="0" marR="0" rtl="0" algn="l">
              <a:lnSpc>
                <a:spcPct val="100000"/>
              </a:lnSpc>
              <a:spcBef>
                <a:spcPts val="0"/>
              </a:spcBef>
              <a:spcAft>
                <a:spcPts val="0"/>
              </a:spcAft>
              <a:buClr>
                <a:srgbClr val="000000"/>
              </a:buClr>
              <a:buSzPts val="1500"/>
              <a:buFont typeface="Arial"/>
              <a:buNone/>
            </a:pPr>
            <a:fld id="{00000000-1234-1234-1234-123412341234}" type="slidenum">
              <a:rPr b="0" i="0" lang="en-GB" sz="1500" u="none" cap="none" strike="noStrike">
                <a:solidFill>
                  <a:srgbClr val="000000"/>
                </a:solidFill>
                <a:latin typeface="Arial"/>
                <a:ea typeface="Arial"/>
                <a:cs typeface="Arial"/>
                <a:sym typeface="Arial"/>
              </a:rPr>
              <a:t>‹#›</a:t>
            </a:fld>
            <a:endParaRPr b="0" i="0" sz="1500" u="none" cap="none" strike="noStrike">
              <a:solidFill>
                <a:srgbClr val="000000"/>
              </a:solidFill>
              <a:latin typeface="Arial"/>
              <a:ea typeface="Arial"/>
              <a:cs typeface="Arial"/>
              <a:sym typeface="Arial"/>
            </a:endParaRPr>
          </a:p>
        </p:txBody>
      </p:sp>
      <p:sp>
        <p:nvSpPr>
          <p:cNvPr id="172" name="Google Shape;172;p12:notes"/>
          <p:cNvSpPr/>
          <p:nvPr>
            <p:ph idx="2" type="sldImg"/>
          </p:nvPr>
        </p:nvSpPr>
        <p:spPr>
          <a:xfrm>
            <a:off x="457200" y="720725"/>
            <a:ext cx="64023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3" name="Google Shape;173;p12:notes"/>
          <p:cNvSpPr txBox="1"/>
          <p:nvPr>
            <p:ph idx="1" type="body"/>
          </p:nvPr>
        </p:nvSpPr>
        <p:spPr>
          <a:xfrm>
            <a:off x="975360" y="4560570"/>
            <a:ext cx="5364480" cy="4322207"/>
          </a:xfrm>
          <a:prstGeom prst="rect">
            <a:avLst/>
          </a:prstGeom>
          <a:noFill/>
          <a:ln>
            <a:noFill/>
          </a:ln>
        </p:spPr>
        <p:txBody>
          <a:bodyPr anchorCtr="0" anchor="t" bIns="96625" lIns="96625" spcFirstLastPara="1" rIns="96625" wrap="square" tIns="96625">
            <a:noAutofit/>
          </a:bodyPr>
          <a:lstStyle/>
          <a:p>
            <a:pPr indent="-241653" lvl="0" marL="483306" rtl="0" algn="l">
              <a:lnSpc>
                <a:spcPct val="100000"/>
              </a:lnSpc>
              <a:spcBef>
                <a:spcPts val="0"/>
              </a:spcBef>
              <a:spcAft>
                <a:spcPts val="0"/>
              </a:spcAft>
              <a:buSzPts val="1100"/>
              <a:buNone/>
            </a:pPr>
            <a:r>
              <a:t/>
            </a:r>
            <a:endParaRPr>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3: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271" name="Google Shape;271;p13: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4: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280" name="Google Shape;280;p14: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3: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289" name="Google Shape;289;p3: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5:notes"/>
          <p:cNvSpPr txBox="1"/>
          <p:nvPr>
            <p:ph idx="1" type="body"/>
          </p:nvPr>
        </p:nvSpPr>
        <p:spPr>
          <a:xfrm>
            <a:off x="731520" y="4560570"/>
            <a:ext cx="5852160" cy="43205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100"/>
              <a:buNone/>
            </a:pPr>
            <a:r>
              <a:t/>
            </a:r>
            <a:endParaRPr/>
          </a:p>
        </p:txBody>
      </p:sp>
      <p:sp>
        <p:nvSpPr>
          <p:cNvPr id="297" name="Google Shape;297;p15: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 Id="rId3" Type="http://schemas.openxmlformats.org/officeDocument/2006/relationships/image" Target="../media/image3.jpg"/><Relationship Id="rId4" Type="http://schemas.openxmlformats.org/officeDocument/2006/relationships/image" Target="../media/image5.jpg"/><Relationship Id="rId5" Type="http://schemas.openxmlformats.org/officeDocument/2006/relationships/image" Target="../media/image4.png"/><Relationship Id="rId6"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5"/>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5"/>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5"/>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5"/>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5"/>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5"/>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5"/>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5"/>
          <p:cNvPicPr preferRelativeResize="0"/>
          <p:nvPr/>
        </p:nvPicPr>
        <p:blipFill rotWithShape="1">
          <a:blip r:embed="rId6">
            <a:alphaModFix amt="34000"/>
          </a:blip>
          <a:srcRect b="669" l="54016" r="11355" t="36081"/>
          <a:stretch/>
        </p:blipFill>
        <p:spPr>
          <a:xfrm rot="-5400000">
            <a:off x="5792642" y="4819952"/>
            <a:ext cx="1719709" cy="2366806"/>
          </a:xfrm>
          <a:prstGeom prst="rtTriangle">
            <a:avLst/>
          </a:prstGeom>
          <a:noFill/>
          <a:ln>
            <a:noFill/>
          </a:ln>
        </p:spPr>
      </p:pic>
      <p:sp>
        <p:nvSpPr>
          <p:cNvPr id="20" name="Google Shape;20;p5"/>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1" name="Shape 21"/>
        <p:cNvGrpSpPr/>
        <p:nvPr/>
      </p:nvGrpSpPr>
      <p:grpSpPr>
        <a:xfrm>
          <a:off x="0" y="0"/>
          <a:ext cx="0" cy="0"/>
          <a:chOff x="0" y="0"/>
          <a:chExt cx="0" cy="0"/>
        </a:xfrm>
      </p:grpSpPr>
      <p:sp>
        <p:nvSpPr>
          <p:cNvPr id="22" name="Google Shape;22;p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7"/>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7"/>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28" name="Google Shape;28;p7"/>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29" name="Google Shape;29;p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30" name="Google Shape;30;p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31" name="Google Shape;31;p7"/>
          <p:cNvSpPr txBox="1"/>
          <p:nvPr/>
        </p:nvSpPr>
        <p:spPr>
          <a:xfrm>
            <a:off x="-24384" y="6562799"/>
            <a:ext cx="49257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Montserrat"/>
                <a:ea typeface="Montserrat"/>
                <a:cs typeface="Montserrat"/>
                <a:sym typeface="Montserrat"/>
              </a:rPr>
              <a:t>LSI-VC-14, 10-12 October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32" name="Shape 32"/>
        <p:cNvGrpSpPr/>
        <p:nvPr/>
      </p:nvGrpSpPr>
      <p:grpSpPr>
        <a:xfrm>
          <a:off x="0" y="0"/>
          <a:ext cx="0" cy="0"/>
          <a:chOff x="0" y="0"/>
          <a:chExt cx="0" cy="0"/>
        </a:xfrm>
      </p:grpSpPr>
      <p:sp>
        <p:nvSpPr>
          <p:cNvPr id="33" name="Google Shape;33;p41"/>
          <p:cNvSpPr txBox="1"/>
          <p:nvPr>
            <p:ph type="title"/>
          </p:nvPr>
        </p:nvSpPr>
        <p:spPr>
          <a:xfrm>
            <a:off x="153600" y="158745"/>
            <a:ext cx="10515600" cy="439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3466"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4" name="Google Shape;34;p41"/>
          <p:cNvSpPr txBox="1"/>
          <p:nvPr>
            <p:ph idx="1" type="body"/>
          </p:nvPr>
        </p:nvSpPr>
        <p:spPr>
          <a:xfrm>
            <a:off x="151943" y="583128"/>
            <a:ext cx="6728884" cy="5832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 name="Google Shape;35;p41"/>
          <p:cNvSpPr/>
          <p:nvPr/>
        </p:nvSpPr>
        <p:spPr>
          <a:xfrm>
            <a:off x="-6433" y="6789060"/>
            <a:ext cx="12206400" cy="77821"/>
          </a:xfrm>
          <a:prstGeom prst="rect">
            <a:avLst/>
          </a:prstGeom>
          <a:solidFill>
            <a:schemeClr val="accent1"/>
          </a:solidFill>
          <a:ln>
            <a:noFill/>
          </a:ln>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 name="Shape 36"/>
        <p:cNvGrpSpPr/>
        <p:nvPr/>
      </p:nvGrpSpPr>
      <p:grpSpPr>
        <a:xfrm>
          <a:off x="0" y="0"/>
          <a:ext cx="0" cy="0"/>
          <a:chOff x="0" y="0"/>
          <a:chExt cx="0" cy="0"/>
        </a:xfrm>
      </p:grpSpPr>
      <p:sp>
        <p:nvSpPr>
          <p:cNvPr id="37" name="Google Shape;37;p2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8" name="Google Shape;38;p2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9" name="Google Shape;39;p2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40" name="Shape 40"/>
        <p:cNvGrpSpPr/>
        <p:nvPr/>
      </p:nvGrpSpPr>
      <p:grpSpPr>
        <a:xfrm>
          <a:off x="0" y="0"/>
          <a:ext cx="0" cy="0"/>
          <a:chOff x="0" y="0"/>
          <a:chExt cx="0" cy="0"/>
        </a:xfrm>
      </p:grpSpPr>
      <p:sp>
        <p:nvSpPr>
          <p:cNvPr id="41" name="Google Shape;41;p30"/>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2" name="Google Shape;42;p30"/>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3" name="Google Shape;43;p3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4" name="Google Shape;44;p3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5" name="Google Shape;45;p3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46" name="Shape 46"/>
        <p:cNvGrpSpPr/>
        <p:nvPr/>
      </p:nvGrpSpPr>
      <p:grpSpPr>
        <a:xfrm>
          <a:off x="0" y="0"/>
          <a:ext cx="0" cy="0"/>
          <a:chOff x="0" y="0"/>
          <a:chExt cx="0" cy="0"/>
        </a:xfrm>
      </p:grpSpPr>
      <p:sp>
        <p:nvSpPr>
          <p:cNvPr id="47" name="Google Shape;47;p31"/>
          <p:cNvSpPr txBox="1"/>
          <p:nvPr>
            <p:ph type="ctrTitle"/>
          </p:nvPr>
        </p:nvSpPr>
        <p:spPr>
          <a:xfrm>
            <a:off x="914400" y="2130426"/>
            <a:ext cx="10363200" cy="14700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8" name="Google Shape;48;p31"/>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9pPr>
          </a:lstStyle>
          <a:p/>
        </p:txBody>
      </p:sp>
      <p:sp>
        <p:nvSpPr>
          <p:cNvPr id="49" name="Google Shape;49;p3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0" name="Google Shape;50;p3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1" name="Google Shape;51;p3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2" name="Shape 52"/>
        <p:cNvGrpSpPr/>
        <p:nvPr/>
      </p:nvGrpSpPr>
      <p:grpSpPr>
        <a:xfrm>
          <a:off x="0" y="0"/>
          <a:ext cx="0" cy="0"/>
          <a:chOff x="0" y="0"/>
          <a:chExt cx="0" cy="0"/>
        </a:xfrm>
      </p:grpSpPr>
      <p:sp>
        <p:nvSpPr>
          <p:cNvPr id="53" name="Google Shape;53;p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4" name="Google Shape;54;p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5" name="Google Shape;55;p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6" name="Google Shape;56;p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8" name="Google Shape;58;p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59" name="Google Shape;59;p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60" name="Google Shape;60;p8"/>
          <p:cNvSpPr txBox="1"/>
          <p:nvPr/>
        </p:nvSpPr>
        <p:spPr>
          <a:xfrm>
            <a:off x="-24384" y="6562799"/>
            <a:ext cx="49257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Montserrat"/>
                <a:ea typeface="Montserrat"/>
                <a:cs typeface="Montserrat"/>
                <a:sym typeface="Montserrat"/>
              </a:rPr>
              <a:t>LSI-VC-14, 10-12 October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1" name="Shape 61"/>
        <p:cNvGrpSpPr/>
        <p:nvPr/>
      </p:nvGrpSpPr>
      <p:grpSpPr>
        <a:xfrm>
          <a:off x="0" y="0"/>
          <a:ext cx="0" cy="0"/>
          <a:chOff x="0" y="0"/>
          <a:chExt cx="0" cy="0"/>
        </a:xfrm>
      </p:grpSpPr>
      <p:sp>
        <p:nvSpPr>
          <p:cNvPr id="62" name="Google Shape;62;p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63" name="Google Shape;63;p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64" name="Google Shape;64;p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65" name="Google Shape;65;p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6" name="Google Shape;66;p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7" name="Google Shape;67;p9"/>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68" name="Google Shape;68;p9"/>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69" name="Google Shape;69;p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70" name="Google Shape;70;p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71" name="Google Shape;71;p9"/>
          <p:cNvSpPr txBox="1"/>
          <p:nvPr/>
        </p:nvSpPr>
        <p:spPr>
          <a:xfrm>
            <a:off x="-24384" y="6562799"/>
            <a:ext cx="49257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Montserrat"/>
                <a:ea typeface="Montserrat"/>
                <a:cs typeface="Montserrat"/>
                <a:sym typeface="Montserrat"/>
              </a:rPr>
              <a:t>LSI-VC-13, 23-24 March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7.pn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theme" Target="../theme/theme2.xml"/><Relationship Id="rId10" Type="http://schemas.openxmlformats.org/officeDocument/2006/relationships/slideLayout" Target="../slideLayouts/slideLayout8.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4"/>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4"/>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5.png"/><Relationship Id="rId4" Type="http://schemas.openxmlformats.org/officeDocument/2006/relationships/image" Target="../media/image18.png"/><Relationship Id="rId5"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2.png"/><Relationship Id="rId4"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28.png"/><Relationship Id="rId7"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5.jpg"/><Relationship Id="rId4" Type="http://schemas.openxmlformats.org/officeDocument/2006/relationships/image" Target="../media/image27.png"/><Relationship Id="rId5"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hyperlink" Target="https://ceos.org/ard/files/PFS/NRB/v5.5/CARD4L-PFS_NRB-v5.5.pdf" TargetMode="Externa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8.jpg"/><Relationship Id="rId4" Type="http://schemas.openxmlformats.org/officeDocument/2006/relationships/image" Target="../media/image51.gif"/><Relationship Id="rId5"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52.gif"/><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29.png"/><Relationship Id="rId6" Type="http://schemas.openxmlformats.org/officeDocument/2006/relationships/image" Target="../media/image32.png"/><Relationship Id="rId7"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9.jp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49.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50.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hyperlink" Target="https://ceos.org/ard/files/PFS/NRB/v5.5/CARD4L-PFS_NRB-v5.5.pdf" TargetMode="External"/><Relationship Id="rId4" Type="http://schemas.openxmlformats.org/officeDocument/2006/relationships/hyperlink" Target="http://www.geo.uzh.ch/" TargetMode="External"/><Relationship Id="rId9" Type="http://schemas.openxmlformats.org/officeDocument/2006/relationships/hyperlink" Target="https://bhoonidhi.nrsc.gov.in/bhoonidhi_resources/help/docs/EOS_04_Data_Products_Format_Document.pdf" TargetMode="External"/><Relationship Id="rId5" Type="http://schemas.openxmlformats.org/officeDocument/2006/relationships/image" Target="../media/image27.png"/><Relationship Id="rId6" Type="http://schemas.openxmlformats.org/officeDocument/2006/relationships/image" Target="../media/image35.jpg"/><Relationship Id="rId7" Type="http://schemas.openxmlformats.org/officeDocument/2006/relationships/hyperlink" Target="https://bhoonidhi.nrsc.gov.in/bhoonidhi/help/sampleProducts.html" TargetMode="External"/><Relationship Id="rId8" Type="http://schemas.openxmlformats.org/officeDocument/2006/relationships/hyperlink" Target="https://bhoonidhi.nrsc.gov.in/bhoonidhi_resources/help/docs/E04_BROUCHURE.pdf"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3.png"/><Relationship Id="rId4" Type="http://schemas.openxmlformats.org/officeDocument/2006/relationships/image" Target="../media/image37.png"/><Relationship Id="rId5"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44.png"/><Relationship Id="rId4" Type="http://schemas.openxmlformats.org/officeDocument/2006/relationships/image" Target="../media/image41.png"/><Relationship Id="rId5"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11.jpg"/><Relationship Id="rId6" Type="http://schemas.openxmlformats.org/officeDocument/2006/relationships/image" Target="../media/image16.gif"/><Relationship Id="rId7"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6.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8000"/>
              <a:buFont typeface="Arial"/>
              <a:buNone/>
            </a:pPr>
            <a:r>
              <a:rPr lang="en-GB" sz="7500"/>
              <a:t>EOS-04-</a:t>
            </a:r>
            <a:endParaRPr sz="7500">
              <a:latin typeface="Montserrat"/>
              <a:ea typeface="Montserrat"/>
              <a:cs typeface="Montserrat"/>
              <a:sym typeface="Montserrat"/>
            </a:endParaRPr>
          </a:p>
          <a:p>
            <a:pPr indent="0" lvl="0" marL="0" rtl="0" algn="l">
              <a:lnSpc>
                <a:spcPct val="100000"/>
              </a:lnSpc>
              <a:spcBef>
                <a:spcPts val="0"/>
              </a:spcBef>
              <a:spcAft>
                <a:spcPts val="0"/>
              </a:spcAft>
              <a:buClr>
                <a:schemeClr val="lt1"/>
              </a:buClr>
              <a:buSzPts val="8000"/>
              <a:buFont typeface="Arial"/>
              <a:buNone/>
            </a:pPr>
            <a:r>
              <a:rPr lang="en-GB" sz="7500">
                <a:latin typeface="Montserrat"/>
                <a:ea typeface="Montserrat"/>
                <a:cs typeface="Montserrat"/>
                <a:sym typeface="Montserrat"/>
              </a:rPr>
              <a:t>TOWARDS CEOS ARD</a:t>
            </a:r>
            <a:endParaRPr sz="7500">
              <a:latin typeface="Montserrat"/>
              <a:ea typeface="Montserrat"/>
              <a:cs typeface="Montserrat"/>
              <a:sym typeface="Montserrat"/>
            </a:endParaRPr>
          </a:p>
          <a:p>
            <a:pPr indent="0" lvl="0" marL="0" rtl="0" algn="l">
              <a:lnSpc>
                <a:spcPct val="115000"/>
              </a:lnSpc>
              <a:spcBef>
                <a:spcPts val="1000"/>
              </a:spcBef>
              <a:spcAft>
                <a:spcPts val="0"/>
              </a:spcAft>
              <a:buClr>
                <a:schemeClr val="lt1"/>
              </a:buClr>
              <a:buSzPts val="8000"/>
              <a:buFont typeface="Arial"/>
              <a:buNone/>
            </a:pPr>
            <a:r>
              <a:rPr i="1" lang="en-GB" sz="3600">
                <a:latin typeface="Montserrat"/>
                <a:ea typeface="Montserrat"/>
                <a:cs typeface="Montserrat"/>
                <a:sym typeface="Montserrat"/>
              </a:rPr>
              <a:t>Data Products </a:t>
            </a:r>
            <a:br>
              <a:rPr i="1" lang="en-GB" sz="3600">
                <a:latin typeface="Montserrat"/>
                <a:ea typeface="Montserrat"/>
                <a:cs typeface="Montserrat"/>
                <a:sym typeface="Montserrat"/>
              </a:rPr>
            </a:br>
            <a:r>
              <a:rPr i="1" lang="en-GB" sz="3600">
                <a:latin typeface="Montserrat"/>
                <a:ea typeface="Montserrat"/>
                <a:cs typeface="Montserrat"/>
                <a:sym typeface="Montserrat"/>
              </a:rPr>
              <a:t>&amp; NRB Self Assessment</a:t>
            </a:r>
            <a:endParaRPr i="1" sz="3600">
              <a:latin typeface="Montserrat"/>
              <a:ea typeface="Montserrat"/>
              <a:cs typeface="Montserrat"/>
              <a:sym typeface="Montserrat"/>
            </a:endParaRPr>
          </a:p>
        </p:txBody>
      </p:sp>
      <p:sp>
        <p:nvSpPr>
          <p:cNvPr id="77" name="Google Shape;77;p1"/>
          <p:cNvSpPr/>
          <p:nvPr/>
        </p:nvSpPr>
        <p:spPr>
          <a:xfrm>
            <a:off x="7248128" y="4148583"/>
            <a:ext cx="4832943" cy="2605318"/>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2200"/>
              <a:buFont typeface="Arial"/>
              <a:buNone/>
            </a:pPr>
            <a:r>
              <a:rPr b="1" i="0" lang="en-GB" sz="2000" u="none" cap="none" strike="noStrike">
                <a:solidFill>
                  <a:schemeClr val="accent1"/>
                </a:solidFill>
                <a:latin typeface="Montserrat"/>
                <a:ea typeface="Montserrat"/>
                <a:cs typeface="Montserrat"/>
                <a:sym typeface="Montserrat"/>
              </a:rPr>
              <a:t>HariPriya S,</a:t>
            </a:r>
            <a:r>
              <a:rPr b="1" i="0" lang="en-GB" sz="2200" u="none" cap="none" strike="noStrike">
                <a:solidFill>
                  <a:schemeClr val="accent1"/>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1800" u="none" cap="none" strike="noStrike">
                <a:solidFill>
                  <a:schemeClr val="accent1"/>
                </a:solidFill>
                <a:latin typeface="Montserrat"/>
                <a:ea typeface="Montserrat"/>
                <a:cs typeface="Montserrat"/>
                <a:sym typeface="Montserrat"/>
              </a:rPr>
              <a:t>V.M.Ramanujam, Raghav Mehra</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1600" u="none" cap="none" strike="noStrike">
                <a:solidFill>
                  <a:schemeClr val="accent1"/>
                </a:solidFill>
                <a:latin typeface="Montserrat"/>
                <a:ea typeface="Montserrat"/>
                <a:cs typeface="Montserrat"/>
                <a:sym typeface="Montserrat"/>
              </a:rPr>
              <a:t>H.S.V.Usha Sundari Ryali, ManjuSarma S</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1600" u="none" cap="none" strike="noStrike">
                <a:solidFill>
                  <a:schemeClr val="accent1"/>
                </a:solidFill>
                <a:latin typeface="Montserrat"/>
                <a:ea typeface="Montserrat"/>
                <a:cs typeface="Montserrat"/>
                <a:sym typeface="Montserrat"/>
              </a:rPr>
              <a:t>Indian Space Research Organisation</a:t>
            </a:r>
            <a:endParaRPr b="0" i="0" sz="1050" u="none" cap="none" strike="noStrike">
              <a:solidFill>
                <a:srgbClr val="000000"/>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GB" sz="1600" u="none" cap="none" strike="noStrike">
                <a:solidFill>
                  <a:schemeClr val="accent1"/>
                </a:solidFill>
                <a:latin typeface="Montserrat"/>
                <a:ea typeface="Montserrat"/>
                <a:cs typeface="Montserrat"/>
                <a:sym typeface="Montserrat"/>
              </a:rPr>
              <a:t>Agenda Item 2.1</a:t>
            </a:r>
            <a:endParaRPr b="0" i="0" sz="1050" u="none" cap="none" strike="noStrike">
              <a:solidFill>
                <a:srgbClr val="000000"/>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GB" sz="1600" u="none" cap="none" strike="noStrike">
                <a:solidFill>
                  <a:schemeClr val="accent1"/>
                </a:solidFill>
                <a:latin typeface="Montserrat"/>
                <a:ea typeface="Montserrat"/>
                <a:cs typeface="Montserrat"/>
                <a:sym typeface="Montserrat"/>
              </a:rPr>
              <a:t>LSI-VC-14 2023, ESA/ESRIN</a:t>
            </a:r>
            <a:endParaRPr b="1" i="0" sz="16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GB" sz="1600" u="none" cap="none" strike="noStrike">
                <a:solidFill>
                  <a:schemeClr val="accent1"/>
                </a:solidFill>
                <a:latin typeface="Montserrat"/>
                <a:ea typeface="Montserrat"/>
                <a:cs typeface="Montserrat"/>
                <a:sym typeface="Montserrat"/>
              </a:rPr>
              <a:t>10th - 12th October 2023</a:t>
            </a:r>
            <a:endParaRPr b="1" i="0" sz="1600" u="none" cap="none" strike="noStrike">
              <a:solidFill>
                <a:schemeClr val="accent1"/>
              </a:solidFill>
              <a:latin typeface="Montserrat"/>
              <a:ea typeface="Montserrat"/>
              <a:cs typeface="Montserrat"/>
              <a:sym typeface="Montserrat"/>
            </a:endParaRPr>
          </a:p>
        </p:txBody>
      </p:sp>
      <p:pic>
        <p:nvPicPr>
          <p:cNvPr id="78" name="Google Shape;78;p1"/>
          <p:cNvPicPr preferRelativeResize="0"/>
          <p:nvPr/>
        </p:nvPicPr>
        <p:blipFill rotWithShape="1">
          <a:blip r:embed="rId3">
            <a:alphaModFix/>
          </a:blip>
          <a:srcRect b="0" l="0" r="0" t="0"/>
          <a:stretch/>
        </p:blipFill>
        <p:spPr>
          <a:xfrm>
            <a:off x="11096660" y="3429000"/>
            <a:ext cx="864705" cy="8001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descr="A close-up of a grey surface&#10;&#10;Description automatically generated" id="306" name="Google Shape;306;p16"/>
          <p:cNvPicPr preferRelativeResize="0"/>
          <p:nvPr/>
        </p:nvPicPr>
        <p:blipFill rotWithShape="1">
          <a:blip r:embed="rId3">
            <a:alphaModFix/>
          </a:blip>
          <a:srcRect b="0" l="0" r="0" t="0"/>
          <a:stretch/>
        </p:blipFill>
        <p:spPr>
          <a:xfrm>
            <a:off x="298176" y="1371597"/>
            <a:ext cx="5760000" cy="3600000"/>
          </a:xfrm>
          <a:prstGeom prst="rect">
            <a:avLst/>
          </a:prstGeom>
          <a:noFill/>
          <a:ln>
            <a:noFill/>
          </a:ln>
        </p:spPr>
      </p:pic>
      <p:pic>
        <p:nvPicPr>
          <p:cNvPr descr="A collage of images of a surface&#10;&#10;Description automatically generated" id="307" name="Google Shape;307;p16"/>
          <p:cNvPicPr preferRelativeResize="0"/>
          <p:nvPr/>
        </p:nvPicPr>
        <p:blipFill rotWithShape="1">
          <a:blip r:embed="rId4">
            <a:alphaModFix/>
          </a:blip>
          <a:srcRect b="0" l="0" r="0" t="0"/>
          <a:stretch/>
        </p:blipFill>
        <p:spPr>
          <a:xfrm>
            <a:off x="6238876" y="1428736"/>
            <a:ext cx="5760000" cy="3600000"/>
          </a:xfrm>
          <a:prstGeom prst="rect">
            <a:avLst/>
          </a:prstGeom>
          <a:noFill/>
          <a:ln>
            <a:noFill/>
          </a:ln>
        </p:spPr>
      </p:pic>
      <p:sp>
        <p:nvSpPr>
          <p:cNvPr id="308" name="Google Shape;308;p16"/>
          <p:cNvSpPr txBox="1"/>
          <p:nvPr/>
        </p:nvSpPr>
        <p:spPr>
          <a:xfrm>
            <a:off x="1919536" y="5401388"/>
            <a:ext cx="8968510" cy="584735"/>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Montserrat"/>
                <a:ea typeface="Montserrat"/>
                <a:cs typeface="Montserrat"/>
                <a:sym typeface="Montserrat"/>
              </a:rPr>
              <a:t>Gamma Naught HH, Scattering Area, Local Incidence Angle  and  Mask Imagery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Montserrat"/>
                <a:ea typeface="Montserrat"/>
                <a:cs typeface="Montserrat"/>
                <a:sym typeface="Montserrat"/>
              </a:rPr>
              <a:t>DOP:  24-APR-2022 Scene Centre Coordinate: 21.15 deg N, 84.53 deg E</a:t>
            </a:r>
            <a:endParaRPr b="0" i="0" sz="1600" u="none" cap="none" strike="noStrike">
              <a:solidFill>
                <a:schemeClr val="dk1"/>
              </a:solidFill>
              <a:latin typeface="Montserrat"/>
              <a:ea typeface="Montserrat"/>
              <a:cs typeface="Montserrat"/>
              <a:sym typeface="Montserrat"/>
            </a:endParaRPr>
          </a:p>
        </p:txBody>
      </p:sp>
      <p:sp>
        <p:nvSpPr>
          <p:cNvPr id="309" name="Google Shape;309;p16"/>
          <p:cNvSpPr txBox="1"/>
          <p:nvPr/>
        </p:nvSpPr>
        <p:spPr>
          <a:xfrm>
            <a:off x="1359175" y="170979"/>
            <a:ext cx="830165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GB" sz="3600" u="none" cap="none" strike="noStrike">
                <a:solidFill>
                  <a:srgbClr val="FFFFFF"/>
                </a:solidFill>
                <a:latin typeface="Montserrat"/>
                <a:ea typeface="Montserrat"/>
                <a:cs typeface="Montserrat"/>
                <a:sym typeface="Montserrat"/>
              </a:rPr>
              <a:t>EOS-04 –  NRB  - MRS MODE </a:t>
            </a:r>
            <a:endParaRPr b="0" i="0" sz="1400" u="none" cap="none" strike="noStrike">
              <a:solidFill>
                <a:srgbClr val="000000"/>
              </a:solidFill>
              <a:latin typeface="Arial"/>
              <a:ea typeface="Arial"/>
              <a:cs typeface="Arial"/>
              <a:sym typeface="Arial"/>
            </a:endParaRPr>
          </a:p>
        </p:txBody>
      </p:sp>
      <p:pic>
        <p:nvPicPr>
          <p:cNvPr id="310" name="Google Shape;310;p16"/>
          <p:cNvPicPr preferRelativeResize="0"/>
          <p:nvPr/>
        </p:nvPicPr>
        <p:blipFill rotWithShape="1">
          <a:blip r:embed="rId5">
            <a:alphaModFix/>
          </a:blip>
          <a:srcRect b="0" l="0" r="0" t="0"/>
          <a:stretch/>
        </p:blipFill>
        <p:spPr>
          <a:xfrm>
            <a:off x="11101440" y="5729814"/>
            <a:ext cx="902286" cy="64623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17"/>
          <p:cNvSpPr/>
          <p:nvPr/>
        </p:nvSpPr>
        <p:spPr>
          <a:xfrm>
            <a:off x="1524001" y="2514601"/>
            <a:ext cx="184731" cy="58477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dk1"/>
              </a:solidFill>
              <a:latin typeface="Calibri"/>
              <a:ea typeface="Calibri"/>
              <a:cs typeface="Calibri"/>
              <a:sym typeface="Calibri"/>
            </a:endParaRPr>
          </a:p>
        </p:txBody>
      </p:sp>
      <p:sp>
        <p:nvSpPr>
          <p:cNvPr id="316" name="Google Shape;316;p17"/>
          <p:cNvSpPr txBox="1"/>
          <p:nvPr/>
        </p:nvSpPr>
        <p:spPr>
          <a:xfrm>
            <a:off x="2971800" y="609601"/>
            <a:ext cx="4724400"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7" name="Google Shape;317;p17"/>
          <p:cNvPicPr preferRelativeResize="0"/>
          <p:nvPr/>
        </p:nvPicPr>
        <p:blipFill rotWithShape="1">
          <a:blip r:embed="rId3">
            <a:alphaModFix/>
          </a:blip>
          <a:srcRect b="0" l="0" r="0" t="0"/>
          <a:stretch/>
        </p:blipFill>
        <p:spPr>
          <a:xfrm>
            <a:off x="2303359" y="1120934"/>
            <a:ext cx="2631440" cy="1792505"/>
          </a:xfrm>
          <a:prstGeom prst="rect">
            <a:avLst/>
          </a:prstGeom>
          <a:noFill/>
          <a:ln>
            <a:noFill/>
          </a:ln>
        </p:spPr>
      </p:pic>
      <p:pic>
        <p:nvPicPr>
          <p:cNvPr id="318" name="Google Shape;318;p17"/>
          <p:cNvPicPr preferRelativeResize="0"/>
          <p:nvPr/>
        </p:nvPicPr>
        <p:blipFill rotWithShape="1">
          <a:blip r:embed="rId4">
            <a:alphaModFix/>
          </a:blip>
          <a:srcRect b="0" l="0" r="0" t="0"/>
          <a:stretch/>
        </p:blipFill>
        <p:spPr>
          <a:xfrm>
            <a:off x="6328486" y="1056861"/>
            <a:ext cx="2862117" cy="1821079"/>
          </a:xfrm>
          <a:prstGeom prst="rect">
            <a:avLst/>
          </a:prstGeom>
          <a:noFill/>
          <a:ln>
            <a:noFill/>
          </a:ln>
        </p:spPr>
      </p:pic>
      <p:pic>
        <p:nvPicPr>
          <p:cNvPr id="319" name="Google Shape;319;p17"/>
          <p:cNvPicPr preferRelativeResize="0"/>
          <p:nvPr/>
        </p:nvPicPr>
        <p:blipFill rotWithShape="1">
          <a:blip r:embed="rId5">
            <a:alphaModFix/>
          </a:blip>
          <a:srcRect b="0" l="0" r="0" t="0"/>
          <a:stretch/>
        </p:blipFill>
        <p:spPr>
          <a:xfrm>
            <a:off x="2242399" y="3305426"/>
            <a:ext cx="2753360" cy="2184895"/>
          </a:xfrm>
          <a:prstGeom prst="rect">
            <a:avLst/>
          </a:prstGeom>
          <a:noFill/>
          <a:ln>
            <a:noFill/>
          </a:ln>
        </p:spPr>
      </p:pic>
      <p:pic>
        <p:nvPicPr>
          <p:cNvPr id="320" name="Google Shape;320;p17"/>
          <p:cNvPicPr preferRelativeResize="0"/>
          <p:nvPr/>
        </p:nvPicPr>
        <p:blipFill rotWithShape="1">
          <a:blip r:embed="rId6">
            <a:alphaModFix/>
          </a:blip>
          <a:srcRect b="0" l="0" r="0" t="0"/>
          <a:stretch/>
        </p:blipFill>
        <p:spPr>
          <a:xfrm>
            <a:off x="6437243" y="3234642"/>
            <a:ext cx="2753360" cy="2362200"/>
          </a:xfrm>
          <a:prstGeom prst="rect">
            <a:avLst/>
          </a:prstGeom>
          <a:noFill/>
          <a:ln>
            <a:noFill/>
          </a:ln>
        </p:spPr>
      </p:pic>
      <p:sp>
        <p:nvSpPr>
          <p:cNvPr id="321" name="Google Shape;321;p17"/>
          <p:cNvSpPr/>
          <p:nvPr/>
        </p:nvSpPr>
        <p:spPr>
          <a:xfrm>
            <a:off x="1524001" y="5527536"/>
            <a:ext cx="8686800" cy="738664"/>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Montserrat"/>
                <a:ea typeface="Montserrat"/>
                <a:cs typeface="Montserrat"/>
                <a:sym typeface="Montserrat"/>
              </a:rPr>
              <a:t>After  applying terrain based  normalization γ</a:t>
            </a:r>
            <a:r>
              <a:rPr b="1" baseline="-25000" i="0" lang="en-GB" sz="1400" u="none" cap="none" strike="noStrike">
                <a:solidFill>
                  <a:schemeClr val="dk1"/>
                </a:solidFill>
                <a:latin typeface="Montserrat"/>
                <a:ea typeface="Montserrat"/>
                <a:cs typeface="Montserrat"/>
                <a:sym typeface="Montserrat"/>
              </a:rPr>
              <a:t>T</a:t>
            </a:r>
            <a:r>
              <a:rPr b="1" baseline="30000" i="0" lang="en-GB" sz="1400" u="none" cap="none" strike="noStrike">
                <a:solidFill>
                  <a:schemeClr val="dk1"/>
                </a:solidFill>
                <a:latin typeface="Montserrat"/>
                <a:ea typeface="Montserrat"/>
                <a:cs typeface="Montserrat"/>
                <a:sym typeface="Montserrat"/>
              </a:rPr>
              <a:t>0 </a:t>
            </a:r>
            <a:r>
              <a:rPr b="1" i="0" lang="en-GB" sz="1400" u="none" cap="none" strike="noStrike">
                <a:solidFill>
                  <a:schemeClr val="dk1"/>
                </a:solidFill>
                <a:latin typeface="Montserrat"/>
                <a:ea typeface="Montserrat"/>
                <a:cs typeface="Montserrat"/>
                <a:sym typeface="Montserrat"/>
              </a:rPr>
              <a:t>Radiometric Terrain corrected (RTC)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Montserrat"/>
                <a:ea typeface="Montserrat"/>
                <a:cs typeface="Montserrat"/>
                <a:sym typeface="Montserrat"/>
              </a:rPr>
              <a:t>and γ</a:t>
            </a:r>
            <a:r>
              <a:rPr b="1" baseline="-25000" i="0" lang="en-GB" sz="1400" u="none" cap="none" strike="noStrike">
                <a:solidFill>
                  <a:schemeClr val="dk1"/>
                </a:solidFill>
                <a:latin typeface="Montserrat"/>
                <a:ea typeface="Montserrat"/>
                <a:cs typeface="Montserrat"/>
                <a:sym typeface="Montserrat"/>
              </a:rPr>
              <a:t>T</a:t>
            </a:r>
            <a:r>
              <a:rPr b="1" baseline="30000" i="0" lang="en-GB" sz="1400" u="none" cap="none" strike="noStrike">
                <a:solidFill>
                  <a:schemeClr val="dk1"/>
                </a:solidFill>
                <a:latin typeface="Montserrat"/>
                <a:ea typeface="Montserrat"/>
                <a:cs typeface="Montserrat"/>
                <a:sym typeface="Montserrat"/>
              </a:rPr>
              <a:t>0 </a:t>
            </a:r>
            <a:r>
              <a:rPr b="1" i="0" lang="en-GB" sz="1400" u="none" cap="none" strike="noStrike">
                <a:solidFill>
                  <a:schemeClr val="dk1"/>
                </a:solidFill>
                <a:latin typeface="Montserrat"/>
                <a:ea typeface="Montserrat"/>
                <a:cs typeface="Montserrat"/>
                <a:sym typeface="Montserrat"/>
              </a:rPr>
              <a:t>versus   Local Incidence Angle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Montserrat"/>
                <a:ea typeface="Montserrat"/>
                <a:cs typeface="Montserrat"/>
                <a:sym typeface="Montserrat"/>
              </a:rPr>
              <a:t>Scene Coordinate: 19.646458 deg N, 73.534427deg E  Area: Nashik, Maharashtra, India </a:t>
            </a:r>
            <a:endParaRPr b="0" i="0" sz="1400" u="none" cap="none" strike="noStrike">
              <a:solidFill>
                <a:srgbClr val="000000"/>
              </a:solidFill>
              <a:latin typeface="Arial"/>
              <a:ea typeface="Arial"/>
              <a:cs typeface="Arial"/>
              <a:sym typeface="Arial"/>
            </a:endParaRPr>
          </a:p>
        </p:txBody>
      </p:sp>
      <p:sp>
        <p:nvSpPr>
          <p:cNvPr id="322" name="Google Shape;322;p17"/>
          <p:cNvSpPr/>
          <p:nvPr/>
        </p:nvSpPr>
        <p:spPr>
          <a:xfrm>
            <a:off x="1710615" y="2906588"/>
            <a:ext cx="8305800" cy="307777"/>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Montserrat"/>
                <a:ea typeface="Montserrat"/>
                <a:cs typeface="Montserrat"/>
                <a:sym typeface="Montserrat"/>
              </a:rPr>
              <a:t>Ellipsoid based Gamma Naught (γ</a:t>
            </a:r>
            <a:r>
              <a:rPr b="1" baseline="-25000" i="0" lang="en-GB" sz="1400" u="none" cap="none" strike="noStrike">
                <a:solidFill>
                  <a:schemeClr val="dk1"/>
                </a:solidFill>
                <a:latin typeface="Montserrat"/>
                <a:ea typeface="Montserrat"/>
                <a:cs typeface="Montserrat"/>
                <a:sym typeface="Montserrat"/>
              </a:rPr>
              <a:t>E</a:t>
            </a:r>
            <a:r>
              <a:rPr b="1" baseline="30000" i="0" lang="en-GB" sz="1400" u="none" cap="none" strike="noStrike">
                <a:solidFill>
                  <a:schemeClr val="dk1"/>
                </a:solidFill>
                <a:latin typeface="Montserrat"/>
                <a:ea typeface="Montserrat"/>
                <a:cs typeface="Montserrat"/>
                <a:sym typeface="Montserrat"/>
              </a:rPr>
              <a:t>0 </a:t>
            </a:r>
            <a:r>
              <a:rPr b="1" i="0" lang="en-GB" sz="1400" u="none" cap="none" strike="noStrike">
                <a:solidFill>
                  <a:schemeClr val="dk1"/>
                </a:solidFill>
                <a:latin typeface="Montserrat"/>
                <a:ea typeface="Montserrat"/>
                <a:cs typeface="Montserrat"/>
                <a:sym typeface="Montserrat"/>
              </a:rPr>
              <a:t>) and   γ</a:t>
            </a:r>
            <a:r>
              <a:rPr b="1" baseline="-25000" i="0" lang="en-GB" sz="1400" u="none" cap="none" strike="noStrike">
                <a:solidFill>
                  <a:schemeClr val="dk1"/>
                </a:solidFill>
                <a:latin typeface="Montserrat"/>
                <a:ea typeface="Montserrat"/>
                <a:cs typeface="Montserrat"/>
                <a:sym typeface="Montserrat"/>
              </a:rPr>
              <a:t>E</a:t>
            </a:r>
            <a:r>
              <a:rPr b="1" baseline="30000" i="0" lang="en-GB" sz="1400" u="none" cap="none" strike="noStrike">
                <a:solidFill>
                  <a:schemeClr val="dk1"/>
                </a:solidFill>
                <a:latin typeface="Montserrat"/>
                <a:ea typeface="Montserrat"/>
                <a:cs typeface="Montserrat"/>
                <a:sym typeface="Montserrat"/>
              </a:rPr>
              <a:t>0</a:t>
            </a:r>
            <a:r>
              <a:rPr b="1" i="0" lang="en-GB" sz="1400" u="none" cap="none" strike="noStrike">
                <a:solidFill>
                  <a:schemeClr val="dk1"/>
                </a:solidFill>
                <a:latin typeface="Montserrat"/>
                <a:ea typeface="Montserrat"/>
                <a:cs typeface="Montserrat"/>
                <a:sym typeface="Montserrat"/>
              </a:rPr>
              <a:t> versus Local Incidence Angle</a:t>
            </a:r>
            <a:endParaRPr b="0" i="0" sz="1400" u="none" cap="none" strike="noStrike">
              <a:solidFill>
                <a:schemeClr val="dk1"/>
              </a:solidFill>
              <a:latin typeface="Montserrat"/>
              <a:ea typeface="Montserrat"/>
              <a:cs typeface="Montserrat"/>
              <a:sym typeface="Montserrat"/>
            </a:endParaRPr>
          </a:p>
        </p:txBody>
      </p:sp>
      <p:sp>
        <p:nvSpPr>
          <p:cNvPr id="323" name="Google Shape;323;p17"/>
          <p:cNvSpPr txBox="1"/>
          <p:nvPr/>
        </p:nvSpPr>
        <p:spPr>
          <a:xfrm>
            <a:off x="1578113" y="43716"/>
            <a:ext cx="7511774"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GB" sz="3200" u="none" cap="none" strike="noStrike">
                <a:solidFill>
                  <a:schemeClr val="lt1"/>
                </a:solidFill>
                <a:latin typeface="Montserrat"/>
                <a:ea typeface="Montserrat"/>
                <a:cs typeface="Montserrat"/>
                <a:sym typeface="Montserrat"/>
              </a:rPr>
              <a:t>EOS-04 –  Ellipsoid Based vs Terrain Based Normalization</a:t>
            </a:r>
            <a:endParaRPr b="0" i="0" sz="3200" u="none" cap="none" strike="noStrike">
              <a:solidFill>
                <a:srgbClr val="000000"/>
              </a:solidFill>
              <a:latin typeface="Arial"/>
              <a:ea typeface="Arial"/>
              <a:cs typeface="Arial"/>
              <a:sym typeface="Arial"/>
            </a:endParaRPr>
          </a:p>
        </p:txBody>
      </p:sp>
      <p:pic>
        <p:nvPicPr>
          <p:cNvPr id="324" name="Google Shape;324;p17"/>
          <p:cNvPicPr preferRelativeResize="0"/>
          <p:nvPr/>
        </p:nvPicPr>
        <p:blipFill rotWithShape="1">
          <a:blip r:embed="rId7">
            <a:alphaModFix/>
          </a:blip>
          <a:srcRect b="0" l="0" r="0" t="0"/>
          <a:stretch/>
        </p:blipFill>
        <p:spPr>
          <a:xfrm>
            <a:off x="11201142" y="5667342"/>
            <a:ext cx="902286" cy="64623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20"/>
          <p:cNvPicPr preferRelativeResize="0"/>
          <p:nvPr/>
        </p:nvPicPr>
        <p:blipFill rotWithShape="1">
          <a:blip r:embed="rId3">
            <a:alphaModFix/>
          </a:blip>
          <a:srcRect b="0" l="43640" r="0" t="0"/>
          <a:stretch/>
        </p:blipFill>
        <p:spPr>
          <a:xfrm>
            <a:off x="9002661" y="3282397"/>
            <a:ext cx="2886068" cy="2619396"/>
          </a:xfrm>
          <a:prstGeom prst="rect">
            <a:avLst/>
          </a:prstGeom>
          <a:noFill/>
          <a:ln>
            <a:noFill/>
          </a:ln>
        </p:spPr>
      </p:pic>
      <p:sp>
        <p:nvSpPr>
          <p:cNvPr id="330" name="Google Shape;330;p20"/>
          <p:cNvSpPr/>
          <p:nvPr/>
        </p:nvSpPr>
        <p:spPr>
          <a:xfrm>
            <a:off x="487017" y="1150566"/>
            <a:ext cx="11217966" cy="2031325"/>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1400"/>
              <a:buFont typeface="Noto Sans Symbols"/>
              <a:buChar char="❖"/>
            </a:pPr>
            <a:r>
              <a:rPr b="0" i="0" lang="en-GB" sz="1400" u="none" cap="none" strike="noStrike">
                <a:solidFill>
                  <a:schemeClr val="dk1"/>
                </a:solidFill>
                <a:latin typeface="Montserrat"/>
                <a:ea typeface="Montserrat"/>
                <a:cs typeface="Montserrat"/>
                <a:sym typeface="Montserrat"/>
              </a:rPr>
              <a:t> </a:t>
            </a:r>
            <a:r>
              <a:rPr b="0" i="0" lang="en-GB" sz="1600" u="none" cap="none" strike="noStrike">
                <a:solidFill>
                  <a:schemeClr val="dk1"/>
                </a:solidFill>
                <a:latin typeface="Montserrat"/>
                <a:ea typeface="Montserrat"/>
                <a:cs typeface="Montserrat"/>
                <a:sym typeface="Montserrat"/>
              </a:rPr>
              <a:t>The Data is analysed over Cycles of Systematic Coverage and the geometric and Radiometric Compliance of the data is investigated using known Ground targets and Land cover regions during different sensing periods and cycles of coverage.</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600"/>
              <a:buFont typeface="Noto Sans Symbols"/>
              <a:buChar char="❖"/>
            </a:pPr>
            <a:r>
              <a:rPr b="0" i="0" lang="en-GB" sz="1600" u="none" cap="none" strike="noStrike">
                <a:solidFill>
                  <a:schemeClr val="dk1"/>
                </a:solidFill>
                <a:latin typeface="Montserrat"/>
                <a:ea typeface="Montserrat"/>
                <a:cs typeface="Montserrat"/>
                <a:sym typeface="Montserrat"/>
              </a:rPr>
              <a:t> Latitude &amp; Longitude errors were computed for the peak location with respect to the DGPS coordinates of the corner reflector. </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600"/>
              <a:buFont typeface="Noto Sans Symbols"/>
              <a:buChar char="❖"/>
            </a:pPr>
            <a:r>
              <a:rPr b="0" i="0" lang="en-GB" sz="1600" u="none" cap="none" strike="noStrike">
                <a:solidFill>
                  <a:schemeClr val="dk1"/>
                </a:solidFill>
                <a:latin typeface="Montserrat"/>
                <a:ea typeface="Montserrat"/>
                <a:cs typeface="Montserrat"/>
                <a:sym typeface="Montserrat"/>
              </a:rPr>
              <a:t>    Absolute geometric accuracy and Relative accuracy across cycles for Level-2B product  is observed to be within 1 pixel (&lt;18m).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31" name="Google Shape;331;p20"/>
          <p:cNvSpPr txBox="1"/>
          <p:nvPr/>
        </p:nvSpPr>
        <p:spPr>
          <a:xfrm>
            <a:off x="354496" y="-37475"/>
            <a:ext cx="9030036"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Montserrat"/>
                <a:ea typeface="Montserrat"/>
                <a:cs typeface="Montserrat"/>
                <a:sym typeface="Montserrat"/>
              </a:rPr>
              <a:t>Geometric Analysis of Level-2B </a:t>
            </a:r>
            <a:endParaRPr b="0" i="0" sz="1400" u="none" cap="none" strike="noStrike">
              <a:solidFill>
                <a:srgbClr val="000000"/>
              </a:solidFill>
              <a:latin typeface="Arial"/>
              <a:ea typeface="Arial"/>
              <a:cs typeface="Arial"/>
              <a:sym typeface="Arial"/>
            </a:endParaRPr>
          </a:p>
        </p:txBody>
      </p:sp>
      <p:sp>
        <p:nvSpPr>
          <p:cNvPr id="332" name="Google Shape;332;p20"/>
          <p:cNvSpPr txBox="1"/>
          <p:nvPr/>
        </p:nvSpPr>
        <p:spPr>
          <a:xfrm>
            <a:off x="8760296" y="5901793"/>
            <a:ext cx="259558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Montserrat"/>
                <a:ea typeface="Montserrat"/>
                <a:cs typeface="Montserrat"/>
                <a:sym typeface="Montserrat"/>
              </a:rPr>
              <a:t>Region: IMGEOS –Cal Val Site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Montserrat"/>
                <a:ea typeface="Montserrat"/>
                <a:cs typeface="Montserrat"/>
                <a:sym typeface="Montserrat"/>
              </a:rPr>
              <a:t>Hyderabad, India</a:t>
            </a:r>
            <a:endParaRPr b="0" i="0" sz="1400" u="none" cap="none" strike="noStrike">
              <a:solidFill>
                <a:srgbClr val="000000"/>
              </a:solidFill>
              <a:latin typeface="Arial"/>
              <a:ea typeface="Arial"/>
              <a:cs typeface="Arial"/>
              <a:sym typeface="Arial"/>
            </a:endParaRPr>
          </a:p>
        </p:txBody>
      </p:sp>
      <p:pic>
        <p:nvPicPr>
          <p:cNvPr id="333" name="Google Shape;333;p20"/>
          <p:cNvPicPr preferRelativeResize="0"/>
          <p:nvPr/>
        </p:nvPicPr>
        <p:blipFill rotWithShape="1">
          <a:blip r:embed="rId4">
            <a:alphaModFix/>
          </a:blip>
          <a:srcRect b="0" l="0" r="0" t="0"/>
          <a:stretch/>
        </p:blipFill>
        <p:spPr>
          <a:xfrm>
            <a:off x="11289714" y="5819820"/>
            <a:ext cx="902286" cy="646232"/>
          </a:xfrm>
          <a:prstGeom prst="rect">
            <a:avLst/>
          </a:prstGeom>
          <a:noFill/>
          <a:ln>
            <a:noFill/>
          </a:ln>
        </p:spPr>
      </p:pic>
      <p:pic>
        <p:nvPicPr>
          <p:cNvPr id="334" name="Google Shape;334;p20"/>
          <p:cNvPicPr preferRelativeResize="0"/>
          <p:nvPr/>
        </p:nvPicPr>
        <p:blipFill rotWithShape="1">
          <a:blip r:embed="rId5">
            <a:alphaModFix/>
          </a:blip>
          <a:srcRect b="0" l="0" r="0" t="0"/>
          <a:stretch/>
        </p:blipFill>
        <p:spPr>
          <a:xfrm>
            <a:off x="95188" y="3344033"/>
            <a:ext cx="8665108" cy="3019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graphicFrame>
        <p:nvGraphicFramePr>
          <p:cNvPr id="339" name="Google Shape;339;p2"/>
          <p:cNvGraphicFramePr/>
          <p:nvPr/>
        </p:nvGraphicFramePr>
        <p:xfrm>
          <a:off x="238084" y="1214422"/>
          <a:ext cx="3000000" cy="3000000"/>
        </p:xfrm>
        <a:graphic>
          <a:graphicData uri="http://schemas.openxmlformats.org/drawingml/2006/table">
            <a:tbl>
              <a:tblPr>
                <a:noFill/>
                <a:tableStyleId>{4D2031AA-1FB0-4343-B8DF-3068639EAA42}</a:tableStyleId>
              </a:tblPr>
              <a:tblGrid>
                <a:gridCol w="630250"/>
                <a:gridCol w="2972125"/>
                <a:gridCol w="1170300"/>
                <a:gridCol w="1170925"/>
              </a:tblGrid>
              <a:tr h="127000">
                <a:tc gridSpan="4">
                  <a:txBody>
                    <a:bodyPr/>
                    <a:lstStyle/>
                    <a:p>
                      <a:pPr indent="-228600" lvl="0" marL="368935" marR="0" rtl="0" algn="ctr">
                        <a:lnSpc>
                          <a:spcPct val="107000"/>
                        </a:lnSpc>
                        <a:spcBef>
                          <a:spcPts val="0"/>
                        </a:spcBef>
                        <a:spcAft>
                          <a:spcPts val="0"/>
                        </a:spcAft>
                        <a:buClr>
                          <a:srgbClr val="000000"/>
                        </a:buClr>
                        <a:buSzPts val="1000"/>
                        <a:buFont typeface="Arial"/>
                        <a:buNone/>
                      </a:pPr>
                      <a:r>
                        <a:rPr b="1" lang="en-GB" sz="1000" u="none" cap="none" strike="noStrike">
                          <a:solidFill>
                            <a:srgbClr val="000000"/>
                          </a:solidFill>
                          <a:latin typeface="Montserrat"/>
                          <a:ea typeface="Montserrat"/>
                          <a:cs typeface="Montserrat"/>
                          <a:sym typeface="Montserrat"/>
                        </a:rPr>
                        <a:t>Summary Self-Assessment Table</a:t>
                      </a:r>
                      <a:endParaRPr b="1" sz="10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hMerge="1"/>
                <a:tc hMerge="1"/>
              </a:tr>
              <a:tr h="259175">
                <a:tc>
                  <a:txBody>
                    <a:bodyPr/>
                    <a:lstStyle/>
                    <a:p>
                      <a:pPr indent="0" lvl="0" marL="0" marR="0" rtl="0" algn="ctr">
                        <a:lnSpc>
                          <a:spcPct val="107000"/>
                        </a:lnSpc>
                        <a:spcBef>
                          <a:spcPts val="0"/>
                        </a:spcBef>
                        <a:spcAft>
                          <a:spcPts val="0"/>
                        </a:spcAft>
                        <a:buClr>
                          <a:srgbClr val="000000"/>
                        </a:buClr>
                        <a:buSzPts val="1200"/>
                        <a:buFont typeface="Arial"/>
                        <a:buNone/>
                      </a:pPr>
                      <a:r>
                        <a:t/>
                      </a:r>
                      <a:endParaRPr sz="12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5B3D7"/>
                    </a:solidFill>
                  </a:tcPr>
                </a:tc>
                <a:tc>
                  <a:txBody>
                    <a:bodyPr/>
                    <a:lstStyle/>
                    <a:p>
                      <a:pPr indent="0" lvl="0" marL="0" marR="0" rtl="0" algn="ctr">
                        <a:lnSpc>
                          <a:spcPct val="107000"/>
                        </a:lnSpc>
                        <a:spcBef>
                          <a:spcPts val="0"/>
                        </a:spcBef>
                        <a:spcAft>
                          <a:spcPts val="0"/>
                        </a:spcAft>
                        <a:buClr>
                          <a:srgbClr val="000000"/>
                        </a:buClr>
                        <a:buSzPts val="1200"/>
                        <a:buFont typeface="Arial"/>
                        <a:buNone/>
                      </a:pPr>
                      <a:r>
                        <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5B3D7"/>
                    </a:solidFill>
                  </a:tcPr>
                </a:tc>
                <a:tc>
                  <a:txBody>
                    <a:bodyPr/>
                    <a:lstStyle/>
                    <a:p>
                      <a:pPr indent="-57150" lvl="0" marL="57150" marR="0" rtl="0" algn="ctr">
                        <a:lnSpc>
                          <a:spcPct val="107000"/>
                        </a:lnSpc>
                        <a:spcBef>
                          <a:spcPts val="0"/>
                        </a:spcBef>
                        <a:spcAft>
                          <a:spcPts val="0"/>
                        </a:spcAft>
                        <a:buClr>
                          <a:srgbClr val="000000"/>
                        </a:buClr>
                        <a:buSzPts val="1100"/>
                        <a:buFont typeface="Arial"/>
                        <a:buNone/>
                      </a:pPr>
                      <a:r>
                        <a:rPr b="1" lang="en-GB" sz="1100" u="none" cap="none" strike="noStrike">
                          <a:solidFill>
                            <a:srgbClr val="000000"/>
                          </a:solidFill>
                          <a:latin typeface="Montserrat"/>
                          <a:ea typeface="Montserrat"/>
                          <a:cs typeface="Montserrat"/>
                          <a:sym typeface="Montserrat"/>
                        </a:rPr>
                        <a:t>Threshold</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5B3D7"/>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b="1" lang="en-GB" sz="1100" u="none" cap="none" strike="noStrike">
                          <a:solidFill>
                            <a:srgbClr val="000000"/>
                          </a:solidFill>
                          <a:latin typeface="Montserrat"/>
                          <a:ea typeface="Montserrat"/>
                          <a:cs typeface="Montserrat"/>
                          <a:sym typeface="Montserrat"/>
                        </a:rPr>
                        <a:t>Target</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5B3D7"/>
                    </a:solidFill>
                  </a:tcPr>
                </a:tc>
              </a:tr>
              <a:tr h="259175">
                <a:tc>
                  <a:txBody>
                    <a:bodyPr/>
                    <a:lstStyle/>
                    <a:p>
                      <a:pPr indent="0" lvl="0" marL="0" marR="0" rtl="0" algn="l">
                        <a:lnSpc>
                          <a:spcPct val="107000"/>
                        </a:lnSpc>
                        <a:spcBef>
                          <a:spcPts val="0"/>
                        </a:spcBef>
                        <a:spcAft>
                          <a:spcPts val="0"/>
                        </a:spcAft>
                        <a:buClr>
                          <a:srgbClr val="000000"/>
                        </a:buClr>
                        <a:buSzPts val="1100"/>
                        <a:buFont typeface="Arial"/>
                        <a:buNone/>
                      </a:pPr>
                      <a:r>
                        <a:rPr b="1" lang="en-GB" sz="1100" u="none" cap="none" strike="noStrike">
                          <a:solidFill>
                            <a:srgbClr val="000000"/>
                          </a:solidFill>
                          <a:latin typeface="Calibri"/>
                          <a:ea typeface="Calibri"/>
                          <a:cs typeface="Calibri"/>
                          <a:sym typeface="Calibri"/>
                        </a:rPr>
                        <a:t>1</a:t>
                      </a:r>
                      <a:endParaRPr sz="12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lstStyle/>
                    <a:p>
                      <a:pPr indent="0" lvl="0" marL="0" marR="0" rtl="0" algn="l">
                        <a:lnSpc>
                          <a:spcPct val="107000"/>
                        </a:lnSpc>
                        <a:spcBef>
                          <a:spcPts val="0"/>
                        </a:spcBef>
                        <a:spcAft>
                          <a:spcPts val="0"/>
                        </a:spcAft>
                        <a:buClr>
                          <a:srgbClr val="000000"/>
                        </a:buClr>
                        <a:buSzPts val="1100"/>
                        <a:buFont typeface="Arial"/>
                        <a:buNone/>
                      </a:pPr>
                      <a:r>
                        <a:rPr b="1" lang="en-GB" sz="1100" u="none" cap="none" strike="noStrike">
                          <a:solidFill>
                            <a:srgbClr val="000000"/>
                          </a:solidFill>
                          <a:latin typeface="Montserrat"/>
                          <a:ea typeface="Montserrat"/>
                          <a:cs typeface="Montserrat"/>
                          <a:sym typeface="Montserrat"/>
                        </a:rPr>
                        <a:t>General Metadata</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lstStyle/>
                    <a:p>
                      <a:pPr indent="-57150" lvl="0" marL="57150" marR="0" rtl="0" algn="ctr">
                        <a:lnSpc>
                          <a:spcPct val="107000"/>
                        </a:lnSpc>
                        <a:spcBef>
                          <a:spcPts val="0"/>
                        </a:spcBef>
                        <a:spcAft>
                          <a:spcPts val="0"/>
                        </a:spcAft>
                        <a:buClr>
                          <a:srgbClr val="000000"/>
                        </a:buClr>
                        <a:buSzPts val="1200"/>
                        <a:buFont typeface="Arial"/>
                        <a:buNone/>
                      </a:pPr>
                      <a:r>
                        <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lstStyle/>
                    <a:p>
                      <a:pPr indent="0" lvl="0" marL="0" marR="0" rtl="0" algn="ctr">
                        <a:lnSpc>
                          <a:spcPct val="107000"/>
                        </a:lnSpc>
                        <a:spcBef>
                          <a:spcPts val="0"/>
                        </a:spcBef>
                        <a:spcAft>
                          <a:spcPts val="0"/>
                        </a:spcAft>
                        <a:buClr>
                          <a:srgbClr val="000000"/>
                        </a:buClr>
                        <a:buSzPts val="1200"/>
                        <a:buFont typeface="Arial"/>
                        <a:buNone/>
                      </a:pPr>
                      <a:r>
                        <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r>
              <a:tr h="23755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1.1</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Traceability</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Not Required</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3755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1.2</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Metadata Machine Readability</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3755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1.3</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Product type</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3755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1.4</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Document Identifier</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3755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1.5</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Data Collection Time</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37550">
                <a:tc>
                  <a:txBody>
                    <a:bodyPr/>
                    <a:lstStyle/>
                    <a:p>
                      <a:pPr indent="0" lvl="0" marL="0" marR="0" rtl="0" algn="l">
                        <a:lnSpc>
                          <a:spcPct val="107000"/>
                        </a:lnSpc>
                        <a:spcBef>
                          <a:spcPts val="0"/>
                        </a:spcBef>
                        <a:spcAft>
                          <a:spcPts val="0"/>
                        </a:spcAft>
                        <a:buClr>
                          <a:srgbClr val="000000"/>
                        </a:buClr>
                        <a:buSzPts val="1100"/>
                        <a:buFont typeface="Arial"/>
                        <a:buNone/>
                      </a:pPr>
                      <a:r>
                        <a:rPr b="1" lang="en-GB" sz="1100" u="none" cap="none" strike="noStrike">
                          <a:solidFill>
                            <a:srgbClr val="000000"/>
                          </a:solidFill>
                          <a:latin typeface="Calibri"/>
                          <a:ea typeface="Calibri"/>
                          <a:cs typeface="Calibri"/>
                          <a:sym typeface="Calibri"/>
                        </a:rPr>
                        <a:t>1.6</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b="1" lang="en-GB" sz="1100" u="none" cap="none" strike="noStrike">
                          <a:solidFill>
                            <a:srgbClr val="000000"/>
                          </a:solidFill>
                          <a:latin typeface="Montserrat"/>
                          <a:ea typeface="Montserrat"/>
                          <a:cs typeface="Montserrat"/>
                          <a:sym typeface="Montserrat"/>
                        </a:rPr>
                        <a:t>Source Data Attributes</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r>
              <a:tr h="23755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1.6.1</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Source Data Access</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3755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1.6.2</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Instrument</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3755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1.6.3</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Source Data Acquisition Time</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3755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1.6.4</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Source Data Acquisition Parameters</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3755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1.6.5</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Source Data Orbit Information</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3755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1.6.6</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Source Data Processing Information</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3755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1.6.7</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Source Data Image Attributes</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3755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1.6.8</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Sensor Calibration</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Not Required</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3755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1.6.9</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Performance Indicators</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3755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1.6.10</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Source Data Polarimetric Calibration Matrices</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Not Required</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3755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1.6.11</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Mean Faraday Rotation Angle</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Not Required</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3755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1.6.12</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Ionosphere Indicator</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Not Required</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340" name="Google Shape;340;p2"/>
          <p:cNvGraphicFramePr/>
          <p:nvPr/>
        </p:nvGraphicFramePr>
        <p:xfrm>
          <a:off x="6381752" y="1285860"/>
          <a:ext cx="3000000" cy="3000000"/>
        </p:xfrm>
        <a:graphic>
          <a:graphicData uri="http://schemas.openxmlformats.org/drawingml/2006/table">
            <a:tbl>
              <a:tblPr>
                <a:noFill/>
                <a:tableStyleId>{4D2031AA-1FB0-4343-B8DF-3068639EAA42}</a:tableStyleId>
              </a:tblPr>
              <a:tblGrid>
                <a:gridCol w="598450"/>
                <a:gridCol w="2822100"/>
                <a:gridCol w="1111225"/>
                <a:gridCol w="1111825"/>
              </a:tblGrid>
              <a:tr h="241800">
                <a:tc>
                  <a:txBody>
                    <a:bodyPr/>
                    <a:lstStyle/>
                    <a:p>
                      <a:pPr indent="0" lvl="0" marL="0" marR="0" rtl="0" algn="l">
                        <a:lnSpc>
                          <a:spcPct val="107000"/>
                        </a:lnSpc>
                        <a:spcBef>
                          <a:spcPts val="0"/>
                        </a:spcBef>
                        <a:spcAft>
                          <a:spcPts val="0"/>
                        </a:spcAft>
                        <a:buClr>
                          <a:srgbClr val="000000"/>
                        </a:buClr>
                        <a:buSzPts val="1100"/>
                        <a:buFont typeface="Arial"/>
                        <a:buNone/>
                      </a:pPr>
                      <a:r>
                        <a:rPr b="1" lang="en-GB" sz="1100" u="none" cap="none" strike="noStrike">
                          <a:solidFill>
                            <a:srgbClr val="000000"/>
                          </a:solidFill>
                          <a:latin typeface="Calibri"/>
                          <a:ea typeface="Calibri"/>
                          <a:cs typeface="Calibri"/>
                          <a:sym typeface="Calibri"/>
                        </a:rPr>
                        <a:t>1.7</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b="1" lang="en-GB" sz="1100" u="none" cap="none" strike="noStrike">
                          <a:solidFill>
                            <a:srgbClr val="000000"/>
                          </a:solidFill>
                          <a:latin typeface="Montserrat"/>
                          <a:ea typeface="Montserrat"/>
                          <a:cs typeface="Montserrat"/>
                          <a:sym typeface="Montserrat"/>
                        </a:rPr>
                        <a:t>CARD4L Product Attributes</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Calibri"/>
                        <a:ea typeface="Calibri"/>
                        <a:cs typeface="Calibri"/>
                        <a:sym typeface="Calibri"/>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r>
              <a:tr h="24180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1.7.1</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Product Data Access</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Calibri"/>
                        <a:ea typeface="Calibri"/>
                        <a:cs typeface="Calibri"/>
                        <a:sym typeface="Calibri"/>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4180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1.7.2</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Ancillary Data</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Not Required</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Calibri"/>
                        <a:ea typeface="Calibri"/>
                        <a:cs typeface="Calibri"/>
                        <a:sym typeface="Calibri"/>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4180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1.7.3</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Product Sample Spacing</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Calibri"/>
                        <a:ea typeface="Calibri"/>
                        <a:cs typeface="Calibri"/>
                        <a:sym typeface="Calibri"/>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4180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1.7.4</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Product Filtering</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Calibri"/>
                        <a:ea typeface="Calibri"/>
                        <a:cs typeface="Calibri"/>
                        <a:sym typeface="Calibri"/>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4180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1.7.5</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Product Bounding Box</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Calibri"/>
                        <a:ea typeface="Calibri"/>
                        <a:cs typeface="Calibri"/>
                        <a:sym typeface="Calibri"/>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4180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1.7.6</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Product Image Extent</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Calibri"/>
                        <a:ea typeface="Calibri"/>
                        <a:cs typeface="Calibri"/>
                        <a:sym typeface="Calibri"/>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4180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1.7.7</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Product Image Size</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Calibri"/>
                        <a:ea typeface="Calibri"/>
                        <a:cs typeface="Calibri"/>
                        <a:sym typeface="Calibri"/>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4180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1.7.8</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Product Pixel Coordinate Convention</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Calibri"/>
                        <a:ea typeface="Calibri"/>
                        <a:cs typeface="Calibri"/>
                        <a:sym typeface="Calibri"/>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4180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1.7.9</a:t>
                      </a:r>
                      <a:endParaRPr sz="1200" u="none" cap="none" strike="noStrike">
                        <a:latin typeface="Times New Roman"/>
                        <a:ea typeface="Times New Roman"/>
                        <a:cs typeface="Times New Roman"/>
                        <a:sym typeface="Times New Roman"/>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Product Coordinate Reference System</a:t>
                      </a:r>
                      <a:endParaRPr sz="1200" u="none" cap="none" strike="noStrike">
                        <a:latin typeface="Montserrat"/>
                        <a:ea typeface="Montserrat"/>
                        <a:cs typeface="Montserrat"/>
                        <a:sym typeface="Montserrat"/>
                      </a:endParaRPr>
                    </a:p>
                  </a:txBody>
                  <a:tcPr marT="0" marB="0" marR="73025" marL="730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Calibri"/>
                        <a:ea typeface="Calibri"/>
                        <a:cs typeface="Calibri"/>
                        <a:sym typeface="Calibri"/>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63775">
                <a:tc>
                  <a:txBody>
                    <a:bodyPr/>
                    <a:lstStyle/>
                    <a:p>
                      <a:pPr indent="0" lvl="0" marL="0" marR="0" rtl="0" algn="l">
                        <a:lnSpc>
                          <a:spcPct val="107000"/>
                        </a:lnSpc>
                        <a:spcBef>
                          <a:spcPts val="0"/>
                        </a:spcBef>
                        <a:spcAft>
                          <a:spcPts val="0"/>
                        </a:spcAft>
                        <a:buClr>
                          <a:srgbClr val="000000"/>
                        </a:buClr>
                        <a:buSzPts val="1100"/>
                        <a:buFont typeface="Arial"/>
                        <a:buNone/>
                      </a:pPr>
                      <a:r>
                        <a:rPr b="1" lang="en-GB" sz="1100" u="none" cap="none" strike="noStrike">
                          <a:solidFill>
                            <a:srgbClr val="000000"/>
                          </a:solidFill>
                          <a:latin typeface="Calibri"/>
                          <a:ea typeface="Calibri"/>
                          <a:cs typeface="Calibri"/>
                          <a:sym typeface="Calibri"/>
                        </a:rPr>
                        <a:t>2</a:t>
                      </a:r>
                      <a:endParaRPr sz="12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lstStyle/>
                    <a:p>
                      <a:pPr indent="0" lvl="0" marL="0" marR="0" rtl="0" algn="l">
                        <a:lnSpc>
                          <a:spcPct val="107000"/>
                        </a:lnSpc>
                        <a:spcBef>
                          <a:spcPts val="0"/>
                        </a:spcBef>
                        <a:spcAft>
                          <a:spcPts val="0"/>
                        </a:spcAft>
                        <a:buClr>
                          <a:srgbClr val="000000"/>
                        </a:buClr>
                        <a:buSzPts val="1100"/>
                        <a:buFont typeface="Arial"/>
                        <a:buNone/>
                      </a:pPr>
                      <a:r>
                        <a:rPr b="1" lang="en-GB" sz="1100" u="none" cap="none" strike="noStrike">
                          <a:solidFill>
                            <a:srgbClr val="000000"/>
                          </a:solidFill>
                          <a:latin typeface="Montserrat"/>
                          <a:ea typeface="Montserrat"/>
                          <a:cs typeface="Montserrat"/>
                          <a:sym typeface="Montserrat"/>
                        </a:rPr>
                        <a:t>Per-Pixel Metadata</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lstStyle/>
                    <a:p>
                      <a:pPr indent="-57150" lvl="0" marL="57150" marR="0" rtl="0" algn="ctr">
                        <a:lnSpc>
                          <a:spcPct val="107000"/>
                        </a:lnSpc>
                        <a:spcBef>
                          <a:spcPts val="0"/>
                        </a:spcBef>
                        <a:spcAft>
                          <a:spcPts val="0"/>
                        </a:spcAft>
                        <a:buClr>
                          <a:srgbClr val="000000"/>
                        </a:buClr>
                        <a:buSzPts val="1200"/>
                        <a:buFont typeface="Arial"/>
                        <a:buNone/>
                      </a:pPr>
                      <a:r>
                        <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lstStyle/>
                    <a:p>
                      <a:pPr indent="0" lvl="0" marL="0" marR="0" rtl="0" algn="ctr">
                        <a:lnSpc>
                          <a:spcPct val="107000"/>
                        </a:lnSpc>
                        <a:spcBef>
                          <a:spcPts val="0"/>
                        </a:spcBef>
                        <a:spcAft>
                          <a:spcPts val="0"/>
                        </a:spcAft>
                        <a:buClr>
                          <a:srgbClr val="000000"/>
                        </a:buClr>
                        <a:buSzPts val="1200"/>
                        <a:buFont typeface="Arial"/>
                        <a:buNone/>
                      </a:pPr>
                      <a:r>
                        <a:t/>
                      </a:r>
                      <a:endParaRPr sz="12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r>
              <a:tr h="24180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2.1</a:t>
                      </a:r>
                      <a:endParaRPr sz="1000" u="none" cap="none" strike="noStrike">
                        <a:latin typeface="Calibri"/>
                        <a:ea typeface="Calibri"/>
                        <a:cs typeface="Calibri"/>
                        <a:sym typeface="Calibri"/>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Metadata Machine Readability</a:t>
                      </a:r>
                      <a:endParaRPr sz="10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Calibri"/>
                        <a:ea typeface="Calibri"/>
                        <a:cs typeface="Calibri"/>
                        <a:sym typeface="Calibri"/>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4180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2.2</a:t>
                      </a:r>
                      <a:endParaRPr sz="12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Data Mask Image</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Calibri"/>
                        <a:ea typeface="Calibri"/>
                        <a:cs typeface="Calibri"/>
                        <a:sym typeface="Calibri"/>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4180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2.3</a:t>
                      </a:r>
                      <a:endParaRPr sz="12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Scattering Area Image</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Calibri"/>
                        <a:ea typeface="Calibri"/>
                        <a:cs typeface="Calibri"/>
                        <a:sym typeface="Calibri"/>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4180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2.4</a:t>
                      </a:r>
                      <a:endParaRPr sz="12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Local Incident Angle Image</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Calibri"/>
                        <a:ea typeface="Calibri"/>
                        <a:cs typeface="Calibri"/>
                        <a:sym typeface="Calibri"/>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4180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2.5</a:t>
                      </a:r>
                      <a:endParaRPr sz="12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Ellipsoidal Incident Angle Image</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Not Required</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Calibri"/>
                        <a:ea typeface="Calibri"/>
                        <a:cs typeface="Calibri"/>
                        <a:sym typeface="Calibri"/>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4180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2.6</a:t>
                      </a:r>
                      <a:endParaRPr sz="12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Noise Power Image</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Not Required</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Calibri"/>
                        <a:ea typeface="Calibri"/>
                        <a:cs typeface="Calibri"/>
                        <a:sym typeface="Calibri"/>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4180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2.7</a:t>
                      </a:r>
                      <a:endParaRPr sz="12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Gamma-to-Sigma Ratio Image</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Not Required</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Calibri"/>
                        <a:ea typeface="Calibri"/>
                        <a:cs typeface="Calibri"/>
                        <a:sym typeface="Calibri"/>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4180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2.8</a:t>
                      </a:r>
                      <a:endParaRPr sz="12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Acquisition ID Image</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Not Required</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Calibri"/>
                        <a:ea typeface="Calibri"/>
                        <a:cs typeface="Calibri"/>
                        <a:sym typeface="Calibri"/>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41800">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2.9</a:t>
                      </a:r>
                      <a:endParaRPr sz="1200" u="none" cap="none" strike="noStrike">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Per-Pixel DEM</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Not Required</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Calibri"/>
                        <a:ea typeface="Calibri"/>
                        <a:cs typeface="Calibri"/>
                        <a:sym typeface="Calibri"/>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341" name="Google Shape;341;p2"/>
          <p:cNvSpPr txBox="1"/>
          <p:nvPr/>
        </p:nvSpPr>
        <p:spPr>
          <a:xfrm>
            <a:off x="238084" y="214290"/>
            <a:ext cx="9020418"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lt1"/>
                </a:solidFill>
                <a:latin typeface="Montserrat"/>
                <a:ea typeface="Montserrat"/>
                <a:cs typeface="Montserrat"/>
                <a:sym typeface="Montserrat"/>
              </a:rPr>
              <a:t>EOS04   NRB Self  Assessment-  Summary </a:t>
            </a:r>
            <a:endParaRPr b="0" i="0" sz="1400" u="none" cap="none" strike="noStrike">
              <a:solidFill>
                <a:srgbClr val="000000"/>
              </a:solidFill>
              <a:latin typeface="Arial"/>
              <a:ea typeface="Arial"/>
              <a:cs typeface="Arial"/>
              <a:sym typeface="Arial"/>
            </a:endParaRPr>
          </a:p>
        </p:txBody>
      </p:sp>
      <p:pic>
        <p:nvPicPr>
          <p:cNvPr id="342" name="Google Shape;342;p2"/>
          <p:cNvPicPr preferRelativeResize="0"/>
          <p:nvPr/>
        </p:nvPicPr>
        <p:blipFill rotWithShape="1">
          <a:blip r:embed="rId3">
            <a:alphaModFix/>
          </a:blip>
          <a:srcRect b="0" l="0" r="0" t="0"/>
          <a:stretch/>
        </p:blipFill>
        <p:spPr>
          <a:xfrm>
            <a:off x="11289714" y="5805264"/>
            <a:ext cx="902286" cy="64623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graphicFrame>
        <p:nvGraphicFramePr>
          <p:cNvPr id="347" name="Google Shape;347;p6"/>
          <p:cNvGraphicFramePr/>
          <p:nvPr/>
        </p:nvGraphicFramePr>
        <p:xfrm>
          <a:off x="309522" y="1357298"/>
          <a:ext cx="3000000" cy="3000000"/>
        </p:xfrm>
        <a:graphic>
          <a:graphicData uri="http://schemas.openxmlformats.org/drawingml/2006/table">
            <a:tbl>
              <a:tblPr>
                <a:noFill/>
                <a:tableStyleId>{4D2031AA-1FB0-4343-B8DF-3068639EAA42}</a:tableStyleId>
              </a:tblPr>
              <a:tblGrid>
                <a:gridCol w="630250"/>
                <a:gridCol w="2972125"/>
                <a:gridCol w="1170300"/>
                <a:gridCol w="1170925"/>
              </a:tblGrid>
              <a:tr h="454775">
                <a:tc>
                  <a:txBody>
                    <a:bodyPr/>
                    <a:lstStyle/>
                    <a:p>
                      <a:pPr indent="0" lvl="0" marL="0" marR="0" rtl="0" algn="l">
                        <a:lnSpc>
                          <a:spcPct val="107000"/>
                        </a:lnSpc>
                        <a:spcBef>
                          <a:spcPts val="0"/>
                        </a:spcBef>
                        <a:spcAft>
                          <a:spcPts val="0"/>
                        </a:spcAft>
                        <a:buClr>
                          <a:srgbClr val="000000"/>
                        </a:buClr>
                        <a:buSzPts val="1100"/>
                        <a:buFont typeface="Arial"/>
                        <a:buNone/>
                      </a:pPr>
                      <a:r>
                        <a:rPr b="1" lang="en-GB" sz="1100" u="none" cap="none" strike="noStrike">
                          <a:solidFill>
                            <a:srgbClr val="000000"/>
                          </a:solidFill>
                          <a:latin typeface="Montserrat"/>
                          <a:ea typeface="Montserrat"/>
                          <a:cs typeface="Montserrat"/>
                          <a:sym typeface="Montserrat"/>
                        </a:rPr>
                        <a:t>3</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lstStyle/>
                    <a:p>
                      <a:pPr indent="0" lvl="0" marL="0" marR="0" rtl="0" algn="l">
                        <a:lnSpc>
                          <a:spcPct val="107000"/>
                        </a:lnSpc>
                        <a:spcBef>
                          <a:spcPts val="0"/>
                        </a:spcBef>
                        <a:spcAft>
                          <a:spcPts val="0"/>
                        </a:spcAft>
                        <a:buClr>
                          <a:srgbClr val="000000"/>
                        </a:buClr>
                        <a:buSzPts val="1100"/>
                        <a:buFont typeface="Arial"/>
                        <a:buNone/>
                      </a:pPr>
                      <a:r>
                        <a:rPr b="1" lang="en-GB" sz="1100" u="none" cap="none" strike="noStrike">
                          <a:solidFill>
                            <a:srgbClr val="000000"/>
                          </a:solidFill>
                          <a:latin typeface="Montserrat"/>
                          <a:ea typeface="Montserrat"/>
                          <a:cs typeface="Montserrat"/>
                          <a:sym typeface="Montserrat"/>
                        </a:rPr>
                        <a:t>Radiometric Terrain Corrected Measurements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lstStyle/>
                    <a:p>
                      <a:pPr indent="-57150" lvl="0" marL="57150" marR="0" rtl="0" algn="ctr">
                        <a:lnSpc>
                          <a:spcPct val="107000"/>
                        </a:lnSpc>
                        <a:spcBef>
                          <a:spcPts val="0"/>
                        </a:spcBef>
                        <a:spcAft>
                          <a:spcPts val="0"/>
                        </a:spcAft>
                        <a:buClr>
                          <a:srgbClr val="000000"/>
                        </a:buClr>
                        <a:buSzPts val="1200"/>
                        <a:buFont typeface="Arial"/>
                        <a:buNone/>
                      </a:pPr>
                      <a:r>
                        <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lstStyle/>
                    <a:p>
                      <a:pPr indent="0" lvl="0" marL="0" marR="0" rtl="0" algn="ctr">
                        <a:lnSpc>
                          <a:spcPct val="107000"/>
                        </a:lnSpc>
                        <a:spcBef>
                          <a:spcPts val="0"/>
                        </a:spcBef>
                        <a:spcAft>
                          <a:spcPts val="0"/>
                        </a:spcAft>
                        <a:buClr>
                          <a:srgbClr val="000000"/>
                        </a:buClr>
                        <a:buSzPts val="1200"/>
                        <a:buFont typeface="Arial"/>
                        <a:buNone/>
                      </a:pPr>
                      <a:r>
                        <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r>
              <a:tr h="351375">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3.1</a:t>
                      </a:r>
                      <a:endParaRPr sz="10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Backscatter Measurements</a:t>
                      </a:r>
                      <a:endParaRPr sz="10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51375">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3.2</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Scaling Conversion</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51375">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3.3</a:t>
                      </a:r>
                      <a:endParaRPr sz="10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Noise Removal</a:t>
                      </a:r>
                      <a:endParaRPr sz="10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51375">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3.4</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Radiometric Terrain Correction Algorithms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51375">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3.5</a:t>
                      </a:r>
                      <a:endParaRPr sz="10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Radiometric Accuracy</a:t>
                      </a:r>
                      <a:endParaRPr sz="10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Not Required</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3350">
                <a:tc>
                  <a:txBody>
                    <a:bodyPr/>
                    <a:lstStyle/>
                    <a:p>
                      <a:pPr indent="0" lvl="0" marL="0" marR="0" rtl="0" algn="l">
                        <a:lnSpc>
                          <a:spcPct val="107000"/>
                        </a:lnSpc>
                        <a:spcBef>
                          <a:spcPts val="0"/>
                        </a:spcBef>
                        <a:spcAft>
                          <a:spcPts val="0"/>
                        </a:spcAft>
                        <a:buClr>
                          <a:srgbClr val="000000"/>
                        </a:buClr>
                        <a:buSzPts val="1100"/>
                        <a:buFont typeface="Arial"/>
                        <a:buNone/>
                      </a:pPr>
                      <a:r>
                        <a:rPr b="1" lang="en-GB" sz="1100" u="none" cap="none" strike="noStrike">
                          <a:solidFill>
                            <a:srgbClr val="000000"/>
                          </a:solidFill>
                          <a:latin typeface="Montserrat"/>
                          <a:ea typeface="Montserrat"/>
                          <a:cs typeface="Montserrat"/>
                          <a:sym typeface="Montserrat"/>
                        </a:rPr>
                        <a:t>4</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lstStyle/>
                    <a:p>
                      <a:pPr indent="0" lvl="0" marL="0" marR="0" rtl="0" algn="l">
                        <a:lnSpc>
                          <a:spcPct val="107000"/>
                        </a:lnSpc>
                        <a:spcBef>
                          <a:spcPts val="0"/>
                        </a:spcBef>
                        <a:spcAft>
                          <a:spcPts val="0"/>
                        </a:spcAft>
                        <a:buClr>
                          <a:srgbClr val="000000"/>
                        </a:buClr>
                        <a:buSzPts val="1100"/>
                        <a:buFont typeface="Arial"/>
                        <a:buNone/>
                      </a:pPr>
                      <a:r>
                        <a:rPr b="1" lang="en-GB" sz="1100" u="none" cap="none" strike="noStrike">
                          <a:solidFill>
                            <a:srgbClr val="000000"/>
                          </a:solidFill>
                          <a:latin typeface="Montserrat"/>
                          <a:ea typeface="Montserrat"/>
                          <a:cs typeface="Montserrat"/>
                          <a:sym typeface="Montserrat"/>
                        </a:rPr>
                        <a:t>Geometric Terrain Corrections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lstStyle/>
                    <a:p>
                      <a:pPr indent="-57150" lvl="0" marL="57150" marR="0" rtl="0" algn="ctr">
                        <a:lnSpc>
                          <a:spcPct val="107000"/>
                        </a:lnSpc>
                        <a:spcBef>
                          <a:spcPts val="0"/>
                        </a:spcBef>
                        <a:spcAft>
                          <a:spcPts val="0"/>
                        </a:spcAft>
                        <a:buClr>
                          <a:srgbClr val="000000"/>
                        </a:buClr>
                        <a:buSzPts val="1200"/>
                        <a:buFont typeface="Arial"/>
                        <a:buNone/>
                      </a:pPr>
                      <a:r>
                        <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c>
                  <a:txBody>
                    <a:bodyPr/>
                    <a:lstStyle/>
                    <a:p>
                      <a:pPr indent="0" lvl="0" marL="0" marR="0" rtl="0" algn="ctr">
                        <a:lnSpc>
                          <a:spcPct val="107000"/>
                        </a:lnSpc>
                        <a:spcBef>
                          <a:spcPts val="0"/>
                        </a:spcBef>
                        <a:spcAft>
                          <a:spcPts val="0"/>
                        </a:spcAft>
                        <a:buClr>
                          <a:srgbClr val="000000"/>
                        </a:buClr>
                        <a:buSzPts val="1200"/>
                        <a:buFont typeface="Arial"/>
                        <a:buNone/>
                      </a:pPr>
                      <a:r>
                        <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6E3BC"/>
                    </a:solidFill>
                  </a:tcPr>
                </a:tc>
              </a:tr>
              <a:tr h="351375">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4.1</a:t>
                      </a:r>
                      <a:endParaRPr sz="10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Geometric Correction Algorithms</a:t>
                      </a:r>
                      <a:endParaRPr sz="10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Not Required</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51375">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4.2</a:t>
                      </a:r>
                      <a:endParaRPr sz="10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Digital Elevation Model</a:t>
                      </a:r>
                      <a:endParaRPr sz="10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51375">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4.3</a:t>
                      </a:r>
                      <a:endParaRPr sz="10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Geometric Accuracy</a:t>
                      </a:r>
                      <a:endParaRPr sz="10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51375">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4.4</a:t>
                      </a:r>
                      <a:endParaRPr sz="10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Gridding Convention</a:t>
                      </a:r>
                      <a:endParaRPr sz="10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57150" lvl="0" marL="5715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Montserrat"/>
                          <a:ea typeface="Montserrat"/>
                          <a:cs typeface="Montserrat"/>
                          <a:sym typeface="Montserrat"/>
                        </a:rPr>
                        <a:t>YES</a:t>
                      </a:r>
                      <a:endParaRPr sz="1200" u="none" cap="none" strike="noStrike">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rgbClr val="000000"/>
                        </a:buClr>
                        <a:buSzPts val="1100"/>
                        <a:buFont typeface="Arial"/>
                        <a:buNone/>
                      </a:pPr>
                      <a:r>
                        <a:t/>
                      </a:r>
                      <a:endParaRPr sz="1100" u="none" cap="none" strike="noStrike">
                        <a:solidFill>
                          <a:srgbClr val="000000"/>
                        </a:solidFill>
                        <a:latin typeface="Montserrat"/>
                        <a:ea typeface="Montserrat"/>
                        <a:cs typeface="Montserrat"/>
                        <a:sym typeface="Montserrat"/>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348" name="Google Shape;348;p6"/>
          <p:cNvSpPr/>
          <p:nvPr/>
        </p:nvSpPr>
        <p:spPr>
          <a:xfrm>
            <a:off x="238084" y="285728"/>
            <a:ext cx="8913017" cy="58477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lt1"/>
                </a:solidFill>
                <a:latin typeface="Montserrat"/>
                <a:ea typeface="Montserrat"/>
                <a:cs typeface="Montserrat"/>
                <a:sym typeface="Montserrat"/>
              </a:rPr>
              <a:t>EOS04   NRB Self  Assessment-  Summary </a:t>
            </a:r>
            <a:endParaRPr b="0" i="0" sz="1400" u="none" cap="none" strike="noStrike">
              <a:solidFill>
                <a:srgbClr val="000000"/>
              </a:solidFill>
              <a:latin typeface="Arial"/>
              <a:ea typeface="Arial"/>
              <a:cs typeface="Arial"/>
              <a:sym typeface="Arial"/>
            </a:endParaRPr>
          </a:p>
        </p:txBody>
      </p:sp>
      <p:sp>
        <p:nvSpPr>
          <p:cNvPr id="349" name="Google Shape;349;p6"/>
          <p:cNvSpPr txBox="1"/>
          <p:nvPr/>
        </p:nvSpPr>
        <p:spPr>
          <a:xfrm>
            <a:off x="6596066" y="3071810"/>
            <a:ext cx="4953000" cy="830997"/>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Montserrat"/>
                <a:ea typeface="Montserrat"/>
                <a:cs typeface="Montserrat"/>
                <a:sym typeface="Montserrat"/>
              </a:rPr>
              <a:t>   44  Threshold   and   9 target specifications   have been met by the MRS /CRS data products</a:t>
            </a:r>
            <a:endParaRPr b="0" i="0" sz="1400" u="none" cap="none" strike="noStrike">
              <a:solidFill>
                <a:srgbClr val="000000"/>
              </a:solidFill>
              <a:latin typeface="Arial"/>
              <a:ea typeface="Arial"/>
              <a:cs typeface="Arial"/>
              <a:sym typeface="Arial"/>
            </a:endParaRPr>
          </a:p>
        </p:txBody>
      </p:sp>
      <p:sp>
        <p:nvSpPr>
          <p:cNvPr id="350" name="Google Shape;350;p6"/>
          <p:cNvSpPr/>
          <p:nvPr/>
        </p:nvSpPr>
        <p:spPr>
          <a:xfrm>
            <a:off x="6310314" y="4143380"/>
            <a:ext cx="564289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sng" cap="none" strike="noStrike">
                <a:solidFill>
                  <a:srgbClr val="000000"/>
                </a:solidFill>
                <a:latin typeface="Arial"/>
                <a:ea typeface="Arial"/>
                <a:cs typeface="Arial"/>
                <a:sym typeface="Arial"/>
                <a:hlinkClick r:id="rId3">
                  <a:extLst>
                    <a:ext uri="{A12FA001-AC4F-418D-AE19-62706E023703}">
                      <ahyp:hlinkClr val="tx"/>
                    </a:ext>
                  </a:extLst>
                </a:hlinkClick>
              </a:rPr>
              <a:t> https://ceos.org/ard/files/PFS/NRB/v5.5/CARD4L-PFS_NRB-v5.5.pdf</a:t>
            </a:r>
            <a:endParaRPr b="0" i="0" sz="14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1" name="Google Shape;351;p6"/>
          <p:cNvPicPr preferRelativeResize="0"/>
          <p:nvPr/>
        </p:nvPicPr>
        <p:blipFill rotWithShape="1">
          <a:blip r:embed="rId4">
            <a:alphaModFix/>
          </a:blip>
          <a:srcRect b="0" l="0" r="0" t="0"/>
          <a:stretch/>
        </p:blipFill>
        <p:spPr>
          <a:xfrm>
            <a:off x="11097923" y="5780998"/>
            <a:ext cx="902286" cy="64623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3"/>
          <p:cNvSpPr txBox="1"/>
          <p:nvPr/>
        </p:nvSpPr>
        <p:spPr>
          <a:xfrm>
            <a:off x="238084" y="214290"/>
            <a:ext cx="8643998"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GB" sz="3600" u="none" cap="none" strike="noStrike">
                <a:solidFill>
                  <a:schemeClr val="lt1"/>
                </a:solidFill>
                <a:latin typeface="Montserrat"/>
                <a:ea typeface="Montserrat"/>
                <a:cs typeface="Montserrat"/>
                <a:sym typeface="Montserrat"/>
              </a:rPr>
              <a:t>EOS-04 MRS Systematic Coverage </a:t>
            </a:r>
            <a:endParaRPr b="0" i="0" sz="1800" u="none" cap="none" strike="noStrike">
              <a:solidFill>
                <a:srgbClr val="000000"/>
              </a:solidFill>
              <a:latin typeface="Arial"/>
              <a:ea typeface="Arial"/>
              <a:cs typeface="Arial"/>
              <a:sym typeface="Arial"/>
            </a:endParaRPr>
          </a:p>
        </p:txBody>
      </p:sp>
      <p:sp>
        <p:nvSpPr>
          <p:cNvPr id="357" name="Google Shape;357;p33"/>
          <p:cNvSpPr txBox="1"/>
          <p:nvPr/>
        </p:nvSpPr>
        <p:spPr>
          <a:xfrm>
            <a:off x="5951984" y="1091842"/>
            <a:ext cx="4857784" cy="5355272"/>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342900" lvl="0" marL="342900" marR="0" rtl="0" algn="l">
              <a:lnSpc>
                <a:spcPct val="200000"/>
              </a:lnSpc>
              <a:spcBef>
                <a:spcPts val="0"/>
              </a:spcBef>
              <a:spcAft>
                <a:spcPts val="0"/>
              </a:spcAft>
              <a:buClr>
                <a:srgbClr val="000000"/>
              </a:buClr>
              <a:buSzPts val="2000"/>
              <a:buFont typeface="Noto Sans Symbols"/>
              <a:buChar char="❖"/>
            </a:pPr>
            <a:r>
              <a:rPr b="0" i="0" lang="en-GB" sz="2000" u="none" cap="none" strike="noStrike">
                <a:solidFill>
                  <a:srgbClr val="580813"/>
                </a:solidFill>
                <a:latin typeface="Arial"/>
                <a:ea typeface="Arial"/>
                <a:cs typeface="Arial"/>
                <a:sym typeface="Arial"/>
              </a:rPr>
              <a:t> </a:t>
            </a:r>
            <a:r>
              <a:rPr b="0" i="0" lang="en-GB" sz="1600" u="none" cap="none" strike="noStrike">
                <a:solidFill>
                  <a:srgbClr val="580813"/>
                </a:solidFill>
                <a:latin typeface="Montserrat"/>
                <a:ea typeface="Montserrat"/>
                <a:cs typeface="Montserrat"/>
                <a:sym typeface="Montserrat"/>
              </a:rPr>
              <a:t>Indian Region is being covered in MRS Systematic Coverage with configuration.     </a:t>
            </a:r>
            <a:endParaRPr b="0" i="0" sz="1400" u="none" cap="none" strike="noStrike">
              <a:solidFill>
                <a:schemeClr val="dk1"/>
              </a:solidFill>
              <a:latin typeface="Arial"/>
              <a:ea typeface="Arial"/>
              <a:cs typeface="Arial"/>
              <a:sym typeface="Arial"/>
            </a:endParaRPr>
          </a:p>
          <a:p>
            <a:pPr indent="-285750" lvl="1" marL="285750" marR="0" rtl="0" algn="l">
              <a:lnSpc>
                <a:spcPct val="200000"/>
              </a:lnSpc>
              <a:spcBef>
                <a:spcPts val="0"/>
              </a:spcBef>
              <a:spcAft>
                <a:spcPts val="0"/>
              </a:spcAft>
              <a:buClr>
                <a:srgbClr val="000000"/>
              </a:buClr>
              <a:buSzPts val="1600"/>
              <a:buFont typeface="Noto Sans Symbols"/>
              <a:buChar char="❖"/>
            </a:pPr>
            <a:r>
              <a:rPr b="0" i="0" lang="en-GB" sz="1600" u="none" cap="none" strike="noStrike">
                <a:solidFill>
                  <a:srgbClr val="580813"/>
                </a:solidFill>
                <a:latin typeface="Montserrat"/>
                <a:ea typeface="Montserrat"/>
                <a:cs typeface="Montserrat"/>
                <a:sym typeface="Montserrat"/>
              </a:rPr>
              <a:t> Resolution: 33m</a:t>
            </a:r>
            <a:endParaRPr b="0" i="0" sz="1400" u="none" cap="none" strike="noStrike">
              <a:solidFill>
                <a:schemeClr val="dk1"/>
              </a:solidFill>
              <a:latin typeface="Arial"/>
              <a:ea typeface="Arial"/>
              <a:cs typeface="Arial"/>
              <a:sym typeface="Arial"/>
            </a:endParaRPr>
          </a:p>
          <a:p>
            <a:pPr indent="-285750" lvl="1" marL="285750" marR="0" rtl="0" algn="l">
              <a:lnSpc>
                <a:spcPct val="200000"/>
              </a:lnSpc>
              <a:spcBef>
                <a:spcPts val="0"/>
              </a:spcBef>
              <a:spcAft>
                <a:spcPts val="0"/>
              </a:spcAft>
              <a:buClr>
                <a:srgbClr val="000000"/>
              </a:buClr>
              <a:buSzPts val="1600"/>
              <a:buFont typeface="Noto Sans Symbols"/>
              <a:buChar char="❖"/>
            </a:pPr>
            <a:r>
              <a:rPr b="0" i="0" lang="en-GB" sz="1600" u="none" cap="none" strike="noStrike">
                <a:solidFill>
                  <a:srgbClr val="580813"/>
                </a:solidFill>
                <a:latin typeface="Montserrat"/>
                <a:ea typeface="Montserrat"/>
                <a:cs typeface="Montserrat"/>
                <a:sym typeface="Montserrat"/>
              </a:rPr>
              <a:t> Swath: 160km</a:t>
            </a:r>
            <a:endParaRPr b="0" i="0" sz="1400" u="none" cap="none" strike="noStrike">
              <a:solidFill>
                <a:schemeClr val="dk1"/>
              </a:solidFill>
              <a:latin typeface="Arial"/>
              <a:ea typeface="Arial"/>
              <a:cs typeface="Arial"/>
              <a:sym typeface="Arial"/>
            </a:endParaRPr>
          </a:p>
          <a:p>
            <a:pPr indent="-285750" lvl="1" marL="285750" marR="0" rtl="0" algn="l">
              <a:lnSpc>
                <a:spcPct val="200000"/>
              </a:lnSpc>
              <a:spcBef>
                <a:spcPts val="0"/>
              </a:spcBef>
              <a:spcAft>
                <a:spcPts val="0"/>
              </a:spcAft>
              <a:buClr>
                <a:srgbClr val="000000"/>
              </a:buClr>
              <a:buSzPts val="1600"/>
              <a:buFont typeface="Noto Sans Symbols"/>
              <a:buChar char="❖"/>
            </a:pPr>
            <a:r>
              <a:rPr b="0" i="0" lang="en-GB" sz="1600" u="none" cap="none" strike="noStrike">
                <a:solidFill>
                  <a:srgbClr val="580813"/>
                </a:solidFill>
                <a:latin typeface="Montserrat"/>
                <a:ea typeface="Montserrat"/>
                <a:cs typeface="Montserrat"/>
                <a:sym typeface="Montserrat"/>
              </a:rPr>
              <a:t> Repeativity: 17 days</a:t>
            </a:r>
            <a:endParaRPr b="0" i="0" sz="1400" u="none" cap="none" strike="noStrike">
              <a:solidFill>
                <a:schemeClr val="dk1"/>
              </a:solidFill>
              <a:latin typeface="Arial"/>
              <a:ea typeface="Arial"/>
              <a:cs typeface="Arial"/>
              <a:sym typeface="Arial"/>
            </a:endParaRPr>
          </a:p>
          <a:p>
            <a:pPr indent="-285750" lvl="1" marL="285750" marR="0" rtl="0" algn="l">
              <a:lnSpc>
                <a:spcPct val="200000"/>
              </a:lnSpc>
              <a:spcBef>
                <a:spcPts val="0"/>
              </a:spcBef>
              <a:spcAft>
                <a:spcPts val="0"/>
              </a:spcAft>
              <a:buClr>
                <a:srgbClr val="000000"/>
              </a:buClr>
              <a:buSzPts val="1600"/>
              <a:buFont typeface="Noto Sans Symbols"/>
              <a:buChar char="❖"/>
            </a:pPr>
            <a:r>
              <a:rPr b="0" i="0" lang="en-GB" sz="1600" u="none" cap="none" strike="noStrike">
                <a:solidFill>
                  <a:srgbClr val="580813"/>
                </a:solidFill>
                <a:latin typeface="Montserrat"/>
                <a:ea typeface="Montserrat"/>
                <a:cs typeface="Montserrat"/>
                <a:sym typeface="Montserrat"/>
              </a:rPr>
              <a:t> Polarization: HH+HV</a:t>
            </a:r>
            <a:endParaRPr b="0" i="0" sz="1400" u="none" cap="none" strike="noStrike">
              <a:solidFill>
                <a:schemeClr val="dk1"/>
              </a:solidFill>
              <a:latin typeface="Arial"/>
              <a:ea typeface="Arial"/>
              <a:cs typeface="Arial"/>
              <a:sym typeface="Arial"/>
            </a:endParaRPr>
          </a:p>
          <a:p>
            <a:pPr indent="-285750" lvl="1" marL="285750" marR="0" rtl="0" algn="l">
              <a:lnSpc>
                <a:spcPct val="200000"/>
              </a:lnSpc>
              <a:spcBef>
                <a:spcPts val="0"/>
              </a:spcBef>
              <a:spcAft>
                <a:spcPts val="0"/>
              </a:spcAft>
              <a:buClr>
                <a:srgbClr val="000000"/>
              </a:buClr>
              <a:buSzPts val="1600"/>
              <a:buFont typeface="Noto Sans Symbols"/>
              <a:buChar char="❖"/>
            </a:pPr>
            <a:r>
              <a:rPr b="0" i="0" lang="en-GB" sz="1600" u="none" cap="none" strike="noStrike">
                <a:solidFill>
                  <a:srgbClr val="580813"/>
                </a:solidFill>
                <a:latin typeface="Montserrat"/>
                <a:ea typeface="Montserrat"/>
                <a:cs typeface="Montserrat"/>
                <a:sym typeface="Montserrat"/>
              </a:rPr>
              <a:t> Node, Look Direction: Descending, Right </a:t>
            </a:r>
            <a:endParaRPr b="0" i="0" sz="1400" u="none" cap="none" strike="noStrike">
              <a:solidFill>
                <a:schemeClr val="dk1"/>
              </a:solidFill>
              <a:latin typeface="Arial"/>
              <a:ea typeface="Arial"/>
              <a:cs typeface="Arial"/>
              <a:sym typeface="Arial"/>
            </a:endParaRPr>
          </a:p>
          <a:p>
            <a:pPr indent="-285750" lvl="1" marL="285750" marR="0" rtl="0" algn="l">
              <a:lnSpc>
                <a:spcPct val="200000"/>
              </a:lnSpc>
              <a:spcBef>
                <a:spcPts val="0"/>
              </a:spcBef>
              <a:spcAft>
                <a:spcPts val="0"/>
              </a:spcAft>
              <a:buClr>
                <a:srgbClr val="000000"/>
              </a:buClr>
              <a:buSzPts val="1600"/>
              <a:buFont typeface="Noto Sans Symbols"/>
              <a:buChar char="❖"/>
            </a:pPr>
            <a:r>
              <a:rPr b="0" i="0" lang="en-GB" sz="1600" u="none" cap="none" strike="noStrike">
                <a:solidFill>
                  <a:srgbClr val="580813"/>
                </a:solidFill>
                <a:latin typeface="Montserrat"/>
                <a:ea typeface="Montserrat"/>
                <a:cs typeface="Montserrat"/>
                <a:sym typeface="Montserrat"/>
              </a:rPr>
              <a:t> Incidence angle: 37 deg</a:t>
            </a:r>
            <a:endParaRPr b="0" i="0" sz="1400" u="none" cap="none" strike="noStrike">
              <a:solidFill>
                <a:schemeClr val="dk1"/>
              </a:solidFill>
              <a:latin typeface="Arial"/>
              <a:ea typeface="Arial"/>
              <a:cs typeface="Arial"/>
              <a:sym typeface="Arial"/>
            </a:endParaRPr>
          </a:p>
          <a:p>
            <a:pPr indent="-285750" lvl="0" marL="285750" marR="0" rtl="0" algn="l">
              <a:lnSpc>
                <a:spcPct val="200000"/>
              </a:lnSpc>
              <a:spcBef>
                <a:spcPts val="0"/>
              </a:spcBef>
              <a:spcAft>
                <a:spcPts val="0"/>
              </a:spcAft>
              <a:buClr>
                <a:srgbClr val="000000"/>
              </a:buClr>
              <a:buSzPts val="1600"/>
              <a:buFont typeface="Noto Sans Symbols"/>
              <a:buChar char="❖"/>
            </a:pPr>
            <a:r>
              <a:rPr b="0" i="0" lang="en-GB" sz="1600" u="none" cap="none" strike="noStrike">
                <a:solidFill>
                  <a:srgbClr val="580813"/>
                </a:solidFill>
                <a:latin typeface="Montserrat"/>
                <a:ea typeface="Montserrat"/>
                <a:cs typeface="Montserrat"/>
                <a:sym typeface="Montserrat"/>
              </a:rPr>
              <a:t>33 Cycles completed till now.</a:t>
            </a:r>
            <a:endParaRPr b="0" i="0" sz="1400" u="none" cap="none" strike="noStrike">
              <a:solidFill>
                <a:schemeClr val="dk1"/>
              </a:solidFill>
              <a:latin typeface="Arial"/>
              <a:ea typeface="Arial"/>
              <a:cs typeface="Arial"/>
              <a:sym typeface="Arial"/>
            </a:endParaRPr>
          </a:p>
          <a:p>
            <a:pPr indent="0" lvl="0" marL="0" marR="0" rtl="0" algn="l">
              <a:lnSpc>
                <a:spcPct val="2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8" name="Google Shape;358;p33"/>
          <p:cNvPicPr preferRelativeResize="0"/>
          <p:nvPr/>
        </p:nvPicPr>
        <p:blipFill rotWithShape="1">
          <a:blip r:embed="rId3">
            <a:alphaModFix/>
          </a:blip>
          <a:srcRect b="0" l="0" r="0" t="0"/>
          <a:stretch/>
        </p:blipFill>
        <p:spPr>
          <a:xfrm>
            <a:off x="460377" y="1091842"/>
            <a:ext cx="4901072" cy="4674316"/>
          </a:xfrm>
          <a:prstGeom prst="rect">
            <a:avLst/>
          </a:prstGeom>
          <a:noFill/>
          <a:ln>
            <a:noFill/>
          </a:ln>
        </p:spPr>
      </p:pic>
      <p:sp>
        <p:nvSpPr>
          <p:cNvPr id="359" name="Google Shape;359;p33"/>
          <p:cNvSpPr txBox="1"/>
          <p:nvPr/>
        </p:nvSpPr>
        <p:spPr>
          <a:xfrm>
            <a:off x="482021" y="5780783"/>
            <a:ext cx="4857784"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6E6E6E"/>
                </a:solidFill>
                <a:latin typeface="Montserrat"/>
                <a:ea typeface="Montserrat"/>
                <a:cs typeface="Montserrat"/>
                <a:sym typeface="Montserrat"/>
              </a:rPr>
              <a:t>EOS-04 MRS Systematic coverage  data as displayed in Bhoonidhi vista</a:t>
            </a:r>
            <a:endParaRPr b="0" i="0" sz="1400" u="none" cap="none" strike="noStrike">
              <a:solidFill>
                <a:srgbClr val="000000"/>
              </a:solidFill>
              <a:latin typeface="Arial"/>
              <a:ea typeface="Arial"/>
              <a:cs typeface="Arial"/>
              <a:sym typeface="Arial"/>
            </a:endParaRPr>
          </a:p>
        </p:txBody>
      </p:sp>
      <p:pic>
        <p:nvPicPr>
          <p:cNvPr id="360" name="Google Shape;360;p33"/>
          <p:cNvPicPr preferRelativeResize="0"/>
          <p:nvPr/>
        </p:nvPicPr>
        <p:blipFill rotWithShape="1">
          <a:blip r:embed="rId4">
            <a:alphaModFix/>
          </a:blip>
          <a:srcRect b="0" l="0" r="0" t="0"/>
          <a:stretch/>
        </p:blipFill>
        <p:spPr>
          <a:xfrm>
            <a:off x="11091500" y="5592002"/>
            <a:ext cx="902286" cy="64623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34"/>
          <p:cNvSpPr txBox="1"/>
          <p:nvPr/>
        </p:nvSpPr>
        <p:spPr>
          <a:xfrm>
            <a:off x="239824" y="79784"/>
            <a:ext cx="9113728"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GB" sz="2800" u="none" cap="none" strike="noStrike">
                <a:solidFill>
                  <a:schemeClr val="lt1"/>
                </a:solidFill>
                <a:latin typeface="Montserrat"/>
                <a:ea typeface="Montserrat"/>
                <a:cs typeface="Montserrat"/>
                <a:sym typeface="Montserrat"/>
              </a:rPr>
              <a:t>EOS-04 Radiometric Terrain Corrected  (RTC)  -Time Series -31 March 2022c to 30 May 2023 </a:t>
            </a:r>
            <a:endParaRPr b="0" i="0" sz="1400" u="none" cap="none" strike="noStrike">
              <a:solidFill>
                <a:srgbClr val="000000"/>
              </a:solidFill>
              <a:latin typeface="Arial"/>
              <a:ea typeface="Arial"/>
              <a:cs typeface="Arial"/>
              <a:sym typeface="Arial"/>
            </a:endParaRPr>
          </a:p>
        </p:txBody>
      </p:sp>
      <p:sp>
        <p:nvSpPr>
          <p:cNvPr id="366" name="Google Shape;366;p34"/>
          <p:cNvSpPr txBox="1"/>
          <p:nvPr/>
        </p:nvSpPr>
        <p:spPr>
          <a:xfrm>
            <a:off x="248398" y="3208759"/>
            <a:ext cx="25900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Montserrat"/>
                <a:ea typeface="Montserrat"/>
                <a:cs typeface="Montserrat"/>
                <a:sym typeface="Montserrat"/>
              </a:rPr>
              <a:t>ScanSAR Mode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Montserrat"/>
                <a:ea typeface="Montserrat"/>
                <a:cs typeface="Montserrat"/>
                <a:sym typeface="Montserrat"/>
              </a:rPr>
              <a:t> Region:Assam,India </a:t>
            </a:r>
            <a:endParaRPr b="0" i="0" sz="1400" u="none" cap="none" strike="noStrike">
              <a:solidFill>
                <a:srgbClr val="000000"/>
              </a:solidFill>
              <a:latin typeface="Arial"/>
              <a:ea typeface="Arial"/>
              <a:cs typeface="Arial"/>
              <a:sym typeface="Arial"/>
            </a:endParaRPr>
          </a:p>
        </p:txBody>
      </p:sp>
      <p:pic>
        <p:nvPicPr>
          <p:cNvPr id="367" name="Google Shape;367;p34"/>
          <p:cNvPicPr preferRelativeResize="0"/>
          <p:nvPr/>
        </p:nvPicPr>
        <p:blipFill rotWithShape="1">
          <a:blip r:embed="rId3">
            <a:alphaModFix/>
          </a:blip>
          <a:srcRect b="0" l="0" r="0" t="0"/>
          <a:stretch/>
        </p:blipFill>
        <p:spPr>
          <a:xfrm>
            <a:off x="2754285" y="1533094"/>
            <a:ext cx="3240405" cy="4167187"/>
          </a:xfrm>
          <a:prstGeom prst="rect">
            <a:avLst/>
          </a:prstGeom>
          <a:noFill/>
          <a:ln>
            <a:noFill/>
          </a:ln>
        </p:spPr>
      </p:pic>
      <p:pic>
        <p:nvPicPr>
          <p:cNvPr id="368" name="Google Shape;368;p34"/>
          <p:cNvPicPr preferRelativeResize="0"/>
          <p:nvPr/>
        </p:nvPicPr>
        <p:blipFill rotWithShape="1">
          <a:blip r:embed="rId4">
            <a:alphaModFix/>
          </a:blip>
          <a:srcRect b="0" l="0" r="0" t="0"/>
          <a:stretch/>
        </p:blipFill>
        <p:spPr>
          <a:xfrm>
            <a:off x="6113147" y="1533094"/>
            <a:ext cx="3240405" cy="4167187"/>
          </a:xfrm>
          <a:prstGeom prst="rect">
            <a:avLst/>
          </a:prstGeom>
          <a:noFill/>
          <a:ln>
            <a:noFill/>
          </a:ln>
        </p:spPr>
      </p:pic>
      <p:sp>
        <p:nvSpPr>
          <p:cNvPr id="369" name="Google Shape;369;p34"/>
          <p:cNvSpPr txBox="1"/>
          <p:nvPr/>
        </p:nvSpPr>
        <p:spPr>
          <a:xfrm>
            <a:off x="2667000" y="5895770"/>
            <a:ext cx="3276600" cy="523220"/>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Montserrat"/>
                <a:ea typeface="Montserrat"/>
                <a:cs typeface="Montserrat"/>
                <a:sym typeface="Montserrat"/>
              </a:rPr>
              <a:t>EOS-04 L2A Product –Date of Imaging : 31 Mar 2022 </a:t>
            </a:r>
            <a:endParaRPr b="0" i="0" sz="1400" u="none" cap="none" strike="noStrike">
              <a:solidFill>
                <a:srgbClr val="000000"/>
              </a:solidFill>
              <a:latin typeface="Arial"/>
              <a:ea typeface="Arial"/>
              <a:cs typeface="Arial"/>
              <a:sym typeface="Arial"/>
            </a:endParaRPr>
          </a:p>
        </p:txBody>
      </p:sp>
      <p:sp>
        <p:nvSpPr>
          <p:cNvPr id="370" name="Google Shape;370;p34"/>
          <p:cNvSpPr txBox="1"/>
          <p:nvPr/>
        </p:nvSpPr>
        <p:spPr>
          <a:xfrm>
            <a:off x="6370322" y="5770133"/>
            <a:ext cx="3067391" cy="738664"/>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Montserrat"/>
                <a:ea typeface="Montserrat"/>
                <a:cs typeface="Montserrat"/>
                <a:sym typeface="Montserrat"/>
              </a:rPr>
              <a:t>EOS-04 L2B Product Time Series  Date of Imaging:11 July 2022</a:t>
            </a:r>
            <a:endParaRPr b="0" i="0" sz="1400" u="none" cap="none" strike="noStrike">
              <a:solidFill>
                <a:srgbClr val="000000"/>
              </a:solidFill>
              <a:latin typeface="Arial"/>
              <a:ea typeface="Arial"/>
              <a:cs typeface="Arial"/>
              <a:sym typeface="Arial"/>
            </a:endParaRPr>
          </a:p>
        </p:txBody>
      </p:sp>
      <p:sp>
        <p:nvSpPr>
          <p:cNvPr id="371" name="Google Shape;371;p34"/>
          <p:cNvSpPr/>
          <p:nvPr/>
        </p:nvSpPr>
        <p:spPr>
          <a:xfrm>
            <a:off x="2754287" y="4231182"/>
            <a:ext cx="2400299" cy="1552203"/>
          </a:xfrm>
          <a:prstGeom prst="ellipse">
            <a:avLst/>
          </a:pr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72" name="Google Shape;372;p34"/>
          <p:cNvSpPr/>
          <p:nvPr/>
        </p:nvSpPr>
        <p:spPr>
          <a:xfrm>
            <a:off x="6113148" y="4231182"/>
            <a:ext cx="2400299" cy="1552203"/>
          </a:xfrm>
          <a:prstGeom prst="ellipse">
            <a:avLst/>
          </a:pr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73" name="Google Shape;373;p34"/>
          <p:cNvSpPr/>
          <p:nvPr/>
        </p:nvSpPr>
        <p:spPr>
          <a:xfrm rot="-3110008">
            <a:off x="4485929" y="3448358"/>
            <a:ext cx="2306054" cy="878045"/>
          </a:xfrm>
          <a:prstGeom prst="ellipse">
            <a:avLst/>
          </a:prstGeom>
          <a:noFill/>
          <a:ln cap="flat" cmpd="sng" w="25400">
            <a:solidFill>
              <a:srgbClr val="EAEAE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74" name="Google Shape;374;p34"/>
          <p:cNvSpPr/>
          <p:nvPr/>
        </p:nvSpPr>
        <p:spPr>
          <a:xfrm rot="-3110008">
            <a:off x="7782810" y="3448356"/>
            <a:ext cx="2306054" cy="878045"/>
          </a:xfrm>
          <a:prstGeom prst="ellipse">
            <a:avLst/>
          </a:prstGeom>
          <a:noFill/>
          <a:ln cap="flat" cmpd="sng" w="25400">
            <a:solidFill>
              <a:srgbClr val="EAEAE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75" name="Google Shape;375;p34"/>
          <p:cNvSpPr/>
          <p:nvPr/>
        </p:nvSpPr>
        <p:spPr>
          <a:xfrm>
            <a:off x="2667000" y="1752600"/>
            <a:ext cx="1524578" cy="849868"/>
          </a:xfrm>
          <a:prstGeom prst="ellipse">
            <a:avLst/>
          </a:prstGeom>
          <a:noFill/>
          <a:ln cap="flat" cmpd="sng" w="25400">
            <a:solidFill>
              <a:srgbClr val="6F88B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76" name="Google Shape;376;p34"/>
          <p:cNvSpPr/>
          <p:nvPr/>
        </p:nvSpPr>
        <p:spPr>
          <a:xfrm>
            <a:off x="6248400" y="1752600"/>
            <a:ext cx="1524578" cy="849868"/>
          </a:xfrm>
          <a:prstGeom prst="ellipse">
            <a:avLst/>
          </a:prstGeom>
          <a:noFill/>
          <a:ln cap="flat" cmpd="sng" w="25400">
            <a:solidFill>
              <a:srgbClr val="6F88B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77" name="Google Shape;377;p34"/>
          <p:cNvPicPr preferRelativeResize="0"/>
          <p:nvPr/>
        </p:nvPicPr>
        <p:blipFill rotWithShape="1">
          <a:blip r:embed="rId5">
            <a:alphaModFix/>
          </a:blip>
          <a:srcRect b="0" l="0" r="0" t="0"/>
          <a:stretch/>
        </p:blipFill>
        <p:spPr>
          <a:xfrm>
            <a:off x="11071622" y="5572654"/>
            <a:ext cx="902286" cy="64623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24"/>
          <p:cNvPicPr preferRelativeResize="0"/>
          <p:nvPr/>
        </p:nvPicPr>
        <p:blipFill rotWithShape="1">
          <a:blip r:embed="rId3">
            <a:alphaModFix/>
          </a:blip>
          <a:srcRect b="0" l="0" r="0" t="0"/>
          <a:stretch/>
        </p:blipFill>
        <p:spPr>
          <a:xfrm>
            <a:off x="2276062" y="1232451"/>
            <a:ext cx="6612837" cy="4959628"/>
          </a:xfrm>
          <a:prstGeom prst="rect">
            <a:avLst/>
          </a:prstGeom>
          <a:noFill/>
          <a:ln>
            <a:noFill/>
          </a:ln>
        </p:spPr>
      </p:pic>
      <p:sp>
        <p:nvSpPr>
          <p:cNvPr id="383" name="Google Shape;383;p24"/>
          <p:cNvSpPr txBox="1"/>
          <p:nvPr/>
        </p:nvSpPr>
        <p:spPr>
          <a:xfrm>
            <a:off x="745435" y="79539"/>
            <a:ext cx="8686800"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GB" sz="2800" u="none" cap="none" strike="noStrike">
                <a:solidFill>
                  <a:srgbClr val="FFFFFF"/>
                </a:solidFill>
                <a:latin typeface="Montserrat"/>
                <a:ea typeface="Montserrat"/>
                <a:cs typeface="Montserrat"/>
                <a:sym typeface="Montserrat"/>
              </a:rPr>
              <a:t>EOS-04 Radiometric Terrain Corrected  (RTC)  -Time Series- 29 Jan  2023 -21 Aug  2023 (FCC)</a:t>
            </a:r>
            <a:endParaRPr b="0" i="0" sz="1400" u="none" cap="none" strike="noStrike">
              <a:solidFill>
                <a:srgbClr val="000000"/>
              </a:solidFill>
              <a:latin typeface="Arial"/>
              <a:ea typeface="Arial"/>
              <a:cs typeface="Arial"/>
              <a:sym typeface="Arial"/>
            </a:endParaRPr>
          </a:p>
        </p:txBody>
      </p:sp>
      <p:pic>
        <p:nvPicPr>
          <p:cNvPr id="384" name="Google Shape;384;p24"/>
          <p:cNvPicPr preferRelativeResize="0"/>
          <p:nvPr/>
        </p:nvPicPr>
        <p:blipFill rotWithShape="1">
          <a:blip r:embed="rId4">
            <a:alphaModFix/>
          </a:blip>
          <a:srcRect b="0" l="0" r="0" t="0"/>
          <a:stretch/>
        </p:blipFill>
        <p:spPr>
          <a:xfrm>
            <a:off x="10942413" y="5545847"/>
            <a:ext cx="902286" cy="64623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35"/>
          <p:cNvSpPr/>
          <p:nvPr/>
        </p:nvSpPr>
        <p:spPr>
          <a:xfrm>
            <a:off x="309522" y="142852"/>
            <a:ext cx="7784503" cy="40011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0" i="0" lang="en-GB" sz="2000" u="none" cap="none" strike="noStrike">
                <a:solidFill>
                  <a:schemeClr val="lt1"/>
                </a:solidFill>
                <a:latin typeface="Montserrat"/>
                <a:ea typeface="Montserrat"/>
                <a:cs typeface="Montserrat"/>
                <a:sym typeface="Montserrat"/>
              </a:rPr>
              <a:t>Analysis Ready Data (ARD) MRS India Mosaic Data Product </a:t>
            </a:r>
            <a:endParaRPr b="0" i="0" sz="1400" u="none" cap="none" strike="noStrike">
              <a:solidFill>
                <a:srgbClr val="000000"/>
              </a:solidFill>
              <a:latin typeface="Arial"/>
              <a:ea typeface="Arial"/>
              <a:cs typeface="Arial"/>
              <a:sym typeface="Arial"/>
            </a:endParaRPr>
          </a:p>
        </p:txBody>
      </p:sp>
      <p:pic>
        <p:nvPicPr>
          <p:cNvPr id="390" name="Google Shape;390;p35"/>
          <p:cNvPicPr preferRelativeResize="0"/>
          <p:nvPr/>
        </p:nvPicPr>
        <p:blipFill rotWithShape="1">
          <a:blip r:embed="rId3">
            <a:alphaModFix/>
          </a:blip>
          <a:srcRect b="0" l="0" r="0" t="0"/>
          <a:stretch/>
        </p:blipFill>
        <p:spPr>
          <a:xfrm>
            <a:off x="1" y="742036"/>
            <a:ext cx="8006473" cy="5828698"/>
          </a:xfrm>
          <a:prstGeom prst="rect">
            <a:avLst/>
          </a:prstGeom>
          <a:noFill/>
          <a:ln>
            <a:noFill/>
          </a:ln>
        </p:spPr>
      </p:pic>
      <p:sp>
        <p:nvSpPr>
          <p:cNvPr id="391" name="Google Shape;391;p35"/>
          <p:cNvSpPr txBox="1"/>
          <p:nvPr/>
        </p:nvSpPr>
        <p:spPr>
          <a:xfrm>
            <a:off x="8006475" y="1142984"/>
            <a:ext cx="4185525" cy="507831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Noto Sans Symbols"/>
              <a:buChar char="⮚"/>
            </a:pPr>
            <a:r>
              <a:rPr b="0" i="0" lang="en-GB" sz="1600" u="none" cap="none" strike="noStrike">
                <a:solidFill>
                  <a:srgbClr val="000000"/>
                </a:solidFill>
                <a:latin typeface="Montserrat"/>
                <a:ea typeface="Montserrat"/>
                <a:cs typeface="Montserrat"/>
                <a:sym typeface="Montserrat"/>
              </a:rPr>
              <a:t>Indian Landmass systematically covered in EOS-04 Medium Resolution ScanSAR (MRS) mode every 17 days.  India Mosaic ARD product to be available as 1</a:t>
            </a:r>
            <a:r>
              <a:rPr b="0" baseline="30000" i="0" lang="en-GB" sz="1600" u="none" cap="none" strike="noStrike">
                <a:solidFill>
                  <a:srgbClr val="000000"/>
                </a:solidFill>
                <a:latin typeface="Montserrat"/>
                <a:ea typeface="Montserrat"/>
                <a:cs typeface="Montserrat"/>
                <a:sym typeface="Montserrat"/>
              </a:rPr>
              <a:t>0 </a:t>
            </a:r>
            <a:r>
              <a:rPr b="0" i="0" lang="en-GB" sz="1600" u="none" cap="none" strike="noStrike">
                <a:solidFill>
                  <a:srgbClr val="000000"/>
                </a:solidFill>
                <a:latin typeface="Montserrat"/>
                <a:ea typeface="Montserrat"/>
                <a:cs typeface="Montserrat"/>
                <a:sym typeface="Montserrat"/>
              </a:rPr>
              <a:t> X 1</a:t>
            </a:r>
            <a:r>
              <a:rPr b="0" baseline="30000" i="0" lang="en-GB" sz="1600" u="none" cap="none" strike="noStrike">
                <a:solidFill>
                  <a:srgbClr val="000000"/>
                </a:solidFill>
                <a:latin typeface="Montserrat"/>
                <a:ea typeface="Montserrat"/>
                <a:cs typeface="Montserrat"/>
                <a:sym typeface="Montserrat"/>
              </a:rPr>
              <a:t>0</a:t>
            </a:r>
            <a:r>
              <a:rPr b="0" i="0" lang="en-GB" sz="1600" u="none" cap="none" strike="noStrike">
                <a:solidFill>
                  <a:srgbClr val="000000"/>
                </a:solidFill>
                <a:latin typeface="Montserrat"/>
                <a:ea typeface="Montserrat"/>
                <a:cs typeface="Montserrat"/>
                <a:sym typeface="Montserrat"/>
              </a:rPr>
              <a:t> tiles corresponding to  18 meters sampling. </a:t>
            </a:r>
            <a:r>
              <a:rPr b="0" baseline="30000" i="0" lang="en-GB" sz="1600" u="none" cap="none" strike="noStrike">
                <a:solidFill>
                  <a:srgbClr val="000000"/>
                </a:solidFill>
                <a:latin typeface="Montserrat"/>
                <a:ea typeface="Montserrat"/>
                <a:cs typeface="Montserrat"/>
                <a:sym typeface="Montserrat"/>
              </a:rPr>
              <a:t>    </a:t>
            </a:r>
            <a:endParaRPr b="0" i="0" sz="16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600"/>
              </a:spcBef>
              <a:spcAft>
                <a:spcPts val="0"/>
              </a:spcAft>
              <a:buClr>
                <a:srgbClr val="000000"/>
              </a:buClr>
              <a:buSzPts val="1600"/>
              <a:buFont typeface="Noto Sans Symbols"/>
              <a:buChar char="⮚"/>
            </a:pPr>
            <a:r>
              <a:rPr b="0" i="0" lang="en-GB" sz="1600" u="none" cap="none" strike="noStrike">
                <a:solidFill>
                  <a:srgbClr val="000000"/>
                </a:solidFill>
                <a:latin typeface="Montserrat"/>
                <a:ea typeface="Montserrat"/>
                <a:cs typeface="Montserrat"/>
                <a:sym typeface="Montserrat"/>
              </a:rPr>
              <a:t>Software development completed. Work under progress for testing operationalization of India Mosaic ARD product generation at IMGEOS, NRSC  by 25</a:t>
            </a:r>
            <a:r>
              <a:rPr b="0" baseline="30000" i="0" lang="en-GB" sz="1600" u="none" cap="none" strike="noStrike">
                <a:solidFill>
                  <a:srgbClr val="000000"/>
                </a:solidFill>
                <a:latin typeface="Montserrat"/>
                <a:ea typeface="Montserrat"/>
                <a:cs typeface="Montserrat"/>
                <a:sym typeface="Montserrat"/>
              </a:rPr>
              <a:t>th</a:t>
            </a:r>
            <a:r>
              <a:rPr b="0" i="0" lang="en-GB" sz="1600" u="none" cap="none" strike="noStrike">
                <a:solidFill>
                  <a:srgbClr val="000000"/>
                </a:solidFill>
                <a:latin typeface="Montserrat"/>
                <a:ea typeface="Montserrat"/>
                <a:cs typeface="Montserrat"/>
                <a:sym typeface="Montserrat"/>
              </a:rPr>
              <a:t> October 2023</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000000"/>
              </a:buClr>
              <a:buSzPts val="1600"/>
              <a:buFont typeface="Noto Sans Symbols"/>
              <a:buChar char="⮚"/>
            </a:pPr>
            <a:r>
              <a:rPr b="0" i="0" lang="en-GB" sz="1600" u="none" cap="none" strike="noStrike">
                <a:solidFill>
                  <a:srgbClr val="000000"/>
                </a:solidFill>
                <a:latin typeface="Montserrat"/>
                <a:ea typeface="Montserrat"/>
                <a:cs typeface="Montserrat"/>
                <a:sym typeface="Montserrat"/>
              </a:rPr>
              <a:t>Cycle (17 days) to cycle registered product will aid in  Time-Series analysis by application users.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000000"/>
              </a:buClr>
              <a:buSzPts val="1600"/>
              <a:buFont typeface="Noto Sans Symbols"/>
              <a:buChar char="⮚"/>
            </a:pPr>
            <a:r>
              <a:rPr b="0" i="0" lang="en-GB" sz="1600" u="none" cap="none" strike="noStrike">
                <a:solidFill>
                  <a:srgbClr val="000000"/>
                </a:solidFill>
                <a:latin typeface="Montserrat"/>
                <a:ea typeface="Montserrat"/>
                <a:cs typeface="Montserrat"/>
                <a:sym typeface="Montserrat"/>
              </a:rPr>
              <a:t>Product content and composition as per CEOS NRB v 5.5 compliance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000000"/>
              </a:buClr>
              <a:buSzPts val="1600"/>
              <a:buFont typeface="Noto Sans Symbols"/>
              <a:buChar char="⮚"/>
            </a:pPr>
            <a:r>
              <a:rPr b="0" i="0" lang="en-GB" sz="1600" u="none" cap="none" strike="noStrike">
                <a:solidFill>
                  <a:srgbClr val="000000"/>
                </a:solidFill>
                <a:latin typeface="Montserrat"/>
                <a:ea typeface="Montserrat"/>
                <a:cs typeface="Montserrat"/>
                <a:sym typeface="Montserrat"/>
              </a:rPr>
              <a:t>Mosaic ARD product will be applied for CEOS ARD certification.</a:t>
            </a:r>
            <a:endParaRPr b="0" i="0" sz="1400" u="none" cap="none" strike="noStrike">
              <a:solidFill>
                <a:srgbClr val="000000"/>
              </a:solidFill>
              <a:latin typeface="Arial"/>
              <a:ea typeface="Arial"/>
              <a:cs typeface="Arial"/>
              <a:sym typeface="Arial"/>
            </a:endParaRPr>
          </a:p>
        </p:txBody>
      </p:sp>
      <p:pic>
        <p:nvPicPr>
          <p:cNvPr id="392" name="Google Shape;392;p35"/>
          <p:cNvPicPr preferRelativeResize="0"/>
          <p:nvPr/>
        </p:nvPicPr>
        <p:blipFill rotWithShape="1">
          <a:blip r:embed="rId4">
            <a:alphaModFix/>
          </a:blip>
          <a:srcRect b="0" l="0" r="0" t="0"/>
          <a:stretch/>
        </p:blipFill>
        <p:spPr>
          <a:xfrm>
            <a:off x="11272739" y="5898181"/>
            <a:ext cx="902286" cy="64623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36"/>
          <p:cNvPicPr preferRelativeResize="0"/>
          <p:nvPr/>
        </p:nvPicPr>
        <p:blipFill rotWithShape="1">
          <a:blip r:embed="rId3">
            <a:alphaModFix/>
          </a:blip>
          <a:srcRect b="0" l="0" r="0" t="0"/>
          <a:stretch/>
        </p:blipFill>
        <p:spPr>
          <a:xfrm>
            <a:off x="1904999" y="1219198"/>
            <a:ext cx="3389243" cy="2067338"/>
          </a:xfrm>
          <a:prstGeom prst="rect">
            <a:avLst/>
          </a:prstGeom>
          <a:noFill/>
          <a:ln>
            <a:noFill/>
          </a:ln>
        </p:spPr>
      </p:pic>
      <p:pic>
        <p:nvPicPr>
          <p:cNvPr id="398" name="Google Shape;398;p36"/>
          <p:cNvPicPr preferRelativeResize="0"/>
          <p:nvPr/>
        </p:nvPicPr>
        <p:blipFill rotWithShape="1">
          <a:blip r:embed="rId4">
            <a:alphaModFix/>
          </a:blip>
          <a:srcRect b="0" l="0" r="0" t="0"/>
          <a:stretch/>
        </p:blipFill>
        <p:spPr>
          <a:xfrm>
            <a:off x="1905000" y="3803714"/>
            <a:ext cx="3389242" cy="1997763"/>
          </a:xfrm>
          <a:prstGeom prst="rect">
            <a:avLst/>
          </a:prstGeom>
          <a:noFill/>
          <a:ln>
            <a:noFill/>
          </a:ln>
        </p:spPr>
      </p:pic>
      <p:pic>
        <p:nvPicPr>
          <p:cNvPr id="399" name="Google Shape;399;p36"/>
          <p:cNvPicPr preferRelativeResize="0"/>
          <p:nvPr/>
        </p:nvPicPr>
        <p:blipFill rotWithShape="1">
          <a:blip r:embed="rId5">
            <a:alphaModFix/>
          </a:blip>
          <a:srcRect b="0" l="0" r="0" t="0"/>
          <a:stretch/>
        </p:blipFill>
        <p:spPr>
          <a:xfrm>
            <a:off x="6172200" y="1202634"/>
            <a:ext cx="3389243" cy="1921565"/>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1960"/>
              </a:srgbClr>
            </a:outerShdw>
          </a:effectLst>
        </p:spPr>
      </p:pic>
      <p:pic>
        <p:nvPicPr>
          <p:cNvPr id="400" name="Google Shape;400;p36"/>
          <p:cNvPicPr preferRelativeResize="0"/>
          <p:nvPr/>
        </p:nvPicPr>
        <p:blipFill rotWithShape="1">
          <a:blip r:embed="rId6">
            <a:alphaModFix/>
          </a:blip>
          <a:srcRect b="0" l="0" r="0" t="0"/>
          <a:stretch/>
        </p:blipFill>
        <p:spPr>
          <a:xfrm>
            <a:off x="6172200" y="3581400"/>
            <a:ext cx="3389243" cy="2143875"/>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1960"/>
              </a:srgbClr>
            </a:outerShdw>
          </a:effectLst>
        </p:spPr>
      </p:pic>
      <p:sp>
        <p:nvSpPr>
          <p:cNvPr id="401" name="Google Shape;401;p36"/>
          <p:cNvSpPr txBox="1"/>
          <p:nvPr/>
        </p:nvSpPr>
        <p:spPr>
          <a:xfrm>
            <a:off x="1605419" y="6010878"/>
            <a:ext cx="890981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Montserrat"/>
                <a:ea typeface="Montserrat"/>
                <a:cs typeface="Montserrat"/>
                <a:sym typeface="Montserrat"/>
              </a:rPr>
              <a:t>EOS04 NRB </a:t>
            </a:r>
            <a:r>
              <a:rPr b="1" i="0" lang="en-GB" sz="1600" u="none" cap="none" strike="noStrike">
                <a:solidFill>
                  <a:srgbClr val="000000"/>
                </a:solidFill>
                <a:latin typeface="Montserrat"/>
                <a:ea typeface="Montserrat"/>
                <a:cs typeface="Montserrat"/>
                <a:sym typeface="Montserrat"/>
              </a:rPr>
              <a:t>Coarse</a:t>
            </a:r>
            <a:r>
              <a:rPr b="1" i="0" lang="en-GB" sz="1400" u="none" cap="none" strike="noStrike">
                <a:solidFill>
                  <a:srgbClr val="000000"/>
                </a:solidFill>
                <a:latin typeface="Montserrat"/>
                <a:ea typeface="Montserrat"/>
                <a:cs typeface="Montserrat"/>
                <a:sym typeface="Montserrat"/>
              </a:rPr>
              <a:t> Resolution ScanSAR  CRS ;DOI:25 APR 2022 Orbit 1073;  Region: Australia </a:t>
            </a:r>
            <a:endParaRPr b="0" i="0" sz="1400" u="none" cap="none" strike="noStrike">
              <a:solidFill>
                <a:srgbClr val="000000"/>
              </a:solidFill>
              <a:latin typeface="Arial"/>
              <a:ea typeface="Arial"/>
              <a:cs typeface="Arial"/>
              <a:sym typeface="Arial"/>
            </a:endParaRPr>
          </a:p>
        </p:txBody>
      </p:sp>
      <p:sp>
        <p:nvSpPr>
          <p:cNvPr id="402" name="Google Shape;402;p36"/>
          <p:cNvSpPr txBox="1"/>
          <p:nvPr/>
        </p:nvSpPr>
        <p:spPr>
          <a:xfrm>
            <a:off x="3048828" y="3275112"/>
            <a:ext cx="609765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Montserrat"/>
                <a:ea typeface="Montserrat"/>
                <a:cs typeface="Montserrat"/>
                <a:sym typeface="Montserrat"/>
              </a:rPr>
              <a:t>Geometric Analysis of Level-2B </a:t>
            </a:r>
            <a:endParaRPr b="0" i="0" sz="1400" u="none" cap="none" strike="noStrike">
              <a:solidFill>
                <a:srgbClr val="000000"/>
              </a:solidFill>
              <a:latin typeface="Arial"/>
              <a:ea typeface="Arial"/>
              <a:cs typeface="Arial"/>
              <a:sym typeface="Arial"/>
            </a:endParaRPr>
          </a:p>
        </p:txBody>
      </p:sp>
      <p:sp>
        <p:nvSpPr>
          <p:cNvPr id="403" name="Google Shape;403;p36"/>
          <p:cNvSpPr txBox="1"/>
          <p:nvPr/>
        </p:nvSpPr>
        <p:spPr>
          <a:xfrm>
            <a:off x="417443" y="123848"/>
            <a:ext cx="10003210"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rgbClr val="FFFFFF"/>
                </a:solidFill>
                <a:latin typeface="Montserrat"/>
                <a:ea typeface="Montserrat"/>
                <a:cs typeface="Montserrat"/>
                <a:sym typeface="Montserrat"/>
              </a:rPr>
              <a:t>Level-2B  NRB  Mode: CRS -Dual </a:t>
            </a:r>
            <a:endParaRPr b="0" i="0" sz="1400" u="none" cap="none" strike="noStrike">
              <a:solidFill>
                <a:srgbClr val="000000"/>
              </a:solidFill>
              <a:latin typeface="Arial"/>
              <a:ea typeface="Arial"/>
              <a:cs typeface="Arial"/>
              <a:sym typeface="Arial"/>
            </a:endParaRPr>
          </a:p>
        </p:txBody>
      </p:sp>
      <p:pic>
        <p:nvPicPr>
          <p:cNvPr id="404" name="Google Shape;404;p36"/>
          <p:cNvPicPr preferRelativeResize="0"/>
          <p:nvPr/>
        </p:nvPicPr>
        <p:blipFill rotWithShape="1">
          <a:blip r:embed="rId7">
            <a:alphaModFix/>
          </a:blip>
          <a:srcRect b="0" l="0" r="0" t="0"/>
          <a:stretch/>
        </p:blipFill>
        <p:spPr>
          <a:xfrm>
            <a:off x="11064552" y="5674148"/>
            <a:ext cx="902286" cy="6462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0"/>
          <p:cNvSpPr txBox="1"/>
          <p:nvPr>
            <p:ph idx="1" type="body"/>
          </p:nvPr>
        </p:nvSpPr>
        <p:spPr>
          <a:xfrm>
            <a:off x="102450" y="1087550"/>
            <a:ext cx="11855700" cy="5363400"/>
          </a:xfrm>
          <a:prstGeom prst="rect">
            <a:avLst/>
          </a:prstGeom>
          <a:noFill/>
          <a:ln>
            <a:noFill/>
          </a:ln>
        </p:spPr>
        <p:txBody>
          <a:bodyPr anchorCtr="0" anchor="t" bIns="45700" lIns="91425" spcFirstLastPara="1" rIns="91425" wrap="square" tIns="45700">
            <a:noAutofit/>
          </a:bodyPr>
          <a:lstStyle/>
          <a:p>
            <a:pPr indent="-374650" lvl="0" marL="457200" rtl="0" algn="l">
              <a:lnSpc>
                <a:spcPct val="100000"/>
              </a:lnSpc>
              <a:spcBef>
                <a:spcPts val="1000"/>
              </a:spcBef>
              <a:spcAft>
                <a:spcPts val="0"/>
              </a:spcAft>
              <a:buSzPts val="2300"/>
              <a:buFont typeface="Noto Sans Symbols"/>
              <a:buChar char="❖"/>
            </a:pPr>
            <a:r>
              <a:rPr i="1" lang="en-GB" sz="1600">
                <a:latin typeface="Montserrat"/>
                <a:ea typeface="Montserrat"/>
                <a:cs typeface="Montserrat"/>
                <a:sym typeface="Montserrat"/>
              </a:rPr>
              <a:t>ISRO –EO Data Processing</a:t>
            </a:r>
            <a:endParaRPr/>
          </a:p>
          <a:p>
            <a:pPr indent="-374650" lvl="0" marL="457200" rtl="0" algn="l">
              <a:lnSpc>
                <a:spcPct val="100000"/>
              </a:lnSpc>
              <a:spcBef>
                <a:spcPts val="1000"/>
              </a:spcBef>
              <a:spcAft>
                <a:spcPts val="0"/>
              </a:spcAft>
              <a:buSzPts val="2300"/>
              <a:buFont typeface="Noto Sans Symbols"/>
              <a:buChar char="❖"/>
            </a:pPr>
            <a:r>
              <a:rPr i="1" lang="en-GB" sz="1600">
                <a:latin typeface="Montserrat"/>
                <a:ea typeface="Montserrat"/>
                <a:cs typeface="Montserrat"/>
                <a:sym typeface="Montserrat"/>
              </a:rPr>
              <a:t>EOS-04 –Introduction</a:t>
            </a:r>
            <a:r>
              <a:rPr lang="en-GB" sz="1600"/>
              <a:t> ,</a:t>
            </a:r>
            <a:r>
              <a:rPr i="1" lang="en-GB" sz="1600">
                <a:latin typeface="Montserrat"/>
                <a:ea typeface="Montserrat"/>
                <a:cs typeface="Montserrat"/>
                <a:sym typeface="Montserrat"/>
              </a:rPr>
              <a:t>Imaging Modes &amp; Data Product Specifications</a:t>
            </a:r>
            <a:endParaRPr sz="1600">
              <a:latin typeface="Montserrat"/>
              <a:ea typeface="Montserrat"/>
              <a:cs typeface="Montserrat"/>
              <a:sym typeface="Montserrat"/>
            </a:endParaRPr>
          </a:p>
          <a:p>
            <a:pPr indent="-374650" lvl="0" marL="457200" rtl="0" algn="l">
              <a:lnSpc>
                <a:spcPct val="100000"/>
              </a:lnSpc>
              <a:spcBef>
                <a:spcPts val="1000"/>
              </a:spcBef>
              <a:spcAft>
                <a:spcPts val="0"/>
              </a:spcAft>
              <a:buSzPts val="2300"/>
              <a:buFont typeface="Noto Sans Symbols"/>
              <a:buChar char="❖"/>
            </a:pPr>
            <a:r>
              <a:rPr i="1" lang="en-GB" sz="1600">
                <a:latin typeface="Montserrat"/>
                <a:ea typeface="Montserrat"/>
                <a:cs typeface="Montserrat"/>
                <a:sym typeface="Montserrat"/>
              </a:rPr>
              <a:t> </a:t>
            </a:r>
            <a:r>
              <a:rPr i="1" lang="en-GB" sz="1600">
                <a:solidFill>
                  <a:schemeClr val="dk1"/>
                </a:solidFill>
                <a:latin typeface="Montserrat"/>
                <a:ea typeface="Montserrat"/>
                <a:cs typeface="Montserrat"/>
                <a:sym typeface="Montserrat"/>
              </a:rPr>
              <a:t>EOS-04 –  TOWARDS CARD-SAR </a:t>
            </a:r>
            <a:endParaRPr sz="1600">
              <a:latin typeface="Montserrat"/>
              <a:ea typeface="Montserrat"/>
              <a:cs typeface="Montserrat"/>
              <a:sym typeface="Montserrat"/>
            </a:endParaRPr>
          </a:p>
          <a:p>
            <a:pPr indent="-374650" lvl="0" marL="457200" rtl="0" algn="l">
              <a:lnSpc>
                <a:spcPct val="100000"/>
              </a:lnSpc>
              <a:spcBef>
                <a:spcPts val="1000"/>
              </a:spcBef>
              <a:spcAft>
                <a:spcPts val="0"/>
              </a:spcAft>
              <a:buSzPts val="2300"/>
              <a:buFont typeface="Noto Sans Symbols"/>
              <a:buChar char="❖"/>
            </a:pPr>
            <a:r>
              <a:rPr i="1" lang="en-GB" sz="1600">
                <a:solidFill>
                  <a:schemeClr val="dk1"/>
                </a:solidFill>
                <a:latin typeface="Montserrat"/>
                <a:ea typeface="Montserrat"/>
                <a:cs typeface="Montserrat"/>
                <a:sym typeface="Montserrat"/>
              </a:rPr>
              <a:t>NRB   Product  Contents and Attributes</a:t>
            </a:r>
            <a:endParaRPr sz="1600">
              <a:latin typeface="Montserrat"/>
              <a:ea typeface="Montserrat"/>
              <a:cs typeface="Montserrat"/>
              <a:sym typeface="Montserrat"/>
            </a:endParaRPr>
          </a:p>
          <a:p>
            <a:pPr indent="-374650" lvl="0" marL="457200" rtl="0" algn="l">
              <a:lnSpc>
                <a:spcPct val="100000"/>
              </a:lnSpc>
              <a:spcBef>
                <a:spcPts val="1000"/>
              </a:spcBef>
              <a:spcAft>
                <a:spcPts val="0"/>
              </a:spcAft>
              <a:buSzPts val="2300"/>
              <a:buFont typeface="Noto Sans Symbols"/>
              <a:buChar char="❖"/>
            </a:pPr>
            <a:r>
              <a:rPr i="1" lang="en-GB" sz="1600">
                <a:solidFill>
                  <a:schemeClr val="dk1"/>
                </a:solidFill>
                <a:latin typeface="Montserrat"/>
                <a:ea typeface="Montserrat"/>
                <a:cs typeface="Montserrat"/>
                <a:sym typeface="Montserrat"/>
              </a:rPr>
              <a:t>NRB Gamma  Naught </a:t>
            </a:r>
            <a:r>
              <a:rPr lang="en-GB"/>
              <a:t> </a:t>
            </a:r>
            <a:r>
              <a:rPr lang="en-GB" sz="1600"/>
              <a:t>&amp;</a:t>
            </a:r>
            <a:r>
              <a:rPr i="1" lang="en-GB" sz="1600">
                <a:latin typeface="Montserrat"/>
                <a:ea typeface="Montserrat"/>
                <a:cs typeface="Montserrat"/>
                <a:sym typeface="Montserrat"/>
              </a:rPr>
              <a:t> </a:t>
            </a:r>
            <a:r>
              <a:rPr i="1" lang="en-GB" sz="1600">
                <a:solidFill>
                  <a:schemeClr val="dk1"/>
                </a:solidFill>
                <a:latin typeface="Montserrat"/>
                <a:ea typeface="Montserrat"/>
                <a:cs typeface="Montserrat"/>
                <a:sym typeface="Montserrat"/>
              </a:rPr>
              <a:t>Geometric Analysis of Level-2B </a:t>
            </a:r>
            <a:endParaRPr sz="1600">
              <a:latin typeface="Montserrat"/>
              <a:ea typeface="Montserrat"/>
              <a:cs typeface="Montserrat"/>
              <a:sym typeface="Montserrat"/>
            </a:endParaRPr>
          </a:p>
          <a:p>
            <a:pPr indent="-374650" lvl="0" marL="457200" rtl="0" algn="l">
              <a:lnSpc>
                <a:spcPct val="100000"/>
              </a:lnSpc>
              <a:spcBef>
                <a:spcPts val="1000"/>
              </a:spcBef>
              <a:spcAft>
                <a:spcPts val="0"/>
              </a:spcAft>
              <a:buSzPts val="2300"/>
              <a:buFont typeface="Noto Sans Symbols"/>
              <a:buChar char="❖"/>
            </a:pPr>
            <a:r>
              <a:rPr i="1" lang="en-GB" sz="1600">
                <a:solidFill>
                  <a:schemeClr val="dk1"/>
                </a:solidFill>
                <a:latin typeface="Montserrat"/>
                <a:ea typeface="Montserrat"/>
                <a:cs typeface="Montserrat"/>
                <a:sym typeface="Montserrat"/>
              </a:rPr>
              <a:t>Systematic Coverage Cycles and Time Series Observations</a:t>
            </a:r>
            <a:r>
              <a:rPr lang="en-GB"/>
              <a:t>  </a:t>
            </a:r>
            <a:r>
              <a:rPr lang="en-GB" sz="1600"/>
              <a:t>,</a:t>
            </a:r>
            <a:r>
              <a:rPr i="1" lang="en-GB" sz="1600">
                <a:latin typeface="Montserrat"/>
                <a:ea typeface="Montserrat"/>
                <a:cs typeface="Montserrat"/>
                <a:sym typeface="Montserrat"/>
              </a:rPr>
              <a:t>ARD-Mosaic </a:t>
            </a:r>
            <a:endParaRPr i="1" sz="1600">
              <a:solidFill>
                <a:schemeClr val="dk1"/>
              </a:solidFill>
              <a:latin typeface="Montserrat"/>
              <a:ea typeface="Montserrat"/>
              <a:cs typeface="Montserrat"/>
              <a:sym typeface="Montserrat"/>
            </a:endParaRPr>
          </a:p>
          <a:p>
            <a:pPr indent="-374650" lvl="0" marL="457200" rtl="0" algn="l">
              <a:lnSpc>
                <a:spcPct val="100000"/>
              </a:lnSpc>
              <a:spcBef>
                <a:spcPts val="1000"/>
              </a:spcBef>
              <a:spcAft>
                <a:spcPts val="0"/>
              </a:spcAft>
              <a:buSzPts val="2300"/>
              <a:buFont typeface="Noto Sans Symbols"/>
              <a:buChar char="❖"/>
            </a:pPr>
            <a:r>
              <a:rPr i="1" lang="en-GB" sz="1600">
                <a:latin typeface="Montserrat"/>
                <a:ea typeface="Montserrat"/>
                <a:cs typeface="Montserrat"/>
                <a:sym typeface="Montserrat"/>
              </a:rPr>
              <a:t>PFS -Self Assessment –Summary</a:t>
            </a:r>
            <a:endParaRPr sz="1600">
              <a:latin typeface="Montserrat"/>
              <a:ea typeface="Montserrat"/>
              <a:cs typeface="Montserrat"/>
              <a:sym typeface="Montserrat"/>
            </a:endParaRPr>
          </a:p>
          <a:p>
            <a:pPr indent="-374650" lvl="0" marL="457200" rtl="0" algn="l">
              <a:lnSpc>
                <a:spcPct val="100000"/>
              </a:lnSpc>
              <a:spcBef>
                <a:spcPts val="1000"/>
              </a:spcBef>
              <a:spcAft>
                <a:spcPts val="0"/>
              </a:spcAft>
              <a:buSzPts val="2300"/>
              <a:buFont typeface="Noto Sans Symbols"/>
              <a:buChar char="❖"/>
            </a:pPr>
            <a:r>
              <a:rPr i="1" lang="en-GB" sz="1600">
                <a:solidFill>
                  <a:schemeClr val="dk1"/>
                </a:solidFill>
                <a:latin typeface="Montserrat"/>
                <a:ea typeface="Montserrat"/>
                <a:cs typeface="Montserrat"/>
                <a:sym typeface="Montserrat"/>
              </a:rPr>
              <a:t>CARDSAR -ISRO’s RoadMap</a:t>
            </a:r>
            <a:r>
              <a:rPr lang="en-GB" sz="1600"/>
              <a:t> </a:t>
            </a:r>
            <a:endParaRPr sz="1600"/>
          </a:p>
          <a:p>
            <a:pPr indent="-374650" lvl="0" marL="457200" rtl="0" algn="l">
              <a:lnSpc>
                <a:spcPct val="100000"/>
              </a:lnSpc>
              <a:spcBef>
                <a:spcPts val="1000"/>
              </a:spcBef>
              <a:spcAft>
                <a:spcPts val="0"/>
              </a:spcAft>
              <a:buSzPts val="2300"/>
              <a:buFont typeface="Noto Sans Symbols"/>
              <a:buChar char="❖"/>
            </a:pPr>
            <a:r>
              <a:rPr i="1" lang="en-GB" sz="1600">
                <a:solidFill>
                  <a:schemeClr val="dk1"/>
                </a:solidFill>
                <a:latin typeface="Montserrat"/>
                <a:ea typeface="Montserrat"/>
                <a:cs typeface="Montserrat"/>
                <a:sym typeface="Montserrat"/>
              </a:rPr>
              <a:t>Summary</a:t>
            </a:r>
            <a:endParaRPr i="1" sz="1600">
              <a:solidFill>
                <a:schemeClr val="dk1"/>
              </a:solidFill>
              <a:latin typeface="Montserrat"/>
              <a:ea typeface="Montserrat"/>
              <a:cs typeface="Montserrat"/>
              <a:sym typeface="Montserrat"/>
            </a:endParaRPr>
          </a:p>
          <a:p>
            <a:pPr indent="-374650" lvl="0" marL="457200" rtl="0" algn="l">
              <a:lnSpc>
                <a:spcPct val="100000"/>
              </a:lnSpc>
              <a:spcBef>
                <a:spcPts val="1000"/>
              </a:spcBef>
              <a:spcAft>
                <a:spcPts val="0"/>
              </a:spcAft>
              <a:buSzPts val="2300"/>
              <a:buChar char="❖"/>
            </a:pPr>
            <a:r>
              <a:rPr i="1" lang="en-GB" sz="1600"/>
              <a:t>Novasar-S </a:t>
            </a:r>
            <a:r>
              <a:rPr lang="en-GB" sz="1600"/>
              <a:t> -Automated Data Production  and Terrain Correction in IMGEOS</a:t>
            </a:r>
            <a:endParaRPr i="1" sz="1600"/>
          </a:p>
          <a:p>
            <a:pPr indent="0" lvl="0" marL="50800" rtl="0" algn="l">
              <a:lnSpc>
                <a:spcPct val="115000"/>
              </a:lnSpc>
              <a:spcBef>
                <a:spcPts val="1000"/>
              </a:spcBef>
              <a:spcAft>
                <a:spcPts val="0"/>
              </a:spcAft>
              <a:buSzPts val="2800"/>
              <a:buNone/>
            </a:pPr>
            <a:r>
              <a:t/>
            </a:r>
            <a:endParaRPr sz="1600">
              <a:latin typeface="Montserrat"/>
              <a:ea typeface="Montserrat"/>
              <a:cs typeface="Montserrat"/>
              <a:sym typeface="Montserrat"/>
            </a:endParaRPr>
          </a:p>
          <a:p>
            <a:pPr indent="-228600" lvl="0" marL="457200" marR="0" rtl="0" algn="l">
              <a:lnSpc>
                <a:spcPct val="115000"/>
              </a:lnSpc>
              <a:spcBef>
                <a:spcPts val="1000"/>
              </a:spcBef>
              <a:spcAft>
                <a:spcPts val="0"/>
              </a:spcAft>
              <a:buClr>
                <a:schemeClr val="dk1"/>
              </a:buClr>
              <a:buSzPts val="2800"/>
              <a:buFont typeface="Montserrat"/>
              <a:buNone/>
            </a:pPr>
            <a:r>
              <a:t/>
            </a:r>
            <a:endParaRPr sz="1600">
              <a:latin typeface="Montserrat"/>
              <a:ea typeface="Montserrat"/>
              <a:cs typeface="Montserrat"/>
              <a:sym typeface="Montserrat"/>
            </a:endParaRPr>
          </a:p>
          <a:p>
            <a:pPr indent="-228600" lvl="0" marL="457200" marR="0" rtl="0" algn="l">
              <a:lnSpc>
                <a:spcPct val="115000"/>
              </a:lnSpc>
              <a:spcBef>
                <a:spcPts val="1000"/>
              </a:spcBef>
              <a:spcAft>
                <a:spcPts val="0"/>
              </a:spcAft>
              <a:buClr>
                <a:schemeClr val="dk1"/>
              </a:buClr>
              <a:buSzPts val="2800"/>
              <a:buFont typeface="Montserrat"/>
              <a:buNone/>
            </a:pPr>
            <a:r>
              <a:t/>
            </a:r>
            <a:endParaRPr>
              <a:solidFill>
                <a:schemeClr val="dk1"/>
              </a:solidFill>
              <a:latin typeface="Montserrat"/>
              <a:ea typeface="Montserrat"/>
              <a:cs typeface="Montserrat"/>
              <a:sym typeface="Montserrat"/>
            </a:endParaRPr>
          </a:p>
          <a:p>
            <a:pPr indent="-228600" lvl="0" marL="457200" marR="0" rtl="0" algn="l">
              <a:lnSpc>
                <a:spcPct val="115000"/>
              </a:lnSpc>
              <a:spcBef>
                <a:spcPts val="1000"/>
              </a:spcBef>
              <a:spcAft>
                <a:spcPts val="0"/>
              </a:spcAft>
              <a:buClr>
                <a:schemeClr val="dk1"/>
              </a:buClr>
              <a:buSzPts val="2800"/>
              <a:buFont typeface="Montserrat"/>
              <a:buNone/>
            </a:pPr>
            <a:r>
              <a:t/>
            </a:r>
            <a:endParaRPr>
              <a:solidFill>
                <a:schemeClr val="dk1"/>
              </a:solidFill>
            </a:endParaRPr>
          </a:p>
          <a:p>
            <a:pPr indent="-228600" lvl="0" marL="457200" marR="0" rtl="0" algn="l">
              <a:lnSpc>
                <a:spcPct val="115000"/>
              </a:lnSpc>
              <a:spcBef>
                <a:spcPts val="1000"/>
              </a:spcBef>
              <a:spcAft>
                <a:spcPts val="0"/>
              </a:spcAft>
              <a:buClr>
                <a:schemeClr val="dk1"/>
              </a:buClr>
              <a:buSzPts val="2800"/>
              <a:buFont typeface="Montserrat"/>
              <a:buNone/>
            </a:pPr>
            <a:r>
              <a:t/>
            </a:r>
            <a:endParaRPr/>
          </a:p>
          <a:p>
            <a:pPr indent="-228600" lvl="0" marL="457200" marR="0" rtl="0" algn="l">
              <a:lnSpc>
                <a:spcPct val="115000"/>
              </a:lnSpc>
              <a:spcBef>
                <a:spcPts val="1000"/>
              </a:spcBef>
              <a:spcAft>
                <a:spcPts val="0"/>
              </a:spcAft>
              <a:buClr>
                <a:schemeClr val="dk1"/>
              </a:buClr>
              <a:buSzPts val="2800"/>
              <a:buFont typeface="Montserrat"/>
              <a:buNone/>
            </a:pPr>
            <a:r>
              <a:t/>
            </a:r>
            <a:endParaRPr/>
          </a:p>
        </p:txBody>
      </p:sp>
      <p:sp>
        <p:nvSpPr>
          <p:cNvPr id="84" name="Google Shape;84;p1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Contents</a:t>
            </a:r>
            <a:endParaRPr/>
          </a:p>
        </p:txBody>
      </p:sp>
      <p:pic>
        <p:nvPicPr>
          <p:cNvPr id="85" name="Google Shape;85;p10"/>
          <p:cNvPicPr preferRelativeResize="0"/>
          <p:nvPr/>
        </p:nvPicPr>
        <p:blipFill rotWithShape="1">
          <a:blip r:embed="rId3">
            <a:alphaModFix/>
          </a:blip>
          <a:srcRect b="0" l="0" r="0" t="0"/>
          <a:stretch/>
        </p:blipFill>
        <p:spPr>
          <a:xfrm>
            <a:off x="10920536" y="5357826"/>
            <a:ext cx="864705" cy="80019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descr="E04_735_4301_P_s2_YG" id="409" name="Google Shape;409;p37"/>
          <p:cNvPicPr preferRelativeResize="0"/>
          <p:nvPr/>
        </p:nvPicPr>
        <p:blipFill rotWithShape="1">
          <a:blip r:embed="rId3">
            <a:alphaModFix/>
          </a:blip>
          <a:srcRect b="0" l="0" r="0" t="0"/>
          <a:stretch/>
        </p:blipFill>
        <p:spPr>
          <a:xfrm>
            <a:off x="1415480" y="1124744"/>
            <a:ext cx="7560840" cy="4896544"/>
          </a:xfrm>
          <a:prstGeom prst="rect">
            <a:avLst/>
          </a:prstGeom>
          <a:noFill/>
          <a:ln>
            <a:noFill/>
          </a:ln>
        </p:spPr>
      </p:pic>
      <p:sp>
        <p:nvSpPr>
          <p:cNvPr id="410" name="Google Shape;410;p37"/>
          <p:cNvSpPr txBox="1"/>
          <p:nvPr/>
        </p:nvSpPr>
        <p:spPr>
          <a:xfrm>
            <a:off x="1271464" y="6021288"/>
            <a:ext cx="9172704"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Montserrat"/>
                <a:ea typeface="Montserrat"/>
                <a:cs typeface="Montserrat"/>
                <a:sym typeface="Montserrat"/>
              </a:rPr>
              <a:t>Date of Pass: 3</a:t>
            </a:r>
            <a:r>
              <a:rPr b="0" baseline="30000" i="0" lang="en-GB" sz="1600" u="none" cap="none" strike="noStrike">
                <a:solidFill>
                  <a:schemeClr val="dk1"/>
                </a:solidFill>
                <a:latin typeface="Montserrat"/>
                <a:ea typeface="Montserrat"/>
                <a:cs typeface="Montserrat"/>
                <a:sym typeface="Montserrat"/>
              </a:rPr>
              <a:t>rd</a:t>
            </a:r>
            <a:r>
              <a:rPr b="0" i="0" lang="en-GB" sz="1600" u="none" cap="none" strike="noStrike">
                <a:solidFill>
                  <a:schemeClr val="dk1"/>
                </a:solidFill>
                <a:latin typeface="Montserrat"/>
                <a:ea typeface="Montserrat"/>
                <a:cs typeface="Montserrat"/>
                <a:sym typeface="Montserrat"/>
              </a:rPr>
              <a:t> April 2022, Full Polarimetry, Yamaguchi Decomposition, FRS-1, Level-3A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Montserrat"/>
                <a:ea typeface="Montserrat"/>
                <a:cs typeface="Montserrat"/>
                <a:sym typeface="Montserrat"/>
              </a:rPr>
              <a:t>Ahmadabad, India </a:t>
            </a:r>
            <a:endParaRPr b="0" i="0" sz="1600" u="none" cap="none" strike="noStrike">
              <a:solidFill>
                <a:schemeClr val="dk1"/>
              </a:solidFill>
              <a:latin typeface="Montserrat"/>
              <a:ea typeface="Montserrat"/>
              <a:cs typeface="Montserrat"/>
              <a:sym typeface="Montserrat"/>
            </a:endParaRPr>
          </a:p>
        </p:txBody>
      </p:sp>
      <p:sp>
        <p:nvSpPr>
          <p:cNvPr id="411" name="Google Shape;411;p37"/>
          <p:cNvSpPr txBox="1"/>
          <p:nvPr/>
        </p:nvSpPr>
        <p:spPr>
          <a:xfrm>
            <a:off x="9382148" y="3000372"/>
            <a:ext cx="240161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FF0000"/>
                </a:solidFill>
                <a:latin typeface="Arial"/>
                <a:ea typeface="Arial"/>
                <a:cs typeface="Arial"/>
                <a:sym typeface="Arial"/>
              </a:rPr>
              <a:t>Red- Even Bounce Scattering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B050"/>
                </a:solidFill>
                <a:latin typeface="Arial"/>
                <a:ea typeface="Arial"/>
                <a:cs typeface="Arial"/>
                <a:sym typeface="Arial"/>
              </a:rPr>
              <a:t>Green – Volume Scattering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B0F0"/>
                </a:solidFill>
                <a:latin typeface="Arial"/>
                <a:ea typeface="Arial"/>
                <a:cs typeface="Arial"/>
                <a:sym typeface="Arial"/>
              </a:rPr>
              <a:t>Blue – Odd Bounce Scattering</a:t>
            </a:r>
            <a:endParaRPr b="0" i="0" sz="1400" u="none" cap="none" strike="noStrike">
              <a:solidFill>
                <a:srgbClr val="000000"/>
              </a:solidFill>
              <a:latin typeface="Arial"/>
              <a:ea typeface="Arial"/>
              <a:cs typeface="Arial"/>
              <a:sym typeface="Arial"/>
            </a:endParaRPr>
          </a:p>
        </p:txBody>
      </p:sp>
      <p:sp>
        <p:nvSpPr>
          <p:cNvPr id="412" name="Google Shape;412;p37"/>
          <p:cNvSpPr txBox="1"/>
          <p:nvPr/>
        </p:nvSpPr>
        <p:spPr>
          <a:xfrm>
            <a:off x="0" y="285728"/>
            <a:ext cx="82296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GB" sz="2800" u="none" cap="none" strike="noStrike">
                <a:solidFill>
                  <a:schemeClr val="lt1"/>
                </a:solidFill>
                <a:latin typeface="Montserrat"/>
                <a:ea typeface="Montserrat"/>
                <a:cs typeface="Montserrat"/>
                <a:sym typeface="Montserrat"/>
              </a:rPr>
              <a:t>Polarimetric Decomposed Products-FP</a:t>
            </a:r>
            <a:endParaRPr b="0" i="0" sz="1400" u="none" cap="none" strike="noStrike">
              <a:solidFill>
                <a:srgbClr val="000000"/>
              </a:solidFill>
              <a:latin typeface="Arial"/>
              <a:ea typeface="Arial"/>
              <a:cs typeface="Arial"/>
              <a:sym typeface="Arial"/>
            </a:endParaRPr>
          </a:p>
        </p:txBody>
      </p:sp>
      <p:pic>
        <p:nvPicPr>
          <p:cNvPr id="413" name="Google Shape;413;p37"/>
          <p:cNvPicPr preferRelativeResize="0"/>
          <p:nvPr/>
        </p:nvPicPr>
        <p:blipFill rotWithShape="1">
          <a:blip r:embed="rId4">
            <a:alphaModFix/>
          </a:blip>
          <a:srcRect b="0" l="0" r="0" t="0"/>
          <a:stretch/>
        </p:blipFill>
        <p:spPr>
          <a:xfrm>
            <a:off x="11087851" y="5898276"/>
            <a:ext cx="902286" cy="64623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38"/>
          <p:cNvPicPr preferRelativeResize="0"/>
          <p:nvPr/>
        </p:nvPicPr>
        <p:blipFill rotWithShape="1">
          <a:blip r:embed="rId3">
            <a:alphaModFix/>
          </a:blip>
          <a:srcRect b="0" l="0" r="0" t="0"/>
          <a:stretch/>
        </p:blipFill>
        <p:spPr>
          <a:xfrm>
            <a:off x="1194138" y="1114034"/>
            <a:ext cx="8358246" cy="4958172"/>
          </a:xfrm>
          <a:prstGeom prst="rect">
            <a:avLst/>
          </a:prstGeom>
          <a:noFill/>
          <a:ln>
            <a:noFill/>
          </a:ln>
        </p:spPr>
      </p:pic>
      <p:pic>
        <p:nvPicPr>
          <p:cNvPr descr="ISRO_logo.png" id="419" name="Google Shape;419;p38"/>
          <p:cNvPicPr preferRelativeResize="0"/>
          <p:nvPr/>
        </p:nvPicPr>
        <p:blipFill rotWithShape="1">
          <a:blip r:embed="rId4">
            <a:alphaModFix/>
          </a:blip>
          <a:srcRect b="0" l="0" r="0" t="0"/>
          <a:stretch/>
        </p:blipFill>
        <p:spPr>
          <a:xfrm>
            <a:off x="11150719" y="5955743"/>
            <a:ext cx="952464" cy="571480"/>
          </a:xfrm>
          <a:prstGeom prst="rect">
            <a:avLst/>
          </a:prstGeom>
          <a:noFill/>
          <a:ln>
            <a:noFill/>
          </a:ln>
        </p:spPr>
      </p:pic>
      <p:sp>
        <p:nvSpPr>
          <p:cNvPr id="420" name="Google Shape;420;p38"/>
          <p:cNvSpPr txBox="1"/>
          <p:nvPr/>
        </p:nvSpPr>
        <p:spPr>
          <a:xfrm>
            <a:off x="1127448" y="290732"/>
            <a:ext cx="109728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800"/>
              <a:buFont typeface="Arial"/>
              <a:buNone/>
            </a:pPr>
            <a:r>
              <a:rPr b="0" i="0" lang="en-GB" sz="2800" u="none" cap="none" strike="noStrike">
                <a:solidFill>
                  <a:schemeClr val="lt1"/>
                </a:solidFill>
                <a:latin typeface="Montserrat"/>
                <a:ea typeface="Montserrat"/>
                <a:cs typeface="Montserrat"/>
                <a:sym typeface="Montserrat"/>
              </a:rPr>
              <a:t>Polarimetric Decomposition – Hybrid Pol</a:t>
            </a:r>
            <a:endParaRPr b="0" i="0" sz="2800" u="none" cap="none" strike="noStrike">
              <a:solidFill>
                <a:schemeClr val="lt1"/>
              </a:solidFill>
              <a:latin typeface="Montserrat"/>
              <a:ea typeface="Montserrat"/>
              <a:cs typeface="Montserrat"/>
              <a:sym typeface="Montserrat"/>
            </a:endParaRPr>
          </a:p>
        </p:txBody>
      </p:sp>
      <p:sp>
        <p:nvSpPr>
          <p:cNvPr id="421" name="Google Shape;421;p38"/>
          <p:cNvSpPr txBox="1"/>
          <p:nvPr/>
        </p:nvSpPr>
        <p:spPr>
          <a:xfrm>
            <a:off x="1487488" y="6166155"/>
            <a:ext cx="695254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70C0"/>
                </a:solidFill>
                <a:latin typeface="Arial"/>
                <a:ea typeface="Arial"/>
                <a:cs typeface="Arial"/>
                <a:sym typeface="Arial"/>
              </a:rPr>
              <a:t>Brahmaputra River, Assam, Hybrid polarimetry, m-delta decomposition, FRS-1  </a:t>
            </a:r>
            <a:endParaRPr b="0" i="0" sz="1400" u="none" cap="none" strike="noStrike">
              <a:solidFill>
                <a:srgbClr val="000000"/>
              </a:solidFill>
              <a:latin typeface="Arial"/>
              <a:ea typeface="Arial"/>
              <a:cs typeface="Arial"/>
              <a:sym typeface="Arial"/>
            </a:endParaRPr>
          </a:p>
        </p:txBody>
      </p:sp>
      <p:sp>
        <p:nvSpPr>
          <p:cNvPr id="422" name="Google Shape;422;p38"/>
          <p:cNvSpPr txBox="1"/>
          <p:nvPr/>
        </p:nvSpPr>
        <p:spPr>
          <a:xfrm>
            <a:off x="9552384" y="5369929"/>
            <a:ext cx="2403222" cy="600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FF0000"/>
                </a:solidFill>
                <a:latin typeface="Montserrat"/>
                <a:ea typeface="Montserrat"/>
                <a:cs typeface="Montserrat"/>
                <a:sym typeface="Montserrat"/>
              </a:rPr>
              <a:t>Red- Even Bounce Scattering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B050"/>
                </a:solidFill>
                <a:latin typeface="Montserrat"/>
                <a:ea typeface="Montserrat"/>
                <a:cs typeface="Montserrat"/>
                <a:sym typeface="Montserrat"/>
              </a:rPr>
              <a:t>Green – Volume Scattering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B0F0"/>
                </a:solidFill>
                <a:latin typeface="Montserrat"/>
                <a:ea typeface="Montserrat"/>
                <a:cs typeface="Montserrat"/>
                <a:sym typeface="Montserrat"/>
              </a:rPr>
              <a:t>Blue – Odd Bounce Scattering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39"/>
          <p:cNvSpPr txBox="1"/>
          <p:nvPr/>
        </p:nvSpPr>
        <p:spPr>
          <a:xfrm>
            <a:off x="1025677" y="5225143"/>
            <a:ext cx="310052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SALT PANS, KACHCHH, GUJARAT</a:t>
            </a:r>
            <a:endParaRPr b="0" i="0" sz="1400" u="none" cap="none" strike="noStrike">
              <a:solidFill>
                <a:srgbClr val="000000"/>
              </a:solidFill>
              <a:latin typeface="Arial"/>
              <a:ea typeface="Arial"/>
              <a:cs typeface="Arial"/>
              <a:sym typeface="Arial"/>
            </a:endParaRPr>
          </a:p>
        </p:txBody>
      </p:sp>
      <p:pic>
        <p:nvPicPr>
          <p:cNvPr id="428" name="Google Shape;428;p39"/>
          <p:cNvPicPr preferRelativeResize="0"/>
          <p:nvPr/>
        </p:nvPicPr>
        <p:blipFill rotWithShape="1">
          <a:blip r:embed="rId3">
            <a:alphaModFix/>
          </a:blip>
          <a:srcRect b="0" l="0" r="0" t="0"/>
          <a:stretch/>
        </p:blipFill>
        <p:spPr>
          <a:xfrm>
            <a:off x="809588" y="1253053"/>
            <a:ext cx="9858444" cy="4995346"/>
          </a:xfrm>
          <a:prstGeom prst="rect">
            <a:avLst/>
          </a:prstGeom>
          <a:noFill/>
          <a:ln>
            <a:noFill/>
          </a:ln>
        </p:spPr>
      </p:pic>
      <p:sp>
        <p:nvSpPr>
          <p:cNvPr id="429" name="Google Shape;429;p39"/>
          <p:cNvSpPr txBox="1"/>
          <p:nvPr/>
        </p:nvSpPr>
        <p:spPr>
          <a:xfrm>
            <a:off x="1631504" y="6173045"/>
            <a:ext cx="7632848" cy="307777"/>
          </a:xfrm>
          <a:prstGeom prst="rect">
            <a:avLst/>
          </a:prstGeom>
          <a:solidFill>
            <a:srgbClr val="ECF4D5"/>
          </a:solidFill>
          <a:ln cap="flat" cmpd="sng" w="9525">
            <a:solidFill>
              <a:srgbClr val="D7D7D7"/>
            </a:solidFill>
            <a:prstDash val="solid"/>
            <a:round/>
            <a:headEnd len="sm" w="sm" type="none"/>
            <a:tailEnd len="sm" w="sm" type="none"/>
          </a:ln>
          <a:effectLst>
            <a:outerShdw blurRad="40000" rotWithShape="0" dir="5400000" dist="20000">
              <a:srgbClr val="000000">
                <a:alpha val="37254"/>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70C0"/>
                </a:solidFill>
                <a:latin typeface="Montserrat"/>
                <a:ea typeface="Montserrat"/>
                <a:cs typeface="Montserrat"/>
                <a:sym typeface="Montserrat"/>
              </a:rPr>
              <a:t>Date of Pass :01-NOV-2022  ; Mode: FRS-1 , Salt Panes, Kutch , Gujarat, India </a:t>
            </a:r>
            <a:endParaRPr b="0" i="0" sz="1400" u="none" cap="none" strike="noStrike">
              <a:solidFill>
                <a:srgbClr val="0070C0"/>
              </a:solidFill>
              <a:latin typeface="Montserrat"/>
              <a:ea typeface="Montserrat"/>
              <a:cs typeface="Montserrat"/>
              <a:sym typeface="Montserrat"/>
            </a:endParaRPr>
          </a:p>
        </p:txBody>
      </p:sp>
      <p:pic>
        <p:nvPicPr>
          <p:cNvPr descr="ISRO_logo.png" id="430" name="Google Shape;430;p39"/>
          <p:cNvPicPr preferRelativeResize="0"/>
          <p:nvPr/>
        </p:nvPicPr>
        <p:blipFill rotWithShape="1">
          <a:blip r:embed="rId4">
            <a:alphaModFix/>
          </a:blip>
          <a:srcRect b="0" l="0" r="0" t="0"/>
          <a:stretch/>
        </p:blipFill>
        <p:spPr>
          <a:xfrm>
            <a:off x="11239536" y="5857892"/>
            <a:ext cx="952464" cy="571480"/>
          </a:xfrm>
          <a:prstGeom prst="rect">
            <a:avLst/>
          </a:prstGeom>
          <a:noFill/>
          <a:ln>
            <a:noFill/>
          </a:ln>
        </p:spPr>
      </p:pic>
      <p:sp>
        <p:nvSpPr>
          <p:cNvPr id="431" name="Google Shape;431;p39"/>
          <p:cNvSpPr txBox="1"/>
          <p:nvPr/>
        </p:nvSpPr>
        <p:spPr>
          <a:xfrm>
            <a:off x="166646" y="214290"/>
            <a:ext cx="885831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GB" sz="2800" u="none" cap="none" strike="noStrike">
                <a:solidFill>
                  <a:schemeClr val="lt1"/>
                </a:solidFill>
                <a:latin typeface="Montserrat"/>
                <a:ea typeface="Montserrat"/>
                <a:cs typeface="Montserrat"/>
                <a:sym typeface="Montserrat"/>
              </a:rPr>
              <a:t>FRS-1 Stripmap  Salt Panes- Kutch ,Gujarat</a:t>
            </a:r>
            <a:endParaRPr b="0" i="0" sz="28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40"/>
          <p:cNvSpPr txBox="1"/>
          <p:nvPr/>
        </p:nvSpPr>
        <p:spPr>
          <a:xfrm>
            <a:off x="1381092" y="5643578"/>
            <a:ext cx="7499917" cy="523220"/>
          </a:xfrm>
          <a:prstGeom prst="rect">
            <a:avLst/>
          </a:prstGeom>
          <a:solidFill>
            <a:srgbClr val="ECF4D5"/>
          </a:solidFill>
          <a:ln cap="flat" cmpd="sng" w="9525">
            <a:solidFill>
              <a:srgbClr val="D7D7D7"/>
            </a:solidFill>
            <a:prstDash val="solid"/>
            <a:round/>
            <a:headEnd len="sm" w="sm" type="none"/>
            <a:tailEnd len="sm" w="sm" type="none"/>
          </a:ln>
          <a:effectLst>
            <a:outerShdw blurRad="40000" rotWithShape="0" dir="5400000" dist="20000">
              <a:srgbClr val="000000">
                <a:alpha val="37254"/>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Montserrat"/>
                <a:ea typeface="Montserrat"/>
                <a:cs typeface="Montserrat"/>
                <a:sym typeface="Montserrat"/>
              </a:rPr>
              <a:t>Date of Pass :29-OCT-2022  Mode: FRS-1 Polarization : HH , Nachugunta Reserve Forests Krishna Dist. AP</a:t>
            </a:r>
            <a:endParaRPr b="0" i="0" sz="1400" u="none" cap="none" strike="noStrike">
              <a:solidFill>
                <a:srgbClr val="000000"/>
              </a:solidFill>
              <a:latin typeface="Arial"/>
              <a:ea typeface="Arial"/>
              <a:cs typeface="Arial"/>
              <a:sym typeface="Arial"/>
            </a:endParaRPr>
          </a:p>
        </p:txBody>
      </p:sp>
      <p:pic>
        <p:nvPicPr>
          <p:cNvPr id="437" name="Google Shape;437;p40"/>
          <p:cNvPicPr preferRelativeResize="0"/>
          <p:nvPr/>
        </p:nvPicPr>
        <p:blipFill rotWithShape="1">
          <a:blip r:embed="rId3">
            <a:alphaModFix/>
          </a:blip>
          <a:srcRect b="0" l="0" r="0" t="0"/>
          <a:stretch/>
        </p:blipFill>
        <p:spPr>
          <a:xfrm>
            <a:off x="2238348" y="1142984"/>
            <a:ext cx="6107789" cy="4399416"/>
          </a:xfrm>
          <a:prstGeom prst="rect">
            <a:avLst/>
          </a:prstGeom>
          <a:noFill/>
          <a:ln>
            <a:noFill/>
          </a:ln>
        </p:spPr>
      </p:pic>
      <p:sp>
        <p:nvSpPr>
          <p:cNvPr id="438" name="Google Shape;438;p40"/>
          <p:cNvSpPr txBox="1"/>
          <p:nvPr/>
        </p:nvSpPr>
        <p:spPr>
          <a:xfrm>
            <a:off x="166646" y="214290"/>
            <a:ext cx="7358114"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lt1"/>
                </a:solidFill>
                <a:latin typeface="Montserrat"/>
                <a:ea typeface="Montserrat"/>
                <a:cs typeface="Montserrat"/>
                <a:sym typeface="Montserrat"/>
              </a:rPr>
              <a:t>FRS-1  Stripmap –Krishna District </a:t>
            </a:r>
            <a:endParaRPr b="0" i="0" sz="3200" u="none" cap="none" strike="noStrike">
              <a:solidFill>
                <a:schemeClr val="lt1"/>
              </a:solidFill>
              <a:latin typeface="Montserrat"/>
              <a:ea typeface="Montserrat"/>
              <a:cs typeface="Montserrat"/>
              <a:sym typeface="Montserrat"/>
            </a:endParaRPr>
          </a:p>
        </p:txBody>
      </p:sp>
      <p:pic>
        <p:nvPicPr>
          <p:cNvPr id="439" name="Google Shape;439;p40"/>
          <p:cNvPicPr preferRelativeResize="0"/>
          <p:nvPr/>
        </p:nvPicPr>
        <p:blipFill rotWithShape="1">
          <a:blip r:embed="rId4">
            <a:alphaModFix/>
          </a:blip>
          <a:srcRect b="0" l="0" r="0" t="0"/>
          <a:stretch/>
        </p:blipFill>
        <p:spPr>
          <a:xfrm>
            <a:off x="11087851" y="5898276"/>
            <a:ext cx="902286" cy="64623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25"/>
          <p:cNvSpPr txBox="1"/>
          <p:nvPr/>
        </p:nvSpPr>
        <p:spPr>
          <a:xfrm>
            <a:off x="0" y="214290"/>
            <a:ext cx="7385355"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002060"/>
                </a:solidFill>
                <a:latin typeface="Arial"/>
                <a:ea typeface="Arial"/>
                <a:cs typeface="Arial"/>
                <a:sym typeface="Arial"/>
              </a:rPr>
              <a:t> </a:t>
            </a:r>
            <a:r>
              <a:rPr b="0" i="0" lang="en-GB" sz="3200" u="none" cap="none" strike="noStrike">
                <a:solidFill>
                  <a:schemeClr val="lt1"/>
                </a:solidFill>
                <a:latin typeface="Montserrat"/>
                <a:ea typeface="Montserrat"/>
                <a:cs typeface="Montserrat"/>
                <a:sym typeface="Montserrat"/>
              </a:rPr>
              <a:t>CARD SAR   – ISRO’S Roadmap</a:t>
            </a:r>
            <a:endParaRPr b="0" i="0" sz="1200" u="none" cap="none" strike="noStrike">
              <a:solidFill>
                <a:srgbClr val="000000"/>
              </a:solidFill>
              <a:latin typeface="Arial"/>
              <a:ea typeface="Arial"/>
              <a:cs typeface="Arial"/>
              <a:sym typeface="Arial"/>
            </a:endParaRPr>
          </a:p>
        </p:txBody>
      </p:sp>
      <p:graphicFrame>
        <p:nvGraphicFramePr>
          <p:cNvPr id="445" name="Google Shape;445;p25"/>
          <p:cNvGraphicFramePr/>
          <p:nvPr/>
        </p:nvGraphicFramePr>
        <p:xfrm>
          <a:off x="1109871" y="1292087"/>
          <a:ext cx="3000000" cy="3000000"/>
        </p:xfrm>
        <a:graphic>
          <a:graphicData uri="http://schemas.openxmlformats.org/drawingml/2006/table">
            <a:tbl>
              <a:tblPr bandRow="1" firstRow="1">
                <a:noFill/>
                <a:tableStyleId>{474B82D1-485A-4AA0-852B-77A27ECD4CE7}</a:tableStyleId>
              </a:tblPr>
              <a:tblGrid>
                <a:gridCol w="873125"/>
                <a:gridCol w="2372050"/>
                <a:gridCol w="2279700"/>
                <a:gridCol w="1913000"/>
                <a:gridCol w="1719400"/>
              </a:tblGrid>
              <a:tr h="217725">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lt1"/>
                          </a:solidFill>
                          <a:latin typeface="Montserrat"/>
                          <a:ea typeface="Montserrat"/>
                          <a:cs typeface="Montserrat"/>
                          <a:sym typeface="Montserrat"/>
                        </a:rPr>
                        <a:t>SNO</a:t>
                      </a:r>
                      <a:endParaRPr sz="1400" u="none" cap="none" strike="noStrike"/>
                    </a:p>
                  </a:txBody>
                  <a:tcPr marT="45725" marB="45725" marR="68575" marL="68575"/>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lt1"/>
                          </a:solidFill>
                          <a:latin typeface="Montserrat"/>
                          <a:ea typeface="Montserrat"/>
                          <a:cs typeface="Montserrat"/>
                          <a:sym typeface="Montserrat"/>
                        </a:rPr>
                        <a:t>ARD Product</a:t>
                      </a:r>
                      <a:endParaRPr sz="1400" u="none" cap="none" strike="noStrike"/>
                    </a:p>
                  </a:txBody>
                  <a:tcPr marT="45725" marB="45725" marR="68575" marL="68575"/>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lt1"/>
                          </a:solidFill>
                          <a:latin typeface="Montserrat"/>
                          <a:ea typeface="Montserrat"/>
                          <a:cs typeface="Montserrat"/>
                          <a:sym typeface="Montserrat"/>
                        </a:rPr>
                        <a:t>Sensor</a:t>
                      </a:r>
                      <a:endParaRPr sz="1400" u="none" cap="none" strike="noStrike"/>
                    </a:p>
                  </a:txBody>
                  <a:tcPr marT="45725" marB="45725" marR="68575" marL="68575"/>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lt1"/>
                          </a:solidFill>
                          <a:latin typeface="Montserrat"/>
                          <a:ea typeface="Montserrat"/>
                          <a:cs typeface="Montserrat"/>
                          <a:sym typeface="Montserrat"/>
                        </a:rPr>
                        <a:t>Product Type</a:t>
                      </a:r>
                      <a:endParaRPr sz="1400" u="none" cap="none" strike="noStrike"/>
                    </a:p>
                  </a:txBody>
                  <a:tcPr marT="45725" marB="45725" marR="68575" marL="68575"/>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lt1"/>
                          </a:solidFill>
                          <a:latin typeface="Montserrat"/>
                          <a:ea typeface="Montserrat"/>
                          <a:cs typeface="Montserrat"/>
                          <a:sym typeface="Montserrat"/>
                        </a:rPr>
                        <a:t>Timeline</a:t>
                      </a:r>
                      <a:endParaRPr sz="1400" u="none" cap="none" strike="noStrike"/>
                    </a:p>
                  </a:txBody>
                  <a:tcPr marT="45725" marB="45725" marR="68575" marL="68575"/>
                </a:tc>
              </a:tr>
              <a:tr h="381000">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1</a:t>
                      </a:r>
                      <a:endParaRPr sz="1400" u="none" cap="none" strike="noStrike"/>
                    </a:p>
                  </a:txBody>
                  <a:tcPr marT="45725" marB="45725" marR="68575" marL="68575">
                    <a:solidFill>
                      <a:srgbClr val="F5D8D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Normalised Radar Backscatter</a:t>
                      </a:r>
                      <a:endParaRPr sz="1400" u="none" cap="none" strike="noStrike"/>
                    </a:p>
                  </a:txBody>
                  <a:tcPr marT="45725" marB="45725" marR="68575" marL="68575">
                    <a:solidFill>
                      <a:srgbClr val="F5D8D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EOS04(RISAT1A)/1B</a:t>
                      </a:r>
                      <a:endParaRPr sz="1400" u="none" cap="none" strike="noStrike"/>
                    </a:p>
                  </a:txBody>
                  <a:tcPr marT="45725" marB="45725" marR="68575" marL="68575">
                    <a:solidFill>
                      <a:srgbClr val="F5D8D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Level2B</a:t>
                      </a:r>
                      <a:endParaRPr sz="1400" u="none" cap="none" strike="noStrike"/>
                    </a:p>
                  </a:txBody>
                  <a:tcPr marT="45725" marB="45725" marR="68575" marL="68575">
                    <a:solidFill>
                      <a:srgbClr val="F5D8D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2023/24</a:t>
                      </a:r>
                      <a:endParaRPr sz="1400" u="none" cap="none" strike="noStrike"/>
                    </a:p>
                  </a:txBody>
                  <a:tcPr marT="45725" marB="45725" marR="68575" marL="68575">
                    <a:solidFill>
                      <a:srgbClr val="F5D8D4"/>
                    </a:solidFill>
                  </a:tcPr>
                </a:tc>
              </a:tr>
              <a:tr h="544275">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Montserrat"/>
                        <a:ea typeface="Montserrat"/>
                        <a:cs typeface="Montserrat"/>
                        <a:sym typeface="Montserrat"/>
                      </a:endParaRPr>
                    </a:p>
                  </a:txBody>
                  <a:tcPr marT="45725" marB="45725" marR="68575" marL="68575">
                    <a:solidFill>
                      <a:srgbClr val="F5D8D4"/>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Montserrat"/>
                        <a:ea typeface="Montserrat"/>
                        <a:cs typeface="Montserrat"/>
                        <a:sym typeface="Montserrat"/>
                      </a:endParaRPr>
                    </a:p>
                  </a:txBody>
                  <a:tcPr marT="45725" marB="45725" marR="68575" marL="68575">
                    <a:solidFill>
                      <a:srgbClr val="F5D8D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EOS04(RISAT1A)/1B</a:t>
                      </a:r>
                      <a:endParaRPr sz="1400" u="none" cap="none" strike="noStrike"/>
                    </a:p>
                  </a:txBody>
                  <a:tcPr marT="45725" marB="45725" marR="68575" marL="68575">
                    <a:solidFill>
                      <a:srgbClr val="F5D8D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India Mosaic</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 (Tiled Product)</a:t>
                      </a:r>
                      <a:endParaRPr sz="1400" u="none" cap="none" strike="noStrike"/>
                    </a:p>
                  </a:txBody>
                  <a:tcPr marT="45725" marB="45725" marR="68575" marL="68575">
                    <a:solidFill>
                      <a:srgbClr val="F5D8D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2023/24</a:t>
                      </a:r>
                      <a:endParaRPr sz="1400" u="none" cap="none" strike="noStrike"/>
                    </a:p>
                  </a:txBody>
                  <a:tcPr marT="45725" marB="45725" marR="68575" marL="68575">
                    <a:solidFill>
                      <a:srgbClr val="F5D8D4"/>
                    </a:solidFill>
                  </a:tcPr>
                </a:tc>
              </a:tr>
              <a:tr h="870850">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2</a:t>
                      </a:r>
                      <a:endParaRPr sz="1400" u="none" cap="none" strike="noStrike"/>
                    </a:p>
                  </a:txBody>
                  <a:tcPr marT="45725" marB="45725" marR="68575" marL="68575">
                    <a:solidFill>
                      <a:srgbClr val="ECF4D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Polarimetric Radar</a:t>
                      </a:r>
                      <a:endParaRPr sz="1400" u="none" cap="none" strike="noStrike"/>
                    </a:p>
                  </a:txBody>
                  <a:tcPr marT="45725" marB="45725" marR="68575" marL="68575">
                    <a:solidFill>
                      <a:srgbClr val="ECF4D5"/>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lang="en-GB" sz="1400" u="none" cap="none" strike="noStrike">
                          <a:solidFill>
                            <a:schemeClr val="dk1"/>
                          </a:solidFill>
                          <a:latin typeface="Montserrat"/>
                          <a:ea typeface="Montserrat"/>
                          <a:cs typeface="Montserrat"/>
                          <a:sym typeface="Montserrat"/>
                        </a:rPr>
                        <a:t>EOS04(RISAT1A)/1B</a:t>
                      </a:r>
                      <a:endParaRPr sz="1400" u="none" cap="none" strike="noStrike"/>
                    </a:p>
                  </a:txBody>
                  <a:tcPr marT="45725" marB="45725" marR="68575" marL="68575">
                    <a:solidFill>
                      <a:srgbClr val="ECF4D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Geocoded Polarimetric Decomposition Products </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(Level-3B)</a:t>
                      </a:r>
                      <a:endParaRPr sz="1400" u="none" cap="none" strike="noStrike">
                        <a:solidFill>
                          <a:schemeClr val="dk1"/>
                        </a:solidFill>
                        <a:latin typeface="Montserrat"/>
                        <a:ea typeface="Montserrat"/>
                        <a:cs typeface="Montserrat"/>
                        <a:sym typeface="Montserrat"/>
                      </a:endParaRPr>
                    </a:p>
                  </a:txBody>
                  <a:tcPr marT="45725" marB="45725" marR="68575" marL="68575">
                    <a:solidFill>
                      <a:srgbClr val="ECF4D5"/>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lang="en-GB" sz="1400" u="none" cap="none" strike="noStrike">
                          <a:solidFill>
                            <a:schemeClr val="dk1"/>
                          </a:solidFill>
                          <a:latin typeface="Montserrat"/>
                          <a:ea typeface="Montserrat"/>
                          <a:cs typeface="Montserrat"/>
                          <a:sym typeface="Montserrat"/>
                        </a:rPr>
                        <a:t>2023/24</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Montserrat"/>
                        <a:ea typeface="Montserrat"/>
                        <a:cs typeface="Montserrat"/>
                        <a:sym typeface="Montserrat"/>
                      </a:endParaRPr>
                    </a:p>
                  </a:txBody>
                  <a:tcPr marT="45725" marB="45725" marR="68575" marL="68575">
                    <a:solidFill>
                      <a:srgbClr val="ECF4D5"/>
                    </a:solidFill>
                  </a:tcPr>
                </a:tc>
              </a:tr>
              <a:tr h="707575">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Montserrat"/>
                        <a:ea typeface="Montserrat"/>
                        <a:cs typeface="Montserrat"/>
                        <a:sym typeface="Montserrat"/>
                      </a:endParaRPr>
                    </a:p>
                  </a:txBody>
                  <a:tcPr marT="45725" marB="45725" marR="68575" marL="68575">
                    <a:solidFill>
                      <a:srgbClr val="ECF4D5"/>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Montserrat"/>
                        <a:ea typeface="Montserrat"/>
                        <a:cs typeface="Montserrat"/>
                        <a:sym typeface="Montserrat"/>
                      </a:endParaRPr>
                    </a:p>
                  </a:txBody>
                  <a:tcPr marT="45725" marB="45725" marR="68575" marL="68575">
                    <a:solidFill>
                      <a:srgbClr val="ECF4D5"/>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lang="en-GB" sz="1400" u="none" cap="none" strike="noStrike">
                          <a:solidFill>
                            <a:schemeClr val="dk1"/>
                          </a:solidFill>
                          <a:latin typeface="Montserrat"/>
                          <a:ea typeface="Montserrat"/>
                          <a:cs typeface="Montserrat"/>
                          <a:sym typeface="Montserrat"/>
                        </a:rPr>
                        <a:t>EOS04(RISAT1A)/1B</a:t>
                      </a:r>
                      <a:endParaRPr sz="1400" u="none" cap="none" strike="noStrike"/>
                    </a:p>
                  </a:txBody>
                  <a:tcPr marT="45725" marB="45725" marR="68575" marL="68575">
                    <a:solidFill>
                      <a:srgbClr val="ECF4D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GCOV (Geocoded Covariance Product)</a:t>
                      </a:r>
                      <a:endParaRPr sz="1400" u="none" cap="none" strike="noStrike">
                        <a:solidFill>
                          <a:schemeClr val="dk1"/>
                        </a:solidFill>
                        <a:latin typeface="Montserrat"/>
                        <a:ea typeface="Montserrat"/>
                        <a:cs typeface="Montserrat"/>
                        <a:sym typeface="Montserrat"/>
                      </a:endParaRPr>
                    </a:p>
                  </a:txBody>
                  <a:tcPr marT="45725" marB="45725" marR="68575" marL="68575">
                    <a:solidFill>
                      <a:srgbClr val="ECF4D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2024</a:t>
                      </a:r>
                      <a:endParaRPr sz="1400" u="none" cap="none" strike="noStrike"/>
                    </a:p>
                  </a:txBody>
                  <a:tcPr marT="45725" marB="45725" marR="68575" marL="68575">
                    <a:solidFill>
                      <a:srgbClr val="ECF4D5"/>
                    </a:solidFill>
                  </a:tcPr>
                </a:tc>
              </a:tr>
              <a:tr h="381000">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Montserrat"/>
                        <a:ea typeface="Montserrat"/>
                        <a:cs typeface="Montserrat"/>
                        <a:sym typeface="Montserrat"/>
                      </a:endParaRPr>
                    </a:p>
                  </a:txBody>
                  <a:tcPr marT="45725" marB="45725" marR="68575" marL="68575">
                    <a:solidFill>
                      <a:srgbClr val="ECF4D5"/>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Montserrat"/>
                        <a:ea typeface="Montserrat"/>
                        <a:cs typeface="Montserrat"/>
                        <a:sym typeface="Montserrat"/>
                      </a:endParaRPr>
                    </a:p>
                  </a:txBody>
                  <a:tcPr marT="45725" marB="45725" marR="68575" marL="68575">
                    <a:solidFill>
                      <a:srgbClr val="ECF4D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NISAR</a:t>
                      </a:r>
                      <a:endParaRPr sz="1400" u="none" cap="none" strike="noStrike"/>
                    </a:p>
                  </a:txBody>
                  <a:tcPr marT="45725" marB="45725" marR="68575" marL="68575">
                    <a:solidFill>
                      <a:srgbClr val="ECF4D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GCOV (Level-2)</a:t>
                      </a:r>
                      <a:endParaRPr sz="1400" u="none" cap="none" strike="noStrike"/>
                    </a:p>
                  </a:txBody>
                  <a:tcPr marT="45725" marB="45725" marR="68575" marL="68575">
                    <a:solidFill>
                      <a:srgbClr val="ECF4D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2024</a:t>
                      </a:r>
                      <a:endParaRPr sz="1400" u="none" cap="none" strike="noStrike"/>
                    </a:p>
                  </a:txBody>
                  <a:tcPr marT="45725" marB="45725" marR="68575" marL="68575">
                    <a:solidFill>
                      <a:srgbClr val="ECF4D5"/>
                    </a:solidFill>
                  </a:tcPr>
                </a:tc>
              </a:tr>
              <a:tr h="381000">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3</a:t>
                      </a:r>
                      <a:endParaRPr sz="1400" u="none" cap="none" strike="noStrike"/>
                    </a:p>
                  </a:txBody>
                  <a:tcPr marT="45725" marB="45725" marR="68575" marL="68575"/>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Geocoded Single Look Complex </a:t>
                      </a:r>
                      <a:endParaRPr sz="1400" u="none" cap="none" strike="noStrike"/>
                    </a:p>
                  </a:txBody>
                  <a:tcPr marT="45725" marB="45725" marR="68575" marL="68575"/>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NISAR</a:t>
                      </a:r>
                      <a:endParaRPr sz="1400" u="none" cap="none" strike="noStrike"/>
                    </a:p>
                  </a:txBody>
                  <a:tcPr marT="45725" marB="45725" marR="68575" marL="68575"/>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GSLC (Level-2)</a:t>
                      </a:r>
                      <a:endParaRPr sz="1400" u="none" cap="none" strike="noStrike"/>
                    </a:p>
                  </a:txBody>
                  <a:tcPr marT="45725" marB="45725" marR="68575" marL="68575"/>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2024</a:t>
                      </a:r>
                      <a:endParaRPr sz="1400" u="none" cap="none" strike="noStrike"/>
                    </a:p>
                  </a:txBody>
                  <a:tcPr marT="45725" marB="45725" marR="68575" marL="68575"/>
                </a:tc>
              </a:tr>
              <a:tr h="707575">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4</a:t>
                      </a:r>
                      <a:endParaRPr sz="1400" u="none" cap="none" strike="noStrike"/>
                    </a:p>
                  </a:txBody>
                  <a:tcPr marT="45725" marB="45725" marR="68575" marL="68575">
                    <a:solidFill>
                      <a:srgbClr val="F8F8F8"/>
                    </a:solidFill>
                  </a:tcPr>
                </a:tc>
                <a:tc>
                  <a:txBody>
                    <a:bodyPr/>
                    <a:lstStyle/>
                    <a:p>
                      <a:pPr indent="0" lvl="0" marL="0" marR="0" rtl="0" algn="ctr">
                        <a:lnSpc>
                          <a:spcPct val="100000"/>
                        </a:lnSpc>
                        <a:spcBef>
                          <a:spcPts val="0"/>
                        </a:spcBef>
                        <a:spcAft>
                          <a:spcPts val="0"/>
                        </a:spcAft>
                        <a:buClr>
                          <a:schemeClr val="dk1"/>
                        </a:buClr>
                        <a:buSzPts val="1400"/>
                        <a:buFont typeface="Arial"/>
                        <a:buNone/>
                      </a:pPr>
                      <a:r>
                        <a:rPr b="1" lang="en-GB" sz="1400" u="none" cap="none" strike="noStrike">
                          <a:solidFill>
                            <a:schemeClr val="dk1"/>
                          </a:solidFill>
                          <a:latin typeface="Montserrat"/>
                          <a:ea typeface="Montserrat"/>
                          <a:cs typeface="Montserrat"/>
                          <a:sym typeface="Montserrat"/>
                        </a:rPr>
                        <a:t>Interferometric Products</a:t>
                      </a:r>
                      <a:endParaRPr sz="1400" u="none" cap="none" strike="noStrike"/>
                    </a:p>
                  </a:txBody>
                  <a:tcPr marT="45725" marB="45725" marR="68575" marL="68575">
                    <a:solidFill>
                      <a:srgbClr val="F8F8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NISAR</a:t>
                      </a:r>
                      <a:endParaRPr sz="1400" u="none" cap="none" strike="noStrike"/>
                    </a:p>
                  </a:txBody>
                  <a:tcPr marT="45725" marB="45725" marR="68575" marL="68575">
                    <a:solidFill>
                      <a:srgbClr val="F8F8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GUNW (Geocoded – Unwrapped Interferogram)</a:t>
                      </a:r>
                      <a:endParaRPr sz="1400" u="none" cap="none" strike="noStrike"/>
                    </a:p>
                  </a:txBody>
                  <a:tcPr marT="45725" marB="45725" marR="68575" marL="68575">
                    <a:solidFill>
                      <a:srgbClr val="F8F8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2024/25</a:t>
                      </a:r>
                      <a:endParaRPr sz="1400" u="none" cap="none" strike="noStrike"/>
                    </a:p>
                  </a:txBody>
                  <a:tcPr marT="45725" marB="45725" marR="68575" marL="68575">
                    <a:solidFill>
                      <a:srgbClr val="F8F8F8"/>
                    </a:solidFill>
                  </a:tcPr>
                </a:tc>
              </a:tr>
            </a:tbl>
          </a:graphicData>
        </a:graphic>
      </p:graphicFrame>
      <p:pic>
        <p:nvPicPr>
          <p:cNvPr id="446" name="Google Shape;446;p25"/>
          <p:cNvPicPr preferRelativeResize="0"/>
          <p:nvPr/>
        </p:nvPicPr>
        <p:blipFill rotWithShape="1">
          <a:blip r:embed="rId3">
            <a:alphaModFix/>
          </a:blip>
          <a:srcRect b="0" l="0" r="0" t="0"/>
          <a:stretch/>
        </p:blipFill>
        <p:spPr>
          <a:xfrm>
            <a:off x="11082129" y="5533541"/>
            <a:ext cx="902286" cy="64623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27"/>
          <p:cNvSpPr/>
          <p:nvPr/>
        </p:nvSpPr>
        <p:spPr>
          <a:xfrm>
            <a:off x="238084" y="1214422"/>
            <a:ext cx="11240781" cy="5262939"/>
          </a:xfrm>
          <a:prstGeom prst="rect">
            <a:avLst/>
          </a:prstGeom>
          <a:noFill/>
          <a:ln>
            <a:noFill/>
          </a:ln>
        </p:spPr>
        <p:txBody>
          <a:bodyPr anchorCtr="0" anchor="ctr" bIns="45700" lIns="91425" spcFirstLastPara="1" rIns="91425" wrap="square" tIns="45700">
            <a:spAutoFit/>
          </a:bodyPr>
          <a:lstStyle/>
          <a:p>
            <a:pPr indent="-342900" lvl="0" marL="342900" marR="0" rtl="0" algn="just">
              <a:lnSpc>
                <a:spcPct val="150000"/>
              </a:lnSpc>
              <a:spcBef>
                <a:spcPts val="0"/>
              </a:spcBef>
              <a:spcAft>
                <a:spcPts val="0"/>
              </a:spcAft>
              <a:buClr>
                <a:schemeClr val="dk1"/>
              </a:buClr>
              <a:buSzPts val="2200"/>
              <a:buFont typeface="Noto Sans Symbols"/>
              <a:buChar char="❖"/>
            </a:pPr>
            <a:r>
              <a:rPr b="0" i="0" lang="en-GB" sz="1600" u="none" cap="none" strike="noStrike">
                <a:solidFill>
                  <a:schemeClr val="dk1"/>
                </a:solidFill>
                <a:latin typeface="Montserrat"/>
                <a:ea typeface="Montserrat"/>
                <a:cs typeface="Montserrat"/>
                <a:sym typeface="Montserrat"/>
              </a:rPr>
              <a:t>EOS-04 Level-2B data is processed and designed to be in compliance with the CARD SAR -NRB  Product </a:t>
            </a:r>
            <a:r>
              <a:rPr b="0" i="0" lang="en-GB" sz="1600" u="none" cap="none" strike="noStrike">
                <a:solidFill>
                  <a:srgbClr val="000000"/>
                </a:solidFill>
                <a:latin typeface="Montserrat"/>
                <a:ea typeface="Montserrat"/>
                <a:cs typeface="Montserrat"/>
                <a:sym typeface="Montserrat"/>
              </a:rPr>
              <a:t>F</a:t>
            </a:r>
            <a:r>
              <a:rPr b="0" i="0" lang="en-GB" sz="1600" u="none" cap="none" strike="noStrike">
                <a:solidFill>
                  <a:schemeClr val="dk1"/>
                </a:solidFill>
                <a:latin typeface="Montserrat"/>
                <a:ea typeface="Montserrat"/>
                <a:cs typeface="Montserrat"/>
                <a:sym typeface="Montserrat"/>
              </a:rPr>
              <a:t>amily </a:t>
            </a:r>
            <a:r>
              <a:rPr b="0" i="0" lang="en-GB" sz="1600" u="none" cap="none" strike="noStrike">
                <a:solidFill>
                  <a:srgbClr val="000000"/>
                </a:solidFill>
                <a:latin typeface="Montserrat"/>
                <a:ea typeface="Montserrat"/>
                <a:cs typeface="Montserrat"/>
                <a:sym typeface="Montserrat"/>
              </a:rPr>
              <a:t>S</a:t>
            </a:r>
            <a:r>
              <a:rPr b="0" i="0" lang="en-GB" sz="1600" u="none" cap="none" strike="noStrike">
                <a:solidFill>
                  <a:schemeClr val="dk1"/>
                </a:solidFill>
                <a:latin typeface="Montserrat"/>
                <a:ea typeface="Montserrat"/>
                <a:cs typeface="Montserrat"/>
                <a:sym typeface="Montserrat"/>
              </a:rPr>
              <a:t>pecifications</a:t>
            </a:r>
            <a:r>
              <a:rPr b="0" i="0" lang="en-GB" sz="1600" u="none" cap="none" strike="noStrike">
                <a:solidFill>
                  <a:srgbClr val="000000"/>
                </a:solidFill>
                <a:latin typeface="Montserrat"/>
                <a:ea typeface="Montserrat"/>
                <a:cs typeface="Montserrat"/>
                <a:sym typeface="Montserrat"/>
              </a:rPr>
              <a:t>.</a:t>
            </a:r>
            <a:endParaRPr b="0" i="0" sz="1400" u="none" cap="none" strike="noStrike">
              <a:solidFill>
                <a:srgbClr val="000000"/>
              </a:solidFill>
              <a:latin typeface="Arial"/>
              <a:ea typeface="Arial"/>
              <a:cs typeface="Arial"/>
              <a:sym typeface="Arial"/>
            </a:endParaRPr>
          </a:p>
          <a:p>
            <a:pPr indent="-342900" lvl="0" marL="342900" marR="0" rtl="0" algn="just">
              <a:lnSpc>
                <a:spcPct val="150000"/>
              </a:lnSpc>
              <a:spcBef>
                <a:spcPts val="0"/>
              </a:spcBef>
              <a:spcAft>
                <a:spcPts val="0"/>
              </a:spcAft>
              <a:buClr>
                <a:schemeClr val="dk1"/>
              </a:buClr>
              <a:buSzPts val="2200"/>
              <a:buFont typeface="Noto Sans Symbols"/>
              <a:buChar char="❖"/>
            </a:pPr>
            <a:r>
              <a:rPr b="0" i="0" lang="en-GB" sz="1600" u="none" cap="none" strike="noStrike">
                <a:solidFill>
                  <a:srgbClr val="000000"/>
                </a:solidFill>
                <a:latin typeface="Montserrat"/>
                <a:ea typeface="Montserrat"/>
                <a:cs typeface="Montserrat"/>
                <a:sym typeface="Montserrat"/>
              </a:rPr>
              <a:t>T</a:t>
            </a:r>
            <a:r>
              <a:rPr b="0" i="0" lang="en-GB" sz="1600" u="none" cap="none" strike="noStrike">
                <a:solidFill>
                  <a:schemeClr val="dk1"/>
                </a:solidFill>
                <a:latin typeface="Montserrat"/>
                <a:ea typeface="Montserrat"/>
                <a:cs typeface="Montserrat"/>
                <a:sym typeface="Montserrat"/>
              </a:rPr>
              <a:t>he Normalized Radar Backscatter NRB product comprises the polarization-wise product gamma naught along with the  Per -pixel Meta data files like Local Incidence Angle, Scattering Area , Mask File  in GeoTiff Format . </a:t>
            </a:r>
            <a:endParaRPr b="0" i="0" sz="1600" u="none" cap="none" strike="noStrike">
              <a:solidFill>
                <a:srgbClr val="000000"/>
              </a:solidFill>
              <a:latin typeface="Montserrat"/>
              <a:ea typeface="Montserrat"/>
              <a:cs typeface="Montserrat"/>
              <a:sym typeface="Montserrat"/>
            </a:endParaRPr>
          </a:p>
          <a:p>
            <a:pPr indent="-342900" lvl="0" marL="342900" marR="0" rtl="0" algn="just">
              <a:lnSpc>
                <a:spcPct val="150000"/>
              </a:lnSpc>
              <a:spcBef>
                <a:spcPts val="0"/>
              </a:spcBef>
              <a:spcAft>
                <a:spcPts val="0"/>
              </a:spcAft>
              <a:buClr>
                <a:schemeClr val="dk1"/>
              </a:buClr>
              <a:buSzPts val="2200"/>
              <a:buFont typeface="Noto Sans Symbols"/>
              <a:buChar char="❖"/>
            </a:pPr>
            <a:r>
              <a:rPr b="0" i="0" lang="en-GB" sz="1600" u="none" cap="none" strike="noStrike">
                <a:solidFill>
                  <a:schemeClr val="dk1"/>
                </a:solidFill>
                <a:latin typeface="Montserrat"/>
                <a:ea typeface="Montserrat"/>
                <a:cs typeface="Montserrat"/>
                <a:sym typeface="Montserrat"/>
              </a:rPr>
              <a:t>The ancillary meta information is provided in ASCII format as BAND_META.txt and  Product.xml  which would help the  data user to understand the acquisition   and processing related information. </a:t>
            </a:r>
            <a:endParaRPr b="0" i="0" sz="1600" u="none" cap="none" strike="noStrike">
              <a:solidFill>
                <a:srgbClr val="000000"/>
              </a:solidFill>
              <a:latin typeface="Montserrat"/>
              <a:ea typeface="Montserrat"/>
              <a:cs typeface="Montserrat"/>
              <a:sym typeface="Montserrat"/>
            </a:endParaRPr>
          </a:p>
          <a:p>
            <a:pPr indent="-342900" lvl="0" marL="342900" marR="0" rtl="0" algn="just">
              <a:lnSpc>
                <a:spcPct val="150000"/>
              </a:lnSpc>
              <a:spcBef>
                <a:spcPts val="0"/>
              </a:spcBef>
              <a:spcAft>
                <a:spcPts val="0"/>
              </a:spcAft>
              <a:buClr>
                <a:schemeClr val="dk1"/>
              </a:buClr>
              <a:buSzPts val="2200"/>
              <a:buFont typeface="Noto Sans Symbols"/>
              <a:buChar char="❖"/>
            </a:pPr>
            <a:r>
              <a:rPr b="0" i="0" lang="en-GB" sz="1600" u="none" cap="none" strike="noStrike">
                <a:solidFill>
                  <a:schemeClr val="dk1"/>
                </a:solidFill>
                <a:latin typeface="Montserrat"/>
                <a:ea typeface="Montserrat"/>
                <a:cs typeface="Montserrat"/>
                <a:sym typeface="Montserrat"/>
              </a:rPr>
              <a:t>The EOS-04  NRB designated as Level-2B allows  for immediate analysis with minimum additional user effort .</a:t>
            </a:r>
            <a:endParaRPr b="0" i="0" sz="1400" u="none" cap="none" strike="noStrike">
              <a:solidFill>
                <a:srgbClr val="000000"/>
              </a:solidFill>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200"/>
              <a:buFont typeface="Noto Sans Symbols"/>
              <a:buChar char="❖"/>
            </a:pPr>
            <a:r>
              <a:rPr b="0" i="0" lang="en-GB" sz="1600" u="none" cap="none" strike="noStrike">
                <a:solidFill>
                  <a:srgbClr val="000000"/>
                </a:solidFill>
                <a:latin typeface="Montserrat"/>
                <a:ea typeface="Montserrat"/>
                <a:cs typeface="Montserrat"/>
                <a:sym typeface="Montserrat"/>
              </a:rPr>
              <a:t>The self assessment  Summary  and the detailed Self Assessment has been submitted to CEOS SAR ARD Oversight Group and LSI –VC  .</a:t>
            </a:r>
            <a:endParaRPr b="0" i="0" sz="1400" u="none" cap="none" strike="noStrike">
              <a:solidFill>
                <a:srgbClr val="000000"/>
              </a:solidFill>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200"/>
              <a:buFont typeface="Noto Sans Symbols"/>
              <a:buChar char="❖"/>
            </a:pPr>
            <a:r>
              <a:rPr b="0" i="0" lang="en-GB" sz="1600" u="none" cap="none" strike="noStrike">
                <a:solidFill>
                  <a:srgbClr val="000000"/>
                </a:solidFill>
                <a:latin typeface="Montserrat"/>
                <a:ea typeface="Montserrat"/>
                <a:cs typeface="Montserrat"/>
                <a:sym typeface="Montserrat"/>
              </a:rPr>
              <a:t>All  the forty four  Threshold requirements are met and nine of the  target requirements are also met</a:t>
            </a:r>
            <a:r>
              <a:rPr b="0" i="0" lang="en-GB" sz="1600" u="none" cap="none" strike="noStrike">
                <a:solidFill>
                  <a:schemeClr val="dk1"/>
                </a:solidFill>
                <a:latin typeface="Montserrat"/>
                <a:ea typeface="Montserrat"/>
                <a:cs typeface="Montserrat"/>
                <a:sym typeface="Montserrat"/>
              </a:rPr>
              <a:t>  </a:t>
            </a:r>
            <a:r>
              <a:rPr b="0" i="0" lang="en-GB" sz="1600" u="none" cap="none" strike="noStrike">
                <a:solidFill>
                  <a:srgbClr val="000000"/>
                </a:solidFill>
                <a:latin typeface="Montserrat"/>
                <a:ea typeface="Montserrat"/>
                <a:cs typeface="Montserrat"/>
                <a:sym typeface="Montserrat"/>
              </a:rPr>
              <a:t>f</a:t>
            </a:r>
            <a:r>
              <a:rPr b="0" i="0" lang="en-GB" sz="1600" u="none" cap="none" strike="noStrike">
                <a:solidFill>
                  <a:schemeClr val="dk1"/>
                </a:solidFill>
                <a:latin typeface="Montserrat"/>
                <a:ea typeface="Montserrat"/>
                <a:cs typeface="Montserrat"/>
                <a:sym typeface="Montserrat"/>
              </a:rPr>
              <a:t>or the Medium Resolution and Coarse Resolution ScanSAR</a:t>
            </a:r>
            <a:r>
              <a:rPr b="0" i="0" lang="en-GB" sz="1600" u="none" cap="none" strike="noStrike">
                <a:solidFill>
                  <a:srgbClr val="000000"/>
                </a:solidFill>
                <a:latin typeface="Montserrat"/>
                <a:ea typeface="Montserrat"/>
                <a:cs typeface="Montserrat"/>
                <a:sym typeface="Montserrat"/>
              </a:rPr>
              <a:t> </a:t>
            </a:r>
            <a:r>
              <a:rPr b="0" i="0" lang="en-GB" sz="1600" u="none" cap="none" strike="noStrike">
                <a:solidFill>
                  <a:schemeClr val="dk1"/>
                </a:solidFill>
                <a:latin typeface="Montserrat"/>
                <a:ea typeface="Montserrat"/>
                <a:cs typeface="Montserrat"/>
                <a:sym typeface="Montserrat"/>
              </a:rPr>
              <a:t> Imaging Modes.</a:t>
            </a:r>
            <a:endParaRPr b="0" i="0" sz="1400" u="none" cap="none" strike="noStrike">
              <a:solidFill>
                <a:srgbClr val="000000"/>
              </a:solidFill>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1600"/>
              <a:buFont typeface="Arial"/>
              <a:buNone/>
            </a:pPr>
            <a:r>
              <a:t/>
            </a:r>
            <a:endParaRPr b="0" i="0" sz="1600" u="none" cap="none" strike="noStrike">
              <a:solidFill>
                <a:schemeClr val="dk1"/>
              </a:solidFill>
              <a:latin typeface="Montserrat"/>
              <a:ea typeface="Montserrat"/>
              <a:cs typeface="Montserrat"/>
              <a:sym typeface="Montserrat"/>
            </a:endParaRPr>
          </a:p>
        </p:txBody>
      </p:sp>
      <p:sp>
        <p:nvSpPr>
          <p:cNvPr id="452" name="Google Shape;452;p27"/>
          <p:cNvSpPr txBox="1"/>
          <p:nvPr/>
        </p:nvSpPr>
        <p:spPr>
          <a:xfrm>
            <a:off x="129209" y="160377"/>
            <a:ext cx="417774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GB" sz="3600" u="none" cap="none" strike="noStrike">
                <a:solidFill>
                  <a:schemeClr val="lt1"/>
                </a:solidFill>
                <a:latin typeface="Montserrat"/>
                <a:ea typeface="Montserrat"/>
                <a:cs typeface="Montserrat"/>
                <a:sym typeface="Montserrat"/>
              </a:rPr>
              <a:t>Summary </a:t>
            </a:r>
            <a:endParaRPr b="0" i="0" sz="1400" u="none" cap="none" strike="noStrike">
              <a:solidFill>
                <a:srgbClr val="000000"/>
              </a:solidFill>
              <a:latin typeface="Arial"/>
              <a:ea typeface="Arial"/>
              <a:cs typeface="Arial"/>
              <a:sym typeface="Arial"/>
            </a:endParaRPr>
          </a:p>
        </p:txBody>
      </p:sp>
      <p:pic>
        <p:nvPicPr>
          <p:cNvPr id="453" name="Google Shape;453;p27"/>
          <p:cNvPicPr preferRelativeResize="0"/>
          <p:nvPr/>
        </p:nvPicPr>
        <p:blipFill rotWithShape="1">
          <a:blip r:embed="rId3">
            <a:alphaModFix/>
          </a:blip>
          <a:srcRect b="0" l="0" r="0" t="0"/>
          <a:stretch/>
        </p:blipFill>
        <p:spPr>
          <a:xfrm>
            <a:off x="11289714" y="5733256"/>
            <a:ext cx="902286" cy="64623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28"/>
          <p:cNvSpPr/>
          <p:nvPr/>
        </p:nvSpPr>
        <p:spPr>
          <a:xfrm>
            <a:off x="-619172" y="214290"/>
            <a:ext cx="8635579" cy="4154378"/>
          </a:xfrm>
          <a:prstGeom prst="rect">
            <a:avLst/>
          </a:prstGeom>
          <a:noFill/>
          <a:ln>
            <a:noFill/>
          </a:ln>
        </p:spPr>
        <p:txBody>
          <a:bodyPr anchorCtr="0" anchor="ctr" bIns="914100" lIns="914100" spcFirstLastPara="1" rIns="914100" wrap="square" tIns="914100">
            <a:spAutoFit/>
          </a:bodyPr>
          <a:lstStyle/>
          <a:p>
            <a:pPr indent="0" lvl="0" marL="0" marR="0" rtl="0" algn="l">
              <a:lnSpc>
                <a:spcPct val="150000"/>
              </a:lnSpc>
              <a:spcBef>
                <a:spcPts val="0"/>
              </a:spcBef>
              <a:spcAft>
                <a:spcPts val="0"/>
              </a:spcAft>
              <a:buClr>
                <a:srgbClr val="000000"/>
              </a:buClr>
              <a:buSzPts val="1400"/>
              <a:buFont typeface="Arial"/>
              <a:buNone/>
            </a:pPr>
            <a:r>
              <a:rPr b="0" i="0" lang="en-GB" sz="1400" u="none" cap="none" strike="noStrike">
                <a:solidFill>
                  <a:schemeClr val="dk1"/>
                </a:solidFill>
                <a:latin typeface="Montserrat"/>
                <a:ea typeface="Montserrat"/>
                <a:cs typeface="Montserrat"/>
                <a:sym typeface="Montserrat"/>
              </a:rPr>
              <a:t>[1] </a:t>
            </a:r>
            <a:r>
              <a:rPr b="0" i="0" lang="en-GB" sz="1400" u="sng" cap="none" strike="noStrike">
                <a:solidFill>
                  <a:schemeClr val="dk1"/>
                </a:solidFill>
                <a:latin typeface="Montserrat"/>
                <a:ea typeface="Montserrat"/>
                <a:cs typeface="Montserrat"/>
                <a:sym typeface="Montserrat"/>
                <a:hlinkClick r:id="rId3">
                  <a:extLst>
                    <a:ext uri="{A12FA001-AC4F-418D-AE19-62706E023703}">
                      <ahyp:hlinkClr val="tx"/>
                    </a:ext>
                  </a:extLst>
                </a:hlinkClick>
              </a:rPr>
              <a:t>https://ceos.org/ard/files/PFS/NRB/v5.5/CARD4L-PFS_NRB v5.5.pdf</a:t>
            </a:r>
            <a:endParaRPr b="0" i="0" sz="1400" u="none" cap="none" strike="noStrike">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400"/>
              <a:buFont typeface="Arial"/>
              <a:buNone/>
            </a:pPr>
            <a:r>
              <a:rPr b="0" i="0" lang="en-GB" sz="1400" u="none" cap="none" strike="noStrike">
                <a:solidFill>
                  <a:schemeClr val="dk1"/>
                </a:solidFill>
                <a:latin typeface="Montserrat"/>
                <a:ea typeface="Montserrat"/>
                <a:cs typeface="Montserrat"/>
                <a:sym typeface="Montserrat"/>
              </a:rPr>
              <a:t>[2] Synthetic Aperture Radar –Radiometric Calibration-David Small Erich Meler- Department of Geography-University of Zurich- </a:t>
            </a:r>
            <a:r>
              <a:rPr b="0" i="0" lang="en-GB" sz="1400" u="sng" cap="none" strike="noStrike">
                <a:solidFill>
                  <a:schemeClr val="dk1"/>
                </a:solidFill>
                <a:latin typeface="Montserrat"/>
                <a:ea typeface="Montserrat"/>
                <a:cs typeface="Montserrat"/>
                <a:sym typeface="Montserrat"/>
                <a:hlinkClick r:id="rId4">
                  <a:extLst>
                    <a:ext uri="{A12FA001-AC4F-418D-AE19-62706E023703}">
                      <ahyp:hlinkClr val="tx"/>
                    </a:ext>
                  </a:extLst>
                </a:hlinkClick>
              </a:rPr>
              <a:t>www.geo.uzh.ch</a:t>
            </a:r>
            <a:endParaRPr b="0" i="0" sz="1400" u="sng" cap="none" strike="noStrike">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br>
              <a:rPr b="0" i="0" lang="en-GB" sz="1600" u="none" cap="none" strike="noStrike">
                <a:solidFill>
                  <a:schemeClr val="dk1"/>
                </a:solidFill>
                <a:latin typeface="Calibri"/>
                <a:ea typeface="Calibri"/>
                <a:cs typeface="Calibri"/>
                <a:sym typeface="Calibri"/>
              </a:rPr>
            </a:br>
            <a:endParaRPr b="0" i="0" sz="1400" u="none" cap="none" strike="noStrike">
              <a:solidFill>
                <a:schemeClr val="dk1"/>
              </a:solidFill>
              <a:latin typeface="Arial"/>
              <a:ea typeface="Arial"/>
              <a:cs typeface="Arial"/>
              <a:sym typeface="Arial"/>
            </a:endParaRPr>
          </a:p>
        </p:txBody>
      </p:sp>
      <p:sp>
        <p:nvSpPr>
          <p:cNvPr id="459" name="Google Shape;459;p28"/>
          <p:cNvSpPr txBox="1"/>
          <p:nvPr/>
        </p:nvSpPr>
        <p:spPr>
          <a:xfrm>
            <a:off x="0" y="285728"/>
            <a:ext cx="674370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4000"/>
              <a:buFont typeface="Arial"/>
              <a:buNone/>
            </a:pPr>
            <a:r>
              <a:rPr b="0" i="0" lang="en-GB" sz="4000" u="none" cap="none" strike="noStrike">
                <a:solidFill>
                  <a:schemeClr val="lt1"/>
                </a:solidFill>
                <a:latin typeface="Montserrat"/>
                <a:ea typeface="Montserrat"/>
                <a:cs typeface="Montserrat"/>
                <a:sym typeface="Montserrat"/>
              </a:rPr>
              <a:t> References</a:t>
            </a:r>
            <a:endParaRPr b="0" i="0" sz="1400" u="none" cap="none" strike="noStrike">
              <a:solidFill>
                <a:srgbClr val="000000"/>
              </a:solidFill>
              <a:latin typeface="Arial"/>
              <a:ea typeface="Arial"/>
              <a:cs typeface="Arial"/>
              <a:sym typeface="Arial"/>
            </a:endParaRPr>
          </a:p>
        </p:txBody>
      </p:sp>
      <p:pic>
        <p:nvPicPr>
          <p:cNvPr id="460" name="Google Shape;460;p28"/>
          <p:cNvPicPr preferRelativeResize="0"/>
          <p:nvPr/>
        </p:nvPicPr>
        <p:blipFill rotWithShape="1">
          <a:blip r:embed="rId5">
            <a:alphaModFix/>
          </a:blip>
          <a:srcRect b="0" l="0" r="0" t="0"/>
          <a:stretch/>
        </p:blipFill>
        <p:spPr>
          <a:xfrm>
            <a:off x="11190892" y="5719875"/>
            <a:ext cx="902286" cy="646232"/>
          </a:xfrm>
          <a:prstGeom prst="rect">
            <a:avLst/>
          </a:prstGeom>
          <a:noFill/>
          <a:ln>
            <a:noFill/>
          </a:ln>
        </p:spPr>
      </p:pic>
      <p:pic>
        <p:nvPicPr>
          <p:cNvPr id="461" name="Google Shape;461;p28"/>
          <p:cNvPicPr preferRelativeResize="0"/>
          <p:nvPr/>
        </p:nvPicPr>
        <p:blipFill rotWithShape="1">
          <a:blip r:embed="rId6">
            <a:alphaModFix/>
          </a:blip>
          <a:srcRect b="0" l="0" r="0" t="0"/>
          <a:stretch/>
        </p:blipFill>
        <p:spPr>
          <a:xfrm>
            <a:off x="7953388" y="1428736"/>
            <a:ext cx="4025428" cy="3989351"/>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352"/>
              </a:srgbClr>
            </a:outerShdw>
          </a:effectLst>
        </p:spPr>
      </p:pic>
      <p:sp>
        <p:nvSpPr>
          <p:cNvPr id="462" name="Google Shape;462;p28"/>
          <p:cNvSpPr txBox="1"/>
          <p:nvPr/>
        </p:nvSpPr>
        <p:spPr>
          <a:xfrm>
            <a:off x="238084" y="2143116"/>
            <a:ext cx="7715304" cy="327782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[3] </a:t>
            </a:r>
            <a:r>
              <a:rPr b="0" i="0" lang="en-GB" sz="1400" u="none" cap="none" strike="noStrike">
                <a:solidFill>
                  <a:schemeClr val="dk1"/>
                </a:solidFill>
                <a:latin typeface="Montserrat"/>
                <a:ea typeface="Montserrat"/>
                <a:cs typeface="Montserrat"/>
                <a:sym typeface="Montserrat"/>
              </a:rPr>
              <a:t>EOS-04 Sample Products </a:t>
            </a:r>
            <a:r>
              <a:rPr b="1" i="0" lang="en-GB" sz="1200" u="sng" cap="none" strike="noStrike">
                <a:solidFill>
                  <a:schemeClr val="dk1"/>
                </a:solidFill>
                <a:latin typeface="Montserrat"/>
                <a:ea typeface="Montserrat"/>
                <a:cs typeface="Montserrat"/>
                <a:sym typeface="Montserrat"/>
                <a:hlinkClick r:id="rId7">
                  <a:extLst>
                    <a:ext uri="{A12FA001-AC4F-418D-AE19-62706E023703}">
                      <ahyp:hlinkClr val="tx"/>
                    </a:ext>
                  </a:extLst>
                </a:hlinkClick>
              </a:rPr>
              <a:t>https://bhoonidhi.nrsc.gov.in/bhoonidhi/help/sampleProducts.html</a:t>
            </a:r>
            <a:endParaRPr b="1" i="0" sz="1200" u="none" cap="none" strike="noStrike">
              <a:solidFill>
                <a:schemeClr val="dk1"/>
              </a:solidFill>
              <a:latin typeface="Montserrat"/>
              <a:ea typeface="Montserrat"/>
              <a:cs typeface="Montserrat"/>
              <a:sym typeface="Montserrat"/>
            </a:endParaRPr>
          </a:p>
          <a:p>
            <a:pPr indent="-285750" lvl="0" marL="285750" marR="0" rtl="0" algn="l">
              <a:lnSpc>
                <a:spcPct val="150000"/>
              </a:lnSpc>
              <a:spcBef>
                <a:spcPts val="0"/>
              </a:spcBef>
              <a:spcAft>
                <a:spcPts val="0"/>
              </a:spcAft>
              <a:buClr>
                <a:srgbClr val="000000"/>
              </a:buClr>
              <a:buSzPts val="1600"/>
              <a:buFont typeface="Arial"/>
              <a:buNone/>
            </a:pPr>
            <a:r>
              <a:rPr b="0" i="0" lang="en-GB" sz="1600" u="none" cap="none" strike="noStrike">
                <a:solidFill>
                  <a:schemeClr val="dk1"/>
                </a:solidFill>
                <a:latin typeface="Montserrat"/>
                <a:ea typeface="Montserrat"/>
                <a:cs typeface="Montserrat"/>
                <a:sym typeface="Montserrat"/>
              </a:rPr>
              <a:t>[4]</a:t>
            </a:r>
            <a:r>
              <a:rPr b="0" i="0" lang="en-GB" sz="1400" u="none" cap="none" strike="noStrike">
                <a:solidFill>
                  <a:schemeClr val="dk1"/>
                </a:solidFill>
                <a:latin typeface="Montserrat"/>
                <a:ea typeface="Montserrat"/>
                <a:cs typeface="Montserrat"/>
                <a:sym typeface="Montserrat"/>
              </a:rPr>
              <a:t>Brochure </a:t>
            </a:r>
            <a:r>
              <a:rPr b="1" i="0" lang="en-GB" sz="1200" u="sng" cap="none" strike="noStrike">
                <a:solidFill>
                  <a:schemeClr val="dk1"/>
                </a:solidFill>
                <a:latin typeface="Montserrat"/>
                <a:ea typeface="Montserrat"/>
                <a:cs typeface="Montserrat"/>
                <a:sym typeface="Montserrat"/>
                <a:hlinkClick r:id="rId8">
                  <a:extLst>
                    <a:ext uri="{A12FA001-AC4F-418D-AE19-62706E023703}">
                      <ahyp:hlinkClr val="tx"/>
                    </a:ext>
                  </a:extLst>
                </a:hlinkClick>
              </a:rPr>
              <a:t>https://bhoonidhi.nrsc.gov.in/bhoonidhi_resources/help/docs/E04_BROUCHURE.pdf</a:t>
            </a:r>
            <a:endParaRPr b="1" i="0" sz="1200" u="none" cap="none" strike="noStrike">
              <a:solidFill>
                <a:schemeClr val="dk1"/>
              </a:solidFill>
              <a:latin typeface="Montserrat"/>
              <a:ea typeface="Montserrat"/>
              <a:cs typeface="Montserrat"/>
              <a:sym typeface="Montserrat"/>
            </a:endParaRPr>
          </a:p>
          <a:p>
            <a:pPr indent="-285750" lvl="0" marL="285750" marR="0" rtl="0" algn="l">
              <a:lnSpc>
                <a:spcPct val="150000"/>
              </a:lnSpc>
              <a:spcBef>
                <a:spcPts val="0"/>
              </a:spcBef>
              <a:spcAft>
                <a:spcPts val="0"/>
              </a:spcAft>
              <a:buClr>
                <a:srgbClr val="000000"/>
              </a:buClr>
              <a:buSzPts val="1200"/>
              <a:buFont typeface="Arial"/>
              <a:buNone/>
            </a:pPr>
            <a:r>
              <a:rPr b="0" i="0" lang="en-GB" sz="1200" u="none" cap="none" strike="noStrike">
                <a:solidFill>
                  <a:schemeClr val="dk1"/>
                </a:solidFill>
                <a:latin typeface="Montserrat"/>
                <a:ea typeface="Montserrat"/>
                <a:cs typeface="Montserrat"/>
                <a:sym typeface="Montserrat"/>
              </a:rPr>
              <a:t>[5]</a:t>
            </a:r>
            <a:r>
              <a:rPr b="0" i="0" lang="en-GB" sz="1600" u="none" cap="none" strike="noStrike">
                <a:solidFill>
                  <a:schemeClr val="dk1"/>
                </a:solidFill>
                <a:latin typeface="Montserrat"/>
                <a:ea typeface="Montserrat"/>
                <a:cs typeface="Montserrat"/>
                <a:sym typeface="Montserrat"/>
              </a:rPr>
              <a:t> </a:t>
            </a:r>
            <a:r>
              <a:rPr b="0" i="0" lang="en-GB" sz="1400" u="none" cap="none" strike="noStrike">
                <a:solidFill>
                  <a:schemeClr val="dk1"/>
                </a:solidFill>
                <a:latin typeface="Montserrat"/>
                <a:ea typeface="Montserrat"/>
                <a:cs typeface="Montserrat"/>
                <a:sym typeface="Montserrat"/>
              </a:rPr>
              <a:t>Product Format Document</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200"/>
              <a:buFont typeface="Arial"/>
              <a:buNone/>
            </a:pPr>
            <a:r>
              <a:rPr b="1" i="0" lang="en-GB" sz="1200" u="sng" cap="none" strike="noStrike">
                <a:solidFill>
                  <a:schemeClr val="dk1"/>
                </a:solidFill>
                <a:latin typeface="Montserrat"/>
                <a:ea typeface="Montserrat"/>
                <a:cs typeface="Montserrat"/>
                <a:sym typeface="Montserrat"/>
                <a:hlinkClick r:id="rId9">
                  <a:extLst>
                    <a:ext uri="{A12FA001-AC4F-418D-AE19-62706E023703}">
                      <ahyp:hlinkClr val="tx"/>
                    </a:ext>
                  </a:extLst>
                </a:hlinkClick>
              </a:rPr>
              <a:t>https://bhoonidhi.nrsc.gov.in/bhoonidhi_resources/help/docs/EOS_04_Data_Products_Format_Document.pdf</a:t>
            </a:r>
            <a:endParaRPr b="1" i="0" sz="1200" u="none" cap="none" strike="noStrike">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200"/>
              <a:buFont typeface="Arial"/>
              <a:buNone/>
            </a:pPr>
            <a:r>
              <a:rPr b="0" i="0" lang="en-GB" sz="1200" u="none" cap="none" strike="noStrike">
                <a:solidFill>
                  <a:schemeClr val="dk1"/>
                </a:solidFill>
                <a:latin typeface="Montserrat"/>
                <a:ea typeface="Montserrat"/>
                <a:cs typeface="Montserrat"/>
                <a:sym typeface="Montserrat"/>
              </a:rPr>
              <a:t>[6]</a:t>
            </a:r>
            <a:r>
              <a:rPr b="0" i="0" lang="en-GB" sz="1200" u="none" cap="none" strike="noStrike">
                <a:solidFill>
                  <a:srgbClr val="000000"/>
                </a:solidFill>
                <a:latin typeface="Arial"/>
                <a:ea typeface="Arial"/>
                <a:cs typeface="Arial"/>
                <a:sym typeface="Arial"/>
              </a:rPr>
              <a:t> </a:t>
            </a:r>
            <a:r>
              <a:rPr b="0" i="0" lang="en-GB" sz="1400" u="none" cap="none" strike="noStrike">
                <a:solidFill>
                  <a:srgbClr val="000000"/>
                </a:solidFill>
                <a:latin typeface="Montserrat"/>
                <a:ea typeface="Montserrat"/>
                <a:cs typeface="Montserrat"/>
                <a:sym typeface="Montserrat"/>
              </a:rPr>
              <a:t>Compact polarimetry  based on symmetry properties of geophysical media: The </a:t>
            </a:r>
            <a:r>
              <a:rPr b="0" i="0" lang="en-GB" sz="1400" u="none" cap="none" strike="noStrike">
                <a:solidFill>
                  <a:srgbClr val="000000"/>
                </a:solidFill>
                <a:latin typeface="Arial"/>
                <a:ea typeface="Arial"/>
                <a:cs typeface="Arial"/>
                <a:sym typeface="Arial"/>
              </a:rPr>
              <a:t>π/4 </a:t>
            </a:r>
            <a:r>
              <a:rPr b="0" i="0" lang="en-GB" sz="1400" u="none" cap="none" strike="noStrike">
                <a:solidFill>
                  <a:srgbClr val="000000"/>
                </a:solidFill>
                <a:latin typeface="Montserrat"/>
                <a:ea typeface="Montserrat"/>
                <a:cs typeface="Montserrat"/>
                <a:sym typeface="Montserrat"/>
              </a:rPr>
              <a:t>mode,” J.-C. Souyris, P. Imbo, R. Fjørtoft, S. Mingot, and J.-S. Lee, IEEE Transactions. Geosciences  Remote Sens., vol. 43, no. 3, pp. 634–646, Mar. 2005.</a:t>
            </a:r>
            <a:endParaRPr b="1" i="0" sz="12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g289cc29339b_0_29"/>
          <p:cNvSpPr txBox="1"/>
          <p:nvPr/>
        </p:nvSpPr>
        <p:spPr>
          <a:xfrm>
            <a:off x="230525" y="133725"/>
            <a:ext cx="9518700" cy="895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b="0" i="0" lang="en-GB" sz="2800" u="none" cap="none" strike="noStrike">
                <a:solidFill>
                  <a:srgbClr val="FFFFFF"/>
                </a:solidFill>
                <a:latin typeface="Montserrat"/>
                <a:ea typeface="Montserrat"/>
                <a:cs typeface="Montserrat"/>
                <a:sym typeface="Montserrat"/>
              </a:rPr>
              <a:t>NovaSAR-S -Automated Data Production in IMGEOS</a:t>
            </a:r>
            <a:endParaRPr b="0" i="0" sz="28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8" name="Google Shape;468;g289cc29339b_0_29"/>
          <p:cNvPicPr preferRelativeResize="0"/>
          <p:nvPr/>
        </p:nvPicPr>
        <p:blipFill rotWithShape="1">
          <a:blip r:embed="rId3">
            <a:alphaModFix/>
          </a:blip>
          <a:srcRect b="0" l="0" r="0" t="0"/>
          <a:stretch/>
        </p:blipFill>
        <p:spPr>
          <a:xfrm>
            <a:off x="152400" y="1029525"/>
            <a:ext cx="11887202" cy="1865134"/>
          </a:xfrm>
          <a:prstGeom prst="rect">
            <a:avLst/>
          </a:prstGeom>
          <a:noFill/>
          <a:ln>
            <a:noFill/>
          </a:ln>
        </p:spPr>
      </p:pic>
      <p:pic>
        <p:nvPicPr>
          <p:cNvPr id="469" name="Google Shape;469;g289cc29339b_0_29"/>
          <p:cNvPicPr preferRelativeResize="0"/>
          <p:nvPr/>
        </p:nvPicPr>
        <p:blipFill rotWithShape="1">
          <a:blip r:embed="rId4">
            <a:alphaModFix/>
          </a:blip>
          <a:srcRect b="0" l="0" r="0" t="0"/>
          <a:stretch/>
        </p:blipFill>
        <p:spPr>
          <a:xfrm>
            <a:off x="337350" y="2894650"/>
            <a:ext cx="5997049" cy="3658550"/>
          </a:xfrm>
          <a:prstGeom prst="rect">
            <a:avLst/>
          </a:prstGeom>
          <a:noFill/>
          <a:ln>
            <a:noFill/>
          </a:ln>
        </p:spPr>
      </p:pic>
      <p:pic>
        <p:nvPicPr>
          <p:cNvPr id="470" name="Google Shape;470;g289cc29339b_0_29"/>
          <p:cNvPicPr preferRelativeResize="0"/>
          <p:nvPr/>
        </p:nvPicPr>
        <p:blipFill rotWithShape="1">
          <a:blip r:embed="rId5">
            <a:alphaModFix/>
          </a:blip>
          <a:srcRect b="0" l="0" r="0" t="0"/>
          <a:stretch/>
        </p:blipFill>
        <p:spPr>
          <a:xfrm>
            <a:off x="6590500" y="2894650"/>
            <a:ext cx="5378275" cy="36585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id="475" name="Google Shape;475;g289cc29339b_0_0"/>
          <p:cNvPicPr preferRelativeResize="0"/>
          <p:nvPr/>
        </p:nvPicPr>
        <p:blipFill rotWithShape="1">
          <a:blip r:embed="rId3">
            <a:alphaModFix/>
          </a:blip>
          <a:srcRect b="0" l="0" r="0" t="0"/>
          <a:stretch/>
        </p:blipFill>
        <p:spPr>
          <a:xfrm>
            <a:off x="152400" y="152400"/>
            <a:ext cx="9212599" cy="846194"/>
          </a:xfrm>
          <a:prstGeom prst="rect">
            <a:avLst/>
          </a:prstGeom>
          <a:noFill/>
          <a:ln>
            <a:noFill/>
          </a:ln>
        </p:spPr>
      </p:pic>
      <p:pic>
        <p:nvPicPr>
          <p:cNvPr id="476" name="Google Shape;476;g289cc29339b_0_0"/>
          <p:cNvPicPr preferRelativeResize="0"/>
          <p:nvPr/>
        </p:nvPicPr>
        <p:blipFill rotWithShape="1">
          <a:blip r:embed="rId4">
            <a:alphaModFix/>
          </a:blip>
          <a:srcRect b="0" l="0" r="0" t="0"/>
          <a:stretch/>
        </p:blipFill>
        <p:spPr>
          <a:xfrm>
            <a:off x="-61000" y="1087025"/>
            <a:ext cx="6452326" cy="5554601"/>
          </a:xfrm>
          <a:prstGeom prst="rect">
            <a:avLst/>
          </a:prstGeom>
          <a:noFill/>
          <a:ln>
            <a:noFill/>
          </a:ln>
        </p:spPr>
      </p:pic>
      <p:pic>
        <p:nvPicPr>
          <p:cNvPr id="477" name="Google Shape;477;g289cc29339b_0_0"/>
          <p:cNvPicPr preferRelativeResize="0"/>
          <p:nvPr/>
        </p:nvPicPr>
        <p:blipFill rotWithShape="1">
          <a:blip r:embed="rId5">
            <a:alphaModFix/>
          </a:blip>
          <a:srcRect b="0" l="0" r="0" t="0"/>
          <a:stretch/>
        </p:blipFill>
        <p:spPr>
          <a:xfrm>
            <a:off x="6476675" y="1087025"/>
            <a:ext cx="5562926" cy="5420950"/>
          </a:xfrm>
          <a:prstGeom prst="rect">
            <a:avLst/>
          </a:prstGeom>
          <a:noFill/>
          <a:ln>
            <a:noFill/>
          </a:ln>
        </p:spPr>
      </p:pic>
      <p:sp>
        <p:nvSpPr>
          <p:cNvPr id="478" name="Google Shape;478;g289cc29339b_0_0"/>
          <p:cNvSpPr txBox="1"/>
          <p:nvPr/>
        </p:nvSpPr>
        <p:spPr>
          <a:xfrm>
            <a:off x="2563775" y="5611600"/>
            <a:ext cx="39129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1" i="0" lang="en-GB" sz="4300" u="none" cap="none" strike="noStrike">
                <a:solidFill>
                  <a:srgbClr val="0070C0"/>
                </a:solidFill>
                <a:latin typeface="Courgette"/>
                <a:ea typeface="Courgette"/>
                <a:cs typeface="Courgette"/>
                <a:sym typeface="Courgette"/>
              </a:rPr>
              <a:t>Thank You …</a:t>
            </a:r>
            <a:r>
              <a:rPr b="1" i="0" lang="en-GB" sz="6600" u="none" cap="none" strike="noStrike">
                <a:solidFill>
                  <a:srgbClr val="0070C0"/>
                </a:solidFill>
                <a:latin typeface="Courgette"/>
                <a:ea typeface="Courgette"/>
                <a:cs typeface="Courgette"/>
                <a:sym typeface="Courgette"/>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26"/>
          <p:cNvSpPr/>
          <p:nvPr/>
        </p:nvSpPr>
        <p:spPr>
          <a:xfrm rot="2650892">
            <a:off x="10717885" y="486516"/>
            <a:ext cx="768000" cy="576000"/>
          </a:xfrm>
          <a:prstGeom prst="triangle">
            <a:avLst>
              <a:gd fmla="val 50000" name="adj"/>
            </a:avLst>
          </a:prstGeom>
          <a:solidFill>
            <a:srgbClr val="1C8AC8"/>
          </a:solidFill>
          <a:ln cap="flat" cmpd="sng" w="9525">
            <a:solidFill>
              <a:srgbClr val="2F415D"/>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92" name="Google Shape;92;p26"/>
          <p:cNvSpPr/>
          <p:nvPr/>
        </p:nvSpPr>
        <p:spPr>
          <a:xfrm rot="3051110">
            <a:off x="5079365" y="3701585"/>
            <a:ext cx="621987" cy="154257"/>
          </a:xfrm>
          <a:prstGeom prst="rect">
            <a:avLst/>
          </a:prstGeom>
          <a:solidFill>
            <a:srgbClr val="1C8AC8"/>
          </a:solidFill>
          <a:ln cap="flat" cmpd="sng" w="9525">
            <a:solidFill>
              <a:srgbClr val="2F415D"/>
            </a:solidFill>
            <a:prstDash val="solid"/>
            <a:round/>
            <a:headEnd len="sm" w="sm" type="none"/>
            <a:tailEnd len="sm" w="sm" type="none"/>
          </a:ln>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93" name="Google Shape;93;p26"/>
          <p:cNvSpPr/>
          <p:nvPr/>
        </p:nvSpPr>
        <p:spPr>
          <a:xfrm>
            <a:off x="2063555" y="857232"/>
            <a:ext cx="9175983" cy="6198768"/>
          </a:xfrm>
          <a:prstGeom prst="diagStripe">
            <a:avLst>
              <a:gd fmla="val 95590" name="adj"/>
            </a:avLst>
          </a:prstGeom>
          <a:solidFill>
            <a:srgbClr val="1C8AC8"/>
          </a:solidFill>
          <a:ln>
            <a:noFill/>
          </a:ln>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grpSp>
        <p:nvGrpSpPr>
          <p:cNvPr id="94" name="Google Shape;94;p26"/>
          <p:cNvGrpSpPr/>
          <p:nvPr/>
        </p:nvGrpSpPr>
        <p:grpSpPr>
          <a:xfrm>
            <a:off x="-48683" y="5040121"/>
            <a:ext cx="3675725" cy="1530359"/>
            <a:chOff x="50051" y="1447799"/>
            <a:chExt cx="7137896" cy="3962401"/>
          </a:xfrm>
        </p:grpSpPr>
        <p:grpSp>
          <p:nvGrpSpPr>
            <p:cNvPr id="95" name="Google Shape;95;p26"/>
            <p:cNvGrpSpPr/>
            <p:nvPr/>
          </p:nvGrpSpPr>
          <p:grpSpPr>
            <a:xfrm>
              <a:off x="2010340" y="1579174"/>
              <a:ext cx="52947" cy="92056"/>
              <a:chOff x="5788" y="1469"/>
              <a:chExt cx="88" cy="153"/>
            </a:xfrm>
          </p:grpSpPr>
          <p:sp>
            <p:nvSpPr>
              <p:cNvPr id="96" name="Google Shape;96;p26"/>
              <p:cNvSpPr/>
              <p:nvPr/>
            </p:nvSpPr>
            <p:spPr>
              <a:xfrm>
                <a:off x="5840" y="1564"/>
                <a:ext cx="36" cy="58"/>
              </a:xfrm>
              <a:custGeom>
                <a:rect b="b" l="l" r="r" t="t"/>
                <a:pathLst>
                  <a:path extrusionOk="0" h="291" w="183">
                    <a:moveTo>
                      <a:pt x="0" y="0"/>
                    </a:moveTo>
                    <a:lnTo>
                      <a:pt x="22" y="5"/>
                    </a:lnTo>
                    <a:lnTo>
                      <a:pt x="45" y="11"/>
                    </a:lnTo>
                    <a:lnTo>
                      <a:pt x="67" y="18"/>
                    </a:lnTo>
                    <a:lnTo>
                      <a:pt x="90" y="27"/>
                    </a:lnTo>
                    <a:lnTo>
                      <a:pt x="111" y="37"/>
                    </a:lnTo>
                    <a:lnTo>
                      <a:pt x="131" y="49"/>
                    </a:lnTo>
                    <a:lnTo>
                      <a:pt x="148" y="62"/>
                    </a:lnTo>
                    <a:lnTo>
                      <a:pt x="162" y="79"/>
                    </a:lnTo>
                    <a:lnTo>
                      <a:pt x="174" y="99"/>
                    </a:lnTo>
                    <a:lnTo>
                      <a:pt x="180" y="122"/>
                    </a:lnTo>
                    <a:lnTo>
                      <a:pt x="183" y="147"/>
                    </a:lnTo>
                    <a:lnTo>
                      <a:pt x="180" y="172"/>
                    </a:lnTo>
                    <a:lnTo>
                      <a:pt x="174" y="195"/>
                    </a:lnTo>
                    <a:lnTo>
                      <a:pt x="163" y="215"/>
                    </a:lnTo>
                    <a:lnTo>
                      <a:pt x="150" y="232"/>
                    </a:lnTo>
                    <a:lnTo>
                      <a:pt x="134" y="247"/>
                    </a:lnTo>
                    <a:lnTo>
                      <a:pt x="115" y="260"/>
                    </a:lnTo>
                    <a:lnTo>
                      <a:pt x="95" y="270"/>
                    </a:lnTo>
                    <a:lnTo>
                      <a:pt x="72" y="279"/>
                    </a:lnTo>
                    <a:lnTo>
                      <a:pt x="48" y="284"/>
                    </a:lnTo>
                    <a:lnTo>
                      <a:pt x="25" y="289"/>
                    </a:lnTo>
                    <a:lnTo>
                      <a:pt x="0" y="291"/>
                    </a:lnTo>
                    <a:lnTo>
                      <a:pt x="0" y="0"/>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97" name="Google Shape;97;p26"/>
              <p:cNvSpPr/>
              <p:nvPr/>
            </p:nvSpPr>
            <p:spPr>
              <a:xfrm>
                <a:off x="5788" y="1469"/>
                <a:ext cx="34" cy="53"/>
              </a:xfrm>
              <a:custGeom>
                <a:rect b="b" l="l" r="r" t="t"/>
                <a:pathLst>
                  <a:path extrusionOk="0" h="265" w="166">
                    <a:moveTo>
                      <a:pt x="166" y="0"/>
                    </a:moveTo>
                    <a:lnTo>
                      <a:pt x="166" y="265"/>
                    </a:lnTo>
                    <a:lnTo>
                      <a:pt x="128" y="256"/>
                    </a:lnTo>
                    <a:lnTo>
                      <a:pt x="94" y="245"/>
                    </a:lnTo>
                    <a:lnTo>
                      <a:pt x="65" y="231"/>
                    </a:lnTo>
                    <a:lnTo>
                      <a:pt x="42" y="216"/>
                    </a:lnTo>
                    <a:lnTo>
                      <a:pt x="23" y="197"/>
                    </a:lnTo>
                    <a:lnTo>
                      <a:pt x="11" y="176"/>
                    </a:lnTo>
                    <a:lnTo>
                      <a:pt x="3" y="153"/>
                    </a:lnTo>
                    <a:lnTo>
                      <a:pt x="0" y="126"/>
                    </a:lnTo>
                    <a:lnTo>
                      <a:pt x="3" y="103"/>
                    </a:lnTo>
                    <a:lnTo>
                      <a:pt x="12" y="81"/>
                    </a:lnTo>
                    <a:lnTo>
                      <a:pt x="26" y="60"/>
                    </a:lnTo>
                    <a:lnTo>
                      <a:pt x="46" y="41"/>
                    </a:lnTo>
                    <a:lnTo>
                      <a:pt x="69" y="25"/>
                    </a:lnTo>
                    <a:lnTo>
                      <a:pt x="99" y="13"/>
                    </a:lnTo>
                    <a:lnTo>
                      <a:pt x="130" y="5"/>
                    </a:lnTo>
                    <a:lnTo>
                      <a:pt x="166" y="0"/>
                    </a:lnTo>
                    <a:close/>
                  </a:path>
                </a:pathLst>
              </a:custGeom>
              <a:solidFill>
                <a:schemeClr val="accent1"/>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grpSp>
        <p:sp>
          <p:nvSpPr>
            <p:cNvPr id="98" name="Google Shape;98;p26"/>
            <p:cNvSpPr/>
            <p:nvPr/>
          </p:nvSpPr>
          <p:spPr>
            <a:xfrm>
              <a:off x="3657600" y="3336924"/>
              <a:ext cx="368300" cy="627063"/>
            </a:xfrm>
            <a:custGeom>
              <a:rect b="b" l="l" r="r" t="t"/>
              <a:pathLst>
                <a:path extrusionOk="0" h="1187" w="695">
                  <a:moveTo>
                    <a:pt x="695" y="965"/>
                  </a:moveTo>
                  <a:lnTo>
                    <a:pt x="432" y="1187"/>
                  </a:lnTo>
                  <a:lnTo>
                    <a:pt x="406" y="1155"/>
                  </a:lnTo>
                  <a:lnTo>
                    <a:pt x="381" y="1123"/>
                  </a:lnTo>
                  <a:lnTo>
                    <a:pt x="357" y="1091"/>
                  </a:lnTo>
                  <a:lnTo>
                    <a:pt x="333" y="1058"/>
                  </a:lnTo>
                  <a:lnTo>
                    <a:pt x="310" y="1025"/>
                  </a:lnTo>
                  <a:lnTo>
                    <a:pt x="288" y="991"/>
                  </a:lnTo>
                  <a:lnTo>
                    <a:pt x="267" y="957"/>
                  </a:lnTo>
                  <a:lnTo>
                    <a:pt x="247" y="922"/>
                  </a:lnTo>
                  <a:lnTo>
                    <a:pt x="227" y="887"/>
                  </a:lnTo>
                  <a:lnTo>
                    <a:pt x="208" y="852"/>
                  </a:lnTo>
                  <a:lnTo>
                    <a:pt x="190" y="816"/>
                  </a:lnTo>
                  <a:lnTo>
                    <a:pt x="173" y="780"/>
                  </a:lnTo>
                  <a:lnTo>
                    <a:pt x="156" y="743"/>
                  </a:lnTo>
                  <a:lnTo>
                    <a:pt x="140" y="706"/>
                  </a:lnTo>
                  <a:lnTo>
                    <a:pt x="126" y="669"/>
                  </a:lnTo>
                  <a:lnTo>
                    <a:pt x="111" y="632"/>
                  </a:lnTo>
                  <a:lnTo>
                    <a:pt x="98" y="594"/>
                  </a:lnTo>
                  <a:lnTo>
                    <a:pt x="86" y="556"/>
                  </a:lnTo>
                  <a:lnTo>
                    <a:pt x="74" y="518"/>
                  </a:lnTo>
                  <a:lnTo>
                    <a:pt x="63" y="479"/>
                  </a:lnTo>
                  <a:lnTo>
                    <a:pt x="53" y="440"/>
                  </a:lnTo>
                  <a:lnTo>
                    <a:pt x="44" y="401"/>
                  </a:lnTo>
                  <a:lnTo>
                    <a:pt x="36" y="362"/>
                  </a:lnTo>
                  <a:lnTo>
                    <a:pt x="28" y="322"/>
                  </a:lnTo>
                  <a:lnTo>
                    <a:pt x="22" y="283"/>
                  </a:lnTo>
                  <a:lnTo>
                    <a:pt x="16" y="243"/>
                  </a:lnTo>
                  <a:lnTo>
                    <a:pt x="11" y="203"/>
                  </a:lnTo>
                  <a:lnTo>
                    <a:pt x="7" y="162"/>
                  </a:lnTo>
                  <a:lnTo>
                    <a:pt x="4" y="121"/>
                  </a:lnTo>
                  <a:lnTo>
                    <a:pt x="2" y="81"/>
                  </a:lnTo>
                  <a:lnTo>
                    <a:pt x="1" y="40"/>
                  </a:lnTo>
                  <a:lnTo>
                    <a:pt x="0" y="0"/>
                  </a:lnTo>
                  <a:lnTo>
                    <a:pt x="344" y="0"/>
                  </a:lnTo>
                  <a:lnTo>
                    <a:pt x="345" y="34"/>
                  </a:lnTo>
                  <a:lnTo>
                    <a:pt x="346" y="68"/>
                  </a:lnTo>
                  <a:lnTo>
                    <a:pt x="348" y="102"/>
                  </a:lnTo>
                  <a:lnTo>
                    <a:pt x="350" y="136"/>
                  </a:lnTo>
                  <a:lnTo>
                    <a:pt x="354" y="169"/>
                  </a:lnTo>
                  <a:lnTo>
                    <a:pt x="358" y="204"/>
                  </a:lnTo>
                  <a:lnTo>
                    <a:pt x="363" y="237"/>
                  </a:lnTo>
                  <a:lnTo>
                    <a:pt x="368" y="270"/>
                  </a:lnTo>
                  <a:lnTo>
                    <a:pt x="374" y="302"/>
                  </a:lnTo>
                  <a:lnTo>
                    <a:pt x="381" y="335"/>
                  </a:lnTo>
                  <a:lnTo>
                    <a:pt x="389" y="367"/>
                  </a:lnTo>
                  <a:lnTo>
                    <a:pt x="397" y="399"/>
                  </a:lnTo>
                  <a:lnTo>
                    <a:pt x="407" y="430"/>
                  </a:lnTo>
                  <a:lnTo>
                    <a:pt x="416" y="461"/>
                  </a:lnTo>
                  <a:lnTo>
                    <a:pt x="427" y="492"/>
                  </a:lnTo>
                  <a:lnTo>
                    <a:pt x="438" y="523"/>
                  </a:lnTo>
                  <a:lnTo>
                    <a:pt x="449" y="553"/>
                  </a:lnTo>
                  <a:lnTo>
                    <a:pt x="462" y="583"/>
                  </a:lnTo>
                  <a:lnTo>
                    <a:pt x="474" y="613"/>
                  </a:lnTo>
                  <a:lnTo>
                    <a:pt x="488" y="642"/>
                  </a:lnTo>
                  <a:lnTo>
                    <a:pt x="502" y="671"/>
                  </a:lnTo>
                  <a:lnTo>
                    <a:pt x="517" y="700"/>
                  </a:lnTo>
                  <a:lnTo>
                    <a:pt x="532" y="728"/>
                  </a:lnTo>
                  <a:lnTo>
                    <a:pt x="548" y="756"/>
                  </a:lnTo>
                  <a:lnTo>
                    <a:pt x="565" y="784"/>
                  </a:lnTo>
                  <a:lnTo>
                    <a:pt x="582" y="811"/>
                  </a:lnTo>
                  <a:lnTo>
                    <a:pt x="599" y="838"/>
                  </a:lnTo>
                  <a:lnTo>
                    <a:pt x="617" y="864"/>
                  </a:lnTo>
                  <a:lnTo>
                    <a:pt x="636" y="890"/>
                  </a:lnTo>
                  <a:lnTo>
                    <a:pt x="655" y="916"/>
                  </a:lnTo>
                  <a:lnTo>
                    <a:pt x="675" y="941"/>
                  </a:lnTo>
                  <a:lnTo>
                    <a:pt x="695" y="965"/>
                  </a:lnTo>
                  <a:close/>
                </a:path>
              </a:pathLst>
            </a:custGeom>
            <a:solidFill>
              <a:srgbClr val="9D3F44"/>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99" name="Google Shape;99;p26"/>
            <p:cNvSpPr/>
            <p:nvPr/>
          </p:nvSpPr>
          <p:spPr>
            <a:xfrm>
              <a:off x="5195888" y="3405187"/>
              <a:ext cx="411163" cy="622300"/>
            </a:xfrm>
            <a:custGeom>
              <a:rect b="b" l="l" r="r" t="t"/>
              <a:pathLst>
                <a:path extrusionOk="0" h="1175" w="777">
                  <a:moveTo>
                    <a:pt x="0" y="932"/>
                  </a:moveTo>
                  <a:lnTo>
                    <a:pt x="244" y="1175"/>
                  </a:lnTo>
                  <a:lnTo>
                    <a:pt x="272" y="1146"/>
                  </a:lnTo>
                  <a:lnTo>
                    <a:pt x="300" y="1117"/>
                  </a:lnTo>
                  <a:lnTo>
                    <a:pt x="327" y="1086"/>
                  </a:lnTo>
                  <a:lnTo>
                    <a:pt x="353" y="1056"/>
                  </a:lnTo>
                  <a:lnTo>
                    <a:pt x="379" y="1025"/>
                  </a:lnTo>
                  <a:lnTo>
                    <a:pt x="404" y="993"/>
                  </a:lnTo>
                  <a:lnTo>
                    <a:pt x="428" y="961"/>
                  </a:lnTo>
                  <a:lnTo>
                    <a:pt x="451" y="928"/>
                  </a:lnTo>
                  <a:lnTo>
                    <a:pt x="474" y="895"/>
                  </a:lnTo>
                  <a:lnTo>
                    <a:pt x="496" y="861"/>
                  </a:lnTo>
                  <a:lnTo>
                    <a:pt x="517" y="827"/>
                  </a:lnTo>
                  <a:lnTo>
                    <a:pt x="537" y="793"/>
                  </a:lnTo>
                  <a:lnTo>
                    <a:pt x="557" y="758"/>
                  </a:lnTo>
                  <a:lnTo>
                    <a:pt x="576" y="722"/>
                  </a:lnTo>
                  <a:lnTo>
                    <a:pt x="594" y="687"/>
                  </a:lnTo>
                  <a:lnTo>
                    <a:pt x="611" y="650"/>
                  </a:lnTo>
                  <a:lnTo>
                    <a:pt x="628" y="614"/>
                  </a:lnTo>
                  <a:lnTo>
                    <a:pt x="643" y="577"/>
                  </a:lnTo>
                  <a:lnTo>
                    <a:pt x="658" y="540"/>
                  </a:lnTo>
                  <a:lnTo>
                    <a:pt x="672" y="502"/>
                  </a:lnTo>
                  <a:lnTo>
                    <a:pt x="686" y="465"/>
                  </a:lnTo>
                  <a:lnTo>
                    <a:pt x="698" y="426"/>
                  </a:lnTo>
                  <a:lnTo>
                    <a:pt x="710" y="388"/>
                  </a:lnTo>
                  <a:lnTo>
                    <a:pt x="721" y="349"/>
                  </a:lnTo>
                  <a:lnTo>
                    <a:pt x="731" y="310"/>
                  </a:lnTo>
                  <a:lnTo>
                    <a:pt x="740" y="271"/>
                  </a:lnTo>
                  <a:lnTo>
                    <a:pt x="748" y="232"/>
                  </a:lnTo>
                  <a:lnTo>
                    <a:pt x="756" y="192"/>
                  </a:lnTo>
                  <a:lnTo>
                    <a:pt x="762" y="152"/>
                  </a:lnTo>
                  <a:lnTo>
                    <a:pt x="768" y="112"/>
                  </a:lnTo>
                  <a:lnTo>
                    <a:pt x="773" y="72"/>
                  </a:lnTo>
                  <a:lnTo>
                    <a:pt x="777" y="30"/>
                  </a:lnTo>
                  <a:lnTo>
                    <a:pt x="434" y="0"/>
                  </a:lnTo>
                  <a:lnTo>
                    <a:pt x="431" y="34"/>
                  </a:lnTo>
                  <a:lnTo>
                    <a:pt x="427" y="69"/>
                  </a:lnTo>
                  <a:lnTo>
                    <a:pt x="422" y="102"/>
                  </a:lnTo>
                  <a:lnTo>
                    <a:pt x="417" y="136"/>
                  </a:lnTo>
                  <a:lnTo>
                    <a:pt x="410" y="168"/>
                  </a:lnTo>
                  <a:lnTo>
                    <a:pt x="403" y="201"/>
                  </a:lnTo>
                  <a:lnTo>
                    <a:pt x="396" y="233"/>
                  </a:lnTo>
                  <a:lnTo>
                    <a:pt x="387" y="266"/>
                  </a:lnTo>
                  <a:lnTo>
                    <a:pt x="378" y="297"/>
                  </a:lnTo>
                  <a:lnTo>
                    <a:pt x="369" y="329"/>
                  </a:lnTo>
                  <a:lnTo>
                    <a:pt x="358" y="360"/>
                  </a:lnTo>
                  <a:lnTo>
                    <a:pt x="347" y="391"/>
                  </a:lnTo>
                  <a:lnTo>
                    <a:pt x="336" y="422"/>
                  </a:lnTo>
                  <a:lnTo>
                    <a:pt x="323" y="452"/>
                  </a:lnTo>
                  <a:lnTo>
                    <a:pt x="310" y="482"/>
                  </a:lnTo>
                  <a:lnTo>
                    <a:pt x="297" y="512"/>
                  </a:lnTo>
                  <a:lnTo>
                    <a:pt x="282" y="541"/>
                  </a:lnTo>
                  <a:lnTo>
                    <a:pt x="268" y="570"/>
                  </a:lnTo>
                  <a:lnTo>
                    <a:pt x="252" y="598"/>
                  </a:lnTo>
                  <a:lnTo>
                    <a:pt x="236" y="626"/>
                  </a:lnTo>
                  <a:lnTo>
                    <a:pt x="220" y="654"/>
                  </a:lnTo>
                  <a:lnTo>
                    <a:pt x="202" y="682"/>
                  </a:lnTo>
                  <a:lnTo>
                    <a:pt x="185" y="709"/>
                  </a:lnTo>
                  <a:lnTo>
                    <a:pt x="166" y="735"/>
                  </a:lnTo>
                  <a:lnTo>
                    <a:pt x="147" y="761"/>
                  </a:lnTo>
                  <a:lnTo>
                    <a:pt x="128" y="787"/>
                  </a:lnTo>
                  <a:lnTo>
                    <a:pt x="108" y="812"/>
                  </a:lnTo>
                  <a:lnTo>
                    <a:pt x="87" y="837"/>
                  </a:lnTo>
                  <a:lnTo>
                    <a:pt x="66" y="862"/>
                  </a:lnTo>
                  <a:lnTo>
                    <a:pt x="45" y="886"/>
                  </a:lnTo>
                  <a:lnTo>
                    <a:pt x="23" y="909"/>
                  </a:lnTo>
                  <a:lnTo>
                    <a:pt x="0" y="932"/>
                  </a:lnTo>
                  <a:close/>
                </a:path>
              </a:pathLst>
            </a:custGeom>
            <a:solidFill>
              <a:srgbClr val="9D3422"/>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100" name="Google Shape;100;p26"/>
            <p:cNvSpPr/>
            <p:nvPr/>
          </p:nvSpPr>
          <p:spPr>
            <a:xfrm>
              <a:off x="4006850" y="2360612"/>
              <a:ext cx="627063" cy="366713"/>
            </a:xfrm>
            <a:custGeom>
              <a:rect b="b" l="l" r="r" t="t"/>
              <a:pathLst>
                <a:path extrusionOk="0" h="695" w="1187">
                  <a:moveTo>
                    <a:pt x="222" y="695"/>
                  </a:moveTo>
                  <a:lnTo>
                    <a:pt x="0" y="431"/>
                  </a:lnTo>
                  <a:lnTo>
                    <a:pt x="32" y="406"/>
                  </a:lnTo>
                  <a:lnTo>
                    <a:pt x="64" y="381"/>
                  </a:lnTo>
                  <a:lnTo>
                    <a:pt x="97" y="356"/>
                  </a:lnTo>
                  <a:lnTo>
                    <a:pt x="130" y="333"/>
                  </a:lnTo>
                  <a:lnTo>
                    <a:pt x="163" y="310"/>
                  </a:lnTo>
                  <a:lnTo>
                    <a:pt x="197" y="288"/>
                  </a:lnTo>
                  <a:lnTo>
                    <a:pt x="231" y="267"/>
                  </a:lnTo>
                  <a:lnTo>
                    <a:pt x="266" y="246"/>
                  </a:lnTo>
                  <a:lnTo>
                    <a:pt x="301" y="227"/>
                  </a:lnTo>
                  <a:lnTo>
                    <a:pt x="336" y="208"/>
                  </a:lnTo>
                  <a:lnTo>
                    <a:pt x="372" y="190"/>
                  </a:lnTo>
                  <a:lnTo>
                    <a:pt x="408" y="172"/>
                  </a:lnTo>
                  <a:lnTo>
                    <a:pt x="445" y="156"/>
                  </a:lnTo>
                  <a:lnTo>
                    <a:pt x="481" y="140"/>
                  </a:lnTo>
                  <a:lnTo>
                    <a:pt x="519" y="125"/>
                  </a:lnTo>
                  <a:lnTo>
                    <a:pt x="556" y="111"/>
                  </a:lnTo>
                  <a:lnTo>
                    <a:pt x="594" y="98"/>
                  </a:lnTo>
                  <a:lnTo>
                    <a:pt x="632" y="85"/>
                  </a:lnTo>
                  <a:lnTo>
                    <a:pt x="670" y="74"/>
                  </a:lnTo>
                  <a:lnTo>
                    <a:pt x="709" y="63"/>
                  </a:lnTo>
                  <a:lnTo>
                    <a:pt x="748" y="53"/>
                  </a:lnTo>
                  <a:lnTo>
                    <a:pt x="787" y="44"/>
                  </a:lnTo>
                  <a:lnTo>
                    <a:pt x="826" y="35"/>
                  </a:lnTo>
                  <a:lnTo>
                    <a:pt x="866" y="28"/>
                  </a:lnTo>
                  <a:lnTo>
                    <a:pt x="905" y="21"/>
                  </a:lnTo>
                  <a:lnTo>
                    <a:pt x="945" y="16"/>
                  </a:lnTo>
                  <a:lnTo>
                    <a:pt x="985" y="11"/>
                  </a:lnTo>
                  <a:lnTo>
                    <a:pt x="1025" y="7"/>
                  </a:lnTo>
                  <a:lnTo>
                    <a:pt x="1066" y="4"/>
                  </a:lnTo>
                  <a:lnTo>
                    <a:pt x="1106" y="1"/>
                  </a:lnTo>
                  <a:lnTo>
                    <a:pt x="1146" y="0"/>
                  </a:lnTo>
                  <a:lnTo>
                    <a:pt x="1187" y="0"/>
                  </a:lnTo>
                  <a:lnTo>
                    <a:pt x="1187" y="344"/>
                  </a:lnTo>
                  <a:lnTo>
                    <a:pt x="1153" y="344"/>
                  </a:lnTo>
                  <a:lnTo>
                    <a:pt x="1119" y="345"/>
                  </a:lnTo>
                  <a:lnTo>
                    <a:pt x="1085" y="347"/>
                  </a:lnTo>
                  <a:lnTo>
                    <a:pt x="1051" y="350"/>
                  </a:lnTo>
                  <a:lnTo>
                    <a:pt x="1017" y="353"/>
                  </a:lnTo>
                  <a:lnTo>
                    <a:pt x="984" y="357"/>
                  </a:lnTo>
                  <a:lnTo>
                    <a:pt x="951" y="362"/>
                  </a:lnTo>
                  <a:lnTo>
                    <a:pt x="918" y="368"/>
                  </a:lnTo>
                  <a:lnTo>
                    <a:pt x="885" y="374"/>
                  </a:lnTo>
                  <a:lnTo>
                    <a:pt x="853" y="381"/>
                  </a:lnTo>
                  <a:lnTo>
                    <a:pt x="821" y="389"/>
                  </a:lnTo>
                  <a:lnTo>
                    <a:pt x="789" y="397"/>
                  </a:lnTo>
                  <a:lnTo>
                    <a:pt x="758" y="406"/>
                  </a:lnTo>
                  <a:lnTo>
                    <a:pt x="726" y="416"/>
                  </a:lnTo>
                  <a:lnTo>
                    <a:pt x="695" y="426"/>
                  </a:lnTo>
                  <a:lnTo>
                    <a:pt x="665" y="437"/>
                  </a:lnTo>
                  <a:lnTo>
                    <a:pt x="634" y="449"/>
                  </a:lnTo>
                  <a:lnTo>
                    <a:pt x="604" y="461"/>
                  </a:lnTo>
                  <a:lnTo>
                    <a:pt x="575" y="474"/>
                  </a:lnTo>
                  <a:lnTo>
                    <a:pt x="545" y="487"/>
                  </a:lnTo>
                  <a:lnTo>
                    <a:pt x="516" y="502"/>
                  </a:lnTo>
                  <a:lnTo>
                    <a:pt x="488" y="516"/>
                  </a:lnTo>
                  <a:lnTo>
                    <a:pt x="459" y="532"/>
                  </a:lnTo>
                  <a:lnTo>
                    <a:pt x="431" y="548"/>
                  </a:lnTo>
                  <a:lnTo>
                    <a:pt x="404" y="564"/>
                  </a:lnTo>
                  <a:lnTo>
                    <a:pt x="377" y="581"/>
                  </a:lnTo>
                  <a:lnTo>
                    <a:pt x="350" y="599"/>
                  </a:lnTo>
                  <a:lnTo>
                    <a:pt x="324" y="617"/>
                  </a:lnTo>
                  <a:lnTo>
                    <a:pt x="298" y="636"/>
                  </a:lnTo>
                  <a:lnTo>
                    <a:pt x="272" y="655"/>
                  </a:lnTo>
                  <a:lnTo>
                    <a:pt x="247" y="675"/>
                  </a:lnTo>
                  <a:lnTo>
                    <a:pt x="222" y="695"/>
                  </a:lnTo>
                  <a:close/>
                </a:path>
              </a:pathLst>
            </a:custGeom>
            <a:solidFill>
              <a:srgbClr val="263347"/>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101" name="Google Shape;101;p26"/>
            <p:cNvSpPr/>
            <p:nvPr/>
          </p:nvSpPr>
          <p:spPr>
            <a:xfrm>
              <a:off x="4703763" y="2363787"/>
              <a:ext cx="622300" cy="411163"/>
            </a:xfrm>
            <a:custGeom>
              <a:rect b="b" l="l" r="r" t="t"/>
              <a:pathLst>
                <a:path extrusionOk="0" h="776" w="1175">
                  <a:moveTo>
                    <a:pt x="0" y="342"/>
                  </a:moveTo>
                  <a:lnTo>
                    <a:pt x="30" y="0"/>
                  </a:lnTo>
                  <a:lnTo>
                    <a:pt x="70" y="4"/>
                  </a:lnTo>
                  <a:lnTo>
                    <a:pt x="111" y="9"/>
                  </a:lnTo>
                  <a:lnTo>
                    <a:pt x="151" y="14"/>
                  </a:lnTo>
                  <a:lnTo>
                    <a:pt x="191" y="21"/>
                  </a:lnTo>
                  <a:lnTo>
                    <a:pt x="230" y="28"/>
                  </a:lnTo>
                  <a:lnTo>
                    <a:pt x="270" y="37"/>
                  </a:lnTo>
                  <a:lnTo>
                    <a:pt x="309" y="46"/>
                  </a:lnTo>
                  <a:lnTo>
                    <a:pt x="348" y="56"/>
                  </a:lnTo>
                  <a:lnTo>
                    <a:pt x="386" y="67"/>
                  </a:lnTo>
                  <a:lnTo>
                    <a:pt x="425" y="78"/>
                  </a:lnTo>
                  <a:lnTo>
                    <a:pt x="463" y="91"/>
                  </a:lnTo>
                  <a:lnTo>
                    <a:pt x="501" y="104"/>
                  </a:lnTo>
                  <a:lnTo>
                    <a:pt x="538" y="118"/>
                  </a:lnTo>
                  <a:lnTo>
                    <a:pt x="575" y="133"/>
                  </a:lnTo>
                  <a:lnTo>
                    <a:pt x="612" y="149"/>
                  </a:lnTo>
                  <a:lnTo>
                    <a:pt x="649" y="166"/>
                  </a:lnTo>
                  <a:lnTo>
                    <a:pt x="685" y="183"/>
                  </a:lnTo>
                  <a:lnTo>
                    <a:pt x="721" y="201"/>
                  </a:lnTo>
                  <a:lnTo>
                    <a:pt x="757" y="220"/>
                  </a:lnTo>
                  <a:lnTo>
                    <a:pt x="792" y="239"/>
                  </a:lnTo>
                  <a:lnTo>
                    <a:pt x="826" y="260"/>
                  </a:lnTo>
                  <a:lnTo>
                    <a:pt x="861" y="281"/>
                  </a:lnTo>
                  <a:lnTo>
                    <a:pt x="894" y="303"/>
                  </a:lnTo>
                  <a:lnTo>
                    <a:pt x="927" y="326"/>
                  </a:lnTo>
                  <a:lnTo>
                    <a:pt x="960" y="349"/>
                  </a:lnTo>
                  <a:lnTo>
                    <a:pt x="992" y="373"/>
                  </a:lnTo>
                  <a:lnTo>
                    <a:pt x="1024" y="398"/>
                  </a:lnTo>
                  <a:lnTo>
                    <a:pt x="1055" y="424"/>
                  </a:lnTo>
                  <a:lnTo>
                    <a:pt x="1086" y="450"/>
                  </a:lnTo>
                  <a:lnTo>
                    <a:pt x="1116" y="477"/>
                  </a:lnTo>
                  <a:lnTo>
                    <a:pt x="1146" y="505"/>
                  </a:lnTo>
                  <a:lnTo>
                    <a:pt x="1175" y="533"/>
                  </a:lnTo>
                  <a:lnTo>
                    <a:pt x="931" y="776"/>
                  </a:lnTo>
                  <a:lnTo>
                    <a:pt x="908" y="754"/>
                  </a:lnTo>
                  <a:lnTo>
                    <a:pt x="885" y="732"/>
                  </a:lnTo>
                  <a:lnTo>
                    <a:pt x="861" y="710"/>
                  </a:lnTo>
                  <a:lnTo>
                    <a:pt x="837" y="689"/>
                  </a:lnTo>
                  <a:lnTo>
                    <a:pt x="812" y="669"/>
                  </a:lnTo>
                  <a:lnTo>
                    <a:pt x="786" y="649"/>
                  </a:lnTo>
                  <a:lnTo>
                    <a:pt x="761" y="629"/>
                  </a:lnTo>
                  <a:lnTo>
                    <a:pt x="734" y="611"/>
                  </a:lnTo>
                  <a:lnTo>
                    <a:pt x="707" y="592"/>
                  </a:lnTo>
                  <a:lnTo>
                    <a:pt x="680" y="574"/>
                  </a:lnTo>
                  <a:lnTo>
                    <a:pt x="653" y="557"/>
                  </a:lnTo>
                  <a:lnTo>
                    <a:pt x="625" y="541"/>
                  </a:lnTo>
                  <a:lnTo>
                    <a:pt x="597" y="525"/>
                  </a:lnTo>
                  <a:lnTo>
                    <a:pt x="568" y="509"/>
                  </a:lnTo>
                  <a:lnTo>
                    <a:pt x="539" y="494"/>
                  </a:lnTo>
                  <a:lnTo>
                    <a:pt x="510" y="480"/>
                  </a:lnTo>
                  <a:lnTo>
                    <a:pt x="480" y="466"/>
                  </a:lnTo>
                  <a:lnTo>
                    <a:pt x="450" y="453"/>
                  </a:lnTo>
                  <a:lnTo>
                    <a:pt x="420" y="441"/>
                  </a:lnTo>
                  <a:lnTo>
                    <a:pt x="390" y="429"/>
                  </a:lnTo>
                  <a:lnTo>
                    <a:pt x="359" y="418"/>
                  </a:lnTo>
                  <a:lnTo>
                    <a:pt x="327" y="408"/>
                  </a:lnTo>
                  <a:lnTo>
                    <a:pt x="296" y="398"/>
                  </a:lnTo>
                  <a:lnTo>
                    <a:pt x="264" y="389"/>
                  </a:lnTo>
                  <a:lnTo>
                    <a:pt x="232" y="381"/>
                  </a:lnTo>
                  <a:lnTo>
                    <a:pt x="200" y="373"/>
                  </a:lnTo>
                  <a:lnTo>
                    <a:pt x="167" y="366"/>
                  </a:lnTo>
                  <a:lnTo>
                    <a:pt x="134" y="360"/>
                  </a:lnTo>
                  <a:lnTo>
                    <a:pt x="101" y="355"/>
                  </a:lnTo>
                  <a:lnTo>
                    <a:pt x="67" y="350"/>
                  </a:lnTo>
                  <a:lnTo>
                    <a:pt x="34" y="346"/>
                  </a:lnTo>
                  <a:lnTo>
                    <a:pt x="0" y="342"/>
                  </a:lnTo>
                  <a:close/>
                </a:path>
              </a:pathLst>
            </a:custGeom>
            <a:solidFill>
              <a:srgbClr val="A5A5A5"/>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102" name="Google Shape;102;p26"/>
            <p:cNvSpPr/>
            <p:nvPr/>
          </p:nvSpPr>
          <p:spPr>
            <a:xfrm>
              <a:off x="5243513" y="2708274"/>
              <a:ext cx="368300" cy="628650"/>
            </a:xfrm>
            <a:custGeom>
              <a:rect b="b" l="l" r="r" t="t"/>
              <a:pathLst>
                <a:path extrusionOk="0" h="1186" w="695">
                  <a:moveTo>
                    <a:pt x="0" y="221"/>
                  </a:moveTo>
                  <a:lnTo>
                    <a:pt x="263" y="0"/>
                  </a:lnTo>
                  <a:lnTo>
                    <a:pt x="289" y="31"/>
                  </a:lnTo>
                  <a:lnTo>
                    <a:pt x="314" y="63"/>
                  </a:lnTo>
                  <a:lnTo>
                    <a:pt x="338" y="95"/>
                  </a:lnTo>
                  <a:lnTo>
                    <a:pt x="362" y="128"/>
                  </a:lnTo>
                  <a:lnTo>
                    <a:pt x="385" y="162"/>
                  </a:lnTo>
                  <a:lnTo>
                    <a:pt x="407" y="195"/>
                  </a:lnTo>
                  <a:lnTo>
                    <a:pt x="428" y="230"/>
                  </a:lnTo>
                  <a:lnTo>
                    <a:pt x="448" y="264"/>
                  </a:lnTo>
                  <a:lnTo>
                    <a:pt x="468" y="299"/>
                  </a:lnTo>
                  <a:lnTo>
                    <a:pt x="487" y="335"/>
                  </a:lnTo>
                  <a:lnTo>
                    <a:pt x="505" y="370"/>
                  </a:lnTo>
                  <a:lnTo>
                    <a:pt x="522" y="407"/>
                  </a:lnTo>
                  <a:lnTo>
                    <a:pt x="539" y="443"/>
                  </a:lnTo>
                  <a:lnTo>
                    <a:pt x="555" y="480"/>
                  </a:lnTo>
                  <a:lnTo>
                    <a:pt x="570" y="517"/>
                  </a:lnTo>
                  <a:lnTo>
                    <a:pt x="584" y="555"/>
                  </a:lnTo>
                  <a:lnTo>
                    <a:pt x="597" y="592"/>
                  </a:lnTo>
                  <a:lnTo>
                    <a:pt x="610" y="631"/>
                  </a:lnTo>
                  <a:lnTo>
                    <a:pt x="621" y="669"/>
                  </a:lnTo>
                  <a:lnTo>
                    <a:pt x="632" y="707"/>
                  </a:lnTo>
                  <a:lnTo>
                    <a:pt x="642" y="746"/>
                  </a:lnTo>
                  <a:lnTo>
                    <a:pt x="651" y="785"/>
                  </a:lnTo>
                  <a:lnTo>
                    <a:pt x="659" y="825"/>
                  </a:lnTo>
                  <a:lnTo>
                    <a:pt x="667" y="864"/>
                  </a:lnTo>
                  <a:lnTo>
                    <a:pt x="673" y="904"/>
                  </a:lnTo>
                  <a:lnTo>
                    <a:pt x="679" y="944"/>
                  </a:lnTo>
                  <a:lnTo>
                    <a:pt x="684" y="984"/>
                  </a:lnTo>
                  <a:lnTo>
                    <a:pt x="688" y="1024"/>
                  </a:lnTo>
                  <a:lnTo>
                    <a:pt x="691" y="1064"/>
                  </a:lnTo>
                  <a:lnTo>
                    <a:pt x="693" y="1105"/>
                  </a:lnTo>
                  <a:lnTo>
                    <a:pt x="695" y="1145"/>
                  </a:lnTo>
                  <a:lnTo>
                    <a:pt x="695" y="1186"/>
                  </a:lnTo>
                  <a:lnTo>
                    <a:pt x="351" y="1186"/>
                  </a:lnTo>
                  <a:lnTo>
                    <a:pt x="351" y="1151"/>
                  </a:lnTo>
                  <a:lnTo>
                    <a:pt x="350" y="1117"/>
                  </a:lnTo>
                  <a:lnTo>
                    <a:pt x="348" y="1083"/>
                  </a:lnTo>
                  <a:lnTo>
                    <a:pt x="345" y="1049"/>
                  </a:lnTo>
                  <a:lnTo>
                    <a:pt x="342" y="1016"/>
                  </a:lnTo>
                  <a:lnTo>
                    <a:pt x="337" y="983"/>
                  </a:lnTo>
                  <a:lnTo>
                    <a:pt x="333" y="949"/>
                  </a:lnTo>
                  <a:lnTo>
                    <a:pt x="327" y="917"/>
                  </a:lnTo>
                  <a:lnTo>
                    <a:pt x="321" y="884"/>
                  </a:lnTo>
                  <a:lnTo>
                    <a:pt x="314" y="852"/>
                  </a:lnTo>
                  <a:lnTo>
                    <a:pt x="306" y="820"/>
                  </a:lnTo>
                  <a:lnTo>
                    <a:pt x="298" y="788"/>
                  </a:lnTo>
                  <a:lnTo>
                    <a:pt x="289" y="756"/>
                  </a:lnTo>
                  <a:lnTo>
                    <a:pt x="279" y="725"/>
                  </a:lnTo>
                  <a:lnTo>
                    <a:pt x="269" y="694"/>
                  </a:lnTo>
                  <a:lnTo>
                    <a:pt x="258" y="663"/>
                  </a:lnTo>
                  <a:lnTo>
                    <a:pt x="246" y="633"/>
                  </a:lnTo>
                  <a:lnTo>
                    <a:pt x="234" y="603"/>
                  </a:lnTo>
                  <a:lnTo>
                    <a:pt x="221" y="573"/>
                  </a:lnTo>
                  <a:lnTo>
                    <a:pt x="207" y="544"/>
                  </a:lnTo>
                  <a:lnTo>
                    <a:pt x="193" y="515"/>
                  </a:lnTo>
                  <a:lnTo>
                    <a:pt x="178" y="486"/>
                  </a:lnTo>
                  <a:lnTo>
                    <a:pt x="163" y="458"/>
                  </a:lnTo>
                  <a:lnTo>
                    <a:pt x="147" y="430"/>
                  </a:lnTo>
                  <a:lnTo>
                    <a:pt x="131" y="402"/>
                  </a:lnTo>
                  <a:lnTo>
                    <a:pt x="114" y="375"/>
                  </a:lnTo>
                  <a:lnTo>
                    <a:pt x="96" y="349"/>
                  </a:lnTo>
                  <a:lnTo>
                    <a:pt x="78" y="322"/>
                  </a:lnTo>
                  <a:lnTo>
                    <a:pt x="59" y="296"/>
                  </a:lnTo>
                  <a:lnTo>
                    <a:pt x="40" y="271"/>
                  </a:lnTo>
                  <a:lnTo>
                    <a:pt x="20" y="246"/>
                  </a:lnTo>
                  <a:lnTo>
                    <a:pt x="0" y="221"/>
                  </a:lnTo>
                  <a:close/>
                </a:path>
              </a:pathLst>
            </a:custGeom>
            <a:solidFill>
              <a:srgbClr val="3AA0C2"/>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103" name="Google Shape;103;p26"/>
            <p:cNvSpPr/>
            <p:nvPr/>
          </p:nvSpPr>
          <p:spPr>
            <a:xfrm>
              <a:off x="3660775" y="2646362"/>
              <a:ext cx="412750" cy="620713"/>
            </a:xfrm>
            <a:custGeom>
              <a:rect b="b" l="l" r="r" t="t"/>
              <a:pathLst>
                <a:path extrusionOk="0" h="1174" w="778">
                  <a:moveTo>
                    <a:pt x="343" y="1174"/>
                  </a:moveTo>
                  <a:lnTo>
                    <a:pt x="0" y="1144"/>
                  </a:lnTo>
                  <a:lnTo>
                    <a:pt x="4" y="1103"/>
                  </a:lnTo>
                  <a:lnTo>
                    <a:pt x="9" y="1063"/>
                  </a:lnTo>
                  <a:lnTo>
                    <a:pt x="15" y="1023"/>
                  </a:lnTo>
                  <a:lnTo>
                    <a:pt x="21" y="983"/>
                  </a:lnTo>
                  <a:lnTo>
                    <a:pt x="29" y="944"/>
                  </a:lnTo>
                  <a:lnTo>
                    <a:pt x="37" y="904"/>
                  </a:lnTo>
                  <a:lnTo>
                    <a:pt x="46" y="865"/>
                  </a:lnTo>
                  <a:lnTo>
                    <a:pt x="56" y="826"/>
                  </a:lnTo>
                  <a:lnTo>
                    <a:pt x="67" y="787"/>
                  </a:lnTo>
                  <a:lnTo>
                    <a:pt x="79" y="749"/>
                  </a:lnTo>
                  <a:lnTo>
                    <a:pt x="91" y="711"/>
                  </a:lnTo>
                  <a:lnTo>
                    <a:pt x="105" y="673"/>
                  </a:lnTo>
                  <a:lnTo>
                    <a:pt x="119" y="635"/>
                  </a:lnTo>
                  <a:lnTo>
                    <a:pt x="134" y="598"/>
                  </a:lnTo>
                  <a:lnTo>
                    <a:pt x="150" y="561"/>
                  </a:lnTo>
                  <a:lnTo>
                    <a:pt x="166" y="525"/>
                  </a:lnTo>
                  <a:lnTo>
                    <a:pt x="183" y="489"/>
                  </a:lnTo>
                  <a:lnTo>
                    <a:pt x="201" y="453"/>
                  </a:lnTo>
                  <a:lnTo>
                    <a:pt x="220" y="418"/>
                  </a:lnTo>
                  <a:lnTo>
                    <a:pt x="240" y="383"/>
                  </a:lnTo>
                  <a:lnTo>
                    <a:pt x="260" y="348"/>
                  </a:lnTo>
                  <a:lnTo>
                    <a:pt x="282" y="314"/>
                  </a:lnTo>
                  <a:lnTo>
                    <a:pt x="303" y="281"/>
                  </a:lnTo>
                  <a:lnTo>
                    <a:pt x="326" y="247"/>
                  </a:lnTo>
                  <a:lnTo>
                    <a:pt x="350" y="215"/>
                  </a:lnTo>
                  <a:lnTo>
                    <a:pt x="374" y="182"/>
                  </a:lnTo>
                  <a:lnTo>
                    <a:pt x="399" y="151"/>
                  </a:lnTo>
                  <a:lnTo>
                    <a:pt x="424" y="120"/>
                  </a:lnTo>
                  <a:lnTo>
                    <a:pt x="450" y="89"/>
                  </a:lnTo>
                  <a:lnTo>
                    <a:pt x="477" y="59"/>
                  </a:lnTo>
                  <a:lnTo>
                    <a:pt x="505" y="29"/>
                  </a:lnTo>
                  <a:lnTo>
                    <a:pt x="534" y="0"/>
                  </a:lnTo>
                  <a:lnTo>
                    <a:pt x="778" y="243"/>
                  </a:lnTo>
                  <a:lnTo>
                    <a:pt x="755" y="266"/>
                  </a:lnTo>
                  <a:lnTo>
                    <a:pt x="733" y="290"/>
                  </a:lnTo>
                  <a:lnTo>
                    <a:pt x="711" y="314"/>
                  </a:lnTo>
                  <a:lnTo>
                    <a:pt x="690" y="338"/>
                  </a:lnTo>
                  <a:lnTo>
                    <a:pt x="669" y="363"/>
                  </a:lnTo>
                  <a:lnTo>
                    <a:pt x="649" y="388"/>
                  </a:lnTo>
                  <a:lnTo>
                    <a:pt x="630" y="414"/>
                  </a:lnTo>
                  <a:lnTo>
                    <a:pt x="611" y="440"/>
                  </a:lnTo>
                  <a:lnTo>
                    <a:pt x="593" y="467"/>
                  </a:lnTo>
                  <a:lnTo>
                    <a:pt x="575" y="494"/>
                  </a:lnTo>
                  <a:lnTo>
                    <a:pt x="558" y="521"/>
                  </a:lnTo>
                  <a:lnTo>
                    <a:pt x="541" y="549"/>
                  </a:lnTo>
                  <a:lnTo>
                    <a:pt x="525" y="577"/>
                  </a:lnTo>
                  <a:lnTo>
                    <a:pt x="510" y="606"/>
                  </a:lnTo>
                  <a:lnTo>
                    <a:pt x="495" y="634"/>
                  </a:lnTo>
                  <a:lnTo>
                    <a:pt x="481" y="664"/>
                  </a:lnTo>
                  <a:lnTo>
                    <a:pt x="467" y="693"/>
                  </a:lnTo>
                  <a:lnTo>
                    <a:pt x="454" y="723"/>
                  </a:lnTo>
                  <a:lnTo>
                    <a:pt x="442" y="754"/>
                  </a:lnTo>
                  <a:lnTo>
                    <a:pt x="430" y="784"/>
                  </a:lnTo>
                  <a:lnTo>
                    <a:pt x="419" y="815"/>
                  </a:lnTo>
                  <a:lnTo>
                    <a:pt x="409" y="846"/>
                  </a:lnTo>
                  <a:lnTo>
                    <a:pt x="399" y="878"/>
                  </a:lnTo>
                  <a:lnTo>
                    <a:pt x="390" y="910"/>
                  </a:lnTo>
                  <a:lnTo>
                    <a:pt x="381" y="942"/>
                  </a:lnTo>
                  <a:lnTo>
                    <a:pt x="374" y="974"/>
                  </a:lnTo>
                  <a:lnTo>
                    <a:pt x="367" y="1007"/>
                  </a:lnTo>
                  <a:lnTo>
                    <a:pt x="361" y="1040"/>
                  </a:lnTo>
                  <a:lnTo>
                    <a:pt x="355" y="1073"/>
                  </a:lnTo>
                  <a:lnTo>
                    <a:pt x="350" y="1106"/>
                  </a:lnTo>
                  <a:lnTo>
                    <a:pt x="346" y="1140"/>
                  </a:lnTo>
                  <a:lnTo>
                    <a:pt x="343" y="1174"/>
                  </a:lnTo>
                  <a:close/>
                </a:path>
              </a:pathLst>
            </a:custGeom>
            <a:solidFill>
              <a:srgbClr val="7A9826"/>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104" name="Google Shape;104;p26"/>
            <p:cNvSpPr/>
            <p:nvPr/>
          </p:nvSpPr>
          <p:spPr>
            <a:xfrm>
              <a:off x="3392488" y="3336924"/>
              <a:ext cx="347663" cy="796925"/>
            </a:xfrm>
            <a:custGeom>
              <a:rect b="b" l="l" r="r" t="t"/>
              <a:pathLst>
                <a:path extrusionOk="0" h="1508" w="656">
                  <a:moveTo>
                    <a:pt x="656" y="1418"/>
                  </a:moveTo>
                  <a:lnTo>
                    <a:pt x="549" y="1508"/>
                  </a:lnTo>
                  <a:lnTo>
                    <a:pt x="516" y="1468"/>
                  </a:lnTo>
                  <a:lnTo>
                    <a:pt x="484" y="1428"/>
                  </a:lnTo>
                  <a:lnTo>
                    <a:pt x="453" y="1387"/>
                  </a:lnTo>
                  <a:lnTo>
                    <a:pt x="423" y="1345"/>
                  </a:lnTo>
                  <a:lnTo>
                    <a:pt x="394" y="1302"/>
                  </a:lnTo>
                  <a:lnTo>
                    <a:pt x="366" y="1260"/>
                  </a:lnTo>
                  <a:lnTo>
                    <a:pt x="339" y="1216"/>
                  </a:lnTo>
                  <a:lnTo>
                    <a:pt x="313" y="1172"/>
                  </a:lnTo>
                  <a:lnTo>
                    <a:pt x="288" y="1127"/>
                  </a:lnTo>
                  <a:lnTo>
                    <a:pt x="264" y="1082"/>
                  </a:lnTo>
                  <a:lnTo>
                    <a:pt x="241" y="1037"/>
                  </a:lnTo>
                  <a:lnTo>
                    <a:pt x="219" y="991"/>
                  </a:lnTo>
                  <a:lnTo>
                    <a:pt x="198" y="945"/>
                  </a:lnTo>
                  <a:lnTo>
                    <a:pt x="178" y="898"/>
                  </a:lnTo>
                  <a:lnTo>
                    <a:pt x="159" y="850"/>
                  </a:lnTo>
                  <a:lnTo>
                    <a:pt x="141" y="803"/>
                  </a:lnTo>
                  <a:lnTo>
                    <a:pt x="124" y="755"/>
                  </a:lnTo>
                  <a:lnTo>
                    <a:pt x="109" y="706"/>
                  </a:lnTo>
                  <a:lnTo>
                    <a:pt x="94" y="658"/>
                  </a:lnTo>
                  <a:lnTo>
                    <a:pt x="80" y="609"/>
                  </a:lnTo>
                  <a:lnTo>
                    <a:pt x="67" y="559"/>
                  </a:lnTo>
                  <a:lnTo>
                    <a:pt x="56" y="510"/>
                  </a:lnTo>
                  <a:lnTo>
                    <a:pt x="45" y="460"/>
                  </a:lnTo>
                  <a:lnTo>
                    <a:pt x="36" y="409"/>
                  </a:lnTo>
                  <a:lnTo>
                    <a:pt x="27" y="359"/>
                  </a:lnTo>
                  <a:lnTo>
                    <a:pt x="20" y="308"/>
                  </a:lnTo>
                  <a:lnTo>
                    <a:pt x="14" y="257"/>
                  </a:lnTo>
                  <a:lnTo>
                    <a:pt x="9" y="206"/>
                  </a:lnTo>
                  <a:lnTo>
                    <a:pt x="5" y="154"/>
                  </a:lnTo>
                  <a:lnTo>
                    <a:pt x="2" y="103"/>
                  </a:lnTo>
                  <a:lnTo>
                    <a:pt x="0" y="51"/>
                  </a:lnTo>
                  <a:lnTo>
                    <a:pt x="0" y="0"/>
                  </a:lnTo>
                  <a:lnTo>
                    <a:pt x="140" y="0"/>
                  </a:lnTo>
                  <a:lnTo>
                    <a:pt x="140" y="50"/>
                  </a:lnTo>
                  <a:lnTo>
                    <a:pt x="142" y="100"/>
                  </a:lnTo>
                  <a:lnTo>
                    <a:pt x="145" y="150"/>
                  </a:lnTo>
                  <a:lnTo>
                    <a:pt x="149" y="201"/>
                  </a:lnTo>
                  <a:lnTo>
                    <a:pt x="154" y="250"/>
                  </a:lnTo>
                  <a:lnTo>
                    <a:pt x="160" y="299"/>
                  </a:lnTo>
                  <a:lnTo>
                    <a:pt x="167" y="348"/>
                  </a:lnTo>
                  <a:lnTo>
                    <a:pt x="175" y="396"/>
                  </a:lnTo>
                  <a:lnTo>
                    <a:pt x="184" y="444"/>
                  </a:lnTo>
                  <a:lnTo>
                    <a:pt x="195" y="491"/>
                  </a:lnTo>
                  <a:lnTo>
                    <a:pt x="206" y="539"/>
                  </a:lnTo>
                  <a:lnTo>
                    <a:pt x="218" y="585"/>
                  </a:lnTo>
                  <a:lnTo>
                    <a:pt x="232" y="632"/>
                  </a:lnTo>
                  <a:lnTo>
                    <a:pt x="246" y="678"/>
                  </a:lnTo>
                  <a:lnTo>
                    <a:pt x="261" y="723"/>
                  </a:lnTo>
                  <a:lnTo>
                    <a:pt x="277" y="768"/>
                  </a:lnTo>
                  <a:lnTo>
                    <a:pt x="294" y="813"/>
                  </a:lnTo>
                  <a:lnTo>
                    <a:pt x="312" y="857"/>
                  </a:lnTo>
                  <a:lnTo>
                    <a:pt x="331" y="900"/>
                  </a:lnTo>
                  <a:lnTo>
                    <a:pt x="351" y="944"/>
                  </a:lnTo>
                  <a:lnTo>
                    <a:pt x="372" y="986"/>
                  </a:lnTo>
                  <a:lnTo>
                    <a:pt x="394" y="1028"/>
                  </a:lnTo>
                  <a:lnTo>
                    <a:pt x="416" y="1070"/>
                  </a:lnTo>
                  <a:lnTo>
                    <a:pt x="439" y="1111"/>
                  </a:lnTo>
                  <a:lnTo>
                    <a:pt x="464" y="1151"/>
                  </a:lnTo>
                  <a:lnTo>
                    <a:pt x="489" y="1191"/>
                  </a:lnTo>
                  <a:lnTo>
                    <a:pt x="515" y="1231"/>
                  </a:lnTo>
                  <a:lnTo>
                    <a:pt x="541" y="1269"/>
                  </a:lnTo>
                  <a:lnTo>
                    <a:pt x="569" y="1307"/>
                  </a:lnTo>
                  <a:lnTo>
                    <a:pt x="597" y="1345"/>
                  </a:lnTo>
                  <a:lnTo>
                    <a:pt x="626" y="1382"/>
                  </a:lnTo>
                  <a:lnTo>
                    <a:pt x="656" y="1418"/>
                  </a:lnTo>
                  <a:close/>
                </a:path>
              </a:pathLst>
            </a:custGeom>
            <a:solidFill>
              <a:schemeClr val="accent3"/>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105" name="Google Shape;105;p26"/>
            <p:cNvSpPr/>
            <p:nvPr/>
          </p:nvSpPr>
          <p:spPr>
            <a:xfrm>
              <a:off x="3397250" y="2459037"/>
              <a:ext cx="411163" cy="774700"/>
            </a:xfrm>
            <a:custGeom>
              <a:rect b="b" l="l" r="r" t="t"/>
              <a:pathLst>
                <a:path extrusionOk="0" h="1466" w="777">
                  <a:moveTo>
                    <a:pt x="139" y="1466"/>
                  </a:moveTo>
                  <a:lnTo>
                    <a:pt x="0" y="1454"/>
                  </a:lnTo>
                  <a:lnTo>
                    <a:pt x="5" y="1403"/>
                  </a:lnTo>
                  <a:lnTo>
                    <a:pt x="11" y="1352"/>
                  </a:lnTo>
                  <a:lnTo>
                    <a:pt x="18" y="1301"/>
                  </a:lnTo>
                  <a:lnTo>
                    <a:pt x="27" y="1250"/>
                  </a:lnTo>
                  <a:lnTo>
                    <a:pt x="36" y="1200"/>
                  </a:lnTo>
                  <a:lnTo>
                    <a:pt x="47" y="1150"/>
                  </a:lnTo>
                  <a:lnTo>
                    <a:pt x="58" y="1100"/>
                  </a:lnTo>
                  <a:lnTo>
                    <a:pt x="71" y="1050"/>
                  </a:lnTo>
                  <a:lnTo>
                    <a:pt x="85" y="1001"/>
                  </a:lnTo>
                  <a:lnTo>
                    <a:pt x="100" y="952"/>
                  </a:lnTo>
                  <a:lnTo>
                    <a:pt x="116" y="904"/>
                  </a:lnTo>
                  <a:lnTo>
                    <a:pt x="133" y="856"/>
                  </a:lnTo>
                  <a:lnTo>
                    <a:pt x="151" y="808"/>
                  </a:lnTo>
                  <a:lnTo>
                    <a:pt x="170" y="761"/>
                  </a:lnTo>
                  <a:lnTo>
                    <a:pt x="190" y="714"/>
                  </a:lnTo>
                  <a:lnTo>
                    <a:pt x="211" y="667"/>
                  </a:lnTo>
                  <a:lnTo>
                    <a:pt x="233" y="622"/>
                  </a:lnTo>
                  <a:lnTo>
                    <a:pt x="256" y="576"/>
                  </a:lnTo>
                  <a:lnTo>
                    <a:pt x="280" y="531"/>
                  </a:lnTo>
                  <a:lnTo>
                    <a:pt x="305" y="487"/>
                  </a:lnTo>
                  <a:lnTo>
                    <a:pt x="331" y="443"/>
                  </a:lnTo>
                  <a:lnTo>
                    <a:pt x="357" y="400"/>
                  </a:lnTo>
                  <a:lnTo>
                    <a:pt x="385" y="357"/>
                  </a:lnTo>
                  <a:lnTo>
                    <a:pt x="414" y="315"/>
                  </a:lnTo>
                  <a:lnTo>
                    <a:pt x="444" y="273"/>
                  </a:lnTo>
                  <a:lnTo>
                    <a:pt x="475" y="232"/>
                  </a:lnTo>
                  <a:lnTo>
                    <a:pt x="506" y="192"/>
                  </a:lnTo>
                  <a:lnTo>
                    <a:pt x="539" y="152"/>
                  </a:lnTo>
                  <a:lnTo>
                    <a:pt x="572" y="113"/>
                  </a:lnTo>
                  <a:lnTo>
                    <a:pt x="606" y="75"/>
                  </a:lnTo>
                  <a:lnTo>
                    <a:pt x="642" y="37"/>
                  </a:lnTo>
                  <a:lnTo>
                    <a:pt x="678" y="0"/>
                  </a:lnTo>
                  <a:lnTo>
                    <a:pt x="777" y="99"/>
                  </a:lnTo>
                  <a:lnTo>
                    <a:pt x="744" y="133"/>
                  </a:lnTo>
                  <a:lnTo>
                    <a:pt x="711" y="168"/>
                  </a:lnTo>
                  <a:lnTo>
                    <a:pt x="680" y="203"/>
                  </a:lnTo>
                  <a:lnTo>
                    <a:pt x="649" y="239"/>
                  </a:lnTo>
                  <a:lnTo>
                    <a:pt x="619" y="275"/>
                  </a:lnTo>
                  <a:lnTo>
                    <a:pt x="589" y="312"/>
                  </a:lnTo>
                  <a:lnTo>
                    <a:pt x="561" y="350"/>
                  </a:lnTo>
                  <a:lnTo>
                    <a:pt x="533" y="389"/>
                  </a:lnTo>
                  <a:lnTo>
                    <a:pt x="506" y="428"/>
                  </a:lnTo>
                  <a:lnTo>
                    <a:pt x="480" y="467"/>
                  </a:lnTo>
                  <a:lnTo>
                    <a:pt x="455" y="507"/>
                  </a:lnTo>
                  <a:lnTo>
                    <a:pt x="431" y="548"/>
                  </a:lnTo>
                  <a:lnTo>
                    <a:pt x="407" y="590"/>
                  </a:lnTo>
                  <a:lnTo>
                    <a:pt x="384" y="632"/>
                  </a:lnTo>
                  <a:lnTo>
                    <a:pt x="362" y="674"/>
                  </a:lnTo>
                  <a:lnTo>
                    <a:pt x="342" y="717"/>
                  </a:lnTo>
                  <a:lnTo>
                    <a:pt x="322" y="761"/>
                  </a:lnTo>
                  <a:lnTo>
                    <a:pt x="303" y="805"/>
                  </a:lnTo>
                  <a:lnTo>
                    <a:pt x="284" y="849"/>
                  </a:lnTo>
                  <a:lnTo>
                    <a:pt x="267" y="894"/>
                  </a:lnTo>
                  <a:lnTo>
                    <a:pt x="251" y="939"/>
                  </a:lnTo>
                  <a:lnTo>
                    <a:pt x="236" y="985"/>
                  </a:lnTo>
                  <a:lnTo>
                    <a:pt x="221" y="1032"/>
                  </a:lnTo>
                  <a:lnTo>
                    <a:pt x="208" y="1078"/>
                  </a:lnTo>
                  <a:lnTo>
                    <a:pt x="196" y="1126"/>
                  </a:lnTo>
                  <a:lnTo>
                    <a:pt x="185" y="1173"/>
                  </a:lnTo>
                  <a:lnTo>
                    <a:pt x="174" y="1221"/>
                  </a:lnTo>
                  <a:lnTo>
                    <a:pt x="165" y="1270"/>
                  </a:lnTo>
                  <a:lnTo>
                    <a:pt x="157" y="1318"/>
                  </a:lnTo>
                  <a:lnTo>
                    <a:pt x="150" y="1367"/>
                  </a:lnTo>
                  <a:lnTo>
                    <a:pt x="144" y="1417"/>
                  </a:lnTo>
                  <a:lnTo>
                    <a:pt x="139" y="1466"/>
                  </a:lnTo>
                  <a:close/>
                </a:path>
              </a:pathLst>
            </a:custGeom>
            <a:solidFill>
              <a:srgbClr val="7A9826"/>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106" name="Google Shape;106;p26"/>
            <p:cNvSpPr/>
            <p:nvPr/>
          </p:nvSpPr>
          <p:spPr>
            <a:xfrm>
              <a:off x="3335338" y="3203574"/>
              <a:ext cx="198438" cy="198438"/>
            </a:xfrm>
            <a:custGeom>
              <a:rect b="b" l="l" r="r" t="t"/>
              <a:pathLst>
                <a:path extrusionOk="0" h="375" w="375">
                  <a:moveTo>
                    <a:pt x="187" y="0"/>
                  </a:moveTo>
                  <a:lnTo>
                    <a:pt x="206" y="1"/>
                  </a:lnTo>
                  <a:lnTo>
                    <a:pt x="225" y="4"/>
                  </a:lnTo>
                  <a:lnTo>
                    <a:pt x="243" y="9"/>
                  </a:lnTo>
                  <a:lnTo>
                    <a:pt x="260" y="15"/>
                  </a:lnTo>
                  <a:lnTo>
                    <a:pt x="277" y="23"/>
                  </a:lnTo>
                  <a:lnTo>
                    <a:pt x="292" y="32"/>
                  </a:lnTo>
                  <a:lnTo>
                    <a:pt x="307" y="43"/>
                  </a:lnTo>
                  <a:lnTo>
                    <a:pt x="320" y="55"/>
                  </a:lnTo>
                  <a:lnTo>
                    <a:pt x="332" y="69"/>
                  </a:lnTo>
                  <a:lnTo>
                    <a:pt x="343" y="83"/>
                  </a:lnTo>
                  <a:lnTo>
                    <a:pt x="352" y="98"/>
                  </a:lnTo>
                  <a:lnTo>
                    <a:pt x="360" y="115"/>
                  </a:lnTo>
                  <a:lnTo>
                    <a:pt x="366" y="132"/>
                  </a:lnTo>
                  <a:lnTo>
                    <a:pt x="371" y="150"/>
                  </a:lnTo>
                  <a:lnTo>
                    <a:pt x="374" y="169"/>
                  </a:lnTo>
                  <a:lnTo>
                    <a:pt x="375" y="188"/>
                  </a:lnTo>
                  <a:lnTo>
                    <a:pt x="374" y="207"/>
                  </a:lnTo>
                  <a:lnTo>
                    <a:pt x="371" y="226"/>
                  </a:lnTo>
                  <a:lnTo>
                    <a:pt x="366" y="244"/>
                  </a:lnTo>
                  <a:lnTo>
                    <a:pt x="360" y="261"/>
                  </a:lnTo>
                  <a:lnTo>
                    <a:pt x="352" y="277"/>
                  </a:lnTo>
                  <a:lnTo>
                    <a:pt x="343" y="293"/>
                  </a:lnTo>
                  <a:lnTo>
                    <a:pt x="332" y="307"/>
                  </a:lnTo>
                  <a:lnTo>
                    <a:pt x="320" y="321"/>
                  </a:lnTo>
                  <a:lnTo>
                    <a:pt x="307" y="333"/>
                  </a:lnTo>
                  <a:lnTo>
                    <a:pt x="292" y="343"/>
                  </a:lnTo>
                  <a:lnTo>
                    <a:pt x="277" y="353"/>
                  </a:lnTo>
                  <a:lnTo>
                    <a:pt x="260" y="361"/>
                  </a:lnTo>
                  <a:lnTo>
                    <a:pt x="243" y="367"/>
                  </a:lnTo>
                  <a:lnTo>
                    <a:pt x="225" y="372"/>
                  </a:lnTo>
                  <a:lnTo>
                    <a:pt x="206" y="375"/>
                  </a:lnTo>
                  <a:lnTo>
                    <a:pt x="187" y="375"/>
                  </a:lnTo>
                  <a:lnTo>
                    <a:pt x="168" y="375"/>
                  </a:lnTo>
                  <a:lnTo>
                    <a:pt x="149" y="372"/>
                  </a:lnTo>
                  <a:lnTo>
                    <a:pt x="131" y="367"/>
                  </a:lnTo>
                  <a:lnTo>
                    <a:pt x="114" y="361"/>
                  </a:lnTo>
                  <a:lnTo>
                    <a:pt x="98" y="353"/>
                  </a:lnTo>
                  <a:lnTo>
                    <a:pt x="82" y="343"/>
                  </a:lnTo>
                  <a:lnTo>
                    <a:pt x="68" y="333"/>
                  </a:lnTo>
                  <a:lnTo>
                    <a:pt x="54" y="321"/>
                  </a:lnTo>
                  <a:lnTo>
                    <a:pt x="42" y="307"/>
                  </a:lnTo>
                  <a:lnTo>
                    <a:pt x="32" y="293"/>
                  </a:lnTo>
                  <a:lnTo>
                    <a:pt x="22" y="277"/>
                  </a:lnTo>
                  <a:lnTo>
                    <a:pt x="14" y="261"/>
                  </a:lnTo>
                  <a:lnTo>
                    <a:pt x="8" y="244"/>
                  </a:lnTo>
                  <a:lnTo>
                    <a:pt x="3" y="226"/>
                  </a:lnTo>
                  <a:lnTo>
                    <a:pt x="1" y="207"/>
                  </a:lnTo>
                  <a:lnTo>
                    <a:pt x="0" y="188"/>
                  </a:lnTo>
                  <a:lnTo>
                    <a:pt x="1" y="169"/>
                  </a:lnTo>
                  <a:lnTo>
                    <a:pt x="3" y="150"/>
                  </a:lnTo>
                  <a:lnTo>
                    <a:pt x="8" y="132"/>
                  </a:lnTo>
                  <a:lnTo>
                    <a:pt x="14" y="115"/>
                  </a:lnTo>
                  <a:lnTo>
                    <a:pt x="22" y="98"/>
                  </a:lnTo>
                  <a:lnTo>
                    <a:pt x="32" y="83"/>
                  </a:lnTo>
                  <a:lnTo>
                    <a:pt x="42" y="69"/>
                  </a:lnTo>
                  <a:lnTo>
                    <a:pt x="54" y="55"/>
                  </a:lnTo>
                  <a:lnTo>
                    <a:pt x="68" y="43"/>
                  </a:lnTo>
                  <a:lnTo>
                    <a:pt x="82" y="32"/>
                  </a:lnTo>
                  <a:lnTo>
                    <a:pt x="98" y="23"/>
                  </a:lnTo>
                  <a:lnTo>
                    <a:pt x="114" y="15"/>
                  </a:lnTo>
                  <a:lnTo>
                    <a:pt x="131" y="9"/>
                  </a:lnTo>
                  <a:lnTo>
                    <a:pt x="149" y="4"/>
                  </a:lnTo>
                  <a:lnTo>
                    <a:pt x="168" y="1"/>
                  </a:lnTo>
                  <a:lnTo>
                    <a:pt x="187" y="0"/>
                  </a:lnTo>
                  <a:close/>
                </a:path>
              </a:pathLst>
            </a:custGeom>
            <a:solidFill>
              <a:schemeClr val="lt1"/>
            </a:solidFill>
            <a:ln cap="flat" cmpd="sng" w="38100">
              <a:solidFill>
                <a:schemeClr val="accent2"/>
              </a:solidFill>
              <a:prstDash val="solid"/>
              <a:round/>
              <a:headEnd len="sm" w="sm" type="none"/>
              <a:tailEnd len="sm" w="sm" type="none"/>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107" name="Google Shape;107;p26"/>
            <p:cNvSpPr/>
            <p:nvPr/>
          </p:nvSpPr>
          <p:spPr>
            <a:xfrm>
              <a:off x="3625850" y="4013199"/>
              <a:ext cx="200025" cy="198438"/>
            </a:xfrm>
            <a:custGeom>
              <a:rect b="b" l="l" r="r" t="t"/>
              <a:pathLst>
                <a:path extrusionOk="0" h="375" w="376">
                  <a:moveTo>
                    <a:pt x="188" y="0"/>
                  </a:moveTo>
                  <a:lnTo>
                    <a:pt x="207" y="1"/>
                  </a:lnTo>
                  <a:lnTo>
                    <a:pt x="226" y="4"/>
                  </a:lnTo>
                  <a:lnTo>
                    <a:pt x="244" y="9"/>
                  </a:lnTo>
                  <a:lnTo>
                    <a:pt x="261" y="15"/>
                  </a:lnTo>
                  <a:lnTo>
                    <a:pt x="277" y="23"/>
                  </a:lnTo>
                  <a:lnTo>
                    <a:pt x="293" y="32"/>
                  </a:lnTo>
                  <a:lnTo>
                    <a:pt x="307" y="43"/>
                  </a:lnTo>
                  <a:lnTo>
                    <a:pt x="321" y="55"/>
                  </a:lnTo>
                  <a:lnTo>
                    <a:pt x="333" y="68"/>
                  </a:lnTo>
                  <a:lnTo>
                    <a:pt x="344" y="83"/>
                  </a:lnTo>
                  <a:lnTo>
                    <a:pt x="353" y="98"/>
                  </a:lnTo>
                  <a:lnTo>
                    <a:pt x="361" y="115"/>
                  </a:lnTo>
                  <a:lnTo>
                    <a:pt x="367" y="132"/>
                  </a:lnTo>
                  <a:lnTo>
                    <a:pt x="372" y="150"/>
                  </a:lnTo>
                  <a:lnTo>
                    <a:pt x="375" y="169"/>
                  </a:lnTo>
                  <a:lnTo>
                    <a:pt x="376" y="188"/>
                  </a:lnTo>
                  <a:lnTo>
                    <a:pt x="375" y="207"/>
                  </a:lnTo>
                  <a:lnTo>
                    <a:pt x="372" y="226"/>
                  </a:lnTo>
                  <a:lnTo>
                    <a:pt x="367" y="244"/>
                  </a:lnTo>
                  <a:lnTo>
                    <a:pt x="361" y="261"/>
                  </a:lnTo>
                  <a:lnTo>
                    <a:pt x="353" y="277"/>
                  </a:lnTo>
                  <a:lnTo>
                    <a:pt x="344" y="293"/>
                  </a:lnTo>
                  <a:lnTo>
                    <a:pt x="333" y="307"/>
                  </a:lnTo>
                  <a:lnTo>
                    <a:pt x="321" y="320"/>
                  </a:lnTo>
                  <a:lnTo>
                    <a:pt x="307" y="333"/>
                  </a:lnTo>
                  <a:lnTo>
                    <a:pt x="293" y="343"/>
                  </a:lnTo>
                  <a:lnTo>
                    <a:pt x="277" y="353"/>
                  </a:lnTo>
                  <a:lnTo>
                    <a:pt x="261" y="361"/>
                  </a:lnTo>
                  <a:lnTo>
                    <a:pt x="244" y="367"/>
                  </a:lnTo>
                  <a:lnTo>
                    <a:pt x="226" y="372"/>
                  </a:lnTo>
                  <a:lnTo>
                    <a:pt x="207" y="374"/>
                  </a:lnTo>
                  <a:lnTo>
                    <a:pt x="188" y="375"/>
                  </a:lnTo>
                  <a:lnTo>
                    <a:pt x="169" y="374"/>
                  </a:lnTo>
                  <a:lnTo>
                    <a:pt x="150" y="372"/>
                  </a:lnTo>
                  <a:lnTo>
                    <a:pt x="132" y="367"/>
                  </a:lnTo>
                  <a:lnTo>
                    <a:pt x="115" y="361"/>
                  </a:lnTo>
                  <a:lnTo>
                    <a:pt x="99" y="353"/>
                  </a:lnTo>
                  <a:lnTo>
                    <a:pt x="83" y="343"/>
                  </a:lnTo>
                  <a:lnTo>
                    <a:pt x="69" y="333"/>
                  </a:lnTo>
                  <a:lnTo>
                    <a:pt x="55" y="320"/>
                  </a:lnTo>
                  <a:lnTo>
                    <a:pt x="43" y="307"/>
                  </a:lnTo>
                  <a:lnTo>
                    <a:pt x="32" y="293"/>
                  </a:lnTo>
                  <a:lnTo>
                    <a:pt x="23" y="277"/>
                  </a:lnTo>
                  <a:lnTo>
                    <a:pt x="15" y="261"/>
                  </a:lnTo>
                  <a:lnTo>
                    <a:pt x="9" y="244"/>
                  </a:lnTo>
                  <a:lnTo>
                    <a:pt x="4" y="226"/>
                  </a:lnTo>
                  <a:lnTo>
                    <a:pt x="1" y="207"/>
                  </a:lnTo>
                  <a:lnTo>
                    <a:pt x="0" y="188"/>
                  </a:lnTo>
                  <a:lnTo>
                    <a:pt x="1" y="169"/>
                  </a:lnTo>
                  <a:lnTo>
                    <a:pt x="4" y="150"/>
                  </a:lnTo>
                  <a:lnTo>
                    <a:pt x="9" y="132"/>
                  </a:lnTo>
                  <a:lnTo>
                    <a:pt x="15" y="115"/>
                  </a:lnTo>
                  <a:lnTo>
                    <a:pt x="23" y="98"/>
                  </a:lnTo>
                  <a:lnTo>
                    <a:pt x="32" y="83"/>
                  </a:lnTo>
                  <a:lnTo>
                    <a:pt x="43" y="68"/>
                  </a:lnTo>
                  <a:lnTo>
                    <a:pt x="55" y="55"/>
                  </a:lnTo>
                  <a:lnTo>
                    <a:pt x="69" y="43"/>
                  </a:lnTo>
                  <a:lnTo>
                    <a:pt x="83" y="32"/>
                  </a:lnTo>
                  <a:lnTo>
                    <a:pt x="99" y="23"/>
                  </a:lnTo>
                  <a:lnTo>
                    <a:pt x="115" y="15"/>
                  </a:lnTo>
                  <a:lnTo>
                    <a:pt x="132" y="9"/>
                  </a:lnTo>
                  <a:lnTo>
                    <a:pt x="150" y="4"/>
                  </a:lnTo>
                  <a:lnTo>
                    <a:pt x="169" y="1"/>
                  </a:lnTo>
                  <a:lnTo>
                    <a:pt x="188" y="0"/>
                  </a:lnTo>
                  <a:close/>
                </a:path>
              </a:pathLst>
            </a:custGeom>
            <a:solidFill>
              <a:schemeClr val="lt1"/>
            </a:solidFill>
            <a:ln cap="flat" cmpd="sng" w="38100">
              <a:solidFill>
                <a:schemeClr val="accent3"/>
              </a:solidFill>
              <a:prstDash val="solid"/>
              <a:round/>
              <a:headEnd len="sm" w="sm" type="none"/>
              <a:tailEnd len="sm" w="sm" type="none"/>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108" name="Google Shape;108;p26"/>
            <p:cNvSpPr/>
            <p:nvPr/>
          </p:nvSpPr>
          <p:spPr>
            <a:xfrm>
              <a:off x="3698875" y="2359024"/>
              <a:ext cx="198438" cy="200025"/>
            </a:xfrm>
            <a:custGeom>
              <a:rect b="b" l="l" r="r" t="t"/>
              <a:pathLst>
                <a:path extrusionOk="0" h="376" w="376">
                  <a:moveTo>
                    <a:pt x="188" y="0"/>
                  </a:moveTo>
                  <a:lnTo>
                    <a:pt x="207" y="1"/>
                  </a:lnTo>
                  <a:lnTo>
                    <a:pt x="226" y="4"/>
                  </a:lnTo>
                  <a:lnTo>
                    <a:pt x="244" y="9"/>
                  </a:lnTo>
                  <a:lnTo>
                    <a:pt x="261" y="15"/>
                  </a:lnTo>
                  <a:lnTo>
                    <a:pt x="278" y="23"/>
                  </a:lnTo>
                  <a:lnTo>
                    <a:pt x="293" y="32"/>
                  </a:lnTo>
                  <a:lnTo>
                    <a:pt x="307" y="43"/>
                  </a:lnTo>
                  <a:lnTo>
                    <a:pt x="321" y="55"/>
                  </a:lnTo>
                  <a:lnTo>
                    <a:pt x="333" y="69"/>
                  </a:lnTo>
                  <a:lnTo>
                    <a:pt x="344" y="83"/>
                  </a:lnTo>
                  <a:lnTo>
                    <a:pt x="353" y="99"/>
                  </a:lnTo>
                  <a:lnTo>
                    <a:pt x="361" y="115"/>
                  </a:lnTo>
                  <a:lnTo>
                    <a:pt x="367" y="132"/>
                  </a:lnTo>
                  <a:lnTo>
                    <a:pt x="372" y="150"/>
                  </a:lnTo>
                  <a:lnTo>
                    <a:pt x="375" y="169"/>
                  </a:lnTo>
                  <a:lnTo>
                    <a:pt x="376" y="188"/>
                  </a:lnTo>
                  <a:lnTo>
                    <a:pt x="375" y="207"/>
                  </a:lnTo>
                  <a:lnTo>
                    <a:pt x="372" y="226"/>
                  </a:lnTo>
                  <a:lnTo>
                    <a:pt x="367" y="244"/>
                  </a:lnTo>
                  <a:lnTo>
                    <a:pt x="361" y="261"/>
                  </a:lnTo>
                  <a:lnTo>
                    <a:pt x="353" y="277"/>
                  </a:lnTo>
                  <a:lnTo>
                    <a:pt x="344" y="293"/>
                  </a:lnTo>
                  <a:lnTo>
                    <a:pt x="333" y="307"/>
                  </a:lnTo>
                  <a:lnTo>
                    <a:pt x="321" y="321"/>
                  </a:lnTo>
                  <a:lnTo>
                    <a:pt x="307" y="333"/>
                  </a:lnTo>
                  <a:lnTo>
                    <a:pt x="293" y="344"/>
                  </a:lnTo>
                  <a:lnTo>
                    <a:pt x="278" y="353"/>
                  </a:lnTo>
                  <a:lnTo>
                    <a:pt x="261" y="361"/>
                  </a:lnTo>
                  <a:lnTo>
                    <a:pt x="244" y="367"/>
                  </a:lnTo>
                  <a:lnTo>
                    <a:pt x="226" y="372"/>
                  </a:lnTo>
                  <a:lnTo>
                    <a:pt x="207" y="375"/>
                  </a:lnTo>
                  <a:lnTo>
                    <a:pt x="188" y="376"/>
                  </a:lnTo>
                  <a:lnTo>
                    <a:pt x="169" y="375"/>
                  </a:lnTo>
                  <a:lnTo>
                    <a:pt x="150" y="372"/>
                  </a:lnTo>
                  <a:lnTo>
                    <a:pt x="132" y="367"/>
                  </a:lnTo>
                  <a:lnTo>
                    <a:pt x="115" y="361"/>
                  </a:lnTo>
                  <a:lnTo>
                    <a:pt x="99" y="353"/>
                  </a:lnTo>
                  <a:lnTo>
                    <a:pt x="83" y="344"/>
                  </a:lnTo>
                  <a:lnTo>
                    <a:pt x="69" y="333"/>
                  </a:lnTo>
                  <a:lnTo>
                    <a:pt x="55" y="321"/>
                  </a:lnTo>
                  <a:lnTo>
                    <a:pt x="43" y="307"/>
                  </a:lnTo>
                  <a:lnTo>
                    <a:pt x="33" y="293"/>
                  </a:lnTo>
                  <a:lnTo>
                    <a:pt x="23" y="277"/>
                  </a:lnTo>
                  <a:lnTo>
                    <a:pt x="15" y="261"/>
                  </a:lnTo>
                  <a:lnTo>
                    <a:pt x="9" y="244"/>
                  </a:lnTo>
                  <a:lnTo>
                    <a:pt x="4" y="226"/>
                  </a:lnTo>
                  <a:lnTo>
                    <a:pt x="1" y="207"/>
                  </a:lnTo>
                  <a:lnTo>
                    <a:pt x="0" y="188"/>
                  </a:lnTo>
                  <a:lnTo>
                    <a:pt x="1" y="169"/>
                  </a:lnTo>
                  <a:lnTo>
                    <a:pt x="4" y="150"/>
                  </a:lnTo>
                  <a:lnTo>
                    <a:pt x="9" y="132"/>
                  </a:lnTo>
                  <a:lnTo>
                    <a:pt x="15" y="115"/>
                  </a:lnTo>
                  <a:lnTo>
                    <a:pt x="23" y="99"/>
                  </a:lnTo>
                  <a:lnTo>
                    <a:pt x="33" y="83"/>
                  </a:lnTo>
                  <a:lnTo>
                    <a:pt x="43" y="69"/>
                  </a:lnTo>
                  <a:lnTo>
                    <a:pt x="55" y="55"/>
                  </a:lnTo>
                  <a:lnTo>
                    <a:pt x="69" y="43"/>
                  </a:lnTo>
                  <a:lnTo>
                    <a:pt x="83" y="32"/>
                  </a:lnTo>
                  <a:lnTo>
                    <a:pt x="99" y="23"/>
                  </a:lnTo>
                  <a:lnTo>
                    <a:pt x="115" y="15"/>
                  </a:lnTo>
                  <a:lnTo>
                    <a:pt x="132" y="9"/>
                  </a:lnTo>
                  <a:lnTo>
                    <a:pt x="150" y="4"/>
                  </a:lnTo>
                  <a:lnTo>
                    <a:pt x="169" y="1"/>
                  </a:lnTo>
                  <a:lnTo>
                    <a:pt x="188" y="0"/>
                  </a:lnTo>
                  <a:close/>
                </a:path>
              </a:pathLst>
            </a:custGeom>
            <a:solidFill>
              <a:schemeClr val="lt1"/>
            </a:solidFill>
            <a:ln cap="flat" cmpd="sng" w="38100">
              <a:solidFill>
                <a:schemeClr val="accent1"/>
              </a:solidFill>
              <a:prstDash val="solid"/>
              <a:round/>
              <a:headEnd len="sm" w="sm" type="none"/>
              <a:tailEnd len="sm" w="sm" type="none"/>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109" name="Google Shape;109;p26"/>
            <p:cNvSpPr/>
            <p:nvPr/>
          </p:nvSpPr>
          <p:spPr>
            <a:xfrm>
              <a:off x="336550" y="1447799"/>
              <a:ext cx="2041525" cy="1319213"/>
            </a:xfrm>
            <a:custGeom>
              <a:rect b="b" l="l" r="r" t="t"/>
              <a:pathLst>
                <a:path extrusionOk="0" h="2492" w="3859">
                  <a:moveTo>
                    <a:pt x="374" y="472"/>
                  </a:moveTo>
                  <a:lnTo>
                    <a:pt x="374" y="522"/>
                  </a:lnTo>
                  <a:lnTo>
                    <a:pt x="275" y="522"/>
                  </a:lnTo>
                  <a:lnTo>
                    <a:pt x="275" y="472"/>
                  </a:lnTo>
                  <a:lnTo>
                    <a:pt x="270" y="472"/>
                  </a:lnTo>
                  <a:lnTo>
                    <a:pt x="271" y="522"/>
                  </a:lnTo>
                  <a:lnTo>
                    <a:pt x="275" y="522"/>
                  </a:lnTo>
                  <a:lnTo>
                    <a:pt x="374" y="472"/>
                  </a:lnTo>
                  <a:close/>
                  <a:moveTo>
                    <a:pt x="275" y="472"/>
                  </a:moveTo>
                  <a:lnTo>
                    <a:pt x="374" y="472"/>
                  </a:lnTo>
                  <a:lnTo>
                    <a:pt x="275" y="472"/>
                  </a:lnTo>
                  <a:close/>
                  <a:moveTo>
                    <a:pt x="216" y="479"/>
                  </a:moveTo>
                  <a:lnTo>
                    <a:pt x="227" y="527"/>
                  </a:lnTo>
                  <a:lnTo>
                    <a:pt x="224" y="528"/>
                  </a:lnTo>
                  <a:lnTo>
                    <a:pt x="219" y="529"/>
                  </a:lnTo>
                  <a:lnTo>
                    <a:pt x="214" y="531"/>
                  </a:lnTo>
                  <a:lnTo>
                    <a:pt x="208" y="532"/>
                  </a:lnTo>
                  <a:lnTo>
                    <a:pt x="203" y="534"/>
                  </a:lnTo>
                  <a:lnTo>
                    <a:pt x="198" y="536"/>
                  </a:lnTo>
                  <a:lnTo>
                    <a:pt x="193" y="538"/>
                  </a:lnTo>
                  <a:lnTo>
                    <a:pt x="188" y="540"/>
                  </a:lnTo>
                  <a:lnTo>
                    <a:pt x="183" y="542"/>
                  </a:lnTo>
                  <a:lnTo>
                    <a:pt x="178" y="544"/>
                  </a:lnTo>
                  <a:lnTo>
                    <a:pt x="173" y="547"/>
                  </a:lnTo>
                  <a:lnTo>
                    <a:pt x="168" y="549"/>
                  </a:lnTo>
                  <a:lnTo>
                    <a:pt x="163" y="552"/>
                  </a:lnTo>
                  <a:lnTo>
                    <a:pt x="158" y="555"/>
                  </a:lnTo>
                  <a:lnTo>
                    <a:pt x="154" y="558"/>
                  </a:lnTo>
                  <a:lnTo>
                    <a:pt x="149" y="561"/>
                  </a:lnTo>
                  <a:lnTo>
                    <a:pt x="146" y="563"/>
                  </a:lnTo>
                  <a:lnTo>
                    <a:pt x="117" y="523"/>
                  </a:lnTo>
                  <a:lnTo>
                    <a:pt x="121" y="520"/>
                  </a:lnTo>
                  <a:lnTo>
                    <a:pt x="127" y="516"/>
                  </a:lnTo>
                  <a:lnTo>
                    <a:pt x="133" y="512"/>
                  </a:lnTo>
                  <a:lnTo>
                    <a:pt x="138" y="509"/>
                  </a:lnTo>
                  <a:lnTo>
                    <a:pt x="144" y="506"/>
                  </a:lnTo>
                  <a:lnTo>
                    <a:pt x="150" y="503"/>
                  </a:lnTo>
                  <a:lnTo>
                    <a:pt x="156" y="500"/>
                  </a:lnTo>
                  <a:lnTo>
                    <a:pt x="162" y="497"/>
                  </a:lnTo>
                  <a:lnTo>
                    <a:pt x="168" y="494"/>
                  </a:lnTo>
                  <a:lnTo>
                    <a:pt x="174" y="492"/>
                  </a:lnTo>
                  <a:lnTo>
                    <a:pt x="181" y="489"/>
                  </a:lnTo>
                  <a:lnTo>
                    <a:pt x="187" y="487"/>
                  </a:lnTo>
                  <a:lnTo>
                    <a:pt x="193" y="485"/>
                  </a:lnTo>
                  <a:lnTo>
                    <a:pt x="200" y="483"/>
                  </a:lnTo>
                  <a:lnTo>
                    <a:pt x="206" y="481"/>
                  </a:lnTo>
                  <a:lnTo>
                    <a:pt x="213" y="479"/>
                  </a:lnTo>
                  <a:lnTo>
                    <a:pt x="216" y="479"/>
                  </a:lnTo>
                  <a:close/>
                  <a:moveTo>
                    <a:pt x="75" y="559"/>
                  </a:moveTo>
                  <a:lnTo>
                    <a:pt x="112" y="592"/>
                  </a:lnTo>
                  <a:lnTo>
                    <a:pt x="108" y="596"/>
                  </a:lnTo>
                  <a:lnTo>
                    <a:pt x="105" y="600"/>
                  </a:lnTo>
                  <a:lnTo>
                    <a:pt x="101" y="604"/>
                  </a:lnTo>
                  <a:lnTo>
                    <a:pt x="98" y="608"/>
                  </a:lnTo>
                  <a:lnTo>
                    <a:pt x="95" y="613"/>
                  </a:lnTo>
                  <a:lnTo>
                    <a:pt x="91" y="617"/>
                  </a:lnTo>
                  <a:lnTo>
                    <a:pt x="88" y="622"/>
                  </a:lnTo>
                  <a:lnTo>
                    <a:pt x="85" y="626"/>
                  </a:lnTo>
                  <a:lnTo>
                    <a:pt x="82" y="631"/>
                  </a:lnTo>
                  <a:lnTo>
                    <a:pt x="80" y="635"/>
                  </a:lnTo>
                  <a:lnTo>
                    <a:pt x="77" y="640"/>
                  </a:lnTo>
                  <a:lnTo>
                    <a:pt x="74" y="645"/>
                  </a:lnTo>
                  <a:lnTo>
                    <a:pt x="72" y="650"/>
                  </a:lnTo>
                  <a:lnTo>
                    <a:pt x="70" y="655"/>
                  </a:lnTo>
                  <a:lnTo>
                    <a:pt x="67" y="660"/>
                  </a:lnTo>
                  <a:lnTo>
                    <a:pt x="65" y="665"/>
                  </a:lnTo>
                  <a:lnTo>
                    <a:pt x="64" y="667"/>
                  </a:lnTo>
                  <a:lnTo>
                    <a:pt x="18" y="650"/>
                  </a:lnTo>
                  <a:lnTo>
                    <a:pt x="19" y="647"/>
                  </a:lnTo>
                  <a:lnTo>
                    <a:pt x="22" y="641"/>
                  </a:lnTo>
                  <a:lnTo>
                    <a:pt x="24" y="634"/>
                  </a:lnTo>
                  <a:lnTo>
                    <a:pt x="27" y="628"/>
                  </a:lnTo>
                  <a:lnTo>
                    <a:pt x="30" y="622"/>
                  </a:lnTo>
                  <a:lnTo>
                    <a:pt x="33" y="616"/>
                  </a:lnTo>
                  <a:lnTo>
                    <a:pt x="37" y="611"/>
                  </a:lnTo>
                  <a:lnTo>
                    <a:pt x="40" y="605"/>
                  </a:lnTo>
                  <a:lnTo>
                    <a:pt x="43" y="599"/>
                  </a:lnTo>
                  <a:lnTo>
                    <a:pt x="47" y="594"/>
                  </a:lnTo>
                  <a:lnTo>
                    <a:pt x="51" y="588"/>
                  </a:lnTo>
                  <a:lnTo>
                    <a:pt x="55" y="583"/>
                  </a:lnTo>
                  <a:lnTo>
                    <a:pt x="59" y="578"/>
                  </a:lnTo>
                  <a:lnTo>
                    <a:pt x="63" y="573"/>
                  </a:lnTo>
                  <a:lnTo>
                    <a:pt x="67" y="568"/>
                  </a:lnTo>
                  <a:lnTo>
                    <a:pt x="72" y="563"/>
                  </a:lnTo>
                  <a:lnTo>
                    <a:pt x="75" y="559"/>
                  </a:lnTo>
                  <a:close/>
                  <a:moveTo>
                    <a:pt x="4" y="703"/>
                  </a:moveTo>
                  <a:lnTo>
                    <a:pt x="53" y="710"/>
                  </a:lnTo>
                  <a:lnTo>
                    <a:pt x="52" y="713"/>
                  </a:lnTo>
                  <a:lnTo>
                    <a:pt x="51" y="719"/>
                  </a:lnTo>
                  <a:lnTo>
                    <a:pt x="51" y="724"/>
                  </a:lnTo>
                  <a:lnTo>
                    <a:pt x="50" y="730"/>
                  </a:lnTo>
                  <a:lnTo>
                    <a:pt x="50" y="736"/>
                  </a:lnTo>
                  <a:lnTo>
                    <a:pt x="50" y="742"/>
                  </a:lnTo>
                  <a:lnTo>
                    <a:pt x="50" y="747"/>
                  </a:lnTo>
                  <a:lnTo>
                    <a:pt x="50" y="805"/>
                  </a:lnTo>
                  <a:lnTo>
                    <a:pt x="0" y="805"/>
                  </a:lnTo>
                  <a:lnTo>
                    <a:pt x="0" y="747"/>
                  </a:lnTo>
                  <a:lnTo>
                    <a:pt x="0" y="740"/>
                  </a:lnTo>
                  <a:lnTo>
                    <a:pt x="0" y="733"/>
                  </a:lnTo>
                  <a:lnTo>
                    <a:pt x="1" y="726"/>
                  </a:lnTo>
                  <a:lnTo>
                    <a:pt x="1" y="719"/>
                  </a:lnTo>
                  <a:lnTo>
                    <a:pt x="2" y="712"/>
                  </a:lnTo>
                  <a:lnTo>
                    <a:pt x="3" y="706"/>
                  </a:lnTo>
                  <a:lnTo>
                    <a:pt x="4" y="703"/>
                  </a:lnTo>
                  <a:close/>
                  <a:moveTo>
                    <a:pt x="0" y="855"/>
                  </a:moveTo>
                  <a:lnTo>
                    <a:pt x="50" y="855"/>
                  </a:lnTo>
                  <a:lnTo>
                    <a:pt x="50" y="954"/>
                  </a:lnTo>
                  <a:lnTo>
                    <a:pt x="0" y="954"/>
                  </a:lnTo>
                  <a:lnTo>
                    <a:pt x="0" y="855"/>
                  </a:lnTo>
                  <a:close/>
                  <a:moveTo>
                    <a:pt x="0" y="1004"/>
                  </a:moveTo>
                  <a:lnTo>
                    <a:pt x="50" y="1004"/>
                  </a:lnTo>
                  <a:lnTo>
                    <a:pt x="50" y="1103"/>
                  </a:lnTo>
                  <a:lnTo>
                    <a:pt x="0" y="1103"/>
                  </a:lnTo>
                  <a:lnTo>
                    <a:pt x="0" y="1004"/>
                  </a:lnTo>
                  <a:close/>
                  <a:moveTo>
                    <a:pt x="0" y="1153"/>
                  </a:moveTo>
                  <a:lnTo>
                    <a:pt x="50" y="1153"/>
                  </a:lnTo>
                  <a:lnTo>
                    <a:pt x="50" y="1252"/>
                  </a:lnTo>
                  <a:lnTo>
                    <a:pt x="0" y="1252"/>
                  </a:lnTo>
                  <a:lnTo>
                    <a:pt x="0" y="1153"/>
                  </a:lnTo>
                  <a:close/>
                  <a:moveTo>
                    <a:pt x="0" y="1302"/>
                  </a:moveTo>
                  <a:lnTo>
                    <a:pt x="50" y="1302"/>
                  </a:lnTo>
                  <a:lnTo>
                    <a:pt x="50" y="1401"/>
                  </a:lnTo>
                  <a:lnTo>
                    <a:pt x="0" y="1401"/>
                  </a:lnTo>
                  <a:lnTo>
                    <a:pt x="0" y="1302"/>
                  </a:lnTo>
                  <a:close/>
                  <a:moveTo>
                    <a:pt x="0" y="1451"/>
                  </a:moveTo>
                  <a:lnTo>
                    <a:pt x="50" y="1451"/>
                  </a:lnTo>
                  <a:lnTo>
                    <a:pt x="50" y="1550"/>
                  </a:lnTo>
                  <a:lnTo>
                    <a:pt x="0" y="1550"/>
                  </a:lnTo>
                  <a:lnTo>
                    <a:pt x="0" y="1451"/>
                  </a:lnTo>
                  <a:close/>
                  <a:moveTo>
                    <a:pt x="0" y="1600"/>
                  </a:moveTo>
                  <a:lnTo>
                    <a:pt x="50" y="1600"/>
                  </a:lnTo>
                  <a:lnTo>
                    <a:pt x="50" y="1699"/>
                  </a:lnTo>
                  <a:lnTo>
                    <a:pt x="0" y="1699"/>
                  </a:lnTo>
                  <a:lnTo>
                    <a:pt x="0" y="1600"/>
                  </a:lnTo>
                  <a:close/>
                  <a:moveTo>
                    <a:pt x="0" y="1748"/>
                  </a:moveTo>
                  <a:lnTo>
                    <a:pt x="50" y="1748"/>
                  </a:lnTo>
                  <a:lnTo>
                    <a:pt x="50" y="1848"/>
                  </a:lnTo>
                  <a:lnTo>
                    <a:pt x="0" y="1848"/>
                  </a:lnTo>
                  <a:lnTo>
                    <a:pt x="0" y="1748"/>
                  </a:lnTo>
                  <a:close/>
                  <a:moveTo>
                    <a:pt x="0" y="1897"/>
                  </a:moveTo>
                  <a:lnTo>
                    <a:pt x="50" y="1897"/>
                  </a:lnTo>
                  <a:lnTo>
                    <a:pt x="50" y="1997"/>
                  </a:lnTo>
                  <a:lnTo>
                    <a:pt x="0" y="1997"/>
                  </a:lnTo>
                  <a:lnTo>
                    <a:pt x="0" y="1897"/>
                  </a:lnTo>
                  <a:close/>
                  <a:moveTo>
                    <a:pt x="0" y="2046"/>
                  </a:moveTo>
                  <a:lnTo>
                    <a:pt x="50" y="2046"/>
                  </a:lnTo>
                  <a:lnTo>
                    <a:pt x="50" y="2145"/>
                  </a:lnTo>
                  <a:lnTo>
                    <a:pt x="0" y="2145"/>
                  </a:lnTo>
                  <a:lnTo>
                    <a:pt x="0" y="2046"/>
                  </a:lnTo>
                  <a:close/>
                  <a:moveTo>
                    <a:pt x="0" y="2195"/>
                  </a:moveTo>
                  <a:lnTo>
                    <a:pt x="50" y="2195"/>
                  </a:lnTo>
                  <a:lnTo>
                    <a:pt x="50" y="2217"/>
                  </a:lnTo>
                  <a:lnTo>
                    <a:pt x="50" y="2223"/>
                  </a:lnTo>
                  <a:lnTo>
                    <a:pt x="50" y="2229"/>
                  </a:lnTo>
                  <a:lnTo>
                    <a:pt x="50" y="2234"/>
                  </a:lnTo>
                  <a:lnTo>
                    <a:pt x="51" y="2240"/>
                  </a:lnTo>
                  <a:lnTo>
                    <a:pt x="51" y="2246"/>
                  </a:lnTo>
                  <a:lnTo>
                    <a:pt x="52" y="2251"/>
                  </a:lnTo>
                  <a:lnTo>
                    <a:pt x="53" y="2257"/>
                  </a:lnTo>
                  <a:lnTo>
                    <a:pt x="54" y="2262"/>
                  </a:lnTo>
                  <a:lnTo>
                    <a:pt x="55" y="2268"/>
                  </a:lnTo>
                  <a:lnTo>
                    <a:pt x="57" y="2273"/>
                  </a:lnTo>
                  <a:lnTo>
                    <a:pt x="58" y="2279"/>
                  </a:lnTo>
                  <a:lnTo>
                    <a:pt x="60" y="2284"/>
                  </a:lnTo>
                  <a:lnTo>
                    <a:pt x="60" y="2285"/>
                  </a:lnTo>
                  <a:lnTo>
                    <a:pt x="13" y="2301"/>
                  </a:lnTo>
                  <a:lnTo>
                    <a:pt x="12" y="2299"/>
                  </a:lnTo>
                  <a:lnTo>
                    <a:pt x="10" y="2292"/>
                  </a:lnTo>
                  <a:lnTo>
                    <a:pt x="9" y="2286"/>
                  </a:lnTo>
                  <a:lnTo>
                    <a:pt x="7" y="2279"/>
                  </a:lnTo>
                  <a:lnTo>
                    <a:pt x="6" y="2272"/>
                  </a:lnTo>
                  <a:lnTo>
                    <a:pt x="4" y="2266"/>
                  </a:lnTo>
                  <a:lnTo>
                    <a:pt x="3" y="2259"/>
                  </a:lnTo>
                  <a:lnTo>
                    <a:pt x="2" y="2252"/>
                  </a:lnTo>
                  <a:lnTo>
                    <a:pt x="1" y="2245"/>
                  </a:lnTo>
                  <a:lnTo>
                    <a:pt x="1" y="2238"/>
                  </a:lnTo>
                  <a:lnTo>
                    <a:pt x="0" y="2231"/>
                  </a:lnTo>
                  <a:lnTo>
                    <a:pt x="0" y="2224"/>
                  </a:lnTo>
                  <a:lnTo>
                    <a:pt x="0" y="2217"/>
                  </a:lnTo>
                  <a:lnTo>
                    <a:pt x="0" y="2195"/>
                  </a:lnTo>
                  <a:close/>
                  <a:moveTo>
                    <a:pt x="35" y="2351"/>
                  </a:moveTo>
                  <a:lnTo>
                    <a:pt x="78" y="2326"/>
                  </a:lnTo>
                  <a:lnTo>
                    <a:pt x="80" y="2329"/>
                  </a:lnTo>
                  <a:lnTo>
                    <a:pt x="82" y="2334"/>
                  </a:lnTo>
                  <a:lnTo>
                    <a:pt x="85" y="2338"/>
                  </a:lnTo>
                  <a:lnTo>
                    <a:pt x="88" y="2343"/>
                  </a:lnTo>
                  <a:lnTo>
                    <a:pt x="91" y="2347"/>
                  </a:lnTo>
                  <a:lnTo>
                    <a:pt x="95" y="2352"/>
                  </a:lnTo>
                  <a:lnTo>
                    <a:pt x="98" y="2356"/>
                  </a:lnTo>
                  <a:lnTo>
                    <a:pt x="101" y="2360"/>
                  </a:lnTo>
                  <a:lnTo>
                    <a:pt x="105" y="2364"/>
                  </a:lnTo>
                  <a:lnTo>
                    <a:pt x="108" y="2368"/>
                  </a:lnTo>
                  <a:lnTo>
                    <a:pt x="112" y="2372"/>
                  </a:lnTo>
                  <a:lnTo>
                    <a:pt x="116" y="2376"/>
                  </a:lnTo>
                  <a:lnTo>
                    <a:pt x="120" y="2380"/>
                  </a:lnTo>
                  <a:lnTo>
                    <a:pt x="124" y="2384"/>
                  </a:lnTo>
                  <a:lnTo>
                    <a:pt x="128" y="2387"/>
                  </a:lnTo>
                  <a:lnTo>
                    <a:pt x="132" y="2391"/>
                  </a:lnTo>
                  <a:lnTo>
                    <a:pt x="136" y="2394"/>
                  </a:lnTo>
                  <a:lnTo>
                    <a:pt x="105" y="2433"/>
                  </a:lnTo>
                  <a:lnTo>
                    <a:pt x="100" y="2429"/>
                  </a:lnTo>
                  <a:lnTo>
                    <a:pt x="95" y="2425"/>
                  </a:lnTo>
                  <a:lnTo>
                    <a:pt x="90" y="2420"/>
                  </a:lnTo>
                  <a:lnTo>
                    <a:pt x="85" y="2416"/>
                  </a:lnTo>
                  <a:lnTo>
                    <a:pt x="81" y="2411"/>
                  </a:lnTo>
                  <a:lnTo>
                    <a:pt x="76" y="2407"/>
                  </a:lnTo>
                  <a:lnTo>
                    <a:pt x="72" y="2402"/>
                  </a:lnTo>
                  <a:lnTo>
                    <a:pt x="67" y="2397"/>
                  </a:lnTo>
                  <a:lnTo>
                    <a:pt x="63" y="2392"/>
                  </a:lnTo>
                  <a:lnTo>
                    <a:pt x="59" y="2387"/>
                  </a:lnTo>
                  <a:lnTo>
                    <a:pt x="55" y="2381"/>
                  </a:lnTo>
                  <a:lnTo>
                    <a:pt x="51" y="2376"/>
                  </a:lnTo>
                  <a:lnTo>
                    <a:pt x="47" y="2371"/>
                  </a:lnTo>
                  <a:lnTo>
                    <a:pt x="43" y="2365"/>
                  </a:lnTo>
                  <a:lnTo>
                    <a:pt x="40" y="2359"/>
                  </a:lnTo>
                  <a:lnTo>
                    <a:pt x="37" y="2354"/>
                  </a:lnTo>
                  <a:lnTo>
                    <a:pt x="35" y="2351"/>
                  </a:lnTo>
                  <a:close/>
                  <a:moveTo>
                    <a:pt x="151" y="2463"/>
                  </a:moveTo>
                  <a:lnTo>
                    <a:pt x="173" y="2418"/>
                  </a:lnTo>
                  <a:lnTo>
                    <a:pt x="178" y="2420"/>
                  </a:lnTo>
                  <a:lnTo>
                    <a:pt x="183" y="2422"/>
                  </a:lnTo>
                  <a:lnTo>
                    <a:pt x="188" y="2425"/>
                  </a:lnTo>
                  <a:lnTo>
                    <a:pt x="193" y="2427"/>
                  </a:lnTo>
                  <a:lnTo>
                    <a:pt x="198" y="2429"/>
                  </a:lnTo>
                  <a:lnTo>
                    <a:pt x="203" y="2431"/>
                  </a:lnTo>
                  <a:lnTo>
                    <a:pt x="208" y="2432"/>
                  </a:lnTo>
                  <a:lnTo>
                    <a:pt x="214" y="2434"/>
                  </a:lnTo>
                  <a:lnTo>
                    <a:pt x="219" y="2435"/>
                  </a:lnTo>
                  <a:lnTo>
                    <a:pt x="224" y="2437"/>
                  </a:lnTo>
                  <a:lnTo>
                    <a:pt x="230" y="2438"/>
                  </a:lnTo>
                  <a:lnTo>
                    <a:pt x="235" y="2439"/>
                  </a:lnTo>
                  <a:lnTo>
                    <a:pt x="241" y="2440"/>
                  </a:lnTo>
                  <a:lnTo>
                    <a:pt x="246" y="2441"/>
                  </a:lnTo>
                  <a:lnTo>
                    <a:pt x="252" y="2441"/>
                  </a:lnTo>
                  <a:lnTo>
                    <a:pt x="258" y="2442"/>
                  </a:lnTo>
                  <a:lnTo>
                    <a:pt x="258" y="2442"/>
                  </a:lnTo>
                  <a:lnTo>
                    <a:pt x="256" y="2491"/>
                  </a:lnTo>
                  <a:lnTo>
                    <a:pt x="254" y="2491"/>
                  </a:lnTo>
                  <a:lnTo>
                    <a:pt x="247" y="2491"/>
                  </a:lnTo>
                  <a:lnTo>
                    <a:pt x="240" y="2490"/>
                  </a:lnTo>
                  <a:lnTo>
                    <a:pt x="233" y="2489"/>
                  </a:lnTo>
                  <a:lnTo>
                    <a:pt x="226" y="2488"/>
                  </a:lnTo>
                  <a:lnTo>
                    <a:pt x="220" y="2486"/>
                  </a:lnTo>
                  <a:lnTo>
                    <a:pt x="213" y="2485"/>
                  </a:lnTo>
                  <a:lnTo>
                    <a:pt x="206" y="2483"/>
                  </a:lnTo>
                  <a:lnTo>
                    <a:pt x="200" y="2482"/>
                  </a:lnTo>
                  <a:lnTo>
                    <a:pt x="193" y="2480"/>
                  </a:lnTo>
                  <a:lnTo>
                    <a:pt x="187" y="2478"/>
                  </a:lnTo>
                  <a:lnTo>
                    <a:pt x="181" y="2475"/>
                  </a:lnTo>
                  <a:lnTo>
                    <a:pt x="174" y="2473"/>
                  </a:lnTo>
                  <a:lnTo>
                    <a:pt x="168" y="2470"/>
                  </a:lnTo>
                  <a:lnTo>
                    <a:pt x="162" y="2468"/>
                  </a:lnTo>
                  <a:lnTo>
                    <a:pt x="156" y="2465"/>
                  </a:lnTo>
                  <a:lnTo>
                    <a:pt x="151" y="2463"/>
                  </a:lnTo>
                  <a:close/>
                  <a:moveTo>
                    <a:pt x="307" y="2492"/>
                  </a:moveTo>
                  <a:lnTo>
                    <a:pt x="307" y="2442"/>
                  </a:lnTo>
                  <a:lnTo>
                    <a:pt x="406" y="2442"/>
                  </a:lnTo>
                  <a:lnTo>
                    <a:pt x="406" y="2492"/>
                  </a:lnTo>
                  <a:lnTo>
                    <a:pt x="307" y="2492"/>
                  </a:lnTo>
                  <a:close/>
                  <a:moveTo>
                    <a:pt x="456" y="2492"/>
                  </a:moveTo>
                  <a:lnTo>
                    <a:pt x="456" y="2442"/>
                  </a:lnTo>
                  <a:lnTo>
                    <a:pt x="555" y="2442"/>
                  </a:lnTo>
                  <a:lnTo>
                    <a:pt x="555" y="2492"/>
                  </a:lnTo>
                  <a:lnTo>
                    <a:pt x="456" y="2492"/>
                  </a:lnTo>
                  <a:close/>
                  <a:moveTo>
                    <a:pt x="605" y="2492"/>
                  </a:moveTo>
                  <a:lnTo>
                    <a:pt x="605" y="2442"/>
                  </a:lnTo>
                  <a:lnTo>
                    <a:pt x="704" y="2442"/>
                  </a:lnTo>
                  <a:lnTo>
                    <a:pt x="704" y="2492"/>
                  </a:lnTo>
                  <a:lnTo>
                    <a:pt x="605" y="2492"/>
                  </a:lnTo>
                  <a:close/>
                  <a:moveTo>
                    <a:pt x="753" y="2492"/>
                  </a:moveTo>
                  <a:lnTo>
                    <a:pt x="753" y="2442"/>
                  </a:lnTo>
                  <a:lnTo>
                    <a:pt x="853" y="2442"/>
                  </a:lnTo>
                  <a:lnTo>
                    <a:pt x="853" y="2492"/>
                  </a:lnTo>
                  <a:lnTo>
                    <a:pt x="753" y="2492"/>
                  </a:lnTo>
                  <a:close/>
                  <a:moveTo>
                    <a:pt x="902" y="2492"/>
                  </a:moveTo>
                  <a:lnTo>
                    <a:pt x="902" y="2442"/>
                  </a:lnTo>
                  <a:lnTo>
                    <a:pt x="1002" y="2442"/>
                  </a:lnTo>
                  <a:lnTo>
                    <a:pt x="1002" y="2492"/>
                  </a:lnTo>
                  <a:lnTo>
                    <a:pt x="902" y="2492"/>
                  </a:lnTo>
                  <a:close/>
                  <a:moveTo>
                    <a:pt x="1052" y="2492"/>
                  </a:moveTo>
                  <a:lnTo>
                    <a:pt x="1052" y="2442"/>
                  </a:lnTo>
                  <a:lnTo>
                    <a:pt x="1151" y="2442"/>
                  </a:lnTo>
                  <a:lnTo>
                    <a:pt x="1151" y="2492"/>
                  </a:lnTo>
                  <a:lnTo>
                    <a:pt x="1052" y="2492"/>
                  </a:lnTo>
                  <a:close/>
                  <a:moveTo>
                    <a:pt x="1201" y="2492"/>
                  </a:moveTo>
                  <a:lnTo>
                    <a:pt x="1201" y="2442"/>
                  </a:lnTo>
                  <a:lnTo>
                    <a:pt x="1300" y="2442"/>
                  </a:lnTo>
                  <a:lnTo>
                    <a:pt x="1300" y="2492"/>
                  </a:lnTo>
                  <a:lnTo>
                    <a:pt x="1201" y="2492"/>
                  </a:lnTo>
                  <a:close/>
                  <a:moveTo>
                    <a:pt x="1350" y="2492"/>
                  </a:moveTo>
                  <a:lnTo>
                    <a:pt x="1350" y="2442"/>
                  </a:lnTo>
                  <a:lnTo>
                    <a:pt x="1449" y="2442"/>
                  </a:lnTo>
                  <a:lnTo>
                    <a:pt x="1449" y="2492"/>
                  </a:lnTo>
                  <a:lnTo>
                    <a:pt x="1350" y="2492"/>
                  </a:lnTo>
                  <a:close/>
                  <a:moveTo>
                    <a:pt x="1499" y="2492"/>
                  </a:moveTo>
                  <a:lnTo>
                    <a:pt x="1499" y="2442"/>
                  </a:lnTo>
                  <a:lnTo>
                    <a:pt x="1598" y="2442"/>
                  </a:lnTo>
                  <a:lnTo>
                    <a:pt x="1598" y="2492"/>
                  </a:lnTo>
                  <a:lnTo>
                    <a:pt x="1499" y="2492"/>
                  </a:lnTo>
                  <a:close/>
                  <a:moveTo>
                    <a:pt x="1648" y="2492"/>
                  </a:moveTo>
                  <a:lnTo>
                    <a:pt x="1648" y="2442"/>
                  </a:lnTo>
                  <a:lnTo>
                    <a:pt x="1747" y="2442"/>
                  </a:lnTo>
                  <a:lnTo>
                    <a:pt x="1747" y="2492"/>
                  </a:lnTo>
                  <a:lnTo>
                    <a:pt x="1648" y="2492"/>
                  </a:lnTo>
                  <a:close/>
                  <a:moveTo>
                    <a:pt x="1796" y="2492"/>
                  </a:moveTo>
                  <a:lnTo>
                    <a:pt x="1796" y="2442"/>
                  </a:lnTo>
                  <a:lnTo>
                    <a:pt x="1896" y="2442"/>
                  </a:lnTo>
                  <a:lnTo>
                    <a:pt x="1896" y="2492"/>
                  </a:lnTo>
                  <a:lnTo>
                    <a:pt x="1796" y="2492"/>
                  </a:lnTo>
                  <a:close/>
                  <a:moveTo>
                    <a:pt x="1945" y="2492"/>
                  </a:moveTo>
                  <a:lnTo>
                    <a:pt x="1945" y="2442"/>
                  </a:lnTo>
                  <a:lnTo>
                    <a:pt x="2045" y="2442"/>
                  </a:lnTo>
                  <a:lnTo>
                    <a:pt x="2045" y="2492"/>
                  </a:lnTo>
                  <a:lnTo>
                    <a:pt x="1945" y="2492"/>
                  </a:lnTo>
                  <a:close/>
                  <a:moveTo>
                    <a:pt x="2094" y="2492"/>
                  </a:moveTo>
                  <a:lnTo>
                    <a:pt x="2094" y="2442"/>
                  </a:lnTo>
                  <a:lnTo>
                    <a:pt x="2193" y="2442"/>
                  </a:lnTo>
                  <a:lnTo>
                    <a:pt x="2193" y="2492"/>
                  </a:lnTo>
                  <a:lnTo>
                    <a:pt x="2094" y="2492"/>
                  </a:lnTo>
                  <a:close/>
                  <a:moveTo>
                    <a:pt x="2243" y="2492"/>
                  </a:moveTo>
                  <a:lnTo>
                    <a:pt x="2243" y="2442"/>
                  </a:lnTo>
                  <a:lnTo>
                    <a:pt x="2342" y="2442"/>
                  </a:lnTo>
                  <a:lnTo>
                    <a:pt x="2342" y="2492"/>
                  </a:lnTo>
                  <a:lnTo>
                    <a:pt x="2243" y="2492"/>
                  </a:lnTo>
                  <a:close/>
                  <a:moveTo>
                    <a:pt x="2392" y="2492"/>
                  </a:moveTo>
                  <a:lnTo>
                    <a:pt x="2392" y="2442"/>
                  </a:lnTo>
                  <a:lnTo>
                    <a:pt x="2491" y="2442"/>
                  </a:lnTo>
                  <a:lnTo>
                    <a:pt x="2491" y="2492"/>
                  </a:lnTo>
                  <a:lnTo>
                    <a:pt x="2392" y="2492"/>
                  </a:lnTo>
                  <a:close/>
                  <a:moveTo>
                    <a:pt x="2541" y="2492"/>
                  </a:moveTo>
                  <a:lnTo>
                    <a:pt x="2541" y="2442"/>
                  </a:lnTo>
                  <a:lnTo>
                    <a:pt x="2640" y="2442"/>
                  </a:lnTo>
                  <a:lnTo>
                    <a:pt x="2640" y="2492"/>
                  </a:lnTo>
                  <a:lnTo>
                    <a:pt x="2541" y="2492"/>
                  </a:lnTo>
                  <a:close/>
                  <a:moveTo>
                    <a:pt x="2690" y="2492"/>
                  </a:moveTo>
                  <a:lnTo>
                    <a:pt x="2690" y="2442"/>
                  </a:lnTo>
                  <a:lnTo>
                    <a:pt x="2789" y="2442"/>
                  </a:lnTo>
                  <a:lnTo>
                    <a:pt x="2789" y="2492"/>
                  </a:lnTo>
                  <a:lnTo>
                    <a:pt x="2690" y="2492"/>
                  </a:lnTo>
                  <a:close/>
                  <a:moveTo>
                    <a:pt x="2839" y="2492"/>
                  </a:moveTo>
                  <a:lnTo>
                    <a:pt x="2839" y="2442"/>
                  </a:lnTo>
                  <a:lnTo>
                    <a:pt x="2938" y="2442"/>
                  </a:lnTo>
                  <a:lnTo>
                    <a:pt x="2938" y="2492"/>
                  </a:lnTo>
                  <a:lnTo>
                    <a:pt x="2839" y="2492"/>
                  </a:lnTo>
                  <a:close/>
                  <a:moveTo>
                    <a:pt x="2987" y="2492"/>
                  </a:moveTo>
                  <a:lnTo>
                    <a:pt x="2987" y="2442"/>
                  </a:lnTo>
                  <a:lnTo>
                    <a:pt x="3088" y="2442"/>
                  </a:lnTo>
                  <a:lnTo>
                    <a:pt x="3088" y="2492"/>
                  </a:lnTo>
                  <a:lnTo>
                    <a:pt x="2987" y="2492"/>
                  </a:lnTo>
                  <a:close/>
                  <a:moveTo>
                    <a:pt x="3139" y="2492"/>
                  </a:moveTo>
                  <a:lnTo>
                    <a:pt x="3135" y="2442"/>
                  </a:lnTo>
                  <a:lnTo>
                    <a:pt x="3140" y="2442"/>
                  </a:lnTo>
                  <a:lnTo>
                    <a:pt x="3145" y="2441"/>
                  </a:lnTo>
                  <a:lnTo>
                    <a:pt x="3151" y="2441"/>
                  </a:lnTo>
                  <a:lnTo>
                    <a:pt x="3157" y="2440"/>
                  </a:lnTo>
                  <a:lnTo>
                    <a:pt x="3162" y="2439"/>
                  </a:lnTo>
                  <a:lnTo>
                    <a:pt x="3168" y="2438"/>
                  </a:lnTo>
                  <a:lnTo>
                    <a:pt x="3173" y="2437"/>
                  </a:lnTo>
                  <a:lnTo>
                    <a:pt x="3179" y="2435"/>
                  </a:lnTo>
                  <a:lnTo>
                    <a:pt x="3184" y="2434"/>
                  </a:lnTo>
                  <a:lnTo>
                    <a:pt x="3189" y="2432"/>
                  </a:lnTo>
                  <a:lnTo>
                    <a:pt x="3195" y="2431"/>
                  </a:lnTo>
                  <a:lnTo>
                    <a:pt x="3200" y="2429"/>
                  </a:lnTo>
                  <a:lnTo>
                    <a:pt x="3205" y="2427"/>
                  </a:lnTo>
                  <a:lnTo>
                    <a:pt x="3210" y="2425"/>
                  </a:lnTo>
                  <a:lnTo>
                    <a:pt x="3215" y="2422"/>
                  </a:lnTo>
                  <a:lnTo>
                    <a:pt x="3220" y="2420"/>
                  </a:lnTo>
                  <a:lnTo>
                    <a:pt x="3221" y="2419"/>
                  </a:lnTo>
                  <a:lnTo>
                    <a:pt x="3244" y="2464"/>
                  </a:lnTo>
                  <a:lnTo>
                    <a:pt x="3242" y="2465"/>
                  </a:lnTo>
                  <a:lnTo>
                    <a:pt x="3235" y="2468"/>
                  </a:lnTo>
                  <a:lnTo>
                    <a:pt x="3229" y="2470"/>
                  </a:lnTo>
                  <a:lnTo>
                    <a:pt x="3223" y="2473"/>
                  </a:lnTo>
                  <a:lnTo>
                    <a:pt x="3217" y="2475"/>
                  </a:lnTo>
                  <a:lnTo>
                    <a:pt x="3211" y="2478"/>
                  </a:lnTo>
                  <a:lnTo>
                    <a:pt x="3204" y="2480"/>
                  </a:lnTo>
                  <a:lnTo>
                    <a:pt x="3198" y="2482"/>
                  </a:lnTo>
                  <a:lnTo>
                    <a:pt x="3191" y="2483"/>
                  </a:lnTo>
                  <a:lnTo>
                    <a:pt x="3184" y="2485"/>
                  </a:lnTo>
                  <a:lnTo>
                    <a:pt x="3178" y="2486"/>
                  </a:lnTo>
                  <a:lnTo>
                    <a:pt x="3171" y="2488"/>
                  </a:lnTo>
                  <a:lnTo>
                    <a:pt x="3164" y="2489"/>
                  </a:lnTo>
                  <a:lnTo>
                    <a:pt x="3157" y="2490"/>
                  </a:lnTo>
                  <a:lnTo>
                    <a:pt x="3151" y="2491"/>
                  </a:lnTo>
                  <a:lnTo>
                    <a:pt x="3144" y="2491"/>
                  </a:lnTo>
                  <a:lnTo>
                    <a:pt x="3139" y="2492"/>
                  </a:lnTo>
                  <a:close/>
                  <a:moveTo>
                    <a:pt x="3290" y="2435"/>
                  </a:moveTo>
                  <a:lnTo>
                    <a:pt x="3259" y="2396"/>
                  </a:lnTo>
                  <a:lnTo>
                    <a:pt x="3261" y="2394"/>
                  </a:lnTo>
                  <a:lnTo>
                    <a:pt x="3266" y="2391"/>
                  </a:lnTo>
                  <a:lnTo>
                    <a:pt x="3270" y="2387"/>
                  </a:lnTo>
                  <a:lnTo>
                    <a:pt x="3274" y="2384"/>
                  </a:lnTo>
                  <a:lnTo>
                    <a:pt x="3278" y="2380"/>
                  </a:lnTo>
                  <a:lnTo>
                    <a:pt x="3282" y="2376"/>
                  </a:lnTo>
                  <a:lnTo>
                    <a:pt x="3285" y="2372"/>
                  </a:lnTo>
                  <a:lnTo>
                    <a:pt x="3289" y="2368"/>
                  </a:lnTo>
                  <a:lnTo>
                    <a:pt x="3293" y="2364"/>
                  </a:lnTo>
                  <a:lnTo>
                    <a:pt x="3296" y="2360"/>
                  </a:lnTo>
                  <a:lnTo>
                    <a:pt x="3300" y="2356"/>
                  </a:lnTo>
                  <a:lnTo>
                    <a:pt x="3303" y="2352"/>
                  </a:lnTo>
                  <a:lnTo>
                    <a:pt x="3306" y="2347"/>
                  </a:lnTo>
                  <a:lnTo>
                    <a:pt x="3309" y="2343"/>
                  </a:lnTo>
                  <a:lnTo>
                    <a:pt x="3312" y="2338"/>
                  </a:lnTo>
                  <a:lnTo>
                    <a:pt x="3315" y="2334"/>
                  </a:lnTo>
                  <a:lnTo>
                    <a:pt x="3318" y="2329"/>
                  </a:lnTo>
                  <a:lnTo>
                    <a:pt x="3318" y="2329"/>
                  </a:lnTo>
                  <a:lnTo>
                    <a:pt x="3361" y="2353"/>
                  </a:lnTo>
                  <a:lnTo>
                    <a:pt x="3361" y="2354"/>
                  </a:lnTo>
                  <a:lnTo>
                    <a:pt x="3358" y="2359"/>
                  </a:lnTo>
                  <a:lnTo>
                    <a:pt x="3354" y="2365"/>
                  </a:lnTo>
                  <a:lnTo>
                    <a:pt x="3350" y="2371"/>
                  </a:lnTo>
                  <a:lnTo>
                    <a:pt x="3347" y="2376"/>
                  </a:lnTo>
                  <a:lnTo>
                    <a:pt x="3343" y="2381"/>
                  </a:lnTo>
                  <a:lnTo>
                    <a:pt x="3339" y="2387"/>
                  </a:lnTo>
                  <a:lnTo>
                    <a:pt x="3334" y="2392"/>
                  </a:lnTo>
                  <a:lnTo>
                    <a:pt x="3330" y="2397"/>
                  </a:lnTo>
                  <a:lnTo>
                    <a:pt x="3326" y="2402"/>
                  </a:lnTo>
                  <a:lnTo>
                    <a:pt x="3321" y="2407"/>
                  </a:lnTo>
                  <a:lnTo>
                    <a:pt x="3317" y="2411"/>
                  </a:lnTo>
                  <a:lnTo>
                    <a:pt x="3312" y="2416"/>
                  </a:lnTo>
                  <a:lnTo>
                    <a:pt x="3307" y="2420"/>
                  </a:lnTo>
                  <a:lnTo>
                    <a:pt x="3302" y="2425"/>
                  </a:lnTo>
                  <a:lnTo>
                    <a:pt x="3297" y="2429"/>
                  </a:lnTo>
                  <a:lnTo>
                    <a:pt x="3292" y="2433"/>
                  </a:lnTo>
                  <a:lnTo>
                    <a:pt x="3290" y="2435"/>
                  </a:lnTo>
                  <a:close/>
                  <a:moveTo>
                    <a:pt x="3384" y="2303"/>
                  </a:moveTo>
                  <a:lnTo>
                    <a:pt x="3336" y="2289"/>
                  </a:lnTo>
                  <a:lnTo>
                    <a:pt x="3338" y="2284"/>
                  </a:lnTo>
                  <a:lnTo>
                    <a:pt x="3339" y="2279"/>
                  </a:lnTo>
                  <a:lnTo>
                    <a:pt x="3341" y="2273"/>
                  </a:lnTo>
                  <a:lnTo>
                    <a:pt x="3342" y="2268"/>
                  </a:lnTo>
                  <a:lnTo>
                    <a:pt x="3343" y="2262"/>
                  </a:lnTo>
                  <a:lnTo>
                    <a:pt x="3344" y="2257"/>
                  </a:lnTo>
                  <a:lnTo>
                    <a:pt x="3345" y="2251"/>
                  </a:lnTo>
                  <a:lnTo>
                    <a:pt x="3346" y="2246"/>
                  </a:lnTo>
                  <a:lnTo>
                    <a:pt x="3347" y="2240"/>
                  </a:lnTo>
                  <a:lnTo>
                    <a:pt x="3347" y="2234"/>
                  </a:lnTo>
                  <a:lnTo>
                    <a:pt x="3348" y="2229"/>
                  </a:lnTo>
                  <a:lnTo>
                    <a:pt x="3348" y="2223"/>
                  </a:lnTo>
                  <a:lnTo>
                    <a:pt x="3348" y="2217"/>
                  </a:lnTo>
                  <a:lnTo>
                    <a:pt x="3348" y="2198"/>
                  </a:lnTo>
                  <a:lnTo>
                    <a:pt x="3397" y="2198"/>
                  </a:lnTo>
                  <a:lnTo>
                    <a:pt x="3397" y="2217"/>
                  </a:lnTo>
                  <a:lnTo>
                    <a:pt x="3397" y="2224"/>
                  </a:lnTo>
                  <a:lnTo>
                    <a:pt x="3397" y="2231"/>
                  </a:lnTo>
                  <a:lnTo>
                    <a:pt x="3397" y="2238"/>
                  </a:lnTo>
                  <a:lnTo>
                    <a:pt x="3396" y="2245"/>
                  </a:lnTo>
                  <a:lnTo>
                    <a:pt x="3395" y="2252"/>
                  </a:lnTo>
                  <a:lnTo>
                    <a:pt x="3394" y="2259"/>
                  </a:lnTo>
                  <a:lnTo>
                    <a:pt x="3393" y="2266"/>
                  </a:lnTo>
                  <a:lnTo>
                    <a:pt x="3392" y="2272"/>
                  </a:lnTo>
                  <a:lnTo>
                    <a:pt x="3390" y="2279"/>
                  </a:lnTo>
                  <a:lnTo>
                    <a:pt x="3389" y="2286"/>
                  </a:lnTo>
                  <a:lnTo>
                    <a:pt x="3387" y="2292"/>
                  </a:lnTo>
                  <a:lnTo>
                    <a:pt x="3385" y="2299"/>
                  </a:lnTo>
                  <a:lnTo>
                    <a:pt x="3384" y="2303"/>
                  </a:lnTo>
                  <a:close/>
                  <a:moveTo>
                    <a:pt x="3397" y="2148"/>
                  </a:moveTo>
                  <a:lnTo>
                    <a:pt x="3348" y="2148"/>
                  </a:lnTo>
                  <a:lnTo>
                    <a:pt x="3348" y="2049"/>
                  </a:lnTo>
                  <a:lnTo>
                    <a:pt x="3397" y="2049"/>
                  </a:lnTo>
                  <a:lnTo>
                    <a:pt x="3397" y="2148"/>
                  </a:lnTo>
                  <a:close/>
                  <a:moveTo>
                    <a:pt x="3397" y="2000"/>
                  </a:moveTo>
                  <a:lnTo>
                    <a:pt x="3348" y="2000"/>
                  </a:lnTo>
                  <a:lnTo>
                    <a:pt x="3348" y="1900"/>
                  </a:lnTo>
                  <a:lnTo>
                    <a:pt x="3397" y="1900"/>
                  </a:lnTo>
                  <a:lnTo>
                    <a:pt x="3397" y="2000"/>
                  </a:lnTo>
                  <a:close/>
                  <a:moveTo>
                    <a:pt x="3397" y="1851"/>
                  </a:moveTo>
                  <a:lnTo>
                    <a:pt x="3348" y="1851"/>
                  </a:lnTo>
                  <a:lnTo>
                    <a:pt x="3348" y="1751"/>
                  </a:lnTo>
                  <a:lnTo>
                    <a:pt x="3397" y="1751"/>
                  </a:lnTo>
                  <a:lnTo>
                    <a:pt x="3397" y="1851"/>
                  </a:lnTo>
                  <a:close/>
                  <a:moveTo>
                    <a:pt x="3397" y="1702"/>
                  </a:moveTo>
                  <a:lnTo>
                    <a:pt x="3348" y="1702"/>
                  </a:lnTo>
                  <a:lnTo>
                    <a:pt x="3348" y="1603"/>
                  </a:lnTo>
                  <a:lnTo>
                    <a:pt x="3397" y="1603"/>
                  </a:lnTo>
                  <a:lnTo>
                    <a:pt x="3397" y="1702"/>
                  </a:lnTo>
                  <a:close/>
                  <a:moveTo>
                    <a:pt x="3397" y="1553"/>
                  </a:moveTo>
                  <a:lnTo>
                    <a:pt x="3348" y="1553"/>
                  </a:lnTo>
                  <a:lnTo>
                    <a:pt x="3348" y="1454"/>
                  </a:lnTo>
                  <a:lnTo>
                    <a:pt x="3397" y="1454"/>
                  </a:lnTo>
                  <a:lnTo>
                    <a:pt x="3397" y="1553"/>
                  </a:lnTo>
                  <a:close/>
                  <a:moveTo>
                    <a:pt x="3397" y="1404"/>
                  </a:moveTo>
                  <a:lnTo>
                    <a:pt x="3348" y="1404"/>
                  </a:lnTo>
                  <a:lnTo>
                    <a:pt x="3348" y="1305"/>
                  </a:lnTo>
                  <a:lnTo>
                    <a:pt x="3397" y="1305"/>
                  </a:lnTo>
                  <a:lnTo>
                    <a:pt x="3397" y="1404"/>
                  </a:lnTo>
                  <a:close/>
                  <a:moveTo>
                    <a:pt x="3397" y="1255"/>
                  </a:moveTo>
                  <a:lnTo>
                    <a:pt x="3348" y="1255"/>
                  </a:lnTo>
                  <a:lnTo>
                    <a:pt x="3348" y="1156"/>
                  </a:lnTo>
                  <a:lnTo>
                    <a:pt x="3397" y="1156"/>
                  </a:lnTo>
                  <a:lnTo>
                    <a:pt x="3397" y="1255"/>
                  </a:lnTo>
                  <a:close/>
                  <a:moveTo>
                    <a:pt x="3413" y="1158"/>
                  </a:moveTo>
                  <a:lnTo>
                    <a:pt x="3401" y="1110"/>
                  </a:lnTo>
                  <a:lnTo>
                    <a:pt x="3403" y="1109"/>
                  </a:lnTo>
                  <a:lnTo>
                    <a:pt x="3414" y="1106"/>
                  </a:lnTo>
                  <a:lnTo>
                    <a:pt x="3426" y="1103"/>
                  </a:lnTo>
                  <a:lnTo>
                    <a:pt x="3437" y="1099"/>
                  </a:lnTo>
                  <a:lnTo>
                    <a:pt x="3448" y="1096"/>
                  </a:lnTo>
                  <a:lnTo>
                    <a:pt x="3459" y="1092"/>
                  </a:lnTo>
                  <a:lnTo>
                    <a:pt x="3470" y="1088"/>
                  </a:lnTo>
                  <a:lnTo>
                    <a:pt x="3481" y="1083"/>
                  </a:lnTo>
                  <a:lnTo>
                    <a:pt x="3490" y="1079"/>
                  </a:lnTo>
                  <a:lnTo>
                    <a:pt x="3511" y="1124"/>
                  </a:lnTo>
                  <a:lnTo>
                    <a:pt x="3500" y="1129"/>
                  </a:lnTo>
                  <a:lnTo>
                    <a:pt x="3488" y="1134"/>
                  </a:lnTo>
                  <a:lnTo>
                    <a:pt x="3476" y="1138"/>
                  </a:lnTo>
                  <a:lnTo>
                    <a:pt x="3464" y="1143"/>
                  </a:lnTo>
                  <a:lnTo>
                    <a:pt x="3452" y="1147"/>
                  </a:lnTo>
                  <a:lnTo>
                    <a:pt x="3440" y="1150"/>
                  </a:lnTo>
                  <a:lnTo>
                    <a:pt x="3428" y="1154"/>
                  </a:lnTo>
                  <a:lnTo>
                    <a:pt x="3415" y="1157"/>
                  </a:lnTo>
                  <a:lnTo>
                    <a:pt x="3413" y="1158"/>
                  </a:lnTo>
                  <a:close/>
                  <a:moveTo>
                    <a:pt x="3557" y="1101"/>
                  </a:moveTo>
                  <a:lnTo>
                    <a:pt x="3533" y="1058"/>
                  </a:lnTo>
                  <a:lnTo>
                    <a:pt x="3533" y="1058"/>
                  </a:lnTo>
                  <a:lnTo>
                    <a:pt x="3543" y="1052"/>
                  </a:lnTo>
                  <a:lnTo>
                    <a:pt x="3553" y="1046"/>
                  </a:lnTo>
                  <a:lnTo>
                    <a:pt x="3562" y="1040"/>
                  </a:lnTo>
                  <a:lnTo>
                    <a:pt x="3572" y="1033"/>
                  </a:lnTo>
                  <a:lnTo>
                    <a:pt x="3581" y="1027"/>
                  </a:lnTo>
                  <a:lnTo>
                    <a:pt x="3591" y="1020"/>
                  </a:lnTo>
                  <a:lnTo>
                    <a:pt x="3600" y="1013"/>
                  </a:lnTo>
                  <a:lnTo>
                    <a:pt x="3609" y="1006"/>
                  </a:lnTo>
                  <a:lnTo>
                    <a:pt x="3611" y="1005"/>
                  </a:lnTo>
                  <a:lnTo>
                    <a:pt x="3643" y="1043"/>
                  </a:lnTo>
                  <a:lnTo>
                    <a:pt x="3640" y="1045"/>
                  </a:lnTo>
                  <a:lnTo>
                    <a:pt x="3630" y="1052"/>
                  </a:lnTo>
                  <a:lnTo>
                    <a:pt x="3620" y="1060"/>
                  </a:lnTo>
                  <a:lnTo>
                    <a:pt x="3610" y="1067"/>
                  </a:lnTo>
                  <a:lnTo>
                    <a:pt x="3600" y="1075"/>
                  </a:lnTo>
                  <a:lnTo>
                    <a:pt x="3589" y="1081"/>
                  </a:lnTo>
                  <a:lnTo>
                    <a:pt x="3579" y="1088"/>
                  </a:lnTo>
                  <a:lnTo>
                    <a:pt x="3568" y="1095"/>
                  </a:lnTo>
                  <a:lnTo>
                    <a:pt x="3557" y="1101"/>
                  </a:lnTo>
                  <a:lnTo>
                    <a:pt x="3557" y="1101"/>
                  </a:lnTo>
                  <a:close/>
                  <a:moveTo>
                    <a:pt x="3681" y="1008"/>
                  </a:moveTo>
                  <a:lnTo>
                    <a:pt x="3646" y="973"/>
                  </a:lnTo>
                  <a:lnTo>
                    <a:pt x="3652" y="968"/>
                  </a:lnTo>
                  <a:lnTo>
                    <a:pt x="3660" y="960"/>
                  </a:lnTo>
                  <a:lnTo>
                    <a:pt x="3667" y="951"/>
                  </a:lnTo>
                  <a:lnTo>
                    <a:pt x="3675" y="943"/>
                  </a:lnTo>
                  <a:lnTo>
                    <a:pt x="3683" y="934"/>
                  </a:lnTo>
                  <a:lnTo>
                    <a:pt x="3690" y="925"/>
                  </a:lnTo>
                  <a:lnTo>
                    <a:pt x="3697" y="916"/>
                  </a:lnTo>
                  <a:lnTo>
                    <a:pt x="3704" y="907"/>
                  </a:lnTo>
                  <a:lnTo>
                    <a:pt x="3708" y="901"/>
                  </a:lnTo>
                  <a:lnTo>
                    <a:pt x="3749" y="930"/>
                  </a:lnTo>
                  <a:lnTo>
                    <a:pt x="3744" y="936"/>
                  </a:lnTo>
                  <a:lnTo>
                    <a:pt x="3736" y="946"/>
                  </a:lnTo>
                  <a:lnTo>
                    <a:pt x="3729" y="956"/>
                  </a:lnTo>
                  <a:lnTo>
                    <a:pt x="3721" y="966"/>
                  </a:lnTo>
                  <a:lnTo>
                    <a:pt x="3712" y="975"/>
                  </a:lnTo>
                  <a:lnTo>
                    <a:pt x="3704" y="985"/>
                  </a:lnTo>
                  <a:lnTo>
                    <a:pt x="3695" y="994"/>
                  </a:lnTo>
                  <a:lnTo>
                    <a:pt x="3687" y="1003"/>
                  </a:lnTo>
                  <a:lnTo>
                    <a:pt x="3681" y="1008"/>
                  </a:lnTo>
                  <a:close/>
                  <a:moveTo>
                    <a:pt x="3777" y="886"/>
                  </a:moveTo>
                  <a:lnTo>
                    <a:pt x="3734" y="861"/>
                  </a:lnTo>
                  <a:lnTo>
                    <a:pt x="3736" y="859"/>
                  </a:lnTo>
                  <a:lnTo>
                    <a:pt x="3741" y="849"/>
                  </a:lnTo>
                  <a:lnTo>
                    <a:pt x="3747" y="839"/>
                  </a:lnTo>
                  <a:lnTo>
                    <a:pt x="3752" y="828"/>
                  </a:lnTo>
                  <a:lnTo>
                    <a:pt x="3757" y="818"/>
                  </a:lnTo>
                  <a:lnTo>
                    <a:pt x="3762" y="807"/>
                  </a:lnTo>
                  <a:lnTo>
                    <a:pt x="3767" y="797"/>
                  </a:lnTo>
                  <a:lnTo>
                    <a:pt x="3771" y="786"/>
                  </a:lnTo>
                  <a:lnTo>
                    <a:pt x="3775" y="776"/>
                  </a:lnTo>
                  <a:lnTo>
                    <a:pt x="3822" y="793"/>
                  </a:lnTo>
                  <a:lnTo>
                    <a:pt x="3817" y="804"/>
                  </a:lnTo>
                  <a:lnTo>
                    <a:pt x="3812" y="816"/>
                  </a:lnTo>
                  <a:lnTo>
                    <a:pt x="3807" y="828"/>
                  </a:lnTo>
                  <a:lnTo>
                    <a:pt x="3802" y="839"/>
                  </a:lnTo>
                  <a:lnTo>
                    <a:pt x="3797" y="851"/>
                  </a:lnTo>
                  <a:lnTo>
                    <a:pt x="3791" y="862"/>
                  </a:lnTo>
                  <a:lnTo>
                    <a:pt x="3785" y="873"/>
                  </a:lnTo>
                  <a:lnTo>
                    <a:pt x="3778" y="884"/>
                  </a:lnTo>
                  <a:lnTo>
                    <a:pt x="3777" y="886"/>
                  </a:lnTo>
                  <a:close/>
                  <a:moveTo>
                    <a:pt x="3838" y="744"/>
                  </a:moveTo>
                  <a:lnTo>
                    <a:pt x="3790" y="731"/>
                  </a:lnTo>
                  <a:lnTo>
                    <a:pt x="3790" y="730"/>
                  </a:lnTo>
                  <a:lnTo>
                    <a:pt x="3793" y="719"/>
                  </a:lnTo>
                  <a:lnTo>
                    <a:pt x="3796" y="708"/>
                  </a:lnTo>
                  <a:lnTo>
                    <a:pt x="3798" y="696"/>
                  </a:lnTo>
                  <a:lnTo>
                    <a:pt x="3800" y="684"/>
                  </a:lnTo>
                  <a:lnTo>
                    <a:pt x="3802" y="672"/>
                  </a:lnTo>
                  <a:lnTo>
                    <a:pt x="3804" y="661"/>
                  </a:lnTo>
                  <a:lnTo>
                    <a:pt x="3806" y="649"/>
                  </a:lnTo>
                  <a:lnTo>
                    <a:pt x="3807" y="638"/>
                  </a:lnTo>
                  <a:lnTo>
                    <a:pt x="3856" y="642"/>
                  </a:lnTo>
                  <a:lnTo>
                    <a:pt x="3855" y="654"/>
                  </a:lnTo>
                  <a:lnTo>
                    <a:pt x="3853" y="667"/>
                  </a:lnTo>
                  <a:lnTo>
                    <a:pt x="3851" y="680"/>
                  </a:lnTo>
                  <a:lnTo>
                    <a:pt x="3849" y="693"/>
                  </a:lnTo>
                  <a:lnTo>
                    <a:pt x="3847" y="706"/>
                  </a:lnTo>
                  <a:lnTo>
                    <a:pt x="3844" y="719"/>
                  </a:lnTo>
                  <a:lnTo>
                    <a:pt x="3841" y="731"/>
                  </a:lnTo>
                  <a:lnTo>
                    <a:pt x="3838" y="744"/>
                  </a:lnTo>
                  <a:lnTo>
                    <a:pt x="3838" y="744"/>
                  </a:lnTo>
                  <a:close/>
                  <a:moveTo>
                    <a:pt x="3859" y="590"/>
                  </a:moveTo>
                  <a:lnTo>
                    <a:pt x="3809" y="590"/>
                  </a:lnTo>
                  <a:lnTo>
                    <a:pt x="3809" y="588"/>
                  </a:lnTo>
                  <a:lnTo>
                    <a:pt x="3809" y="581"/>
                  </a:lnTo>
                  <a:lnTo>
                    <a:pt x="3809" y="574"/>
                  </a:lnTo>
                  <a:lnTo>
                    <a:pt x="3809" y="567"/>
                  </a:lnTo>
                  <a:lnTo>
                    <a:pt x="3808" y="560"/>
                  </a:lnTo>
                  <a:lnTo>
                    <a:pt x="3808" y="553"/>
                  </a:lnTo>
                  <a:lnTo>
                    <a:pt x="3807" y="546"/>
                  </a:lnTo>
                  <a:lnTo>
                    <a:pt x="3807" y="539"/>
                  </a:lnTo>
                  <a:lnTo>
                    <a:pt x="3806" y="532"/>
                  </a:lnTo>
                  <a:lnTo>
                    <a:pt x="3805" y="526"/>
                  </a:lnTo>
                  <a:lnTo>
                    <a:pt x="3805" y="519"/>
                  </a:lnTo>
                  <a:lnTo>
                    <a:pt x="3804" y="512"/>
                  </a:lnTo>
                  <a:lnTo>
                    <a:pt x="3803" y="506"/>
                  </a:lnTo>
                  <a:lnTo>
                    <a:pt x="3802" y="499"/>
                  </a:lnTo>
                  <a:lnTo>
                    <a:pt x="3801" y="496"/>
                  </a:lnTo>
                  <a:lnTo>
                    <a:pt x="3850" y="487"/>
                  </a:lnTo>
                  <a:lnTo>
                    <a:pt x="3851" y="491"/>
                  </a:lnTo>
                  <a:lnTo>
                    <a:pt x="3852" y="498"/>
                  </a:lnTo>
                  <a:lnTo>
                    <a:pt x="3853" y="505"/>
                  </a:lnTo>
                  <a:lnTo>
                    <a:pt x="3854" y="513"/>
                  </a:lnTo>
                  <a:lnTo>
                    <a:pt x="3855" y="520"/>
                  </a:lnTo>
                  <a:lnTo>
                    <a:pt x="3856" y="527"/>
                  </a:lnTo>
                  <a:lnTo>
                    <a:pt x="3856" y="535"/>
                  </a:lnTo>
                  <a:lnTo>
                    <a:pt x="3857" y="542"/>
                  </a:lnTo>
                  <a:lnTo>
                    <a:pt x="3857" y="550"/>
                  </a:lnTo>
                  <a:lnTo>
                    <a:pt x="3858" y="557"/>
                  </a:lnTo>
                  <a:lnTo>
                    <a:pt x="3858" y="565"/>
                  </a:lnTo>
                  <a:lnTo>
                    <a:pt x="3858" y="572"/>
                  </a:lnTo>
                  <a:lnTo>
                    <a:pt x="3859" y="580"/>
                  </a:lnTo>
                  <a:lnTo>
                    <a:pt x="3859" y="588"/>
                  </a:lnTo>
                  <a:lnTo>
                    <a:pt x="3859" y="590"/>
                  </a:lnTo>
                  <a:close/>
                  <a:moveTo>
                    <a:pt x="3839" y="436"/>
                  </a:moveTo>
                  <a:lnTo>
                    <a:pt x="3791" y="449"/>
                  </a:lnTo>
                  <a:lnTo>
                    <a:pt x="3790" y="447"/>
                  </a:lnTo>
                  <a:lnTo>
                    <a:pt x="3789" y="440"/>
                  </a:lnTo>
                  <a:lnTo>
                    <a:pt x="3787" y="434"/>
                  </a:lnTo>
                  <a:lnTo>
                    <a:pt x="3785" y="428"/>
                  </a:lnTo>
                  <a:lnTo>
                    <a:pt x="3783" y="421"/>
                  </a:lnTo>
                  <a:lnTo>
                    <a:pt x="3781" y="415"/>
                  </a:lnTo>
                  <a:lnTo>
                    <a:pt x="3779" y="409"/>
                  </a:lnTo>
                  <a:lnTo>
                    <a:pt x="3776" y="403"/>
                  </a:lnTo>
                  <a:lnTo>
                    <a:pt x="3774" y="396"/>
                  </a:lnTo>
                  <a:lnTo>
                    <a:pt x="3772" y="390"/>
                  </a:lnTo>
                  <a:lnTo>
                    <a:pt x="3769" y="384"/>
                  </a:lnTo>
                  <a:lnTo>
                    <a:pt x="3767" y="378"/>
                  </a:lnTo>
                  <a:lnTo>
                    <a:pt x="3764" y="372"/>
                  </a:lnTo>
                  <a:lnTo>
                    <a:pt x="3761" y="366"/>
                  </a:lnTo>
                  <a:lnTo>
                    <a:pt x="3759" y="360"/>
                  </a:lnTo>
                  <a:lnTo>
                    <a:pt x="3804" y="339"/>
                  </a:lnTo>
                  <a:lnTo>
                    <a:pt x="3807" y="346"/>
                  </a:lnTo>
                  <a:lnTo>
                    <a:pt x="3810" y="352"/>
                  </a:lnTo>
                  <a:lnTo>
                    <a:pt x="3812" y="359"/>
                  </a:lnTo>
                  <a:lnTo>
                    <a:pt x="3815" y="365"/>
                  </a:lnTo>
                  <a:lnTo>
                    <a:pt x="3818" y="372"/>
                  </a:lnTo>
                  <a:lnTo>
                    <a:pt x="3820" y="379"/>
                  </a:lnTo>
                  <a:lnTo>
                    <a:pt x="3823" y="385"/>
                  </a:lnTo>
                  <a:lnTo>
                    <a:pt x="3825" y="392"/>
                  </a:lnTo>
                  <a:lnTo>
                    <a:pt x="3828" y="399"/>
                  </a:lnTo>
                  <a:lnTo>
                    <a:pt x="3830" y="406"/>
                  </a:lnTo>
                  <a:lnTo>
                    <a:pt x="3832" y="413"/>
                  </a:lnTo>
                  <a:lnTo>
                    <a:pt x="3834" y="420"/>
                  </a:lnTo>
                  <a:lnTo>
                    <a:pt x="3836" y="427"/>
                  </a:lnTo>
                  <a:lnTo>
                    <a:pt x="3838" y="434"/>
                  </a:lnTo>
                  <a:lnTo>
                    <a:pt x="3839" y="436"/>
                  </a:lnTo>
                  <a:close/>
                  <a:moveTo>
                    <a:pt x="3780" y="293"/>
                  </a:moveTo>
                  <a:lnTo>
                    <a:pt x="3737" y="318"/>
                  </a:lnTo>
                  <a:lnTo>
                    <a:pt x="3734" y="314"/>
                  </a:lnTo>
                  <a:lnTo>
                    <a:pt x="3731" y="309"/>
                  </a:lnTo>
                  <a:lnTo>
                    <a:pt x="3724" y="298"/>
                  </a:lnTo>
                  <a:lnTo>
                    <a:pt x="3717" y="287"/>
                  </a:lnTo>
                  <a:lnTo>
                    <a:pt x="3710" y="276"/>
                  </a:lnTo>
                  <a:lnTo>
                    <a:pt x="3702" y="266"/>
                  </a:lnTo>
                  <a:lnTo>
                    <a:pt x="3694" y="255"/>
                  </a:lnTo>
                  <a:lnTo>
                    <a:pt x="3686" y="245"/>
                  </a:lnTo>
                  <a:lnTo>
                    <a:pt x="3682" y="241"/>
                  </a:lnTo>
                  <a:lnTo>
                    <a:pt x="3720" y="208"/>
                  </a:lnTo>
                  <a:lnTo>
                    <a:pt x="3724" y="214"/>
                  </a:lnTo>
                  <a:lnTo>
                    <a:pt x="3733" y="225"/>
                  </a:lnTo>
                  <a:lnTo>
                    <a:pt x="3742" y="236"/>
                  </a:lnTo>
                  <a:lnTo>
                    <a:pt x="3750" y="247"/>
                  </a:lnTo>
                  <a:lnTo>
                    <a:pt x="3758" y="259"/>
                  </a:lnTo>
                  <a:lnTo>
                    <a:pt x="3766" y="271"/>
                  </a:lnTo>
                  <a:lnTo>
                    <a:pt x="3773" y="283"/>
                  </a:lnTo>
                  <a:lnTo>
                    <a:pt x="3777" y="289"/>
                  </a:lnTo>
                  <a:lnTo>
                    <a:pt x="3780" y="293"/>
                  </a:lnTo>
                  <a:close/>
                  <a:moveTo>
                    <a:pt x="3685" y="170"/>
                  </a:moveTo>
                  <a:lnTo>
                    <a:pt x="3650" y="206"/>
                  </a:lnTo>
                  <a:lnTo>
                    <a:pt x="3642" y="198"/>
                  </a:lnTo>
                  <a:lnTo>
                    <a:pt x="3633" y="189"/>
                  </a:lnTo>
                  <a:lnTo>
                    <a:pt x="3623" y="181"/>
                  </a:lnTo>
                  <a:lnTo>
                    <a:pt x="3613" y="172"/>
                  </a:lnTo>
                  <a:lnTo>
                    <a:pt x="3603" y="164"/>
                  </a:lnTo>
                  <a:lnTo>
                    <a:pt x="3593" y="156"/>
                  </a:lnTo>
                  <a:lnTo>
                    <a:pt x="3582" y="149"/>
                  </a:lnTo>
                  <a:lnTo>
                    <a:pt x="3578" y="145"/>
                  </a:lnTo>
                  <a:lnTo>
                    <a:pt x="3605" y="104"/>
                  </a:lnTo>
                  <a:lnTo>
                    <a:pt x="3611" y="108"/>
                  </a:lnTo>
                  <a:lnTo>
                    <a:pt x="3623" y="117"/>
                  </a:lnTo>
                  <a:lnTo>
                    <a:pt x="3634" y="125"/>
                  </a:lnTo>
                  <a:lnTo>
                    <a:pt x="3645" y="134"/>
                  </a:lnTo>
                  <a:lnTo>
                    <a:pt x="3656" y="143"/>
                  </a:lnTo>
                  <a:lnTo>
                    <a:pt x="3666" y="153"/>
                  </a:lnTo>
                  <a:lnTo>
                    <a:pt x="3676" y="162"/>
                  </a:lnTo>
                  <a:lnTo>
                    <a:pt x="3685" y="170"/>
                  </a:lnTo>
                  <a:close/>
                  <a:moveTo>
                    <a:pt x="3562" y="77"/>
                  </a:moveTo>
                  <a:lnTo>
                    <a:pt x="3537" y="120"/>
                  </a:lnTo>
                  <a:lnTo>
                    <a:pt x="3533" y="118"/>
                  </a:lnTo>
                  <a:lnTo>
                    <a:pt x="3527" y="114"/>
                  </a:lnTo>
                  <a:lnTo>
                    <a:pt x="3522" y="111"/>
                  </a:lnTo>
                  <a:lnTo>
                    <a:pt x="3516" y="108"/>
                  </a:lnTo>
                  <a:lnTo>
                    <a:pt x="3510" y="105"/>
                  </a:lnTo>
                  <a:lnTo>
                    <a:pt x="3504" y="103"/>
                  </a:lnTo>
                  <a:lnTo>
                    <a:pt x="3498" y="100"/>
                  </a:lnTo>
                  <a:lnTo>
                    <a:pt x="3492" y="97"/>
                  </a:lnTo>
                  <a:lnTo>
                    <a:pt x="3486" y="94"/>
                  </a:lnTo>
                  <a:lnTo>
                    <a:pt x="3480" y="92"/>
                  </a:lnTo>
                  <a:lnTo>
                    <a:pt x="3474" y="89"/>
                  </a:lnTo>
                  <a:lnTo>
                    <a:pt x="3468" y="87"/>
                  </a:lnTo>
                  <a:lnTo>
                    <a:pt x="3462" y="84"/>
                  </a:lnTo>
                  <a:lnTo>
                    <a:pt x="3456" y="82"/>
                  </a:lnTo>
                  <a:lnTo>
                    <a:pt x="3451" y="80"/>
                  </a:lnTo>
                  <a:lnTo>
                    <a:pt x="3468" y="34"/>
                  </a:lnTo>
                  <a:lnTo>
                    <a:pt x="3473" y="36"/>
                  </a:lnTo>
                  <a:lnTo>
                    <a:pt x="3480" y="38"/>
                  </a:lnTo>
                  <a:lnTo>
                    <a:pt x="3486" y="41"/>
                  </a:lnTo>
                  <a:lnTo>
                    <a:pt x="3493" y="43"/>
                  </a:lnTo>
                  <a:lnTo>
                    <a:pt x="3500" y="46"/>
                  </a:lnTo>
                  <a:lnTo>
                    <a:pt x="3506" y="49"/>
                  </a:lnTo>
                  <a:lnTo>
                    <a:pt x="3513" y="52"/>
                  </a:lnTo>
                  <a:lnTo>
                    <a:pt x="3519" y="55"/>
                  </a:lnTo>
                  <a:lnTo>
                    <a:pt x="3526" y="58"/>
                  </a:lnTo>
                  <a:lnTo>
                    <a:pt x="3532" y="61"/>
                  </a:lnTo>
                  <a:lnTo>
                    <a:pt x="3538" y="64"/>
                  </a:lnTo>
                  <a:lnTo>
                    <a:pt x="3545" y="67"/>
                  </a:lnTo>
                  <a:lnTo>
                    <a:pt x="3551" y="71"/>
                  </a:lnTo>
                  <a:lnTo>
                    <a:pt x="3557" y="74"/>
                  </a:lnTo>
                  <a:lnTo>
                    <a:pt x="3562" y="77"/>
                  </a:lnTo>
                  <a:close/>
                  <a:moveTo>
                    <a:pt x="3418" y="18"/>
                  </a:moveTo>
                  <a:lnTo>
                    <a:pt x="3406" y="66"/>
                  </a:lnTo>
                  <a:lnTo>
                    <a:pt x="3405" y="66"/>
                  </a:lnTo>
                  <a:lnTo>
                    <a:pt x="3399" y="65"/>
                  </a:lnTo>
                  <a:lnTo>
                    <a:pt x="3392" y="63"/>
                  </a:lnTo>
                  <a:lnTo>
                    <a:pt x="3386" y="62"/>
                  </a:lnTo>
                  <a:lnTo>
                    <a:pt x="3379" y="60"/>
                  </a:lnTo>
                  <a:lnTo>
                    <a:pt x="3373" y="59"/>
                  </a:lnTo>
                  <a:lnTo>
                    <a:pt x="3366" y="58"/>
                  </a:lnTo>
                  <a:lnTo>
                    <a:pt x="3360" y="57"/>
                  </a:lnTo>
                  <a:lnTo>
                    <a:pt x="3353" y="56"/>
                  </a:lnTo>
                  <a:lnTo>
                    <a:pt x="3346" y="55"/>
                  </a:lnTo>
                  <a:lnTo>
                    <a:pt x="3339" y="54"/>
                  </a:lnTo>
                  <a:lnTo>
                    <a:pt x="3333" y="53"/>
                  </a:lnTo>
                  <a:lnTo>
                    <a:pt x="3326" y="52"/>
                  </a:lnTo>
                  <a:lnTo>
                    <a:pt x="3319" y="52"/>
                  </a:lnTo>
                  <a:lnTo>
                    <a:pt x="3312" y="51"/>
                  </a:lnTo>
                  <a:lnTo>
                    <a:pt x="3313" y="51"/>
                  </a:lnTo>
                  <a:lnTo>
                    <a:pt x="3316" y="2"/>
                  </a:lnTo>
                  <a:lnTo>
                    <a:pt x="3316" y="2"/>
                  </a:lnTo>
                  <a:lnTo>
                    <a:pt x="3324" y="2"/>
                  </a:lnTo>
                  <a:lnTo>
                    <a:pt x="3331" y="3"/>
                  </a:lnTo>
                  <a:lnTo>
                    <a:pt x="3338" y="4"/>
                  </a:lnTo>
                  <a:lnTo>
                    <a:pt x="3346" y="5"/>
                  </a:lnTo>
                  <a:lnTo>
                    <a:pt x="3353" y="6"/>
                  </a:lnTo>
                  <a:lnTo>
                    <a:pt x="3360" y="7"/>
                  </a:lnTo>
                  <a:lnTo>
                    <a:pt x="3368" y="8"/>
                  </a:lnTo>
                  <a:lnTo>
                    <a:pt x="3375" y="9"/>
                  </a:lnTo>
                  <a:lnTo>
                    <a:pt x="3382" y="10"/>
                  </a:lnTo>
                  <a:lnTo>
                    <a:pt x="3389" y="12"/>
                  </a:lnTo>
                  <a:lnTo>
                    <a:pt x="3396" y="13"/>
                  </a:lnTo>
                  <a:lnTo>
                    <a:pt x="3404" y="15"/>
                  </a:lnTo>
                  <a:lnTo>
                    <a:pt x="3411" y="17"/>
                  </a:lnTo>
                  <a:lnTo>
                    <a:pt x="3418" y="18"/>
                  </a:lnTo>
                  <a:lnTo>
                    <a:pt x="3418" y="18"/>
                  </a:lnTo>
                  <a:close/>
                  <a:moveTo>
                    <a:pt x="3264" y="0"/>
                  </a:moveTo>
                  <a:lnTo>
                    <a:pt x="3265" y="50"/>
                  </a:lnTo>
                  <a:lnTo>
                    <a:pt x="3258" y="50"/>
                  </a:lnTo>
                  <a:lnTo>
                    <a:pt x="3246" y="50"/>
                  </a:lnTo>
                  <a:lnTo>
                    <a:pt x="3234" y="51"/>
                  </a:lnTo>
                  <a:lnTo>
                    <a:pt x="3221" y="52"/>
                  </a:lnTo>
                  <a:lnTo>
                    <a:pt x="3209" y="53"/>
                  </a:lnTo>
                  <a:lnTo>
                    <a:pt x="3197" y="55"/>
                  </a:lnTo>
                  <a:lnTo>
                    <a:pt x="3185" y="56"/>
                  </a:lnTo>
                  <a:lnTo>
                    <a:pt x="3173" y="58"/>
                  </a:lnTo>
                  <a:lnTo>
                    <a:pt x="3171" y="59"/>
                  </a:lnTo>
                  <a:lnTo>
                    <a:pt x="3161" y="10"/>
                  </a:lnTo>
                  <a:lnTo>
                    <a:pt x="3164" y="10"/>
                  </a:lnTo>
                  <a:lnTo>
                    <a:pt x="3177" y="7"/>
                  </a:lnTo>
                  <a:lnTo>
                    <a:pt x="3190" y="5"/>
                  </a:lnTo>
                  <a:lnTo>
                    <a:pt x="3203" y="4"/>
                  </a:lnTo>
                  <a:lnTo>
                    <a:pt x="3217" y="2"/>
                  </a:lnTo>
                  <a:lnTo>
                    <a:pt x="3230" y="1"/>
                  </a:lnTo>
                  <a:lnTo>
                    <a:pt x="3244" y="0"/>
                  </a:lnTo>
                  <a:lnTo>
                    <a:pt x="3257" y="0"/>
                  </a:lnTo>
                  <a:lnTo>
                    <a:pt x="3264" y="0"/>
                  </a:lnTo>
                  <a:close/>
                  <a:moveTo>
                    <a:pt x="3110" y="22"/>
                  </a:moveTo>
                  <a:lnTo>
                    <a:pt x="3125" y="70"/>
                  </a:lnTo>
                  <a:lnTo>
                    <a:pt x="3115" y="73"/>
                  </a:lnTo>
                  <a:lnTo>
                    <a:pt x="3103" y="76"/>
                  </a:lnTo>
                  <a:lnTo>
                    <a:pt x="3092" y="80"/>
                  </a:lnTo>
                  <a:lnTo>
                    <a:pt x="3081" y="84"/>
                  </a:lnTo>
                  <a:lnTo>
                    <a:pt x="3070" y="88"/>
                  </a:lnTo>
                  <a:lnTo>
                    <a:pt x="3059" y="93"/>
                  </a:lnTo>
                  <a:lnTo>
                    <a:pt x="3048" y="98"/>
                  </a:lnTo>
                  <a:lnTo>
                    <a:pt x="3037" y="103"/>
                  </a:lnTo>
                  <a:lnTo>
                    <a:pt x="3036" y="103"/>
                  </a:lnTo>
                  <a:lnTo>
                    <a:pt x="3014" y="59"/>
                  </a:lnTo>
                  <a:lnTo>
                    <a:pt x="3016" y="58"/>
                  </a:lnTo>
                  <a:lnTo>
                    <a:pt x="3027" y="52"/>
                  </a:lnTo>
                  <a:lnTo>
                    <a:pt x="3039" y="47"/>
                  </a:lnTo>
                  <a:lnTo>
                    <a:pt x="3051" y="42"/>
                  </a:lnTo>
                  <a:lnTo>
                    <a:pt x="3063" y="38"/>
                  </a:lnTo>
                  <a:lnTo>
                    <a:pt x="3075" y="33"/>
                  </a:lnTo>
                  <a:lnTo>
                    <a:pt x="3088" y="29"/>
                  </a:lnTo>
                  <a:lnTo>
                    <a:pt x="3100" y="25"/>
                  </a:lnTo>
                  <a:lnTo>
                    <a:pt x="3110" y="22"/>
                  </a:lnTo>
                  <a:close/>
                  <a:moveTo>
                    <a:pt x="2967" y="84"/>
                  </a:moveTo>
                  <a:lnTo>
                    <a:pt x="2994" y="126"/>
                  </a:lnTo>
                  <a:lnTo>
                    <a:pt x="2985" y="131"/>
                  </a:lnTo>
                  <a:lnTo>
                    <a:pt x="2975" y="137"/>
                  </a:lnTo>
                  <a:lnTo>
                    <a:pt x="2966" y="144"/>
                  </a:lnTo>
                  <a:lnTo>
                    <a:pt x="2956" y="150"/>
                  </a:lnTo>
                  <a:lnTo>
                    <a:pt x="2947" y="157"/>
                  </a:lnTo>
                  <a:lnTo>
                    <a:pt x="2937" y="164"/>
                  </a:lnTo>
                  <a:lnTo>
                    <a:pt x="2928" y="172"/>
                  </a:lnTo>
                  <a:lnTo>
                    <a:pt x="2919" y="179"/>
                  </a:lnTo>
                  <a:lnTo>
                    <a:pt x="2917" y="182"/>
                  </a:lnTo>
                  <a:lnTo>
                    <a:pt x="2884" y="145"/>
                  </a:lnTo>
                  <a:lnTo>
                    <a:pt x="2887" y="142"/>
                  </a:lnTo>
                  <a:lnTo>
                    <a:pt x="2897" y="133"/>
                  </a:lnTo>
                  <a:lnTo>
                    <a:pt x="2907" y="125"/>
                  </a:lnTo>
                  <a:lnTo>
                    <a:pt x="2917" y="118"/>
                  </a:lnTo>
                  <a:lnTo>
                    <a:pt x="2927" y="110"/>
                  </a:lnTo>
                  <a:lnTo>
                    <a:pt x="2937" y="103"/>
                  </a:lnTo>
                  <a:lnTo>
                    <a:pt x="2948" y="96"/>
                  </a:lnTo>
                  <a:lnTo>
                    <a:pt x="2959" y="89"/>
                  </a:lnTo>
                  <a:lnTo>
                    <a:pt x="2967" y="84"/>
                  </a:lnTo>
                  <a:close/>
                  <a:moveTo>
                    <a:pt x="2846" y="180"/>
                  </a:moveTo>
                  <a:lnTo>
                    <a:pt x="2882" y="214"/>
                  </a:lnTo>
                  <a:lnTo>
                    <a:pt x="2877" y="219"/>
                  </a:lnTo>
                  <a:lnTo>
                    <a:pt x="2870" y="228"/>
                  </a:lnTo>
                  <a:lnTo>
                    <a:pt x="2862" y="237"/>
                  </a:lnTo>
                  <a:lnTo>
                    <a:pt x="2854" y="246"/>
                  </a:lnTo>
                  <a:lnTo>
                    <a:pt x="2847" y="255"/>
                  </a:lnTo>
                  <a:lnTo>
                    <a:pt x="2840" y="264"/>
                  </a:lnTo>
                  <a:lnTo>
                    <a:pt x="2833" y="273"/>
                  </a:lnTo>
                  <a:lnTo>
                    <a:pt x="2826" y="283"/>
                  </a:lnTo>
                  <a:lnTo>
                    <a:pt x="2823" y="288"/>
                  </a:lnTo>
                  <a:lnTo>
                    <a:pt x="2781" y="261"/>
                  </a:lnTo>
                  <a:lnTo>
                    <a:pt x="2785" y="255"/>
                  </a:lnTo>
                  <a:lnTo>
                    <a:pt x="2793" y="244"/>
                  </a:lnTo>
                  <a:lnTo>
                    <a:pt x="2800" y="234"/>
                  </a:lnTo>
                  <a:lnTo>
                    <a:pt x="2808" y="224"/>
                  </a:lnTo>
                  <a:lnTo>
                    <a:pt x="2816" y="214"/>
                  </a:lnTo>
                  <a:lnTo>
                    <a:pt x="2824" y="204"/>
                  </a:lnTo>
                  <a:lnTo>
                    <a:pt x="2833" y="195"/>
                  </a:lnTo>
                  <a:lnTo>
                    <a:pt x="2841" y="186"/>
                  </a:lnTo>
                  <a:lnTo>
                    <a:pt x="2846" y="180"/>
                  </a:lnTo>
                  <a:close/>
                  <a:moveTo>
                    <a:pt x="2755" y="305"/>
                  </a:moveTo>
                  <a:lnTo>
                    <a:pt x="2798" y="329"/>
                  </a:lnTo>
                  <a:lnTo>
                    <a:pt x="2796" y="333"/>
                  </a:lnTo>
                  <a:lnTo>
                    <a:pt x="2790" y="343"/>
                  </a:lnTo>
                  <a:lnTo>
                    <a:pt x="2785" y="354"/>
                  </a:lnTo>
                  <a:lnTo>
                    <a:pt x="2780" y="364"/>
                  </a:lnTo>
                  <a:lnTo>
                    <a:pt x="2775" y="375"/>
                  </a:lnTo>
                  <a:lnTo>
                    <a:pt x="2771" y="386"/>
                  </a:lnTo>
                  <a:lnTo>
                    <a:pt x="2767" y="397"/>
                  </a:lnTo>
                  <a:lnTo>
                    <a:pt x="2762" y="408"/>
                  </a:lnTo>
                  <a:lnTo>
                    <a:pt x="2760" y="415"/>
                  </a:lnTo>
                  <a:lnTo>
                    <a:pt x="2713" y="400"/>
                  </a:lnTo>
                  <a:lnTo>
                    <a:pt x="2716" y="392"/>
                  </a:lnTo>
                  <a:lnTo>
                    <a:pt x="2720" y="380"/>
                  </a:lnTo>
                  <a:lnTo>
                    <a:pt x="2725" y="367"/>
                  </a:lnTo>
                  <a:lnTo>
                    <a:pt x="2730" y="356"/>
                  </a:lnTo>
                  <a:lnTo>
                    <a:pt x="2735" y="344"/>
                  </a:lnTo>
                  <a:lnTo>
                    <a:pt x="2741" y="332"/>
                  </a:lnTo>
                  <a:lnTo>
                    <a:pt x="2746" y="321"/>
                  </a:lnTo>
                  <a:lnTo>
                    <a:pt x="2752" y="309"/>
                  </a:lnTo>
                  <a:lnTo>
                    <a:pt x="2755" y="305"/>
                  </a:lnTo>
                  <a:close/>
                  <a:moveTo>
                    <a:pt x="2699" y="450"/>
                  </a:moveTo>
                  <a:lnTo>
                    <a:pt x="2747" y="461"/>
                  </a:lnTo>
                  <a:lnTo>
                    <a:pt x="2746" y="466"/>
                  </a:lnTo>
                  <a:lnTo>
                    <a:pt x="2743" y="477"/>
                  </a:lnTo>
                  <a:lnTo>
                    <a:pt x="2741" y="489"/>
                  </a:lnTo>
                  <a:lnTo>
                    <a:pt x="2739" y="501"/>
                  </a:lnTo>
                  <a:lnTo>
                    <a:pt x="2735" y="522"/>
                  </a:lnTo>
                  <a:lnTo>
                    <a:pt x="2714" y="522"/>
                  </a:lnTo>
                  <a:lnTo>
                    <a:pt x="2658" y="522"/>
                  </a:lnTo>
                  <a:lnTo>
                    <a:pt x="2658" y="472"/>
                  </a:lnTo>
                  <a:lnTo>
                    <a:pt x="2694" y="472"/>
                  </a:lnTo>
                  <a:lnTo>
                    <a:pt x="2695" y="467"/>
                  </a:lnTo>
                  <a:lnTo>
                    <a:pt x="2697" y="454"/>
                  </a:lnTo>
                  <a:lnTo>
                    <a:pt x="2699" y="450"/>
                  </a:lnTo>
                  <a:close/>
                  <a:moveTo>
                    <a:pt x="2608" y="472"/>
                  </a:moveTo>
                  <a:lnTo>
                    <a:pt x="2608" y="522"/>
                  </a:lnTo>
                  <a:lnTo>
                    <a:pt x="2509" y="522"/>
                  </a:lnTo>
                  <a:lnTo>
                    <a:pt x="2509" y="472"/>
                  </a:lnTo>
                  <a:lnTo>
                    <a:pt x="2608" y="472"/>
                  </a:lnTo>
                  <a:close/>
                  <a:moveTo>
                    <a:pt x="2459" y="472"/>
                  </a:moveTo>
                  <a:lnTo>
                    <a:pt x="2459" y="522"/>
                  </a:lnTo>
                  <a:lnTo>
                    <a:pt x="2360" y="522"/>
                  </a:lnTo>
                  <a:lnTo>
                    <a:pt x="2360" y="472"/>
                  </a:lnTo>
                  <a:lnTo>
                    <a:pt x="2459" y="472"/>
                  </a:lnTo>
                  <a:close/>
                  <a:moveTo>
                    <a:pt x="2311" y="472"/>
                  </a:moveTo>
                  <a:lnTo>
                    <a:pt x="2311" y="522"/>
                  </a:lnTo>
                  <a:lnTo>
                    <a:pt x="2211" y="522"/>
                  </a:lnTo>
                  <a:lnTo>
                    <a:pt x="2211" y="472"/>
                  </a:lnTo>
                  <a:lnTo>
                    <a:pt x="2311" y="472"/>
                  </a:lnTo>
                  <a:close/>
                  <a:moveTo>
                    <a:pt x="2162" y="472"/>
                  </a:moveTo>
                  <a:lnTo>
                    <a:pt x="2162" y="522"/>
                  </a:lnTo>
                  <a:lnTo>
                    <a:pt x="2062" y="522"/>
                  </a:lnTo>
                  <a:lnTo>
                    <a:pt x="2062" y="472"/>
                  </a:lnTo>
                  <a:lnTo>
                    <a:pt x="2162" y="472"/>
                  </a:lnTo>
                  <a:close/>
                  <a:moveTo>
                    <a:pt x="2013" y="472"/>
                  </a:moveTo>
                  <a:lnTo>
                    <a:pt x="2013" y="522"/>
                  </a:lnTo>
                  <a:lnTo>
                    <a:pt x="1914" y="522"/>
                  </a:lnTo>
                  <a:lnTo>
                    <a:pt x="1914" y="472"/>
                  </a:lnTo>
                  <a:lnTo>
                    <a:pt x="2013" y="472"/>
                  </a:lnTo>
                  <a:close/>
                  <a:moveTo>
                    <a:pt x="1864" y="472"/>
                  </a:moveTo>
                  <a:lnTo>
                    <a:pt x="1864" y="522"/>
                  </a:lnTo>
                  <a:lnTo>
                    <a:pt x="1765" y="522"/>
                  </a:lnTo>
                  <a:lnTo>
                    <a:pt x="1765" y="472"/>
                  </a:lnTo>
                  <a:lnTo>
                    <a:pt x="1864" y="472"/>
                  </a:lnTo>
                  <a:close/>
                  <a:moveTo>
                    <a:pt x="1715" y="472"/>
                  </a:moveTo>
                  <a:lnTo>
                    <a:pt x="1715" y="522"/>
                  </a:lnTo>
                  <a:lnTo>
                    <a:pt x="1616" y="522"/>
                  </a:lnTo>
                  <a:lnTo>
                    <a:pt x="1616" y="472"/>
                  </a:lnTo>
                  <a:lnTo>
                    <a:pt x="1715" y="472"/>
                  </a:lnTo>
                  <a:close/>
                  <a:moveTo>
                    <a:pt x="1566" y="472"/>
                  </a:moveTo>
                  <a:lnTo>
                    <a:pt x="1566" y="522"/>
                  </a:lnTo>
                  <a:lnTo>
                    <a:pt x="1467" y="522"/>
                  </a:lnTo>
                  <a:lnTo>
                    <a:pt x="1467" y="472"/>
                  </a:lnTo>
                  <a:lnTo>
                    <a:pt x="1566" y="472"/>
                  </a:lnTo>
                  <a:close/>
                  <a:moveTo>
                    <a:pt x="1417" y="472"/>
                  </a:moveTo>
                  <a:lnTo>
                    <a:pt x="1417" y="522"/>
                  </a:lnTo>
                  <a:lnTo>
                    <a:pt x="1318" y="522"/>
                  </a:lnTo>
                  <a:lnTo>
                    <a:pt x="1318" y="472"/>
                  </a:lnTo>
                  <a:lnTo>
                    <a:pt x="1417" y="472"/>
                  </a:lnTo>
                  <a:close/>
                  <a:moveTo>
                    <a:pt x="1268" y="472"/>
                  </a:moveTo>
                  <a:lnTo>
                    <a:pt x="1268" y="522"/>
                  </a:lnTo>
                  <a:lnTo>
                    <a:pt x="1169" y="522"/>
                  </a:lnTo>
                  <a:lnTo>
                    <a:pt x="1169" y="472"/>
                  </a:lnTo>
                  <a:lnTo>
                    <a:pt x="1268" y="472"/>
                  </a:lnTo>
                  <a:close/>
                  <a:moveTo>
                    <a:pt x="1120" y="472"/>
                  </a:moveTo>
                  <a:lnTo>
                    <a:pt x="1120" y="522"/>
                  </a:lnTo>
                  <a:lnTo>
                    <a:pt x="1020" y="522"/>
                  </a:lnTo>
                  <a:lnTo>
                    <a:pt x="1020" y="472"/>
                  </a:lnTo>
                  <a:lnTo>
                    <a:pt x="1120" y="472"/>
                  </a:lnTo>
                  <a:close/>
                  <a:moveTo>
                    <a:pt x="970" y="472"/>
                  </a:moveTo>
                  <a:lnTo>
                    <a:pt x="970" y="522"/>
                  </a:lnTo>
                  <a:lnTo>
                    <a:pt x="870" y="522"/>
                  </a:lnTo>
                  <a:lnTo>
                    <a:pt x="870" y="472"/>
                  </a:lnTo>
                  <a:lnTo>
                    <a:pt x="970" y="472"/>
                  </a:lnTo>
                  <a:close/>
                  <a:moveTo>
                    <a:pt x="821" y="472"/>
                  </a:moveTo>
                  <a:lnTo>
                    <a:pt x="821" y="522"/>
                  </a:lnTo>
                  <a:lnTo>
                    <a:pt x="722" y="522"/>
                  </a:lnTo>
                  <a:lnTo>
                    <a:pt x="722" y="472"/>
                  </a:lnTo>
                  <a:lnTo>
                    <a:pt x="821" y="472"/>
                  </a:lnTo>
                  <a:close/>
                  <a:moveTo>
                    <a:pt x="672" y="472"/>
                  </a:moveTo>
                  <a:lnTo>
                    <a:pt x="672" y="522"/>
                  </a:lnTo>
                  <a:lnTo>
                    <a:pt x="573" y="522"/>
                  </a:lnTo>
                  <a:lnTo>
                    <a:pt x="573" y="472"/>
                  </a:lnTo>
                  <a:lnTo>
                    <a:pt x="672" y="472"/>
                  </a:lnTo>
                  <a:close/>
                  <a:moveTo>
                    <a:pt x="523" y="472"/>
                  </a:moveTo>
                  <a:lnTo>
                    <a:pt x="523" y="522"/>
                  </a:lnTo>
                  <a:lnTo>
                    <a:pt x="424" y="522"/>
                  </a:lnTo>
                  <a:lnTo>
                    <a:pt x="424" y="472"/>
                  </a:lnTo>
                  <a:lnTo>
                    <a:pt x="523" y="472"/>
                  </a:lnTo>
                  <a:close/>
                </a:path>
              </a:pathLst>
            </a:custGeom>
            <a:solidFill>
              <a:srgbClr val="FF0000"/>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110" name="Google Shape;110;p26"/>
            <p:cNvSpPr/>
            <p:nvPr/>
          </p:nvSpPr>
          <p:spPr>
            <a:xfrm>
              <a:off x="336549" y="2905124"/>
              <a:ext cx="2097088" cy="1069976"/>
            </a:xfrm>
            <a:custGeom>
              <a:rect b="b" l="l" r="r" t="t"/>
              <a:pathLst>
                <a:path extrusionOk="0" h="2021" w="3963">
                  <a:moveTo>
                    <a:pt x="374" y="0"/>
                  </a:moveTo>
                  <a:lnTo>
                    <a:pt x="374" y="50"/>
                  </a:lnTo>
                  <a:lnTo>
                    <a:pt x="275" y="50"/>
                  </a:lnTo>
                  <a:lnTo>
                    <a:pt x="275" y="0"/>
                  </a:lnTo>
                  <a:lnTo>
                    <a:pt x="374" y="0"/>
                  </a:lnTo>
                  <a:close/>
                  <a:moveTo>
                    <a:pt x="239" y="3"/>
                  </a:moveTo>
                  <a:lnTo>
                    <a:pt x="247" y="52"/>
                  </a:lnTo>
                  <a:lnTo>
                    <a:pt x="241" y="52"/>
                  </a:lnTo>
                  <a:lnTo>
                    <a:pt x="235" y="53"/>
                  </a:lnTo>
                  <a:lnTo>
                    <a:pt x="230" y="54"/>
                  </a:lnTo>
                  <a:lnTo>
                    <a:pt x="224" y="56"/>
                  </a:lnTo>
                  <a:lnTo>
                    <a:pt x="219" y="57"/>
                  </a:lnTo>
                  <a:lnTo>
                    <a:pt x="214" y="58"/>
                  </a:lnTo>
                  <a:lnTo>
                    <a:pt x="208" y="60"/>
                  </a:lnTo>
                  <a:lnTo>
                    <a:pt x="203" y="62"/>
                  </a:lnTo>
                  <a:lnTo>
                    <a:pt x="198" y="63"/>
                  </a:lnTo>
                  <a:lnTo>
                    <a:pt x="193" y="65"/>
                  </a:lnTo>
                  <a:lnTo>
                    <a:pt x="188" y="68"/>
                  </a:lnTo>
                  <a:lnTo>
                    <a:pt x="183" y="70"/>
                  </a:lnTo>
                  <a:lnTo>
                    <a:pt x="178" y="72"/>
                  </a:lnTo>
                  <a:lnTo>
                    <a:pt x="173" y="74"/>
                  </a:lnTo>
                  <a:lnTo>
                    <a:pt x="168" y="77"/>
                  </a:lnTo>
                  <a:lnTo>
                    <a:pt x="163" y="80"/>
                  </a:lnTo>
                  <a:lnTo>
                    <a:pt x="162" y="80"/>
                  </a:lnTo>
                  <a:lnTo>
                    <a:pt x="137" y="38"/>
                  </a:lnTo>
                  <a:lnTo>
                    <a:pt x="138" y="37"/>
                  </a:lnTo>
                  <a:lnTo>
                    <a:pt x="144" y="33"/>
                  </a:lnTo>
                  <a:lnTo>
                    <a:pt x="150" y="30"/>
                  </a:lnTo>
                  <a:lnTo>
                    <a:pt x="156" y="27"/>
                  </a:lnTo>
                  <a:lnTo>
                    <a:pt x="162" y="25"/>
                  </a:lnTo>
                  <a:lnTo>
                    <a:pt x="168" y="22"/>
                  </a:lnTo>
                  <a:lnTo>
                    <a:pt x="174" y="19"/>
                  </a:lnTo>
                  <a:lnTo>
                    <a:pt x="181" y="17"/>
                  </a:lnTo>
                  <a:lnTo>
                    <a:pt x="187" y="15"/>
                  </a:lnTo>
                  <a:lnTo>
                    <a:pt x="193" y="13"/>
                  </a:lnTo>
                  <a:lnTo>
                    <a:pt x="200" y="11"/>
                  </a:lnTo>
                  <a:lnTo>
                    <a:pt x="206" y="9"/>
                  </a:lnTo>
                  <a:lnTo>
                    <a:pt x="213" y="7"/>
                  </a:lnTo>
                  <a:lnTo>
                    <a:pt x="220" y="6"/>
                  </a:lnTo>
                  <a:lnTo>
                    <a:pt x="226" y="4"/>
                  </a:lnTo>
                  <a:lnTo>
                    <a:pt x="233" y="3"/>
                  </a:lnTo>
                  <a:lnTo>
                    <a:pt x="239" y="3"/>
                  </a:lnTo>
                  <a:close/>
                  <a:moveTo>
                    <a:pt x="93" y="70"/>
                  </a:moveTo>
                  <a:lnTo>
                    <a:pt x="126" y="106"/>
                  </a:lnTo>
                  <a:lnTo>
                    <a:pt x="124" y="109"/>
                  </a:lnTo>
                  <a:lnTo>
                    <a:pt x="120" y="112"/>
                  </a:lnTo>
                  <a:lnTo>
                    <a:pt x="116" y="116"/>
                  </a:lnTo>
                  <a:lnTo>
                    <a:pt x="112" y="120"/>
                  </a:lnTo>
                  <a:lnTo>
                    <a:pt x="108" y="124"/>
                  </a:lnTo>
                  <a:lnTo>
                    <a:pt x="105" y="128"/>
                  </a:lnTo>
                  <a:lnTo>
                    <a:pt x="101" y="132"/>
                  </a:lnTo>
                  <a:lnTo>
                    <a:pt x="98" y="136"/>
                  </a:lnTo>
                  <a:lnTo>
                    <a:pt x="95" y="141"/>
                  </a:lnTo>
                  <a:lnTo>
                    <a:pt x="91" y="145"/>
                  </a:lnTo>
                  <a:lnTo>
                    <a:pt x="88" y="149"/>
                  </a:lnTo>
                  <a:lnTo>
                    <a:pt x="85" y="154"/>
                  </a:lnTo>
                  <a:lnTo>
                    <a:pt x="82" y="159"/>
                  </a:lnTo>
                  <a:lnTo>
                    <a:pt x="80" y="163"/>
                  </a:lnTo>
                  <a:lnTo>
                    <a:pt x="77" y="168"/>
                  </a:lnTo>
                  <a:lnTo>
                    <a:pt x="74" y="173"/>
                  </a:lnTo>
                  <a:lnTo>
                    <a:pt x="72" y="177"/>
                  </a:lnTo>
                  <a:lnTo>
                    <a:pt x="27" y="156"/>
                  </a:lnTo>
                  <a:lnTo>
                    <a:pt x="30" y="150"/>
                  </a:lnTo>
                  <a:lnTo>
                    <a:pt x="33" y="144"/>
                  </a:lnTo>
                  <a:lnTo>
                    <a:pt x="37" y="138"/>
                  </a:lnTo>
                  <a:lnTo>
                    <a:pt x="40" y="133"/>
                  </a:lnTo>
                  <a:lnTo>
                    <a:pt x="43" y="127"/>
                  </a:lnTo>
                  <a:lnTo>
                    <a:pt x="47" y="122"/>
                  </a:lnTo>
                  <a:lnTo>
                    <a:pt x="51" y="116"/>
                  </a:lnTo>
                  <a:lnTo>
                    <a:pt x="55" y="111"/>
                  </a:lnTo>
                  <a:lnTo>
                    <a:pt x="59" y="106"/>
                  </a:lnTo>
                  <a:lnTo>
                    <a:pt x="63" y="100"/>
                  </a:lnTo>
                  <a:lnTo>
                    <a:pt x="67" y="95"/>
                  </a:lnTo>
                  <a:lnTo>
                    <a:pt x="72" y="90"/>
                  </a:lnTo>
                  <a:lnTo>
                    <a:pt x="76" y="86"/>
                  </a:lnTo>
                  <a:lnTo>
                    <a:pt x="81" y="81"/>
                  </a:lnTo>
                  <a:lnTo>
                    <a:pt x="85" y="76"/>
                  </a:lnTo>
                  <a:lnTo>
                    <a:pt x="90" y="72"/>
                  </a:lnTo>
                  <a:lnTo>
                    <a:pt x="93" y="70"/>
                  </a:lnTo>
                  <a:close/>
                  <a:moveTo>
                    <a:pt x="9" y="207"/>
                  </a:moveTo>
                  <a:lnTo>
                    <a:pt x="57" y="219"/>
                  </a:lnTo>
                  <a:lnTo>
                    <a:pt x="55" y="224"/>
                  </a:lnTo>
                  <a:lnTo>
                    <a:pt x="54" y="230"/>
                  </a:lnTo>
                  <a:lnTo>
                    <a:pt x="53" y="235"/>
                  </a:lnTo>
                  <a:lnTo>
                    <a:pt x="52" y="241"/>
                  </a:lnTo>
                  <a:lnTo>
                    <a:pt x="51" y="247"/>
                  </a:lnTo>
                  <a:lnTo>
                    <a:pt x="51" y="252"/>
                  </a:lnTo>
                  <a:lnTo>
                    <a:pt x="50" y="258"/>
                  </a:lnTo>
                  <a:lnTo>
                    <a:pt x="50" y="264"/>
                  </a:lnTo>
                  <a:lnTo>
                    <a:pt x="50" y="269"/>
                  </a:lnTo>
                  <a:lnTo>
                    <a:pt x="50" y="275"/>
                  </a:lnTo>
                  <a:lnTo>
                    <a:pt x="50" y="312"/>
                  </a:lnTo>
                  <a:lnTo>
                    <a:pt x="0" y="312"/>
                  </a:lnTo>
                  <a:lnTo>
                    <a:pt x="0" y="275"/>
                  </a:lnTo>
                  <a:lnTo>
                    <a:pt x="0" y="268"/>
                  </a:lnTo>
                  <a:lnTo>
                    <a:pt x="0" y="261"/>
                  </a:lnTo>
                  <a:lnTo>
                    <a:pt x="1" y="254"/>
                  </a:lnTo>
                  <a:lnTo>
                    <a:pt x="1" y="247"/>
                  </a:lnTo>
                  <a:lnTo>
                    <a:pt x="2" y="240"/>
                  </a:lnTo>
                  <a:lnTo>
                    <a:pt x="3" y="233"/>
                  </a:lnTo>
                  <a:lnTo>
                    <a:pt x="4" y="227"/>
                  </a:lnTo>
                  <a:lnTo>
                    <a:pt x="6" y="220"/>
                  </a:lnTo>
                  <a:lnTo>
                    <a:pt x="7" y="213"/>
                  </a:lnTo>
                  <a:lnTo>
                    <a:pt x="9" y="207"/>
                  </a:lnTo>
                  <a:close/>
                  <a:moveTo>
                    <a:pt x="0" y="361"/>
                  </a:moveTo>
                  <a:lnTo>
                    <a:pt x="50" y="361"/>
                  </a:lnTo>
                  <a:lnTo>
                    <a:pt x="50" y="460"/>
                  </a:lnTo>
                  <a:lnTo>
                    <a:pt x="0" y="460"/>
                  </a:lnTo>
                  <a:lnTo>
                    <a:pt x="0" y="361"/>
                  </a:lnTo>
                  <a:close/>
                  <a:moveTo>
                    <a:pt x="0" y="510"/>
                  </a:moveTo>
                  <a:lnTo>
                    <a:pt x="50" y="510"/>
                  </a:lnTo>
                  <a:lnTo>
                    <a:pt x="50" y="609"/>
                  </a:lnTo>
                  <a:lnTo>
                    <a:pt x="0" y="609"/>
                  </a:lnTo>
                  <a:lnTo>
                    <a:pt x="0" y="510"/>
                  </a:lnTo>
                  <a:close/>
                  <a:moveTo>
                    <a:pt x="0" y="659"/>
                  </a:moveTo>
                  <a:lnTo>
                    <a:pt x="50" y="659"/>
                  </a:lnTo>
                  <a:lnTo>
                    <a:pt x="50" y="758"/>
                  </a:lnTo>
                  <a:lnTo>
                    <a:pt x="0" y="758"/>
                  </a:lnTo>
                  <a:lnTo>
                    <a:pt x="0" y="659"/>
                  </a:lnTo>
                  <a:close/>
                  <a:moveTo>
                    <a:pt x="0" y="808"/>
                  </a:moveTo>
                  <a:lnTo>
                    <a:pt x="50" y="808"/>
                  </a:lnTo>
                  <a:lnTo>
                    <a:pt x="50" y="907"/>
                  </a:lnTo>
                  <a:lnTo>
                    <a:pt x="0" y="907"/>
                  </a:lnTo>
                  <a:lnTo>
                    <a:pt x="0" y="808"/>
                  </a:lnTo>
                  <a:close/>
                  <a:moveTo>
                    <a:pt x="0" y="957"/>
                  </a:moveTo>
                  <a:lnTo>
                    <a:pt x="50" y="957"/>
                  </a:lnTo>
                  <a:lnTo>
                    <a:pt x="50" y="1057"/>
                  </a:lnTo>
                  <a:lnTo>
                    <a:pt x="0" y="1057"/>
                  </a:lnTo>
                  <a:lnTo>
                    <a:pt x="0" y="957"/>
                  </a:lnTo>
                  <a:close/>
                  <a:moveTo>
                    <a:pt x="0" y="1107"/>
                  </a:moveTo>
                  <a:lnTo>
                    <a:pt x="50" y="1107"/>
                  </a:lnTo>
                  <a:lnTo>
                    <a:pt x="50" y="1206"/>
                  </a:lnTo>
                  <a:lnTo>
                    <a:pt x="0" y="1206"/>
                  </a:lnTo>
                  <a:lnTo>
                    <a:pt x="0" y="1107"/>
                  </a:lnTo>
                  <a:close/>
                  <a:moveTo>
                    <a:pt x="0" y="1255"/>
                  </a:moveTo>
                  <a:lnTo>
                    <a:pt x="50" y="1255"/>
                  </a:lnTo>
                  <a:lnTo>
                    <a:pt x="50" y="1355"/>
                  </a:lnTo>
                  <a:lnTo>
                    <a:pt x="0" y="1355"/>
                  </a:lnTo>
                  <a:lnTo>
                    <a:pt x="0" y="1255"/>
                  </a:lnTo>
                  <a:close/>
                  <a:moveTo>
                    <a:pt x="0" y="1404"/>
                  </a:moveTo>
                  <a:lnTo>
                    <a:pt x="50" y="1404"/>
                  </a:lnTo>
                  <a:lnTo>
                    <a:pt x="50" y="1504"/>
                  </a:lnTo>
                  <a:lnTo>
                    <a:pt x="0" y="1504"/>
                  </a:lnTo>
                  <a:lnTo>
                    <a:pt x="0" y="1404"/>
                  </a:lnTo>
                  <a:close/>
                  <a:moveTo>
                    <a:pt x="0" y="1553"/>
                  </a:moveTo>
                  <a:lnTo>
                    <a:pt x="50" y="1553"/>
                  </a:lnTo>
                  <a:lnTo>
                    <a:pt x="50" y="1652"/>
                  </a:lnTo>
                  <a:lnTo>
                    <a:pt x="0" y="1652"/>
                  </a:lnTo>
                  <a:lnTo>
                    <a:pt x="0" y="1553"/>
                  </a:lnTo>
                  <a:close/>
                  <a:moveTo>
                    <a:pt x="0" y="1702"/>
                  </a:moveTo>
                  <a:lnTo>
                    <a:pt x="50" y="1702"/>
                  </a:lnTo>
                  <a:lnTo>
                    <a:pt x="50" y="1746"/>
                  </a:lnTo>
                  <a:lnTo>
                    <a:pt x="50" y="1752"/>
                  </a:lnTo>
                  <a:lnTo>
                    <a:pt x="50" y="1757"/>
                  </a:lnTo>
                  <a:lnTo>
                    <a:pt x="50" y="1763"/>
                  </a:lnTo>
                  <a:lnTo>
                    <a:pt x="51" y="1769"/>
                  </a:lnTo>
                  <a:lnTo>
                    <a:pt x="51" y="1774"/>
                  </a:lnTo>
                  <a:lnTo>
                    <a:pt x="52" y="1780"/>
                  </a:lnTo>
                  <a:lnTo>
                    <a:pt x="53" y="1786"/>
                  </a:lnTo>
                  <a:lnTo>
                    <a:pt x="54" y="1791"/>
                  </a:lnTo>
                  <a:lnTo>
                    <a:pt x="55" y="1795"/>
                  </a:lnTo>
                  <a:lnTo>
                    <a:pt x="7" y="1806"/>
                  </a:lnTo>
                  <a:lnTo>
                    <a:pt x="6" y="1801"/>
                  </a:lnTo>
                  <a:lnTo>
                    <a:pt x="4" y="1794"/>
                  </a:lnTo>
                  <a:lnTo>
                    <a:pt x="3" y="1788"/>
                  </a:lnTo>
                  <a:lnTo>
                    <a:pt x="2" y="1781"/>
                  </a:lnTo>
                  <a:lnTo>
                    <a:pt x="1" y="1774"/>
                  </a:lnTo>
                  <a:lnTo>
                    <a:pt x="1" y="1767"/>
                  </a:lnTo>
                  <a:lnTo>
                    <a:pt x="0" y="1760"/>
                  </a:lnTo>
                  <a:lnTo>
                    <a:pt x="0" y="1753"/>
                  </a:lnTo>
                  <a:lnTo>
                    <a:pt x="0" y="1746"/>
                  </a:lnTo>
                  <a:lnTo>
                    <a:pt x="0" y="1702"/>
                  </a:lnTo>
                  <a:close/>
                  <a:moveTo>
                    <a:pt x="24" y="1858"/>
                  </a:moveTo>
                  <a:lnTo>
                    <a:pt x="69" y="1838"/>
                  </a:lnTo>
                  <a:lnTo>
                    <a:pt x="70" y="1838"/>
                  </a:lnTo>
                  <a:lnTo>
                    <a:pt x="72" y="1843"/>
                  </a:lnTo>
                  <a:lnTo>
                    <a:pt x="74" y="1848"/>
                  </a:lnTo>
                  <a:lnTo>
                    <a:pt x="77" y="1853"/>
                  </a:lnTo>
                  <a:lnTo>
                    <a:pt x="80" y="1858"/>
                  </a:lnTo>
                  <a:lnTo>
                    <a:pt x="82" y="1862"/>
                  </a:lnTo>
                  <a:lnTo>
                    <a:pt x="85" y="1867"/>
                  </a:lnTo>
                  <a:lnTo>
                    <a:pt x="88" y="1872"/>
                  </a:lnTo>
                  <a:lnTo>
                    <a:pt x="91" y="1876"/>
                  </a:lnTo>
                  <a:lnTo>
                    <a:pt x="95" y="1880"/>
                  </a:lnTo>
                  <a:lnTo>
                    <a:pt x="98" y="1885"/>
                  </a:lnTo>
                  <a:lnTo>
                    <a:pt x="101" y="1889"/>
                  </a:lnTo>
                  <a:lnTo>
                    <a:pt x="105" y="1893"/>
                  </a:lnTo>
                  <a:lnTo>
                    <a:pt x="108" y="1897"/>
                  </a:lnTo>
                  <a:lnTo>
                    <a:pt x="112" y="1901"/>
                  </a:lnTo>
                  <a:lnTo>
                    <a:pt x="116" y="1905"/>
                  </a:lnTo>
                  <a:lnTo>
                    <a:pt x="120" y="1909"/>
                  </a:lnTo>
                  <a:lnTo>
                    <a:pt x="121" y="1910"/>
                  </a:lnTo>
                  <a:lnTo>
                    <a:pt x="87" y="1946"/>
                  </a:lnTo>
                  <a:lnTo>
                    <a:pt x="85" y="1945"/>
                  </a:lnTo>
                  <a:lnTo>
                    <a:pt x="81" y="1940"/>
                  </a:lnTo>
                  <a:lnTo>
                    <a:pt x="76" y="1935"/>
                  </a:lnTo>
                  <a:lnTo>
                    <a:pt x="72" y="1931"/>
                  </a:lnTo>
                  <a:lnTo>
                    <a:pt x="67" y="1926"/>
                  </a:lnTo>
                  <a:lnTo>
                    <a:pt x="63" y="1921"/>
                  </a:lnTo>
                  <a:lnTo>
                    <a:pt x="59" y="1915"/>
                  </a:lnTo>
                  <a:lnTo>
                    <a:pt x="55" y="1910"/>
                  </a:lnTo>
                  <a:lnTo>
                    <a:pt x="51" y="1905"/>
                  </a:lnTo>
                  <a:lnTo>
                    <a:pt x="47" y="1899"/>
                  </a:lnTo>
                  <a:lnTo>
                    <a:pt x="43" y="1894"/>
                  </a:lnTo>
                  <a:lnTo>
                    <a:pt x="40" y="1888"/>
                  </a:lnTo>
                  <a:lnTo>
                    <a:pt x="37" y="1883"/>
                  </a:lnTo>
                  <a:lnTo>
                    <a:pt x="33" y="1877"/>
                  </a:lnTo>
                  <a:lnTo>
                    <a:pt x="30" y="1871"/>
                  </a:lnTo>
                  <a:lnTo>
                    <a:pt x="27" y="1865"/>
                  </a:lnTo>
                  <a:lnTo>
                    <a:pt x="24" y="1859"/>
                  </a:lnTo>
                  <a:lnTo>
                    <a:pt x="24" y="1858"/>
                  </a:lnTo>
                  <a:close/>
                  <a:moveTo>
                    <a:pt x="130" y="1979"/>
                  </a:moveTo>
                  <a:lnTo>
                    <a:pt x="156" y="1937"/>
                  </a:lnTo>
                  <a:lnTo>
                    <a:pt x="158" y="1938"/>
                  </a:lnTo>
                  <a:lnTo>
                    <a:pt x="163" y="1941"/>
                  </a:lnTo>
                  <a:lnTo>
                    <a:pt x="168" y="1944"/>
                  </a:lnTo>
                  <a:lnTo>
                    <a:pt x="173" y="1947"/>
                  </a:lnTo>
                  <a:lnTo>
                    <a:pt x="178" y="1949"/>
                  </a:lnTo>
                  <a:lnTo>
                    <a:pt x="183" y="1951"/>
                  </a:lnTo>
                  <a:lnTo>
                    <a:pt x="188" y="1953"/>
                  </a:lnTo>
                  <a:lnTo>
                    <a:pt x="193" y="1956"/>
                  </a:lnTo>
                  <a:lnTo>
                    <a:pt x="198" y="1958"/>
                  </a:lnTo>
                  <a:lnTo>
                    <a:pt x="203" y="1959"/>
                  </a:lnTo>
                  <a:lnTo>
                    <a:pt x="208" y="1961"/>
                  </a:lnTo>
                  <a:lnTo>
                    <a:pt x="214" y="1963"/>
                  </a:lnTo>
                  <a:lnTo>
                    <a:pt x="219" y="1964"/>
                  </a:lnTo>
                  <a:lnTo>
                    <a:pt x="224" y="1965"/>
                  </a:lnTo>
                  <a:lnTo>
                    <a:pt x="230" y="1967"/>
                  </a:lnTo>
                  <a:lnTo>
                    <a:pt x="235" y="1968"/>
                  </a:lnTo>
                  <a:lnTo>
                    <a:pt x="239" y="1968"/>
                  </a:lnTo>
                  <a:lnTo>
                    <a:pt x="232" y="2017"/>
                  </a:lnTo>
                  <a:lnTo>
                    <a:pt x="226" y="2017"/>
                  </a:lnTo>
                  <a:lnTo>
                    <a:pt x="220" y="2015"/>
                  </a:lnTo>
                  <a:lnTo>
                    <a:pt x="213" y="2014"/>
                  </a:lnTo>
                  <a:lnTo>
                    <a:pt x="206" y="2012"/>
                  </a:lnTo>
                  <a:lnTo>
                    <a:pt x="200" y="2010"/>
                  </a:lnTo>
                  <a:lnTo>
                    <a:pt x="193" y="2008"/>
                  </a:lnTo>
                  <a:lnTo>
                    <a:pt x="187" y="2006"/>
                  </a:lnTo>
                  <a:lnTo>
                    <a:pt x="181" y="2004"/>
                  </a:lnTo>
                  <a:lnTo>
                    <a:pt x="174" y="2002"/>
                  </a:lnTo>
                  <a:lnTo>
                    <a:pt x="168" y="1999"/>
                  </a:lnTo>
                  <a:lnTo>
                    <a:pt x="162" y="1996"/>
                  </a:lnTo>
                  <a:lnTo>
                    <a:pt x="156" y="1994"/>
                  </a:lnTo>
                  <a:lnTo>
                    <a:pt x="150" y="1991"/>
                  </a:lnTo>
                  <a:lnTo>
                    <a:pt x="144" y="1988"/>
                  </a:lnTo>
                  <a:lnTo>
                    <a:pt x="138" y="1984"/>
                  </a:lnTo>
                  <a:lnTo>
                    <a:pt x="133" y="1981"/>
                  </a:lnTo>
                  <a:lnTo>
                    <a:pt x="130" y="1979"/>
                  </a:lnTo>
                  <a:close/>
                  <a:moveTo>
                    <a:pt x="285" y="2021"/>
                  </a:moveTo>
                  <a:lnTo>
                    <a:pt x="285" y="1971"/>
                  </a:lnTo>
                  <a:lnTo>
                    <a:pt x="384" y="1971"/>
                  </a:lnTo>
                  <a:lnTo>
                    <a:pt x="384" y="2021"/>
                  </a:lnTo>
                  <a:lnTo>
                    <a:pt x="285" y="2021"/>
                  </a:lnTo>
                  <a:close/>
                  <a:moveTo>
                    <a:pt x="434" y="2021"/>
                  </a:moveTo>
                  <a:lnTo>
                    <a:pt x="434" y="1971"/>
                  </a:lnTo>
                  <a:lnTo>
                    <a:pt x="533" y="1971"/>
                  </a:lnTo>
                  <a:lnTo>
                    <a:pt x="533" y="2021"/>
                  </a:lnTo>
                  <a:lnTo>
                    <a:pt x="434" y="2021"/>
                  </a:lnTo>
                  <a:close/>
                  <a:moveTo>
                    <a:pt x="583" y="2021"/>
                  </a:moveTo>
                  <a:lnTo>
                    <a:pt x="583" y="1971"/>
                  </a:lnTo>
                  <a:lnTo>
                    <a:pt x="682" y="1971"/>
                  </a:lnTo>
                  <a:lnTo>
                    <a:pt x="682" y="2021"/>
                  </a:lnTo>
                  <a:lnTo>
                    <a:pt x="583" y="2021"/>
                  </a:lnTo>
                  <a:close/>
                  <a:moveTo>
                    <a:pt x="732" y="2021"/>
                  </a:moveTo>
                  <a:lnTo>
                    <a:pt x="732" y="1971"/>
                  </a:lnTo>
                  <a:lnTo>
                    <a:pt x="831" y="1971"/>
                  </a:lnTo>
                  <a:lnTo>
                    <a:pt x="831" y="2021"/>
                  </a:lnTo>
                  <a:lnTo>
                    <a:pt x="732" y="2021"/>
                  </a:lnTo>
                  <a:close/>
                  <a:moveTo>
                    <a:pt x="881" y="2021"/>
                  </a:moveTo>
                  <a:lnTo>
                    <a:pt x="881" y="1971"/>
                  </a:lnTo>
                  <a:lnTo>
                    <a:pt x="980" y="1971"/>
                  </a:lnTo>
                  <a:lnTo>
                    <a:pt x="980" y="2021"/>
                  </a:lnTo>
                  <a:lnTo>
                    <a:pt x="881" y="2021"/>
                  </a:lnTo>
                  <a:close/>
                  <a:moveTo>
                    <a:pt x="1030" y="2021"/>
                  </a:moveTo>
                  <a:lnTo>
                    <a:pt x="1030" y="1971"/>
                  </a:lnTo>
                  <a:lnTo>
                    <a:pt x="1130" y="1971"/>
                  </a:lnTo>
                  <a:lnTo>
                    <a:pt x="1130" y="2021"/>
                  </a:lnTo>
                  <a:lnTo>
                    <a:pt x="1030" y="2021"/>
                  </a:lnTo>
                  <a:close/>
                  <a:moveTo>
                    <a:pt x="1179" y="2021"/>
                  </a:moveTo>
                  <a:lnTo>
                    <a:pt x="1179" y="1971"/>
                  </a:lnTo>
                  <a:lnTo>
                    <a:pt x="1278" y="1971"/>
                  </a:lnTo>
                  <a:lnTo>
                    <a:pt x="1278" y="2021"/>
                  </a:lnTo>
                  <a:lnTo>
                    <a:pt x="1179" y="2021"/>
                  </a:lnTo>
                  <a:close/>
                  <a:moveTo>
                    <a:pt x="1328" y="2021"/>
                  </a:moveTo>
                  <a:lnTo>
                    <a:pt x="1328" y="1971"/>
                  </a:lnTo>
                  <a:lnTo>
                    <a:pt x="1427" y="1971"/>
                  </a:lnTo>
                  <a:lnTo>
                    <a:pt x="1427" y="2021"/>
                  </a:lnTo>
                  <a:lnTo>
                    <a:pt x="1328" y="2021"/>
                  </a:lnTo>
                  <a:close/>
                  <a:moveTo>
                    <a:pt x="1477" y="2021"/>
                  </a:moveTo>
                  <a:lnTo>
                    <a:pt x="1477" y="1971"/>
                  </a:lnTo>
                  <a:lnTo>
                    <a:pt x="1576" y="1971"/>
                  </a:lnTo>
                  <a:lnTo>
                    <a:pt x="1576" y="2021"/>
                  </a:lnTo>
                  <a:lnTo>
                    <a:pt x="1477" y="2021"/>
                  </a:lnTo>
                  <a:close/>
                  <a:moveTo>
                    <a:pt x="1626" y="2021"/>
                  </a:moveTo>
                  <a:lnTo>
                    <a:pt x="1626" y="1971"/>
                  </a:lnTo>
                  <a:lnTo>
                    <a:pt x="1725" y="1971"/>
                  </a:lnTo>
                  <a:lnTo>
                    <a:pt x="1725" y="2021"/>
                  </a:lnTo>
                  <a:lnTo>
                    <a:pt x="1626" y="2021"/>
                  </a:lnTo>
                  <a:close/>
                  <a:moveTo>
                    <a:pt x="1775" y="2021"/>
                  </a:moveTo>
                  <a:lnTo>
                    <a:pt x="1775" y="1971"/>
                  </a:lnTo>
                  <a:lnTo>
                    <a:pt x="1874" y="1971"/>
                  </a:lnTo>
                  <a:lnTo>
                    <a:pt x="1874" y="2021"/>
                  </a:lnTo>
                  <a:lnTo>
                    <a:pt x="1775" y="2021"/>
                  </a:lnTo>
                  <a:close/>
                  <a:moveTo>
                    <a:pt x="1924" y="2021"/>
                  </a:moveTo>
                  <a:lnTo>
                    <a:pt x="1924" y="1971"/>
                  </a:lnTo>
                  <a:lnTo>
                    <a:pt x="2023" y="1971"/>
                  </a:lnTo>
                  <a:lnTo>
                    <a:pt x="2023" y="2021"/>
                  </a:lnTo>
                  <a:lnTo>
                    <a:pt x="1924" y="2021"/>
                  </a:lnTo>
                  <a:close/>
                  <a:moveTo>
                    <a:pt x="2072" y="2021"/>
                  </a:moveTo>
                  <a:lnTo>
                    <a:pt x="2072" y="1971"/>
                  </a:lnTo>
                  <a:lnTo>
                    <a:pt x="2172" y="1971"/>
                  </a:lnTo>
                  <a:lnTo>
                    <a:pt x="2172" y="2021"/>
                  </a:lnTo>
                  <a:lnTo>
                    <a:pt x="2072" y="2021"/>
                  </a:lnTo>
                  <a:close/>
                  <a:moveTo>
                    <a:pt x="2221" y="2021"/>
                  </a:moveTo>
                  <a:lnTo>
                    <a:pt x="2221" y="1971"/>
                  </a:lnTo>
                  <a:lnTo>
                    <a:pt x="2321" y="1971"/>
                  </a:lnTo>
                  <a:lnTo>
                    <a:pt x="2321" y="2021"/>
                  </a:lnTo>
                  <a:lnTo>
                    <a:pt x="2221" y="2021"/>
                  </a:lnTo>
                  <a:close/>
                  <a:moveTo>
                    <a:pt x="2370" y="2021"/>
                  </a:moveTo>
                  <a:lnTo>
                    <a:pt x="2370" y="1971"/>
                  </a:lnTo>
                  <a:lnTo>
                    <a:pt x="2469" y="1971"/>
                  </a:lnTo>
                  <a:lnTo>
                    <a:pt x="2469" y="2021"/>
                  </a:lnTo>
                  <a:lnTo>
                    <a:pt x="2370" y="2021"/>
                  </a:lnTo>
                  <a:close/>
                  <a:moveTo>
                    <a:pt x="2519" y="2021"/>
                  </a:moveTo>
                  <a:lnTo>
                    <a:pt x="2519" y="1971"/>
                  </a:lnTo>
                  <a:lnTo>
                    <a:pt x="2618" y="1971"/>
                  </a:lnTo>
                  <a:lnTo>
                    <a:pt x="2618" y="2021"/>
                  </a:lnTo>
                  <a:lnTo>
                    <a:pt x="2519" y="2021"/>
                  </a:lnTo>
                  <a:close/>
                  <a:moveTo>
                    <a:pt x="2668" y="2021"/>
                  </a:moveTo>
                  <a:lnTo>
                    <a:pt x="2668" y="1971"/>
                  </a:lnTo>
                  <a:lnTo>
                    <a:pt x="2767" y="1971"/>
                  </a:lnTo>
                  <a:lnTo>
                    <a:pt x="2767" y="2021"/>
                  </a:lnTo>
                  <a:lnTo>
                    <a:pt x="2668" y="2021"/>
                  </a:lnTo>
                  <a:close/>
                  <a:moveTo>
                    <a:pt x="2817" y="2021"/>
                  </a:moveTo>
                  <a:lnTo>
                    <a:pt x="2817" y="1971"/>
                  </a:lnTo>
                  <a:lnTo>
                    <a:pt x="2916" y="1971"/>
                  </a:lnTo>
                  <a:lnTo>
                    <a:pt x="2916" y="2021"/>
                  </a:lnTo>
                  <a:lnTo>
                    <a:pt x="2817" y="2021"/>
                  </a:lnTo>
                  <a:close/>
                  <a:moveTo>
                    <a:pt x="2966" y="2021"/>
                  </a:moveTo>
                  <a:lnTo>
                    <a:pt x="2966" y="1971"/>
                  </a:lnTo>
                  <a:lnTo>
                    <a:pt x="3066" y="1971"/>
                  </a:lnTo>
                  <a:lnTo>
                    <a:pt x="3066" y="2021"/>
                  </a:lnTo>
                  <a:lnTo>
                    <a:pt x="2966" y="2021"/>
                  </a:lnTo>
                  <a:close/>
                  <a:moveTo>
                    <a:pt x="3116" y="2021"/>
                  </a:moveTo>
                  <a:lnTo>
                    <a:pt x="3116" y="1971"/>
                  </a:lnTo>
                  <a:lnTo>
                    <a:pt x="3123" y="1971"/>
                  </a:lnTo>
                  <a:lnTo>
                    <a:pt x="3128" y="1971"/>
                  </a:lnTo>
                  <a:lnTo>
                    <a:pt x="3134" y="1971"/>
                  </a:lnTo>
                  <a:lnTo>
                    <a:pt x="3140" y="1971"/>
                  </a:lnTo>
                  <a:lnTo>
                    <a:pt x="3145" y="1970"/>
                  </a:lnTo>
                  <a:lnTo>
                    <a:pt x="3151" y="1969"/>
                  </a:lnTo>
                  <a:lnTo>
                    <a:pt x="3157" y="1969"/>
                  </a:lnTo>
                  <a:lnTo>
                    <a:pt x="3162" y="1968"/>
                  </a:lnTo>
                  <a:lnTo>
                    <a:pt x="3168" y="1967"/>
                  </a:lnTo>
                  <a:lnTo>
                    <a:pt x="3173" y="1965"/>
                  </a:lnTo>
                  <a:lnTo>
                    <a:pt x="3179" y="1964"/>
                  </a:lnTo>
                  <a:lnTo>
                    <a:pt x="3184" y="1963"/>
                  </a:lnTo>
                  <a:lnTo>
                    <a:pt x="3189" y="1961"/>
                  </a:lnTo>
                  <a:lnTo>
                    <a:pt x="3195" y="1959"/>
                  </a:lnTo>
                  <a:lnTo>
                    <a:pt x="3200" y="1958"/>
                  </a:lnTo>
                  <a:lnTo>
                    <a:pt x="3204" y="1956"/>
                  </a:lnTo>
                  <a:lnTo>
                    <a:pt x="3222" y="2002"/>
                  </a:lnTo>
                  <a:lnTo>
                    <a:pt x="3217" y="2004"/>
                  </a:lnTo>
                  <a:lnTo>
                    <a:pt x="3211" y="2006"/>
                  </a:lnTo>
                  <a:lnTo>
                    <a:pt x="3204" y="2008"/>
                  </a:lnTo>
                  <a:lnTo>
                    <a:pt x="3198" y="2010"/>
                  </a:lnTo>
                  <a:lnTo>
                    <a:pt x="3191" y="2012"/>
                  </a:lnTo>
                  <a:lnTo>
                    <a:pt x="3184" y="2014"/>
                  </a:lnTo>
                  <a:lnTo>
                    <a:pt x="3178" y="2015"/>
                  </a:lnTo>
                  <a:lnTo>
                    <a:pt x="3171" y="2017"/>
                  </a:lnTo>
                  <a:lnTo>
                    <a:pt x="3164" y="2018"/>
                  </a:lnTo>
                  <a:lnTo>
                    <a:pt x="3157" y="2019"/>
                  </a:lnTo>
                  <a:lnTo>
                    <a:pt x="3151" y="2019"/>
                  </a:lnTo>
                  <a:lnTo>
                    <a:pt x="3144" y="2020"/>
                  </a:lnTo>
                  <a:lnTo>
                    <a:pt x="3137" y="2020"/>
                  </a:lnTo>
                  <a:lnTo>
                    <a:pt x="3130" y="2021"/>
                  </a:lnTo>
                  <a:lnTo>
                    <a:pt x="3123" y="2021"/>
                  </a:lnTo>
                  <a:lnTo>
                    <a:pt x="3116" y="2021"/>
                  </a:lnTo>
                  <a:close/>
                  <a:moveTo>
                    <a:pt x="3270" y="1978"/>
                  </a:moveTo>
                  <a:lnTo>
                    <a:pt x="3243" y="1936"/>
                  </a:lnTo>
                  <a:lnTo>
                    <a:pt x="3244" y="1936"/>
                  </a:lnTo>
                  <a:lnTo>
                    <a:pt x="3248" y="1933"/>
                  </a:lnTo>
                  <a:lnTo>
                    <a:pt x="3253" y="1930"/>
                  </a:lnTo>
                  <a:lnTo>
                    <a:pt x="3257" y="1926"/>
                  </a:lnTo>
                  <a:lnTo>
                    <a:pt x="3261" y="1923"/>
                  </a:lnTo>
                  <a:lnTo>
                    <a:pt x="3266" y="1920"/>
                  </a:lnTo>
                  <a:lnTo>
                    <a:pt x="3270" y="1916"/>
                  </a:lnTo>
                  <a:lnTo>
                    <a:pt x="3274" y="1912"/>
                  </a:lnTo>
                  <a:lnTo>
                    <a:pt x="3278" y="1909"/>
                  </a:lnTo>
                  <a:lnTo>
                    <a:pt x="3282" y="1905"/>
                  </a:lnTo>
                  <a:lnTo>
                    <a:pt x="3285" y="1901"/>
                  </a:lnTo>
                  <a:lnTo>
                    <a:pt x="3289" y="1897"/>
                  </a:lnTo>
                  <a:lnTo>
                    <a:pt x="3293" y="1893"/>
                  </a:lnTo>
                  <a:lnTo>
                    <a:pt x="3296" y="1889"/>
                  </a:lnTo>
                  <a:lnTo>
                    <a:pt x="3300" y="1885"/>
                  </a:lnTo>
                  <a:lnTo>
                    <a:pt x="3303" y="1880"/>
                  </a:lnTo>
                  <a:lnTo>
                    <a:pt x="3306" y="1876"/>
                  </a:lnTo>
                  <a:lnTo>
                    <a:pt x="3307" y="1874"/>
                  </a:lnTo>
                  <a:lnTo>
                    <a:pt x="3348" y="1902"/>
                  </a:lnTo>
                  <a:lnTo>
                    <a:pt x="3347" y="1905"/>
                  </a:lnTo>
                  <a:lnTo>
                    <a:pt x="3343" y="1910"/>
                  </a:lnTo>
                  <a:lnTo>
                    <a:pt x="3339" y="1915"/>
                  </a:lnTo>
                  <a:lnTo>
                    <a:pt x="3334" y="1921"/>
                  </a:lnTo>
                  <a:lnTo>
                    <a:pt x="3330" y="1926"/>
                  </a:lnTo>
                  <a:lnTo>
                    <a:pt x="3326" y="1931"/>
                  </a:lnTo>
                  <a:lnTo>
                    <a:pt x="3321" y="1935"/>
                  </a:lnTo>
                  <a:lnTo>
                    <a:pt x="3317" y="1940"/>
                  </a:lnTo>
                  <a:lnTo>
                    <a:pt x="3312" y="1945"/>
                  </a:lnTo>
                  <a:lnTo>
                    <a:pt x="3307" y="1949"/>
                  </a:lnTo>
                  <a:lnTo>
                    <a:pt x="3302" y="1954"/>
                  </a:lnTo>
                  <a:lnTo>
                    <a:pt x="3297" y="1958"/>
                  </a:lnTo>
                  <a:lnTo>
                    <a:pt x="3292" y="1962"/>
                  </a:lnTo>
                  <a:lnTo>
                    <a:pt x="3287" y="1966"/>
                  </a:lnTo>
                  <a:lnTo>
                    <a:pt x="3281" y="1970"/>
                  </a:lnTo>
                  <a:lnTo>
                    <a:pt x="3276" y="1974"/>
                  </a:lnTo>
                  <a:lnTo>
                    <a:pt x="3271" y="1977"/>
                  </a:lnTo>
                  <a:lnTo>
                    <a:pt x="3270" y="1978"/>
                  </a:lnTo>
                  <a:close/>
                  <a:moveTo>
                    <a:pt x="3375" y="1855"/>
                  </a:moveTo>
                  <a:lnTo>
                    <a:pt x="3329" y="1835"/>
                  </a:lnTo>
                  <a:lnTo>
                    <a:pt x="3330" y="1833"/>
                  </a:lnTo>
                  <a:lnTo>
                    <a:pt x="3332" y="1828"/>
                  </a:lnTo>
                  <a:lnTo>
                    <a:pt x="3334" y="1823"/>
                  </a:lnTo>
                  <a:lnTo>
                    <a:pt x="3336" y="1818"/>
                  </a:lnTo>
                  <a:lnTo>
                    <a:pt x="3338" y="1813"/>
                  </a:lnTo>
                  <a:lnTo>
                    <a:pt x="3339" y="1807"/>
                  </a:lnTo>
                  <a:lnTo>
                    <a:pt x="3341" y="1802"/>
                  </a:lnTo>
                  <a:lnTo>
                    <a:pt x="3342" y="1797"/>
                  </a:lnTo>
                  <a:lnTo>
                    <a:pt x="3343" y="1791"/>
                  </a:lnTo>
                  <a:lnTo>
                    <a:pt x="3344" y="1786"/>
                  </a:lnTo>
                  <a:lnTo>
                    <a:pt x="3345" y="1780"/>
                  </a:lnTo>
                  <a:lnTo>
                    <a:pt x="3346" y="1774"/>
                  </a:lnTo>
                  <a:lnTo>
                    <a:pt x="3347" y="1769"/>
                  </a:lnTo>
                  <a:lnTo>
                    <a:pt x="3347" y="1763"/>
                  </a:lnTo>
                  <a:lnTo>
                    <a:pt x="3348" y="1757"/>
                  </a:lnTo>
                  <a:lnTo>
                    <a:pt x="3348" y="1752"/>
                  </a:lnTo>
                  <a:lnTo>
                    <a:pt x="3348" y="1749"/>
                  </a:lnTo>
                  <a:lnTo>
                    <a:pt x="3397" y="1749"/>
                  </a:lnTo>
                  <a:lnTo>
                    <a:pt x="3397" y="1753"/>
                  </a:lnTo>
                  <a:lnTo>
                    <a:pt x="3397" y="1760"/>
                  </a:lnTo>
                  <a:lnTo>
                    <a:pt x="3397" y="1767"/>
                  </a:lnTo>
                  <a:lnTo>
                    <a:pt x="3396" y="1774"/>
                  </a:lnTo>
                  <a:lnTo>
                    <a:pt x="3395" y="1781"/>
                  </a:lnTo>
                  <a:lnTo>
                    <a:pt x="3394" y="1788"/>
                  </a:lnTo>
                  <a:lnTo>
                    <a:pt x="3393" y="1794"/>
                  </a:lnTo>
                  <a:lnTo>
                    <a:pt x="3392" y="1801"/>
                  </a:lnTo>
                  <a:lnTo>
                    <a:pt x="3390" y="1808"/>
                  </a:lnTo>
                  <a:lnTo>
                    <a:pt x="3389" y="1814"/>
                  </a:lnTo>
                  <a:lnTo>
                    <a:pt x="3387" y="1821"/>
                  </a:lnTo>
                  <a:lnTo>
                    <a:pt x="3385" y="1827"/>
                  </a:lnTo>
                  <a:lnTo>
                    <a:pt x="3383" y="1834"/>
                  </a:lnTo>
                  <a:lnTo>
                    <a:pt x="3381" y="1840"/>
                  </a:lnTo>
                  <a:lnTo>
                    <a:pt x="3378" y="1847"/>
                  </a:lnTo>
                  <a:lnTo>
                    <a:pt x="3376" y="1853"/>
                  </a:lnTo>
                  <a:lnTo>
                    <a:pt x="3375" y="1855"/>
                  </a:lnTo>
                  <a:close/>
                  <a:moveTo>
                    <a:pt x="3397" y="1699"/>
                  </a:moveTo>
                  <a:lnTo>
                    <a:pt x="3348" y="1699"/>
                  </a:lnTo>
                  <a:lnTo>
                    <a:pt x="3348" y="1600"/>
                  </a:lnTo>
                  <a:lnTo>
                    <a:pt x="3397" y="1600"/>
                  </a:lnTo>
                  <a:lnTo>
                    <a:pt x="3397" y="1699"/>
                  </a:lnTo>
                  <a:close/>
                  <a:moveTo>
                    <a:pt x="3398" y="1599"/>
                  </a:moveTo>
                  <a:lnTo>
                    <a:pt x="3396" y="1550"/>
                  </a:lnTo>
                  <a:lnTo>
                    <a:pt x="3396" y="1550"/>
                  </a:lnTo>
                  <a:lnTo>
                    <a:pt x="3403" y="1549"/>
                  </a:lnTo>
                  <a:lnTo>
                    <a:pt x="3410" y="1549"/>
                  </a:lnTo>
                  <a:lnTo>
                    <a:pt x="3417" y="1548"/>
                  </a:lnTo>
                  <a:lnTo>
                    <a:pt x="3424" y="1548"/>
                  </a:lnTo>
                  <a:lnTo>
                    <a:pt x="3431" y="1547"/>
                  </a:lnTo>
                  <a:lnTo>
                    <a:pt x="3437" y="1546"/>
                  </a:lnTo>
                  <a:lnTo>
                    <a:pt x="3444" y="1546"/>
                  </a:lnTo>
                  <a:lnTo>
                    <a:pt x="3451" y="1545"/>
                  </a:lnTo>
                  <a:lnTo>
                    <a:pt x="3458" y="1544"/>
                  </a:lnTo>
                  <a:lnTo>
                    <a:pt x="3464" y="1543"/>
                  </a:lnTo>
                  <a:lnTo>
                    <a:pt x="3471" y="1542"/>
                  </a:lnTo>
                  <a:lnTo>
                    <a:pt x="3477" y="1540"/>
                  </a:lnTo>
                  <a:lnTo>
                    <a:pt x="3484" y="1539"/>
                  </a:lnTo>
                  <a:lnTo>
                    <a:pt x="3490" y="1538"/>
                  </a:lnTo>
                  <a:lnTo>
                    <a:pt x="3501" y="1586"/>
                  </a:lnTo>
                  <a:lnTo>
                    <a:pt x="3494" y="1588"/>
                  </a:lnTo>
                  <a:lnTo>
                    <a:pt x="3487" y="1589"/>
                  </a:lnTo>
                  <a:lnTo>
                    <a:pt x="3480" y="1590"/>
                  </a:lnTo>
                  <a:lnTo>
                    <a:pt x="3472" y="1592"/>
                  </a:lnTo>
                  <a:lnTo>
                    <a:pt x="3465" y="1593"/>
                  </a:lnTo>
                  <a:lnTo>
                    <a:pt x="3458" y="1594"/>
                  </a:lnTo>
                  <a:lnTo>
                    <a:pt x="3450" y="1595"/>
                  </a:lnTo>
                  <a:lnTo>
                    <a:pt x="3443" y="1596"/>
                  </a:lnTo>
                  <a:lnTo>
                    <a:pt x="3436" y="1596"/>
                  </a:lnTo>
                  <a:lnTo>
                    <a:pt x="3428" y="1597"/>
                  </a:lnTo>
                  <a:lnTo>
                    <a:pt x="3421" y="1598"/>
                  </a:lnTo>
                  <a:lnTo>
                    <a:pt x="3413" y="1598"/>
                  </a:lnTo>
                  <a:lnTo>
                    <a:pt x="3406" y="1599"/>
                  </a:lnTo>
                  <a:lnTo>
                    <a:pt x="3398" y="1599"/>
                  </a:lnTo>
                  <a:lnTo>
                    <a:pt x="3398" y="1599"/>
                  </a:lnTo>
                  <a:close/>
                  <a:moveTo>
                    <a:pt x="3551" y="1573"/>
                  </a:moveTo>
                  <a:lnTo>
                    <a:pt x="3536" y="1526"/>
                  </a:lnTo>
                  <a:lnTo>
                    <a:pt x="3542" y="1524"/>
                  </a:lnTo>
                  <a:lnTo>
                    <a:pt x="3548" y="1522"/>
                  </a:lnTo>
                  <a:lnTo>
                    <a:pt x="3554" y="1519"/>
                  </a:lnTo>
                  <a:lnTo>
                    <a:pt x="3561" y="1517"/>
                  </a:lnTo>
                  <a:lnTo>
                    <a:pt x="3567" y="1515"/>
                  </a:lnTo>
                  <a:lnTo>
                    <a:pt x="3573" y="1513"/>
                  </a:lnTo>
                  <a:lnTo>
                    <a:pt x="3579" y="1510"/>
                  </a:lnTo>
                  <a:lnTo>
                    <a:pt x="3585" y="1508"/>
                  </a:lnTo>
                  <a:lnTo>
                    <a:pt x="3591" y="1505"/>
                  </a:lnTo>
                  <a:lnTo>
                    <a:pt x="3597" y="1502"/>
                  </a:lnTo>
                  <a:lnTo>
                    <a:pt x="3603" y="1500"/>
                  </a:lnTo>
                  <a:lnTo>
                    <a:pt x="3609" y="1497"/>
                  </a:lnTo>
                  <a:lnTo>
                    <a:pt x="3615" y="1494"/>
                  </a:lnTo>
                  <a:lnTo>
                    <a:pt x="3620" y="1491"/>
                  </a:lnTo>
                  <a:lnTo>
                    <a:pt x="3624" y="1489"/>
                  </a:lnTo>
                  <a:lnTo>
                    <a:pt x="3647" y="1533"/>
                  </a:lnTo>
                  <a:lnTo>
                    <a:pt x="3643" y="1535"/>
                  </a:lnTo>
                  <a:lnTo>
                    <a:pt x="3637" y="1538"/>
                  </a:lnTo>
                  <a:lnTo>
                    <a:pt x="3630" y="1542"/>
                  </a:lnTo>
                  <a:lnTo>
                    <a:pt x="3624" y="1545"/>
                  </a:lnTo>
                  <a:lnTo>
                    <a:pt x="3617" y="1548"/>
                  </a:lnTo>
                  <a:lnTo>
                    <a:pt x="3611" y="1551"/>
                  </a:lnTo>
                  <a:lnTo>
                    <a:pt x="3604" y="1553"/>
                  </a:lnTo>
                  <a:lnTo>
                    <a:pt x="3598" y="1556"/>
                  </a:lnTo>
                  <a:lnTo>
                    <a:pt x="3591" y="1559"/>
                  </a:lnTo>
                  <a:lnTo>
                    <a:pt x="3584" y="1561"/>
                  </a:lnTo>
                  <a:lnTo>
                    <a:pt x="3578" y="1564"/>
                  </a:lnTo>
                  <a:lnTo>
                    <a:pt x="3571" y="1566"/>
                  </a:lnTo>
                  <a:lnTo>
                    <a:pt x="3564" y="1569"/>
                  </a:lnTo>
                  <a:lnTo>
                    <a:pt x="3557" y="1571"/>
                  </a:lnTo>
                  <a:lnTo>
                    <a:pt x="3551" y="1573"/>
                  </a:lnTo>
                  <a:close/>
                  <a:moveTo>
                    <a:pt x="3692" y="1507"/>
                  </a:moveTo>
                  <a:lnTo>
                    <a:pt x="3665" y="1466"/>
                  </a:lnTo>
                  <a:lnTo>
                    <a:pt x="3666" y="1465"/>
                  </a:lnTo>
                  <a:lnTo>
                    <a:pt x="3676" y="1458"/>
                  </a:lnTo>
                  <a:lnTo>
                    <a:pt x="3687" y="1451"/>
                  </a:lnTo>
                  <a:lnTo>
                    <a:pt x="3697" y="1443"/>
                  </a:lnTo>
                  <a:lnTo>
                    <a:pt x="3708" y="1435"/>
                  </a:lnTo>
                  <a:lnTo>
                    <a:pt x="3718" y="1427"/>
                  </a:lnTo>
                  <a:lnTo>
                    <a:pt x="3728" y="1419"/>
                  </a:lnTo>
                  <a:lnTo>
                    <a:pt x="3737" y="1410"/>
                  </a:lnTo>
                  <a:lnTo>
                    <a:pt x="3740" y="1408"/>
                  </a:lnTo>
                  <a:lnTo>
                    <a:pt x="3774" y="1444"/>
                  </a:lnTo>
                  <a:lnTo>
                    <a:pt x="3771" y="1447"/>
                  </a:lnTo>
                  <a:lnTo>
                    <a:pt x="3760" y="1456"/>
                  </a:lnTo>
                  <a:lnTo>
                    <a:pt x="3749" y="1465"/>
                  </a:lnTo>
                  <a:lnTo>
                    <a:pt x="3738" y="1474"/>
                  </a:lnTo>
                  <a:lnTo>
                    <a:pt x="3727" y="1483"/>
                  </a:lnTo>
                  <a:lnTo>
                    <a:pt x="3716" y="1491"/>
                  </a:lnTo>
                  <a:lnTo>
                    <a:pt x="3704" y="1499"/>
                  </a:lnTo>
                  <a:lnTo>
                    <a:pt x="3692" y="1507"/>
                  </a:lnTo>
                  <a:lnTo>
                    <a:pt x="3692" y="1507"/>
                  </a:lnTo>
                  <a:close/>
                  <a:moveTo>
                    <a:pt x="3810" y="1408"/>
                  </a:moveTo>
                  <a:lnTo>
                    <a:pt x="3773" y="1374"/>
                  </a:lnTo>
                  <a:lnTo>
                    <a:pt x="3774" y="1374"/>
                  </a:lnTo>
                  <a:lnTo>
                    <a:pt x="3782" y="1364"/>
                  </a:lnTo>
                  <a:lnTo>
                    <a:pt x="3791" y="1354"/>
                  </a:lnTo>
                  <a:lnTo>
                    <a:pt x="3799" y="1344"/>
                  </a:lnTo>
                  <a:lnTo>
                    <a:pt x="3807" y="1334"/>
                  </a:lnTo>
                  <a:lnTo>
                    <a:pt x="3814" y="1323"/>
                  </a:lnTo>
                  <a:lnTo>
                    <a:pt x="3822" y="1313"/>
                  </a:lnTo>
                  <a:lnTo>
                    <a:pt x="3829" y="1302"/>
                  </a:lnTo>
                  <a:lnTo>
                    <a:pt x="3831" y="1299"/>
                  </a:lnTo>
                  <a:lnTo>
                    <a:pt x="3873" y="1325"/>
                  </a:lnTo>
                  <a:lnTo>
                    <a:pt x="3871" y="1329"/>
                  </a:lnTo>
                  <a:lnTo>
                    <a:pt x="3863" y="1340"/>
                  </a:lnTo>
                  <a:lnTo>
                    <a:pt x="3855" y="1352"/>
                  </a:lnTo>
                  <a:lnTo>
                    <a:pt x="3846" y="1363"/>
                  </a:lnTo>
                  <a:lnTo>
                    <a:pt x="3838" y="1375"/>
                  </a:lnTo>
                  <a:lnTo>
                    <a:pt x="3829" y="1386"/>
                  </a:lnTo>
                  <a:lnTo>
                    <a:pt x="3820" y="1396"/>
                  </a:lnTo>
                  <a:lnTo>
                    <a:pt x="3811" y="1407"/>
                  </a:lnTo>
                  <a:lnTo>
                    <a:pt x="3810" y="1408"/>
                  </a:lnTo>
                  <a:close/>
                  <a:moveTo>
                    <a:pt x="3898" y="1280"/>
                  </a:moveTo>
                  <a:lnTo>
                    <a:pt x="3854" y="1258"/>
                  </a:lnTo>
                  <a:lnTo>
                    <a:pt x="3855" y="1257"/>
                  </a:lnTo>
                  <a:lnTo>
                    <a:pt x="3858" y="1251"/>
                  </a:lnTo>
                  <a:lnTo>
                    <a:pt x="3861" y="1245"/>
                  </a:lnTo>
                  <a:lnTo>
                    <a:pt x="3863" y="1239"/>
                  </a:lnTo>
                  <a:lnTo>
                    <a:pt x="3866" y="1233"/>
                  </a:lnTo>
                  <a:lnTo>
                    <a:pt x="3869" y="1227"/>
                  </a:lnTo>
                  <a:lnTo>
                    <a:pt x="3871" y="1221"/>
                  </a:lnTo>
                  <a:lnTo>
                    <a:pt x="3874" y="1215"/>
                  </a:lnTo>
                  <a:lnTo>
                    <a:pt x="3876" y="1209"/>
                  </a:lnTo>
                  <a:lnTo>
                    <a:pt x="3879" y="1203"/>
                  </a:lnTo>
                  <a:lnTo>
                    <a:pt x="3881" y="1197"/>
                  </a:lnTo>
                  <a:lnTo>
                    <a:pt x="3883" y="1191"/>
                  </a:lnTo>
                  <a:lnTo>
                    <a:pt x="3885" y="1184"/>
                  </a:lnTo>
                  <a:lnTo>
                    <a:pt x="3887" y="1178"/>
                  </a:lnTo>
                  <a:lnTo>
                    <a:pt x="3889" y="1172"/>
                  </a:lnTo>
                  <a:lnTo>
                    <a:pt x="3890" y="1170"/>
                  </a:lnTo>
                  <a:lnTo>
                    <a:pt x="3938" y="1184"/>
                  </a:lnTo>
                  <a:lnTo>
                    <a:pt x="3937" y="1187"/>
                  </a:lnTo>
                  <a:lnTo>
                    <a:pt x="3935" y="1193"/>
                  </a:lnTo>
                  <a:lnTo>
                    <a:pt x="3932" y="1200"/>
                  </a:lnTo>
                  <a:lnTo>
                    <a:pt x="3930" y="1207"/>
                  </a:lnTo>
                  <a:lnTo>
                    <a:pt x="3928" y="1214"/>
                  </a:lnTo>
                  <a:lnTo>
                    <a:pt x="3925" y="1221"/>
                  </a:lnTo>
                  <a:lnTo>
                    <a:pt x="3922" y="1227"/>
                  </a:lnTo>
                  <a:lnTo>
                    <a:pt x="3920" y="1234"/>
                  </a:lnTo>
                  <a:lnTo>
                    <a:pt x="3917" y="1241"/>
                  </a:lnTo>
                  <a:lnTo>
                    <a:pt x="3914" y="1247"/>
                  </a:lnTo>
                  <a:lnTo>
                    <a:pt x="3911" y="1254"/>
                  </a:lnTo>
                  <a:lnTo>
                    <a:pt x="3908" y="1260"/>
                  </a:lnTo>
                  <a:lnTo>
                    <a:pt x="3905" y="1267"/>
                  </a:lnTo>
                  <a:lnTo>
                    <a:pt x="3902" y="1273"/>
                  </a:lnTo>
                  <a:lnTo>
                    <a:pt x="3899" y="1279"/>
                  </a:lnTo>
                  <a:lnTo>
                    <a:pt x="3898" y="1280"/>
                  </a:lnTo>
                  <a:close/>
                  <a:moveTo>
                    <a:pt x="3950" y="1134"/>
                  </a:moveTo>
                  <a:lnTo>
                    <a:pt x="3902" y="1124"/>
                  </a:lnTo>
                  <a:lnTo>
                    <a:pt x="3903" y="1120"/>
                  </a:lnTo>
                  <a:lnTo>
                    <a:pt x="3904" y="1114"/>
                  </a:lnTo>
                  <a:lnTo>
                    <a:pt x="3905" y="1107"/>
                  </a:lnTo>
                  <a:lnTo>
                    <a:pt x="3906" y="1100"/>
                  </a:lnTo>
                  <a:lnTo>
                    <a:pt x="3907" y="1094"/>
                  </a:lnTo>
                  <a:lnTo>
                    <a:pt x="3908" y="1087"/>
                  </a:lnTo>
                  <a:lnTo>
                    <a:pt x="3909" y="1080"/>
                  </a:lnTo>
                  <a:lnTo>
                    <a:pt x="3910" y="1074"/>
                  </a:lnTo>
                  <a:lnTo>
                    <a:pt x="3911" y="1067"/>
                  </a:lnTo>
                  <a:lnTo>
                    <a:pt x="3911" y="1060"/>
                  </a:lnTo>
                  <a:lnTo>
                    <a:pt x="3912" y="1053"/>
                  </a:lnTo>
                  <a:lnTo>
                    <a:pt x="3913" y="1046"/>
                  </a:lnTo>
                  <a:lnTo>
                    <a:pt x="3913" y="1040"/>
                  </a:lnTo>
                  <a:lnTo>
                    <a:pt x="3913" y="1033"/>
                  </a:lnTo>
                  <a:lnTo>
                    <a:pt x="3913" y="1030"/>
                  </a:lnTo>
                  <a:lnTo>
                    <a:pt x="3963" y="1031"/>
                  </a:lnTo>
                  <a:lnTo>
                    <a:pt x="3963" y="1035"/>
                  </a:lnTo>
                  <a:lnTo>
                    <a:pt x="3962" y="1042"/>
                  </a:lnTo>
                  <a:lnTo>
                    <a:pt x="3962" y="1050"/>
                  </a:lnTo>
                  <a:lnTo>
                    <a:pt x="3962" y="1057"/>
                  </a:lnTo>
                  <a:lnTo>
                    <a:pt x="3961" y="1064"/>
                  </a:lnTo>
                  <a:lnTo>
                    <a:pt x="3960" y="1072"/>
                  </a:lnTo>
                  <a:lnTo>
                    <a:pt x="3959" y="1079"/>
                  </a:lnTo>
                  <a:lnTo>
                    <a:pt x="3959" y="1087"/>
                  </a:lnTo>
                  <a:lnTo>
                    <a:pt x="3958" y="1094"/>
                  </a:lnTo>
                  <a:lnTo>
                    <a:pt x="3956" y="1101"/>
                  </a:lnTo>
                  <a:lnTo>
                    <a:pt x="3955" y="1109"/>
                  </a:lnTo>
                  <a:lnTo>
                    <a:pt x="3954" y="1116"/>
                  </a:lnTo>
                  <a:lnTo>
                    <a:pt x="3953" y="1123"/>
                  </a:lnTo>
                  <a:lnTo>
                    <a:pt x="3951" y="1130"/>
                  </a:lnTo>
                  <a:lnTo>
                    <a:pt x="3950" y="1134"/>
                  </a:lnTo>
                  <a:close/>
                  <a:moveTo>
                    <a:pt x="3962" y="979"/>
                  </a:moveTo>
                  <a:lnTo>
                    <a:pt x="3913" y="982"/>
                  </a:lnTo>
                  <a:lnTo>
                    <a:pt x="3913" y="976"/>
                  </a:lnTo>
                  <a:lnTo>
                    <a:pt x="3912" y="969"/>
                  </a:lnTo>
                  <a:lnTo>
                    <a:pt x="3911" y="963"/>
                  </a:lnTo>
                  <a:lnTo>
                    <a:pt x="3911" y="956"/>
                  </a:lnTo>
                  <a:lnTo>
                    <a:pt x="3910" y="949"/>
                  </a:lnTo>
                  <a:lnTo>
                    <a:pt x="3909" y="942"/>
                  </a:lnTo>
                  <a:lnTo>
                    <a:pt x="3908" y="936"/>
                  </a:lnTo>
                  <a:lnTo>
                    <a:pt x="3907" y="929"/>
                  </a:lnTo>
                  <a:lnTo>
                    <a:pt x="3906" y="922"/>
                  </a:lnTo>
                  <a:lnTo>
                    <a:pt x="3905" y="916"/>
                  </a:lnTo>
                  <a:lnTo>
                    <a:pt x="3904" y="909"/>
                  </a:lnTo>
                  <a:lnTo>
                    <a:pt x="3903" y="902"/>
                  </a:lnTo>
                  <a:lnTo>
                    <a:pt x="3901" y="896"/>
                  </a:lnTo>
                  <a:lnTo>
                    <a:pt x="3900" y="889"/>
                  </a:lnTo>
                  <a:lnTo>
                    <a:pt x="3899" y="888"/>
                  </a:lnTo>
                  <a:lnTo>
                    <a:pt x="3948" y="876"/>
                  </a:lnTo>
                  <a:lnTo>
                    <a:pt x="3948" y="878"/>
                  </a:lnTo>
                  <a:lnTo>
                    <a:pt x="3950" y="885"/>
                  </a:lnTo>
                  <a:lnTo>
                    <a:pt x="3951" y="892"/>
                  </a:lnTo>
                  <a:lnTo>
                    <a:pt x="3953" y="900"/>
                  </a:lnTo>
                  <a:lnTo>
                    <a:pt x="3954" y="907"/>
                  </a:lnTo>
                  <a:lnTo>
                    <a:pt x="3955" y="914"/>
                  </a:lnTo>
                  <a:lnTo>
                    <a:pt x="3956" y="921"/>
                  </a:lnTo>
                  <a:lnTo>
                    <a:pt x="3958" y="929"/>
                  </a:lnTo>
                  <a:lnTo>
                    <a:pt x="3959" y="936"/>
                  </a:lnTo>
                  <a:lnTo>
                    <a:pt x="3959" y="943"/>
                  </a:lnTo>
                  <a:lnTo>
                    <a:pt x="3960" y="951"/>
                  </a:lnTo>
                  <a:lnTo>
                    <a:pt x="3961" y="958"/>
                  </a:lnTo>
                  <a:lnTo>
                    <a:pt x="3962" y="966"/>
                  </a:lnTo>
                  <a:lnTo>
                    <a:pt x="3962" y="973"/>
                  </a:lnTo>
                  <a:lnTo>
                    <a:pt x="3962" y="979"/>
                  </a:lnTo>
                  <a:close/>
                  <a:moveTo>
                    <a:pt x="3934" y="826"/>
                  </a:moveTo>
                  <a:lnTo>
                    <a:pt x="3887" y="842"/>
                  </a:lnTo>
                  <a:lnTo>
                    <a:pt x="3885" y="838"/>
                  </a:lnTo>
                  <a:lnTo>
                    <a:pt x="3883" y="832"/>
                  </a:lnTo>
                  <a:lnTo>
                    <a:pt x="3881" y="826"/>
                  </a:lnTo>
                  <a:lnTo>
                    <a:pt x="3879" y="820"/>
                  </a:lnTo>
                  <a:lnTo>
                    <a:pt x="3876" y="814"/>
                  </a:lnTo>
                  <a:lnTo>
                    <a:pt x="3874" y="807"/>
                  </a:lnTo>
                  <a:lnTo>
                    <a:pt x="3871" y="801"/>
                  </a:lnTo>
                  <a:lnTo>
                    <a:pt x="3869" y="795"/>
                  </a:lnTo>
                  <a:lnTo>
                    <a:pt x="3866" y="789"/>
                  </a:lnTo>
                  <a:lnTo>
                    <a:pt x="3863" y="783"/>
                  </a:lnTo>
                  <a:lnTo>
                    <a:pt x="3861" y="778"/>
                  </a:lnTo>
                  <a:lnTo>
                    <a:pt x="3858" y="772"/>
                  </a:lnTo>
                  <a:lnTo>
                    <a:pt x="3855" y="766"/>
                  </a:lnTo>
                  <a:lnTo>
                    <a:pt x="3852" y="760"/>
                  </a:lnTo>
                  <a:lnTo>
                    <a:pt x="3849" y="755"/>
                  </a:lnTo>
                  <a:lnTo>
                    <a:pt x="3893" y="731"/>
                  </a:lnTo>
                  <a:lnTo>
                    <a:pt x="3896" y="737"/>
                  </a:lnTo>
                  <a:lnTo>
                    <a:pt x="3899" y="743"/>
                  </a:lnTo>
                  <a:lnTo>
                    <a:pt x="3902" y="750"/>
                  </a:lnTo>
                  <a:lnTo>
                    <a:pt x="3905" y="756"/>
                  </a:lnTo>
                  <a:lnTo>
                    <a:pt x="3908" y="762"/>
                  </a:lnTo>
                  <a:lnTo>
                    <a:pt x="3911" y="769"/>
                  </a:lnTo>
                  <a:lnTo>
                    <a:pt x="3914" y="776"/>
                  </a:lnTo>
                  <a:lnTo>
                    <a:pt x="3917" y="782"/>
                  </a:lnTo>
                  <a:lnTo>
                    <a:pt x="3920" y="789"/>
                  </a:lnTo>
                  <a:lnTo>
                    <a:pt x="3922" y="795"/>
                  </a:lnTo>
                  <a:lnTo>
                    <a:pt x="3925" y="802"/>
                  </a:lnTo>
                  <a:lnTo>
                    <a:pt x="3928" y="809"/>
                  </a:lnTo>
                  <a:lnTo>
                    <a:pt x="3930" y="816"/>
                  </a:lnTo>
                  <a:lnTo>
                    <a:pt x="3932" y="822"/>
                  </a:lnTo>
                  <a:lnTo>
                    <a:pt x="3934" y="826"/>
                  </a:lnTo>
                  <a:close/>
                  <a:moveTo>
                    <a:pt x="3866" y="687"/>
                  </a:moveTo>
                  <a:lnTo>
                    <a:pt x="3825" y="715"/>
                  </a:lnTo>
                  <a:lnTo>
                    <a:pt x="3822" y="710"/>
                  </a:lnTo>
                  <a:lnTo>
                    <a:pt x="3814" y="699"/>
                  </a:lnTo>
                  <a:lnTo>
                    <a:pt x="3807" y="689"/>
                  </a:lnTo>
                  <a:lnTo>
                    <a:pt x="3799" y="679"/>
                  </a:lnTo>
                  <a:lnTo>
                    <a:pt x="3791" y="669"/>
                  </a:lnTo>
                  <a:lnTo>
                    <a:pt x="3782" y="659"/>
                  </a:lnTo>
                  <a:lnTo>
                    <a:pt x="3774" y="649"/>
                  </a:lnTo>
                  <a:lnTo>
                    <a:pt x="3766" y="640"/>
                  </a:lnTo>
                  <a:lnTo>
                    <a:pt x="3802" y="606"/>
                  </a:lnTo>
                  <a:lnTo>
                    <a:pt x="3811" y="616"/>
                  </a:lnTo>
                  <a:lnTo>
                    <a:pt x="3820" y="626"/>
                  </a:lnTo>
                  <a:lnTo>
                    <a:pt x="3829" y="637"/>
                  </a:lnTo>
                  <a:lnTo>
                    <a:pt x="3838" y="648"/>
                  </a:lnTo>
                  <a:lnTo>
                    <a:pt x="3846" y="659"/>
                  </a:lnTo>
                  <a:lnTo>
                    <a:pt x="3855" y="671"/>
                  </a:lnTo>
                  <a:lnTo>
                    <a:pt x="3863" y="682"/>
                  </a:lnTo>
                  <a:lnTo>
                    <a:pt x="3866" y="687"/>
                  </a:lnTo>
                  <a:close/>
                  <a:moveTo>
                    <a:pt x="3764" y="570"/>
                  </a:moveTo>
                  <a:lnTo>
                    <a:pt x="3732" y="608"/>
                  </a:lnTo>
                  <a:lnTo>
                    <a:pt x="3728" y="604"/>
                  </a:lnTo>
                  <a:lnTo>
                    <a:pt x="3718" y="596"/>
                  </a:lnTo>
                  <a:lnTo>
                    <a:pt x="3708" y="588"/>
                  </a:lnTo>
                  <a:lnTo>
                    <a:pt x="3697" y="580"/>
                  </a:lnTo>
                  <a:lnTo>
                    <a:pt x="3687" y="572"/>
                  </a:lnTo>
                  <a:lnTo>
                    <a:pt x="3676" y="565"/>
                  </a:lnTo>
                  <a:lnTo>
                    <a:pt x="3666" y="558"/>
                  </a:lnTo>
                  <a:lnTo>
                    <a:pt x="3655" y="551"/>
                  </a:lnTo>
                  <a:lnTo>
                    <a:pt x="3681" y="509"/>
                  </a:lnTo>
                  <a:lnTo>
                    <a:pt x="3692" y="516"/>
                  </a:lnTo>
                  <a:lnTo>
                    <a:pt x="3704" y="524"/>
                  </a:lnTo>
                  <a:lnTo>
                    <a:pt x="3716" y="532"/>
                  </a:lnTo>
                  <a:lnTo>
                    <a:pt x="3727" y="540"/>
                  </a:lnTo>
                  <a:lnTo>
                    <a:pt x="3738" y="549"/>
                  </a:lnTo>
                  <a:lnTo>
                    <a:pt x="3749" y="557"/>
                  </a:lnTo>
                  <a:lnTo>
                    <a:pt x="3760" y="566"/>
                  </a:lnTo>
                  <a:lnTo>
                    <a:pt x="3764" y="570"/>
                  </a:lnTo>
                  <a:close/>
                  <a:moveTo>
                    <a:pt x="3635" y="484"/>
                  </a:moveTo>
                  <a:lnTo>
                    <a:pt x="3614" y="528"/>
                  </a:lnTo>
                  <a:lnTo>
                    <a:pt x="3609" y="526"/>
                  </a:lnTo>
                  <a:lnTo>
                    <a:pt x="3603" y="523"/>
                  </a:lnTo>
                  <a:lnTo>
                    <a:pt x="3597" y="520"/>
                  </a:lnTo>
                  <a:lnTo>
                    <a:pt x="3591" y="518"/>
                  </a:lnTo>
                  <a:lnTo>
                    <a:pt x="3585" y="515"/>
                  </a:lnTo>
                  <a:lnTo>
                    <a:pt x="3579" y="513"/>
                  </a:lnTo>
                  <a:lnTo>
                    <a:pt x="3573" y="510"/>
                  </a:lnTo>
                  <a:lnTo>
                    <a:pt x="3567" y="508"/>
                  </a:lnTo>
                  <a:lnTo>
                    <a:pt x="3561" y="505"/>
                  </a:lnTo>
                  <a:lnTo>
                    <a:pt x="3554" y="503"/>
                  </a:lnTo>
                  <a:lnTo>
                    <a:pt x="3548" y="501"/>
                  </a:lnTo>
                  <a:lnTo>
                    <a:pt x="3542" y="499"/>
                  </a:lnTo>
                  <a:lnTo>
                    <a:pt x="3536" y="497"/>
                  </a:lnTo>
                  <a:lnTo>
                    <a:pt x="3529" y="495"/>
                  </a:lnTo>
                  <a:lnTo>
                    <a:pt x="3526" y="494"/>
                  </a:lnTo>
                  <a:lnTo>
                    <a:pt x="3539" y="446"/>
                  </a:lnTo>
                  <a:lnTo>
                    <a:pt x="3543" y="447"/>
                  </a:lnTo>
                  <a:lnTo>
                    <a:pt x="3550" y="450"/>
                  </a:lnTo>
                  <a:lnTo>
                    <a:pt x="3557" y="452"/>
                  </a:lnTo>
                  <a:lnTo>
                    <a:pt x="3564" y="454"/>
                  </a:lnTo>
                  <a:lnTo>
                    <a:pt x="3571" y="456"/>
                  </a:lnTo>
                  <a:lnTo>
                    <a:pt x="3578" y="459"/>
                  </a:lnTo>
                  <a:lnTo>
                    <a:pt x="3584" y="461"/>
                  </a:lnTo>
                  <a:lnTo>
                    <a:pt x="3591" y="464"/>
                  </a:lnTo>
                  <a:lnTo>
                    <a:pt x="3598" y="467"/>
                  </a:lnTo>
                  <a:lnTo>
                    <a:pt x="3604" y="469"/>
                  </a:lnTo>
                  <a:lnTo>
                    <a:pt x="3611" y="472"/>
                  </a:lnTo>
                  <a:lnTo>
                    <a:pt x="3617" y="475"/>
                  </a:lnTo>
                  <a:lnTo>
                    <a:pt x="3624" y="478"/>
                  </a:lnTo>
                  <a:lnTo>
                    <a:pt x="3630" y="481"/>
                  </a:lnTo>
                  <a:lnTo>
                    <a:pt x="3635" y="484"/>
                  </a:lnTo>
                  <a:close/>
                  <a:moveTo>
                    <a:pt x="3489" y="434"/>
                  </a:moveTo>
                  <a:lnTo>
                    <a:pt x="3479" y="483"/>
                  </a:lnTo>
                  <a:lnTo>
                    <a:pt x="3477" y="482"/>
                  </a:lnTo>
                  <a:lnTo>
                    <a:pt x="3471" y="481"/>
                  </a:lnTo>
                  <a:lnTo>
                    <a:pt x="3464" y="480"/>
                  </a:lnTo>
                  <a:lnTo>
                    <a:pt x="3458" y="479"/>
                  </a:lnTo>
                  <a:lnTo>
                    <a:pt x="3451" y="478"/>
                  </a:lnTo>
                  <a:lnTo>
                    <a:pt x="3444" y="477"/>
                  </a:lnTo>
                  <a:lnTo>
                    <a:pt x="3437" y="476"/>
                  </a:lnTo>
                  <a:lnTo>
                    <a:pt x="3431" y="476"/>
                  </a:lnTo>
                  <a:lnTo>
                    <a:pt x="3424" y="475"/>
                  </a:lnTo>
                  <a:lnTo>
                    <a:pt x="3417" y="474"/>
                  </a:lnTo>
                  <a:lnTo>
                    <a:pt x="3410" y="474"/>
                  </a:lnTo>
                  <a:lnTo>
                    <a:pt x="3403" y="473"/>
                  </a:lnTo>
                  <a:lnTo>
                    <a:pt x="3396" y="473"/>
                  </a:lnTo>
                  <a:lnTo>
                    <a:pt x="3389" y="473"/>
                  </a:lnTo>
                  <a:lnTo>
                    <a:pt x="3385" y="473"/>
                  </a:lnTo>
                  <a:lnTo>
                    <a:pt x="3386" y="423"/>
                  </a:lnTo>
                  <a:lnTo>
                    <a:pt x="3391" y="423"/>
                  </a:lnTo>
                  <a:lnTo>
                    <a:pt x="3398" y="424"/>
                  </a:lnTo>
                  <a:lnTo>
                    <a:pt x="3406" y="424"/>
                  </a:lnTo>
                  <a:lnTo>
                    <a:pt x="3413" y="424"/>
                  </a:lnTo>
                  <a:lnTo>
                    <a:pt x="3421" y="425"/>
                  </a:lnTo>
                  <a:lnTo>
                    <a:pt x="3428" y="425"/>
                  </a:lnTo>
                  <a:lnTo>
                    <a:pt x="3436" y="426"/>
                  </a:lnTo>
                  <a:lnTo>
                    <a:pt x="3443" y="427"/>
                  </a:lnTo>
                  <a:lnTo>
                    <a:pt x="3450" y="428"/>
                  </a:lnTo>
                  <a:lnTo>
                    <a:pt x="3458" y="429"/>
                  </a:lnTo>
                  <a:lnTo>
                    <a:pt x="3465" y="430"/>
                  </a:lnTo>
                  <a:lnTo>
                    <a:pt x="3472" y="431"/>
                  </a:lnTo>
                  <a:lnTo>
                    <a:pt x="3480" y="432"/>
                  </a:lnTo>
                  <a:lnTo>
                    <a:pt x="3487" y="434"/>
                  </a:lnTo>
                  <a:lnTo>
                    <a:pt x="3489" y="434"/>
                  </a:lnTo>
                  <a:close/>
                  <a:moveTo>
                    <a:pt x="3397" y="411"/>
                  </a:moveTo>
                  <a:lnTo>
                    <a:pt x="3348" y="411"/>
                  </a:lnTo>
                  <a:lnTo>
                    <a:pt x="3348" y="312"/>
                  </a:lnTo>
                  <a:lnTo>
                    <a:pt x="3397" y="312"/>
                  </a:lnTo>
                  <a:lnTo>
                    <a:pt x="3397" y="411"/>
                  </a:lnTo>
                  <a:close/>
                  <a:moveTo>
                    <a:pt x="3397" y="261"/>
                  </a:moveTo>
                  <a:lnTo>
                    <a:pt x="3348" y="264"/>
                  </a:lnTo>
                  <a:lnTo>
                    <a:pt x="3348" y="264"/>
                  </a:lnTo>
                  <a:lnTo>
                    <a:pt x="3347" y="258"/>
                  </a:lnTo>
                  <a:lnTo>
                    <a:pt x="3347" y="252"/>
                  </a:lnTo>
                  <a:lnTo>
                    <a:pt x="3346" y="247"/>
                  </a:lnTo>
                  <a:lnTo>
                    <a:pt x="3345" y="241"/>
                  </a:lnTo>
                  <a:lnTo>
                    <a:pt x="3344" y="235"/>
                  </a:lnTo>
                  <a:lnTo>
                    <a:pt x="3343" y="230"/>
                  </a:lnTo>
                  <a:lnTo>
                    <a:pt x="3342" y="224"/>
                  </a:lnTo>
                  <a:lnTo>
                    <a:pt x="3341" y="219"/>
                  </a:lnTo>
                  <a:lnTo>
                    <a:pt x="3339" y="214"/>
                  </a:lnTo>
                  <a:lnTo>
                    <a:pt x="3338" y="208"/>
                  </a:lnTo>
                  <a:lnTo>
                    <a:pt x="3336" y="203"/>
                  </a:lnTo>
                  <a:lnTo>
                    <a:pt x="3334" y="198"/>
                  </a:lnTo>
                  <a:lnTo>
                    <a:pt x="3332" y="193"/>
                  </a:lnTo>
                  <a:lnTo>
                    <a:pt x="3330" y="188"/>
                  </a:lnTo>
                  <a:lnTo>
                    <a:pt x="3328" y="183"/>
                  </a:lnTo>
                  <a:lnTo>
                    <a:pt x="3326" y="178"/>
                  </a:lnTo>
                  <a:lnTo>
                    <a:pt x="3326" y="178"/>
                  </a:lnTo>
                  <a:lnTo>
                    <a:pt x="3370" y="156"/>
                  </a:lnTo>
                  <a:lnTo>
                    <a:pt x="3370" y="156"/>
                  </a:lnTo>
                  <a:lnTo>
                    <a:pt x="3373" y="162"/>
                  </a:lnTo>
                  <a:lnTo>
                    <a:pt x="3376" y="168"/>
                  </a:lnTo>
                  <a:lnTo>
                    <a:pt x="3378" y="174"/>
                  </a:lnTo>
                  <a:lnTo>
                    <a:pt x="3381" y="181"/>
                  </a:lnTo>
                  <a:lnTo>
                    <a:pt x="3383" y="187"/>
                  </a:lnTo>
                  <a:lnTo>
                    <a:pt x="3385" y="194"/>
                  </a:lnTo>
                  <a:lnTo>
                    <a:pt x="3387" y="200"/>
                  </a:lnTo>
                  <a:lnTo>
                    <a:pt x="3389" y="207"/>
                  </a:lnTo>
                  <a:lnTo>
                    <a:pt x="3390" y="213"/>
                  </a:lnTo>
                  <a:lnTo>
                    <a:pt x="3392" y="220"/>
                  </a:lnTo>
                  <a:lnTo>
                    <a:pt x="3393" y="227"/>
                  </a:lnTo>
                  <a:lnTo>
                    <a:pt x="3394" y="233"/>
                  </a:lnTo>
                  <a:lnTo>
                    <a:pt x="3395" y="240"/>
                  </a:lnTo>
                  <a:lnTo>
                    <a:pt x="3396" y="247"/>
                  </a:lnTo>
                  <a:lnTo>
                    <a:pt x="3397" y="254"/>
                  </a:lnTo>
                  <a:lnTo>
                    <a:pt x="3397" y="261"/>
                  </a:lnTo>
                  <a:lnTo>
                    <a:pt x="3397" y="261"/>
                  </a:lnTo>
                  <a:close/>
                  <a:moveTo>
                    <a:pt x="3341" y="109"/>
                  </a:moveTo>
                  <a:lnTo>
                    <a:pt x="3302" y="140"/>
                  </a:lnTo>
                  <a:lnTo>
                    <a:pt x="3300" y="136"/>
                  </a:lnTo>
                  <a:lnTo>
                    <a:pt x="3296" y="132"/>
                  </a:lnTo>
                  <a:lnTo>
                    <a:pt x="3293" y="128"/>
                  </a:lnTo>
                  <a:lnTo>
                    <a:pt x="3289" y="124"/>
                  </a:lnTo>
                  <a:lnTo>
                    <a:pt x="3285" y="120"/>
                  </a:lnTo>
                  <a:lnTo>
                    <a:pt x="3282" y="116"/>
                  </a:lnTo>
                  <a:lnTo>
                    <a:pt x="3278" y="112"/>
                  </a:lnTo>
                  <a:lnTo>
                    <a:pt x="3274" y="109"/>
                  </a:lnTo>
                  <a:lnTo>
                    <a:pt x="3270" y="105"/>
                  </a:lnTo>
                  <a:lnTo>
                    <a:pt x="3266" y="101"/>
                  </a:lnTo>
                  <a:lnTo>
                    <a:pt x="3261" y="98"/>
                  </a:lnTo>
                  <a:lnTo>
                    <a:pt x="3257" y="95"/>
                  </a:lnTo>
                  <a:lnTo>
                    <a:pt x="3253" y="91"/>
                  </a:lnTo>
                  <a:lnTo>
                    <a:pt x="3248" y="88"/>
                  </a:lnTo>
                  <a:lnTo>
                    <a:pt x="3244" y="85"/>
                  </a:lnTo>
                  <a:lnTo>
                    <a:pt x="3239" y="83"/>
                  </a:lnTo>
                  <a:lnTo>
                    <a:pt x="3236" y="81"/>
                  </a:lnTo>
                  <a:lnTo>
                    <a:pt x="3261" y="38"/>
                  </a:lnTo>
                  <a:lnTo>
                    <a:pt x="3265" y="40"/>
                  </a:lnTo>
                  <a:lnTo>
                    <a:pt x="3271" y="44"/>
                  </a:lnTo>
                  <a:lnTo>
                    <a:pt x="3276" y="47"/>
                  </a:lnTo>
                  <a:lnTo>
                    <a:pt x="3281" y="51"/>
                  </a:lnTo>
                  <a:lnTo>
                    <a:pt x="3287" y="55"/>
                  </a:lnTo>
                  <a:lnTo>
                    <a:pt x="3292" y="59"/>
                  </a:lnTo>
                  <a:lnTo>
                    <a:pt x="3297" y="63"/>
                  </a:lnTo>
                  <a:lnTo>
                    <a:pt x="3302" y="67"/>
                  </a:lnTo>
                  <a:lnTo>
                    <a:pt x="3307" y="72"/>
                  </a:lnTo>
                  <a:lnTo>
                    <a:pt x="3312" y="76"/>
                  </a:lnTo>
                  <a:lnTo>
                    <a:pt x="3317" y="81"/>
                  </a:lnTo>
                  <a:lnTo>
                    <a:pt x="3321" y="86"/>
                  </a:lnTo>
                  <a:lnTo>
                    <a:pt x="3326" y="90"/>
                  </a:lnTo>
                  <a:lnTo>
                    <a:pt x="3330" y="95"/>
                  </a:lnTo>
                  <a:lnTo>
                    <a:pt x="3334" y="100"/>
                  </a:lnTo>
                  <a:lnTo>
                    <a:pt x="3339" y="106"/>
                  </a:lnTo>
                  <a:lnTo>
                    <a:pt x="3341" y="109"/>
                  </a:lnTo>
                  <a:close/>
                  <a:moveTo>
                    <a:pt x="3211" y="15"/>
                  </a:moveTo>
                  <a:lnTo>
                    <a:pt x="3195" y="62"/>
                  </a:lnTo>
                  <a:lnTo>
                    <a:pt x="3195" y="62"/>
                  </a:lnTo>
                  <a:lnTo>
                    <a:pt x="3189" y="60"/>
                  </a:lnTo>
                  <a:lnTo>
                    <a:pt x="3184" y="58"/>
                  </a:lnTo>
                  <a:lnTo>
                    <a:pt x="3179" y="57"/>
                  </a:lnTo>
                  <a:lnTo>
                    <a:pt x="3173" y="56"/>
                  </a:lnTo>
                  <a:lnTo>
                    <a:pt x="3168" y="54"/>
                  </a:lnTo>
                  <a:lnTo>
                    <a:pt x="3162" y="53"/>
                  </a:lnTo>
                  <a:lnTo>
                    <a:pt x="3157" y="52"/>
                  </a:lnTo>
                  <a:lnTo>
                    <a:pt x="3151" y="52"/>
                  </a:lnTo>
                  <a:lnTo>
                    <a:pt x="3145" y="51"/>
                  </a:lnTo>
                  <a:lnTo>
                    <a:pt x="3140" y="50"/>
                  </a:lnTo>
                  <a:lnTo>
                    <a:pt x="3134" y="50"/>
                  </a:lnTo>
                  <a:lnTo>
                    <a:pt x="3128" y="50"/>
                  </a:lnTo>
                  <a:lnTo>
                    <a:pt x="3123" y="50"/>
                  </a:lnTo>
                  <a:lnTo>
                    <a:pt x="3105" y="50"/>
                  </a:lnTo>
                  <a:lnTo>
                    <a:pt x="3105" y="0"/>
                  </a:lnTo>
                  <a:lnTo>
                    <a:pt x="3123" y="0"/>
                  </a:lnTo>
                  <a:lnTo>
                    <a:pt x="3130" y="0"/>
                  </a:lnTo>
                  <a:lnTo>
                    <a:pt x="3137" y="1"/>
                  </a:lnTo>
                  <a:lnTo>
                    <a:pt x="3144" y="1"/>
                  </a:lnTo>
                  <a:lnTo>
                    <a:pt x="3151" y="2"/>
                  </a:lnTo>
                  <a:lnTo>
                    <a:pt x="3157" y="2"/>
                  </a:lnTo>
                  <a:lnTo>
                    <a:pt x="3164" y="3"/>
                  </a:lnTo>
                  <a:lnTo>
                    <a:pt x="3171" y="4"/>
                  </a:lnTo>
                  <a:lnTo>
                    <a:pt x="3178" y="6"/>
                  </a:lnTo>
                  <a:lnTo>
                    <a:pt x="3184" y="7"/>
                  </a:lnTo>
                  <a:lnTo>
                    <a:pt x="3191" y="9"/>
                  </a:lnTo>
                  <a:lnTo>
                    <a:pt x="3198" y="11"/>
                  </a:lnTo>
                  <a:lnTo>
                    <a:pt x="3204" y="13"/>
                  </a:lnTo>
                  <a:lnTo>
                    <a:pt x="3211" y="15"/>
                  </a:lnTo>
                  <a:lnTo>
                    <a:pt x="3211" y="15"/>
                  </a:lnTo>
                  <a:close/>
                  <a:moveTo>
                    <a:pt x="3056" y="0"/>
                  </a:moveTo>
                  <a:lnTo>
                    <a:pt x="3056" y="50"/>
                  </a:lnTo>
                  <a:lnTo>
                    <a:pt x="2956" y="50"/>
                  </a:lnTo>
                  <a:lnTo>
                    <a:pt x="2956" y="0"/>
                  </a:lnTo>
                  <a:lnTo>
                    <a:pt x="3056" y="0"/>
                  </a:lnTo>
                  <a:close/>
                  <a:moveTo>
                    <a:pt x="2906" y="0"/>
                  </a:moveTo>
                  <a:lnTo>
                    <a:pt x="2906" y="50"/>
                  </a:lnTo>
                  <a:lnTo>
                    <a:pt x="2807" y="50"/>
                  </a:lnTo>
                  <a:lnTo>
                    <a:pt x="2807" y="0"/>
                  </a:lnTo>
                  <a:lnTo>
                    <a:pt x="2906" y="0"/>
                  </a:lnTo>
                  <a:close/>
                  <a:moveTo>
                    <a:pt x="2757" y="0"/>
                  </a:moveTo>
                  <a:lnTo>
                    <a:pt x="2757" y="50"/>
                  </a:lnTo>
                  <a:lnTo>
                    <a:pt x="2658" y="50"/>
                  </a:lnTo>
                  <a:lnTo>
                    <a:pt x="2658" y="0"/>
                  </a:lnTo>
                  <a:lnTo>
                    <a:pt x="2757" y="0"/>
                  </a:lnTo>
                  <a:close/>
                  <a:moveTo>
                    <a:pt x="2608" y="0"/>
                  </a:moveTo>
                  <a:lnTo>
                    <a:pt x="2608" y="50"/>
                  </a:lnTo>
                  <a:lnTo>
                    <a:pt x="2509" y="50"/>
                  </a:lnTo>
                  <a:lnTo>
                    <a:pt x="2509" y="0"/>
                  </a:lnTo>
                  <a:lnTo>
                    <a:pt x="2608" y="0"/>
                  </a:lnTo>
                  <a:close/>
                  <a:moveTo>
                    <a:pt x="2459" y="0"/>
                  </a:moveTo>
                  <a:lnTo>
                    <a:pt x="2459" y="50"/>
                  </a:lnTo>
                  <a:lnTo>
                    <a:pt x="2360" y="50"/>
                  </a:lnTo>
                  <a:lnTo>
                    <a:pt x="2360" y="0"/>
                  </a:lnTo>
                  <a:lnTo>
                    <a:pt x="2459" y="0"/>
                  </a:lnTo>
                  <a:close/>
                  <a:moveTo>
                    <a:pt x="2311" y="0"/>
                  </a:moveTo>
                  <a:lnTo>
                    <a:pt x="2311" y="50"/>
                  </a:lnTo>
                  <a:lnTo>
                    <a:pt x="2211" y="50"/>
                  </a:lnTo>
                  <a:lnTo>
                    <a:pt x="2211" y="0"/>
                  </a:lnTo>
                  <a:lnTo>
                    <a:pt x="2311" y="0"/>
                  </a:lnTo>
                  <a:close/>
                  <a:moveTo>
                    <a:pt x="2162" y="0"/>
                  </a:moveTo>
                  <a:lnTo>
                    <a:pt x="2162" y="50"/>
                  </a:lnTo>
                  <a:lnTo>
                    <a:pt x="2062" y="50"/>
                  </a:lnTo>
                  <a:lnTo>
                    <a:pt x="2062" y="0"/>
                  </a:lnTo>
                  <a:lnTo>
                    <a:pt x="2162" y="0"/>
                  </a:lnTo>
                  <a:close/>
                  <a:moveTo>
                    <a:pt x="2013" y="0"/>
                  </a:moveTo>
                  <a:lnTo>
                    <a:pt x="2013" y="50"/>
                  </a:lnTo>
                  <a:lnTo>
                    <a:pt x="1914" y="50"/>
                  </a:lnTo>
                  <a:lnTo>
                    <a:pt x="1914" y="0"/>
                  </a:lnTo>
                  <a:lnTo>
                    <a:pt x="2013" y="0"/>
                  </a:lnTo>
                  <a:close/>
                  <a:moveTo>
                    <a:pt x="1864" y="0"/>
                  </a:moveTo>
                  <a:lnTo>
                    <a:pt x="1864" y="50"/>
                  </a:lnTo>
                  <a:lnTo>
                    <a:pt x="1765" y="50"/>
                  </a:lnTo>
                  <a:lnTo>
                    <a:pt x="1765" y="0"/>
                  </a:lnTo>
                  <a:lnTo>
                    <a:pt x="1864" y="0"/>
                  </a:lnTo>
                  <a:close/>
                  <a:moveTo>
                    <a:pt x="1715" y="0"/>
                  </a:moveTo>
                  <a:lnTo>
                    <a:pt x="1715" y="50"/>
                  </a:lnTo>
                  <a:lnTo>
                    <a:pt x="1616" y="50"/>
                  </a:lnTo>
                  <a:lnTo>
                    <a:pt x="1616" y="0"/>
                  </a:lnTo>
                  <a:lnTo>
                    <a:pt x="1715" y="0"/>
                  </a:lnTo>
                  <a:close/>
                  <a:moveTo>
                    <a:pt x="1566" y="0"/>
                  </a:moveTo>
                  <a:lnTo>
                    <a:pt x="1566" y="50"/>
                  </a:lnTo>
                  <a:lnTo>
                    <a:pt x="1467" y="50"/>
                  </a:lnTo>
                  <a:lnTo>
                    <a:pt x="1467" y="0"/>
                  </a:lnTo>
                  <a:lnTo>
                    <a:pt x="1566" y="0"/>
                  </a:lnTo>
                  <a:close/>
                  <a:moveTo>
                    <a:pt x="1417" y="0"/>
                  </a:moveTo>
                  <a:lnTo>
                    <a:pt x="1417" y="50"/>
                  </a:lnTo>
                  <a:lnTo>
                    <a:pt x="1318" y="50"/>
                  </a:lnTo>
                  <a:lnTo>
                    <a:pt x="1318" y="0"/>
                  </a:lnTo>
                  <a:lnTo>
                    <a:pt x="1417" y="0"/>
                  </a:lnTo>
                  <a:close/>
                  <a:moveTo>
                    <a:pt x="1268" y="0"/>
                  </a:moveTo>
                  <a:lnTo>
                    <a:pt x="1268" y="50"/>
                  </a:lnTo>
                  <a:lnTo>
                    <a:pt x="1169" y="50"/>
                  </a:lnTo>
                  <a:lnTo>
                    <a:pt x="1169" y="0"/>
                  </a:lnTo>
                  <a:lnTo>
                    <a:pt x="1268" y="0"/>
                  </a:lnTo>
                  <a:close/>
                  <a:moveTo>
                    <a:pt x="1120" y="0"/>
                  </a:moveTo>
                  <a:lnTo>
                    <a:pt x="1120" y="50"/>
                  </a:lnTo>
                  <a:lnTo>
                    <a:pt x="1020" y="50"/>
                  </a:lnTo>
                  <a:lnTo>
                    <a:pt x="1020" y="0"/>
                  </a:lnTo>
                  <a:lnTo>
                    <a:pt x="1120" y="0"/>
                  </a:lnTo>
                  <a:close/>
                  <a:moveTo>
                    <a:pt x="970" y="0"/>
                  </a:moveTo>
                  <a:lnTo>
                    <a:pt x="970" y="50"/>
                  </a:lnTo>
                  <a:lnTo>
                    <a:pt x="870" y="50"/>
                  </a:lnTo>
                  <a:lnTo>
                    <a:pt x="870" y="0"/>
                  </a:lnTo>
                  <a:lnTo>
                    <a:pt x="970" y="0"/>
                  </a:lnTo>
                  <a:close/>
                  <a:moveTo>
                    <a:pt x="821" y="0"/>
                  </a:moveTo>
                  <a:lnTo>
                    <a:pt x="821" y="50"/>
                  </a:lnTo>
                  <a:lnTo>
                    <a:pt x="722" y="50"/>
                  </a:lnTo>
                  <a:lnTo>
                    <a:pt x="722" y="0"/>
                  </a:lnTo>
                  <a:lnTo>
                    <a:pt x="821" y="0"/>
                  </a:lnTo>
                  <a:close/>
                  <a:moveTo>
                    <a:pt x="672" y="0"/>
                  </a:moveTo>
                  <a:lnTo>
                    <a:pt x="672" y="50"/>
                  </a:lnTo>
                  <a:lnTo>
                    <a:pt x="573" y="50"/>
                  </a:lnTo>
                  <a:lnTo>
                    <a:pt x="573" y="0"/>
                  </a:lnTo>
                  <a:lnTo>
                    <a:pt x="672" y="0"/>
                  </a:lnTo>
                  <a:close/>
                  <a:moveTo>
                    <a:pt x="523" y="0"/>
                  </a:moveTo>
                  <a:lnTo>
                    <a:pt x="523" y="50"/>
                  </a:lnTo>
                  <a:lnTo>
                    <a:pt x="424" y="50"/>
                  </a:lnTo>
                  <a:lnTo>
                    <a:pt x="424" y="0"/>
                  </a:lnTo>
                  <a:lnTo>
                    <a:pt x="523" y="0"/>
                  </a:lnTo>
                  <a:close/>
                </a:path>
              </a:pathLst>
            </a:custGeom>
            <a:solidFill>
              <a:srgbClr val="516519"/>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111" name="Google Shape;111;p26"/>
            <p:cNvSpPr txBox="1"/>
            <p:nvPr/>
          </p:nvSpPr>
          <p:spPr>
            <a:xfrm>
              <a:off x="50051" y="1811827"/>
              <a:ext cx="2423175" cy="77016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33"/>
                <a:buFont typeface="Arial"/>
                <a:buNone/>
              </a:pPr>
              <a:r>
                <a:rPr b="1" i="0" lang="en-GB" sz="1333" u="none" cap="none" strike="noStrike">
                  <a:solidFill>
                    <a:srgbClr val="000000"/>
                  </a:solidFill>
                  <a:latin typeface="Calibri"/>
                  <a:ea typeface="Calibri"/>
                  <a:cs typeface="Calibri"/>
                  <a:sym typeface="Calibri"/>
                </a:rPr>
                <a:t>Shadnagar</a:t>
              </a:r>
              <a:endParaRPr b="1" i="0" sz="1333" u="none" cap="none" strike="noStrike">
                <a:solidFill>
                  <a:srgbClr val="000000"/>
                </a:solidFill>
                <a:latin typeface="Calibri"/>
                <a:ea typeface="Calibri"/>
                <a:cs typeface="Calibri"/>
                <a:sym typeface="Calibri"/>
              </a:endParaRPr>
            </a:p>
          </p:txBody>
        </p:sp>
        <p:sp>
          <p:nvSpPr>
            <p:cNvPr id="112" name="Google Shape;112;p26"/>
            <p:cNvSpPr/>
            <p:nvPr/>
          </p:nvSpPr>
          <p:spPr>
            <a:xfrm>
              <a:off x="336550" y="4103687"/>
              <a:ext cx="2062163" cy="1306513"/>
            </a:xfrm>
            <a:custGeom>
              <a:rect b="b" l="l" r="r" t="t"/>
              <a:pathLst>
                <a:path extrusionOk="0" h="2470" w="3898">
                  <a:moveTo>
                    <a:pt x="374" y="0"/>
                  </a:moveTo>
                  <a:lnTo>
                    <a:pt x="374" y="49"/>
                  </a:lnTo>
                  <a:lnTo>
                    <a:pt x="275" y="49"/>
                  </a:lnTo>
                  <a:lnTo>
                    <a:pt x="275" y="0"/>
                  </a:lnTo>
                  <a:lnTo>
                    <a:pt x="268" y="0"/>
                  </a:lnTo>
                  <a:lnTo>
                    <a:pt x="261" y="0"/>
                  </a:lnTo>
                  <a:lnTo>
                    <a:pt x="254" y="0"/>
                  </a:lnTo>
                  <a:lnTo>
                    <a:pt x="247" y="1"/>
                  </a:lnTo>
                  <a:lnTo>
                    <a:pt x="240" y="2"/>
                  </a:lnTo>
                  <a:lnTo>
                    <a:pt x="233" y="3"/>
                  </a:lnTo>
                  <a:lnTo>
                    <a:pt x="232" y="3"/>
                  </a:lnTo>
                  <a:lnTo>
                    <a:pt x="241" y="52"/>
                  </a:lnTo>
                  <a:lnTo>
                    <a:pt x="241" y="52"/>
                  </a:lnTo>
                  <a:lnTo>
                    <a:pt x="246" y="51"/>
                  </a:lnTo>
                  <a:lnTo>
                    <a:pt x="252" y="50"/>
                  </a:lnTo>
                  <a:lnTo>
                    <a:pt x="258" y="50"/>
                  </a:lnTo>
                  <a:lnTo>
                    <a:pt x="263" y="50"/>
                  </a:lnTo>
                  <a:lnTo>
                    <a:pt x="269" y="49"/>
                  </a:lnTo>
                  <a:lnTo>
                    <a:pt x="275" y="49"/>
                  </a:lnTo>
                  <a:lnTo>
                    <a:pt x="374" y="0"/>
                  </a:lnTo>
                  <a:close/>
                  <a:moveTo>
                    <a:pt x="275" y="0"/>
                  </a:moveTo>
                  <a:lnTo>
                    <a:pt x="374" y="0"/>
                  </a:lnTo>
                  <a:lnTo>
                    <a:pt x="275" y="0"/>
                  </a:lnTo>
                  <a:close/>
                  <a:moveTo>
                    <a:pt x="180" y="17"/>
                  </a:moveTo>
                  <a:lnTo>
                    <a:pt x="198" y="63"/>
                  </a:lnTo>
                  <a:lnTo>
                    <a:pt x="193" y="65"/>
                  </a:lnTo>
                  <a:lnTo>
                    <a:pt x="188" y="67"/>
                  </a:lnTo>
                  <a:lnTo>
                    <a:pt x="183" y="69"/>
                  </a:lnTo>
                  <a:lnTo>
                    <a:pt x="178" y="72"/>
                  </a:lnTo>
                  <a:lnTo>
                    <a:pt x="173" y="74"/>
                  </a:lnTo>
                  <a:lnTo>
                    <a:pt x="168" y="77"/>
                  </a:lnTo>
                  <a:lnTo>
                    <a:pt x="163" y="79"/>
                  </a:lnTo>
                  <a:lnTo>
                    <a:pt x="158" y="82"/>
                  </a:lnTo>
                  <a:lnTo>
                    <a:pt x="154" y="85"/>
                  </a:lnTo>
                  <a:lnTo>
                    <a:pt x="149" y="88"/>
                  </a:lnTo>
                  <a:lnTo>
                    <a:pt x="145" y="91"/>
                  </a:lnTo>
                  <a:lnTo>
                    <a:pt x="140" y="94"/>
                  </a:lnTo>
                  <a:lnTo>
                    <a:pt x="136" y="97"/>
                  </a:lnTo>
                  <a:lnTo>
                    <a:pt x="132" y="101"/>
                  </a:lnTo>
                  <a:lnTo>
                    <a:pt x="128" y="104"/>
                  </a:lnTo>
                  <a:lnTo>
                    <a:pt x="124" y="108"/>
                  </a:lnTo>
                  <a:lnTo>
                    <a:pt x="122" y="109"/>
                  </a:lnTo>
                  <a:lnTo>
                    <a:pt x="88" y="74"/>
                  </a:lnTo>
                  <a:lnTo>
                    <a:pt x="90" y="71"/>
                  </a:lnTo>
                  <a:lnTo>
                    <a:pt x="95" y="67"/>
                  </a:lnTo>
                  <a:lnTo>
                    <a:pt x="100" y="63"/>
                  </a:lnTo>
                  <a:lnTo>
                    <a:pt x="105" y="58"/>
                  </a:lnTo>
                  <a:lnTo>
                    <a:pt x="111" y="54"/>
                  </a:lnTo>
                  <a:lnTo>
                    <a:pt x="116" y="51"/>
                  </a:lnTo>
                  <a:lnTo>
                    <a:pt x="121" y="47"/>
                  </a:lnTo>
                  <a:lnTo>
                    <a:pt x="127" y="43"/>
                  </a:lnTo>
                  <a:lnTo>
                    <a:pt x="133" y="40"/>
                  </a:lnTo>
                  <a:lnTo>
                    <a:pt x="138" y="36"/>
                  </a:lnTo>
                  <a:lnTo>
                    <a:pt x="144" y="33"/>
                  </a:lnTo>
                  <a:lnTo>
                    <a:pt x="150" y="30"/>
                  </a:lnTo>
                  <a:lnTo>
                    <a:pt x="156" y="27"/>
                  </a:lnTo>
                  <a:lnTo>
                    <a:pt x="162" y="24"/>
                  </a:lnTo>
                  <a:lnTo>
                    <a:pt x="168" y="21"/>
                  </a:lnTo>
                  <a:lnTo>
                    <a:pt x="174" y="19"/>
                  </a:lnTo>
                  <a:lnTo>
                    <a:pt x="180" y="17"/>
                  </a:lnTo>
                  <a:close/>
                  <a:moveTo>
                    <a:pt x="52" y="114"/>
                  </a:moveTo>
                  <a:lnTo>
                    <a:pt x="92" y="143"/>
                  </a:lnTo>
                  <a:lnTo>
                    <a:pt x="91" y="144"/>
                  </a:lnTo>
                  <a:lnTo>
                    <a:pt x="88" y="149"/>
                  </a:lnTo>
                  <a:lnTo>
                    <a:pt x="85" y="153"/>
                  </a:lnTo>
                  <a:lnTo>
                    <a:pt x="82" y="158"/>
                  </a:lnTo>
                  <a:lnTo>
                    <a:pt x="80" y="163"/>
                  </a:lnTo>
                  <a:lnTo>
                    <a:pt x="77" y="167"/>
                  </a:lnTo>
                  <a:lnTo>
                    <a:pt x="74" y="172"/>
                  </a:lnTo>
                  <a:lnTo>
                    <a:pt x="72" y="177"/>
                  </a:lnTo>
                  <a:lnTo>
                    <a:pt x="70" y="182"/>
                  </a:lnTo>
                  <a:lnTo>
                    <a:pt x="67" y="187"/>
                  </a:lnTo>
                  <a:lnTo>
                    <a:pt x="65" y="192"/>
                  </a:lnTo>
                  <a:lnTo>
                    <a:pt x="63" y="197"/>
                  </a:lnTo>
                  <a:lnTo>
                    <a:pt x="61" y="203"/>
                  </a:lnTo>
                  <a:lnTo>
                    <a:pt x="60" y="208"/>
                  </a:lnTo>
                  <a:lnTo>
                    <a:pt x="58" y="213"/>
                  </a:lnTo>
                  <a:lnTo>
                    <a:pt x="57" y="218"/>
                  </a:lnTo>
                  <a:lnTo>
                    <a:pt x="55" y="224"/>
                  </a:lnTo>
                  <a:lnTo>
                    <a:pt x="56" y="223"/>
                  </a:lnTo>
                  <a:lnTo>
                    <a:pt x="7" y="213"/>
                  </a:lnTo>
                  <a:lnTo>
                    <a:pt x="7" y="213"/>
                  </a:lnTo>
                  <a:lnTo>
                    <a:pt x="9" y="206"/>
                  </a:lnTo>
                  <a:lnTo>
                    <a:pt x="10" y="199"/>
                  </a:lnTo>
                  <a:lnTo>
                    <a:pt x="12" y="193"/>
                  </a:lnTo>
                  <a:lnTo>
                    <a:pt x="15" y="187"/>
                  </a:lnTo>
                  <a:lnTo>
                    <a:pt x="17" y="180"/>
                  </a:lnTo>
                  <a:lnTo>
                    <a:pt x="19" y="174"/>
                  </a:lnTo>
                  <a:lnTo>
                    <a:pt x="22" y="168"/>
                  </a:lnTo>
                  <a:lnTo>
                    <a:pt x="24" y="162"/>
                  </a:lnTo>
                  <a:lnTo>
                    <a:pt x="27" y="156"/>
                  </a:lnTo>
                  <a:lnTo>
                    <a:pt x="30" y="150"/>
                  </a:lnTo>
                  <a:lnTo>
                    <a:pt x="33" y="144"/>
                  </a:lnTo>
                  <a:lnTo>
                    <a:pt x="37" y="138"/>
                  </a:lnTo>
                  <a:lnTo>
                    <a:pt x="40" y="132"/>
                  </a:lnTo>
                  <a:lnTo>
                    <a:pt x="43" y="127"/>
                  </a:lnTo>
                  <a:lnTo>
                    <a:pt x="47" y="121"/>
                  </a:lnTo>
                  <a:lnTo>
                    <a:pt x="51" y="116"/>
                  </a:lnTo>
                  <a:lnTo>
                    <a:pt x="52" y="114"/>
                  </a:lnTo>
                  <a:close/>
                  <a:moveTo>
                    <a:pt x="0" y="267"/>
                  </a:moveTo>
                  <a:lnTo>
                    <a:pt x="50" y="268"/>
                  </a:lnTo>
                  <a:lnTo>
                    <a:pt x="50" y="269"/>
                  </a:lnTo>
                  <a:lnTo>
                    <a:pt x="50" y="275"/>
                  </a:lnTo>
                  <a:lnTo>
                    <a:pt x="50" y="367"/>
                  </a:lnTo>
                  <a:lnTo>
                    <a:pt x="0" y="367"/>
                  </a:lnTo>
                  <a:lnTo>
                    <a:pt x="0" y="275"/>
                  </a:lnTo>
                  <a:lnTo>
                    <a:pt x="0" y="268"/>
                  </a:lnTo>
                  <a:lnTo>
                    <a:pt x="0" y="267"/>
                  </a:lnTo>
                  <a:close/>
                  <a:moveTo>
                    <a:pt x="0" y="416"/>
                  </a:moveTo>
                  <a:lnTo>
                    <a:pt x="50" y="416"/>
                  </a:lnTo>
                  <a:lnTo>
                    <a:pt x="50" y="516"/>
                  </a:lnTo>
                  <a:lnTo>
                    <a:pt x="0" y="516"/>
                  </a:lnTo>
                  <a:lnTo>
                    <a:pt x="0" y="416"/>
                  </a:lnTo>
                  <a:close/>
                  <a:moveTo>
                    <a:pt x="0" y="565"/>
                  </a:moveTo>
                  <a:lnTo>
                    <a:pt x="50" y="565"/>
                  </a:lnTo>
                  <a:lnTo>
                    <a:pt x="50" y="664"/>
                  </a:lnTo>
                  <a:lnTo>
                    <a:pt x="0" y="664"/>
                  </a:lnTo>
                  <a:lnTo>
                    <a:pt x="0" y="565"/>
                  </a:lnTo>
                  <a:close/>
                  <a:moveTo>
                    <a:pt x="0" y="714"/>
                  </a:moveTo>
                  <a:lnTo>
                    <a:pt x="50" y="714"/>
                  </a:lnTo>
                  <a:lnTo>
                    <a:pt x="50" y="813"/>
                  </a:lnTo>
                  <a:lnTo>
                    <a:pt x="0" y="813"/>
                  </a:lnTo>
                  <a:lnTo>
                    <a:pt x="0" y="714"/>
                  </a:lnTo>
                  <a:close/>
                  <a:moveTo>
                    <a:pt x="0" y="863"/>
                  </a:moveTo>
                  <a:lnTo>
                    <a:pt x="50" y="863"/>
                  </a:lnTo>
                  <a:lnTo>
                    <a:pt x="50" y="962"/>
                  </a:lnTo>
                  <a:lnTo>
                    <a:pt x="0" y="962"/>
                  </a:lnTo>
                  <a:lnTo>
                    <a:pt x="0" y="863"/>
                  </a:lnTo>
                  <a:close/>
                  <a:moveTo>
                    <a:pt x="0" y="1012"/>
                  </a:moveTo>
                  <a:lnTo>
                    <a:pt x="50" y="1012"/>
                  </a:lnTo>
                  <a:lnTo>
                    <a:pt x="50" y="1111"/>
                  </a:lnTo>
                  <a:lnTo>
                    <a:pt x="0" y="1111"/>
                  </a:lnTo>
                  <a:lnTo>
                    <a:pt x="0" y="1012"/>
                  </a:lnTo>
                  <a:close/>
                  <a:moveTo>
                    <a:pt x="0" y="1161"/>
                  </a:moveTo>
                  <a:lnTo>
                    <a:pt x="50" y="1161"/>
                  </a:lnTo>
                  <a:lnTo>
                    <a:pt x="50" y="1260"/>
                  </a:lnTo>
                  <a:lnTo>
                    <a:pt x="0" y="1260"/>
                  </a:lnTo>
                  <a:lnTo>
                    <a:pt x="0" y="1161"/>
                  </a:lnTo>
                  <a:close/>
                  <a:moveTo>
                    <a:pt x="0" y="1310"/>
                  </a:moveTo>
                  <a:lnTo>
                    <a:pt x="50" y="1310"/>
                  </a:lnTo>
                  <a:lnTo>
                    <a:pt x="50" y="1409"/>
                  </a:lnTo>
                  <a:lnTo>
                    <a:pt x="0" y="1409"/>
                  </a:lnTo>
                  <a:lnTo>
                    <a:pt x="0" y="1310"/>
                  </a:lnTo>
                  <a:close/>
                  <a:moveTo>
                    <a:pt x="0" y="1458"/>
                  </a:moveTo>
                  <a:lnTo>
                    <a:pt x="50" y="1458"/>
                  </a:lnTo>
                  <a:lnTo>
                    <a:pt x="50" y="1558"/>
                  </a:lnTo>
                  <a:lnTo>
                    <a:pt x="0" y="1558"/>
                  </a:lnTo>
                  <a:lnTo>
                    <a:pt x="0" y="1458"/>
                  </a:lnTo>
                  <a:close/>
                  <a:moveTo>
                    <a:pt x="0" y="1607"/>
                  </a:moveTo>
                  <a:lnTo>
                    <a:pt x="50" y="1607"/>
                  </a:lnTo>
                  <a:lnTo>
                    <a:pt x="50" y="1707"/>
                  </a:lnTo>
                  <a:lnTo>
                    <a:pt x="0" y="1707"/>
                  </a:lnTo>
                  <a:lnTo>
                    <a:pt x="0" y="1607"/>
                  </a:lnTo>
                  <a:close/>
                  <a:moveTo>
                    <a:pt x="0" y="1757"/>
                  </a:moveTo>
                  <a:lnTo>
                    <a:pt x="50" y="1755"/>
                  </a:lnTo>
                  <a:lnTo>
                    <a:pt x="50" y="1756"/>
                  </a:lnTo>
                  <a:lnTo>
                    <a:pt x="50" y="1762"/>
                  </a:lnTo>
                  <a:lnTo>
                    <a:pt x="51" y="1767"/>
                  </a:lnTo>
                  <a:lnTo>
                    <a:pt x="51" y="1773"/>
                  </a:lnTo>
                  <a:lnTo>
                    <a:pt x="52" y="1779"/>
                  </a:lnTo>
                  <a:lnTo>
                    <a:pt x="53" y="1784"/>
                  </a:lnTo>
                  <a:lnTo>
                    <a:pt x="54" y="1790"/>
                  </a:lnTo>
                  <a:lnTo>
                    <a:pt x="55" y="1795"/>
                  </a:lnTo>
                  <a:lnTo>
                    <a:pt x="57" y="1800"/>
                  </a:lnTo>
                  <a:lnTo>
                    <a:pt x="58" y="1806"/>
                  </a:lnTo>
                  <a:lnTo>
                    <a:pt x="60" y="1811"/>
                  </a:lnTo>
                  <a:lnTo>
                    <a:pt x="61" y="1816"/>
                  </a:lnTo>
                  <a:lnTo>
                    <a:pt x="63" y="1822"/>
                  </a:lnTo>
                  <a:lnTo>
                    <a:pt x="65" y="1827"/>
                  </a:lnTo>
                  <a:lnTo>
                    <a:pt x="67" y="1832"/>
                  </a:lnTo>
                  <a:lnTo>
                    <a:pt x="70" y="1837"/>
                  </a:lnTo>
                  <a:lnTo>
                    <a:pt x="72" y="1841"/>
                  </a:lnTo>
                  <a:lnTo>
                    <a:pt x="27" y="1863"/>
                  </a:lnTo>
                  <a:lnTo>
                    <a:pt x="24" y="1857"/>
                  </a:lnTo>
                  <a:lnTo>
                    <a:pt x="22" y="1851"/>
                  </a:lnTo>
                  <a:lnTo>
                    <a:pt x="19" y="1845"/>
                  </a:lnTo>
                  <a:lnTo>
                    <a:pt x="17" y="1839"/>
                  </a:lnTo>
                  <a:lnTo>
                    <a:pt x="15" y="1832"/>
                  </a:lnTo>
                  <a:lnTo>
                    <a:pt x="12" y="1826"/>
                  </a:lnTo>
                  <a:lnTo>
                    <a:pt x="10" y="1819"/>
                  </a:lnTo>
                  <a:lnTo>
                    <a:pt x="9" y="1813"/>
                  </a:lnTo>
                  <a:lnTo>
                    <a:pt x="7" y="1806"/>
                  </a:lnTo>
                  <a:lnTo>
                    <a:pt x="6" y="1800"/>
                  </a:lnTo>
                  <a:lnTo>
                    <a:pt x="4" y="1793"/>
                  </a:lnTo>
                  <a:lnTo>
                    <a:pt x="3" y="1786"/>
                  </a:lnTo>
                  <a:lnTo>
                    <a:pt x="2" y="1779"/>
                  </a:lnTo>
                  <a:lnTo>
                    <a:pt x="1" y="1772"/>
                  </a:lnTo>
                  <a:lnTo>
                    <a:pt x="1" y="1765"/>
                  </a:lnTo>
                  <a:lnTo>
                    <a:pt x="0" y="1758"/>
                  </a:lnTo>
                  <a:lnTo>
                    <a:pt x="0" y="1757"/>
                  </a:lnTo>
                  <a:close/>
                  <a:moveTo>
                    <a:pt x="55" y="1909"/>
                  </a:moveTo>
                  <a:lnTo>
                    <a:pt x="94" y="1879"/>
                  </a:lnTo>
                  <a:lnTo>
                    <a:pt x="98" y="1883"/>
                  </a:lnTo>
                  <a:lnTo>
                    <a:pt x="101" y="1887"/>
                  </a:lnTo>
                  <a:lnTo>
                    <a:pt x="105" y="1892"/>
                  </a:lnTo>
                  <a:lnTo>
                    <a:pt x="108" y="1896"/>
                  </a:lnTo>
                  <a:lnTo>
                    <a:pt x="112" y="1900"/>
                  </a:lnTo>
                  <a:lnTo>
                    <a:pt x="116" y="1903"/>
                  </a:lnTo>
                  <a:lnTo>
                    <a:pt x="120" y="1907"/>
                  </a:lnTo>
                  <a:lnTo>
                    <a:pt x="124" y="1911"/>
                  </a:lnTo>
                  <a:lnTo>
                    <a:pt x="128" y="1915"/>
                  </a:lnTo>
                  <a:lnTo>
                    <a:pt x="132" y="1918"/>
                  </a:lnTo>
                  <a:lnTo>
                    <a:pt x="136" y="1921"/>
                  </a:lnTo>
                  <a:lnTo>
                    <a:pt x="140" y="1925"/>
                  </a:lnTo>
                  <a:lnTo>
                    <a:pt x="145" y="1928"/>
                  </a:lnTo>
                  <a:lnTo>
                    <a:pt x="149" y="1931"/>
                  </a:lnTo>
                  <a:lnTo>
                    <a:pt x="154" y="1934"/>
                  </a:lnTo>
                  <a:lnTo>
                    <a:pt x="158" y="1937"/>
                  </a:lnTo>
                  <a:lnTo>
                    <a:pt x="161" y="1938"/>
                  </a:lnTo>
                  <a:lnTo>
                    <a:pt x="136" y="1981"/>
                  </a:lnTo>
                  <a:lnTo>
                    <a:pt x="133" y="1979"/>
                  </a:lnTo>
                  <a:lnTo>
                    <a:pt x="127" y="1976"/>
                  </a:lnTo>
                  <a:lnTo>
                    <a:pt x="121" y="1972"/>
                  </a:lnTo>
                  <a:lnTo>
                    <a:pt x="116" y="1968"/>
                  </a:lnTo>
                  <a:lnTo>
                    <a:pt x="111" y="1964"/>
                  </a:lnTo>
                  <a:lnTo>
                    <a:pt x="105" y="1960"/>
                  </a:lnTo>
                  <a:lnTo>
                    <a:pt x="100" y="1956"/>
                  </a:lnTo>
                  <a:lnTo>
                    <a:pt x="95" y="1952"/>
                  </a:lnTo>
                  <a:lnTo>
                    <a:pt x="90" y="1948"/>
                  </a:lnTo>
                  <a:lnTo>
                    <a:pt x="85" y="1943"/>
                  </a:lnTo>
                  <a:lnTo>
                    <a:pt x="81" y="1939"/>
                  </a:lnTo>
                  <a:lnTo>
                    <a:pt x="76" y="1934"/>
                  </a:lnTo>
                  <a:lnTo>
                    <a:pt x="72" y="1929"/>
                  </a:lnTo>
                  <a:lnTo>
                    <a:pt x="67" y="1924"/>
                  </a:lnTo>
                  <a:lnTo>
                    <a:pt x="63" y="1919"/>
                  </a:lnTo>
                  <a:lnTo>
                    <a:pt x="59" y="1914"/>
                  </a:lnTo>
                  <a:lnTo>
                    <a:pt x="55" y="1909"/>
                  </a:lnTo>
                  <a:close/>
                  <a:moveTo>
                    <a:pt x="185" y="2004"/>
                  </a:moveTo>
                  <a:lnTo>
                    <a:pt x="201" y="1957"/>
                  </a:lnTo>
                  <a:lnTo>
                    <a:pt x="203" y="1958"/>
                  </a:lnTo>
                  <a:lnTo>
                    <a:pt x="208" y="1960"/>
                  </a:lnTo>
                  <a:lnTo>
                    <a:pt x="214" y="1961"/>
                  </a:lnTo>
                  <a:lnTo>
                    <a:pt x="219" y="1963"/>
                  </a:lnTo>
                  <a:lnTo>
                    <a:pt x="224" y="1964"/>
                  </a:lnTo>
                  <a:lnTo>
                    <a:pt x="230" y="1965"/>
                  </a:lnTo>
                  <a:lnTo>
                    <a:pt x="235" y="1966"/>
                  </a:lnTo>
                  <a:lnTo>
                    <a:pt x="241" y="1967"/>
                  </a:lnTo>
                  <a:lnTo>
                    <a:pt x="246" y="1968"/>
                  </a:lnTo>
                  <a:lnTo>
                    <a:pt x="252" y="1968"/>
                  </a:lnTo>
                  <a:lnTo>
                    <a:pt x="258" y="1969"/>
                  </a:lnTo>
                  <a:lnTo>
                    <a:pt x="263" y="1969"/>
                  </a:lnTo>
                  <a:lnTo>
                    <a:pt x="269" y="1970"/>
                  </a:lnTo>
                  <a:lnTo>
                    <a:pt x="275" y="1970"/>
                  </a:lnTo>
                  <a:lnTo>
                    <a:pt x="291" y="1970"/>
                  </a:lnTo>
                  <a:lnTo>
                    <a:pt x="291" y="2019"/>
                  </a:lnTo>
                  <a:lnTo>
                    <a:pt x="275" y="2019"/>
                  </a:lnTo>
                  <a:lnTo>
                    <a:pt x="268" y="2019"/>
                  </a:lnTo>
                  <a:lnTo>
                    <a:pt x="261" y="2019"/>
                  </a:lnTo>
                  <a:lnTo>
                    <a:pt x="254" y="2018"/>
                  </a:lnTo>
                  <a:lnTo>
                    <a:pt x="247" y="2018"/>
                  </a:lnTo>
                  <a:lnTo>
                    <a:pt x="240" y="2017"/>
                  </a:lnTo>
                  <a:lnTo>
                    <a:pt x="233" y="2016"/>
                  </a:lnTo>
                  <a:lnTo>
                    <a:pt x="226" y="2015"/>
                  </a:lnTo>
                  <a:lnTo>
                    <a:pt x="220" y="2014"/>
                  </a:lnTo>
                  <a:lnTo>
                    <a:pt x="213" y="2012"/>
                  </a:lnTo>
                  <a:lnTo>
                    <a:pt x="206" y="2011"/>
                  </a:lnTo>
                  <a:lnTo>
                    <a:pt x="200" y="2009"/>
                  </a:lnTo>
                  <a:lnTo>
                    <a:pt x="193" y="2007"/>
                  </a:lnTo>
                  <a:lnTo>
                    <a:pt x="187" y="2005"/>
                  </a:lnTo>
                  <a:lnTo>
                    <a:pt x="185" y="2004"/>
                  </a:lnTo>
                  <a:close/>
                  <a:moveTo>
                    <a:pt x="341" y="2019"/>
                  </a:moveTo>
                  <a:lnTo>
                    <a:pt x="341" y="1970"/>
                  </a:lnTo>
                  <a:lnTo>
                    <a:pt x="440" y="1970"/>
                  </a:lnTo>
                  <a:lnTo>
                    <a:pt x="440" y="2019"/>
                  </a:lnTo>
                  <a:lnTo>
                    <a:pt x="341" y="2019"/>
                  </a:lnTo>
                  <a:close/>
                  <a:moveTo>
                    <a:pt x="490" y="2019"/>
                  </a:moveTo>
                  <a:lnTo>
                    <a:pt x="490" y="1970"/>
                  </a:lnTo>
                  <a:lnTo>
                    <a:pt x="589" y="1970"/>
                  </a:lnTo>
                  <a:lnTo>
                    <a:pt x="589" y="2019"/>
                  </a:lnTo>
                  <a:lnTo>
                    <a:pt x="490" y="2019"/>
                  </a:lnTo>
                  <a:close/>
                  <a:moveTo>
                    <a:pt x="638" y="2019"/>
                  </a:moveTo>
                  <a:lnTo>
                    <a:pt x="638" y="1970"/>
                  </a:lnTo>
                  <a:lnTo>
                    <a:pt x="738" y="1970"/>
                  </a:lnTo>
                  <a:lnTo>
                    <a:pt x="738" y="2019"/>
                  </a:lnTo>
                  <a:lnTo>
                    <a:pt x="638" y="2019"/>
                  </a:lnTo>
                  <a:close/>
                  <a:moveTo>
                    <a:pt x="787" y="2019"/>
                  </a:moveTo>
                  <a:lnTo>
                    <a:pt x="787" y="1970"/>
                  </a:lnTo>
                  <a:lnTo>
                    <a:pt x="887" y="1970"/>
                  </a:lnTo>
                  <a:lnTo>
                    <a:pt x="887" y="2019"/>
                  </a:lnTo>
                  <a:lnTo>
                    <a:pt x="787" y="2019"/>
                  </a:lnTo>
                  <a:close/>
                  <a:moveTo>
                    <a:pt x="936" y="2019"/>
                  </a:moveTo>
                  <a:lnTo>
                    <a:pt x="936" y="1970"/>
                  </a:lnTo>
                  <a:lnTo>
                    <a:pt x="1036" y="1970"/>
                  </a:lnTo>
                  <a:lnTo>
                    <a:pt x="1036" y="2019"/>
                  </a:lnTo>
                  <a:lnTo>
                    <a:pt x="936" y="2019"/>
                  </a:lnTo>
                  <a:close/>
                  <a:moveTo>
                    <a:pt x="1086" y="2019"/>
                  </a:moveTo>
                  <a:lnTo>
                    <a:pt x="1086" y="1970"/>
                  </a:lnTo>
                  <a:lnTo>
                    <a:pt x="1185" y="1970"/>
                  </a:lnTo>
                  <a:lnTo>
                    <a:pt x="1185" y="2019"/>
                  </a:lnTo>
                  <a:lnTo>
                    <a:pt x="1086" y="2019"/>
                  </a:lnTo>
                  <a:close/>
                  <a:moveTo>
                    <a:pt x="1235" y="2019"/>
                  </a:moveTo>
                  <a:lnTo>
                    <a:pt x="1235" y="1970"/>
                  </a:lnTo>
                  <a:lnTo>
                    <a:pt x="1334" y="1970"/>
                  </a:lnTo>
                  <a:lnTo>
                    <a:pt x="1334" y="2019"/>
                  </a:lnTo>
                  <a:lnTo>
                    <a:pt x="1235" y="2019"/>
                  </a:lnTo>
                  <a:close/>
                  <a:moveTo>
                    <a:pt x="1384" y="2019"/>
                  </a:moveTo>
                  <a:lnTo>
                    <a:pt x="1384" y="1970"/>
                  </a:lnTo>
                  <a:lnTo>
                    <a:pt x="1483" y="1970"/>
                  </a:lnTo>
                  <a:lnTo>
                    <a:pt x="1483" y="2019"/>
                  </a:lnTo>
                  <a:lnTo>
                    <a:pt x="1384" y="2019"/>
                  </a:lnTo>
                  <a:close/>
                  <a:moveTo>
                    <a:pt x="1533" y="2019"/>
                  </a:moveTo>
                  <a:lnTo>
                    <a:pt x="1533" y="1970"/>
                  </a:lnTo>
                  <a:lnTo>
                    <a:pt x="1632" y="1970"/>
                  </a:lnTo>
                  <a:lnTo>
                    <a:pt x="1632" y="2019"/>
                  </a:lnTo>
                  <a:lnTo>
                    <a:pt x="1533" y="2019"/>
                  </a:lnTo>
                  <a:close/>
                  <a:moveTo>
                    <a:pt x="1682" y="2019"/>
                  </a:moveTo>
                  <a:lnTo>
                    <a:pt x="1682" y="1970"/>
                  </a:lnTo>
                  <a:lnTo>
                    <a:pt x="1781" y="1970"/>
                  </a:lnTo>
                  <a:lnTo>
                    <a:pt x="1781" y="2019"/>
                  </a:lnTo>
                  <a:lnTo>
                    <a:pt x="1682" y="2019"/>
                  </a:lnTo>
                  <a:close/>
                  <a:moveTo>
                    <a:pt x="1830" y="2019"/>
                  </a:moveTo>
                  <a:lnTo>
                    <a:pt x="1830" y="1970"/>
                  </a:lnTo>
                  <a:lnTo>
                    <a:pt x="1930" y="1970"/>
                  </a:lnTo>
                  <a:lnTo>
                    <a:pt x="1930" y="2019"/>
                  </a:lnTo>
                  <a:lnTo>
                    <a:pt x="1830" y="2019"/>
                  </a:lnTo>
                  <a:close/>
                  <a:moveTo>
                    <a:pt x="1979" y="2019"/>
                  </a:moveTo>
                  <a:lnTo>
                    <a:pt x="1979" y="1970"/>
                  </a:lnTo>
                  <a:lnTo>
                    <a:pt x="2079" y="1970"/>
                  </a:lnTo>
                  <a:lnTo>
                    <a:pt x="2079" y="2019"/>
                  </a:lnTo>
                  <a:lnTo>
                    <a:pt x="1979" y="2019"/>
                  </a:lnTo>
                  <a:close/>
                  <a:moveTo>
                    <a:pt x="2128" y="2019"/>
                  </a:moveTo>
                  <a:lnTo>
                    <a:pt x="2128" y="1970"/>
                  </a:lnTo>
                  <a:lnTo>
                    <a:pt x="2227" y="1970"/>
                  </a:lnTo>
                  <a:lnTo>
                    <a:pt x="2227" y="2019"/>
                  </a:lnTo>
                  <a:lnTo>
                    <a:pt x="2128" y="2019"/>
                  </a:lnTo>
                  <a:close/>
                  <a:moveTo>
                    <a:pt x="2277" y="2019"/>
                  </a:moveTo>
                  <a:lnTo>
                    <a:pt x="2277" y="1970"/>
                  </a:lnTo>
                  <a:lnTo>
                    <a:pt x="2376" y="1970"/>
                  </a:lnTo>
                  <a:lnTo>
                    <a:pt x="2376" y="2019"/>
                  </a:lnTo>
                  <a:lnTo>
                    <a:pt x="2277" y="2019"/>
                  </a:lnTo>
                  <a:close/>
                  <a:moveTo>
                    <a:pt x="2426" y="2019"/>
                  </a:moveTo>
                  <a:lnTo>
                    <a:pt x="2426" y="1970"/>
                  </a:lnTo>
                  <a:lnTo>
                    <a:pt x="2525" y="1970"/>
                  </a:lnTo>
                  <a:lnTo>
                    <a:pt x="2525" y="2019"/>
                  </a:lnTo>
                  <a:lnTo>
                    <a:pt x="2426" y="2019"/>
                  </a:lnTo>
                  <a:close/>
                  <a:moveTo>
                    <a:pt x="2575" y="2019"/>
                  </a:moveTo>
                  <a:lnTo>
                    <a:pt x="2575" y="1970"/>
                  </a:lnTo>
                  <a:lnTo>
                    <a:pt x="2674" y="1970"/>
                  </a:lnTo>
                  <a:lnTo>
                    <a:pt x="2674" y="2019"/>
                  </a:lnTo>
                  <a:lnTo>
                    <a:pt x="2575" y="2019"/>
                  </a:lnTo>
                  <a:close/>
                  <a:moveTo>
                    <a:pt x="2724" y="2019"/>
                  </a:moveTo>
                  <a:lnTo>
                    <a:pt x="2724" y="1970"/>
                  </a:lnTo>
                  <a:lnTo>
                    <a:pt x="2758" y="1970"/>
                  </a:lnTo>
                  <a:lnTo>
                    <a:pt x="2778" y="1970"/>
                  </a:lnTo>
                  <a:lnTo>
                    <a:pt x="2782" y="1990"/>
                  </a:lnTo>
                  <a:lnTo>
                    <a:pt x="2785" y="2001"/>
                  </a:lnTo>
                  <a:lnTo>
                    <a:pt x="2787" y="2012"/>
                  </a:lnTo>
                  <a:lnTo>
                    <a:pt x="2790" y="2024"/>
                  </a:lnTo>
                  <a:lnTo>
                    <a:pt x="2794" y="2035"/>
                  </a:lnTo>
                  <a:lnTo>
                    <a:pt x="2797" y="2046"/>
                  </a:lnTo>
                  <a:lnTo>
                    <a:pt x="2798" y="2049"/>
                  </a:lnTo>
                  <a:lnTo>
                    <a:pt x="2751" y="2065"/>
                  </a:lnTo>
                  <a:lnTo>
                    <a:pt x="2750" y="2061"/>
                  </a:lnTo>
                  <a:lnTo>
                    <a:pt x="2746" y="2049"/>
                  </a:lnTo>
                  <a:lnTo>
                    <a:pt x="2742" y="2037"/>
                  </a:lnTo>
                  <a:lnTo>
                    <a:pt x="2739" y="2024"/>
                  </a:lnTo>
                  <a:lnTo>
                    <a:pt x="2738" y="2019"/>
                  </a:lnTo>
                  <a:lnTo>
                    <a:pt x="2724" y="2019"/>
                  </a:lnTo>
                  <a:close/>
                  <a:moveTo>
                    <a:pt x="2769" y="2114"/>
                  </a:moveTo>
                  <a:lnTo>
                    <a:pt x="2815" y="2094"/>
                  </a:lnTo>
                  <a:lnTo>
                    <a:pt x="2817" y="2100"/>
                  </a:lnTo>
                  <a:lnTo>
                    <a:pt x="2822" y="2110"/>
                  </a:lnTo>
                  <a:lnTo>
                    <a:pt x="2827" y="2121"/>
                  </a:lnTo>
                  <a:lnTo>
                    <a:pt x="2832" y="2131"/>
                  </a:lnTo>
                  <a:lnTo>
                    <a:pt x="2838" y="2141"/>
                  </a:lnTo>
                  <a:lnTo>
                    <a:pt x="2843" y="2151"/>
                  </a:lnTo>
                  <a:lnTo>
                    <a:pt x="2849" y="2161"/>
                  </a:lnTo>
                  <a:lnTo>
                    <a:pt x="2855" y="2170"/>
                  </a:lnTo>
                  <a:lnTo>
                    <a:pt x="2860" y="2177"/>
                  </a:lnTo>
                  <a:lnTo>
                    <a:pt x="2818" y="2205"/>
                  </a:lnTo>
                  <a:lnTo>
                    <a:pt x="2813" y="2197"/>
                  </a:lnTo>
                  <a:lnTo>
                    <a:pt x="2807" y="2186"/>
                  </a:lnTo>
                  <a:lnTo>
                    <a:pt x="2800" y="2176"/>
                  </a:lnTo>
                  <a:lnTo>
                    <a:pt x="2794" y="2165"/>
                  </a:lnTo>
                  <a:lnTo>
                    <a:pt x="2788" y="2154"/>
                  </a:lnTo>
                  <a:lnTo>
                    <a:pt x="2783" y="2143"/>
                  </a:lnTo>
                  <a:lnTo>
                    <a:pt x="2777" y="2131"/>
                  </a:lnTo>
                  <a:lnTo>
                    <a:pt x="2772" y="2120"/>
                  </a:lnTo>
                  <a:lnTo>
                    <a:pt x="2769" y="2114"/>
                  </a:lnTo>
                  <a:close/>
                  <a:moveTo>
                    <a:pt x="2848" y="2247"/>
                  </a:moveTo>
                  <a:lnTo>
                    <a:pt x="2887" y="2216"/>
                  </a:lnTo>
                  <a:lnTo>
                    <a:pt x="2888" y="2216"/>
                  </a:lnTo>
                  <a:lnTo>
                    <a:pt x="2895" y="2225"/>
                  </a:lnTo>
                  <a:lnTo>
                    <a:pt x="2902" y="2234"/>
                  </a:lnTo>
                  <a:lnTo>
                    <a:pt x="2910" y="2242"/>
                  </a:lnTo>
                  <a:lnTo>
                    <a:pt x="2917" y="2251"/>
                  </a:lnTo>
                  <a:lnTo>
                    <a:pt x="2925" y="2259"/>
                  </a:lnTo>
                  <a:lnTo>
                    <a:pt x="2933" y="2267"/>
                  </a:lnTo>
                  <a:lnTo>
                    <a:pt x="2941" y="2275"/>
                  </a:lnTo>
                  <a:lnTo>
                    <a:pt x="2950" y="2282"/>
                  </a:lnTo>
                  <a:lnTo>
                    <a:pt x="2952" y="2284"/>
                  </a:lnTo>
                  <a:lnTo>
                    <a:pt x="2920" y="2322"/>
                  </a:lnTo>
                  <a:lnTo>
                    <a:pt x="2917" y="2319"/>
                  </a:lnTo>
                  <a:lnTo>
                    <a:pt x="2907" y="2311"/>
                  </a:lnTo>
                  <a:lnTo>
                    <a:pt x="2899" y="2302"/>
                  </a:lnTo>
                  <a:lnTo>
                    <a:pt x="2890" y="2294"/>
                  </a:lnTo>
                  <a:lnTo>
                    <a:pt x="2881" y="2285"/>
                  </a:lnTo>
                  <a:lnTo>
                    <a:pt x="2873" y="2276"/>
                  </a:lnTo>
                  <a:lnTo>
                    <a:pt x="2865" y="2266"/>
                  </a:lnTo>
                  <a:lnTo>
                    <a:pt x="2857" y="2257"/>
                  </a:lnTo>
                  <a:lnTo>
                    <a:pt x="2849" y="2247"/>
                  </a:lnTo>
                  <a:lnTo>
                    <a:pt x="2848" y="2247"/>
                  </a:lnTo>
                  <a:close/>
                  <a:moveTo>
                    <a:pt x="2960" y="2355"/>
                  </a:moveTo>
                  <a:lnTo>
                    <a:pt x="2989" y="2314"/>
                  </a:lnTo>
                  <a:lnTo>
                    <a:pt x="2994" y="2318"/>
                  </a:lnTo>
                  <a:lnTo>
                    <a:pt x="3004" y="2325"/>
                  </a:lnTo>
                  <a:lnTo>
                    <a:pt x="3013" y="2331"/>
                  </a:lnTo>
                  <a:lnTo>
                    <a:pt x="3023" y="2337"/>
                  </a:lnTo>
                  <a:lnTo>
                    <a:pt x="3033" y="2343"/>
                  </a:lnTo>
                  <a:lnTo>
                    <a:pt x="3042" y="2349"/>
                  </a:lnTo>
                  <a:lnTo>
                    <a:pt x="3052" y="2354"/>
                  </a:lnTo>
                  <a:lnTo>
                    <a:pt x="3062" y="2360"/>
                  </a:lnTo>
                  <a:lnTo>
                    <a:pt x="3071" y="2364"/>
                  </a:lnTo>
                  <a:lnTo>
                    <a:pt x="3049" y="2409"/>
                  </a:lnTo>
                  <a:lnTo>
                    <a:pt x="3039" y="2404"/>
                  </a:lnTo>
                  <a:lnTo>
                    <a:pt x="3029" y="2398"/>
                  </a:lnTo>
                  <a:lnTo>
                    <a:pt x="3018" y="2392"/>
                  </a:lnTo>
                  <a:lnTo>
                    <a:pt x="3007" y="2386"/>
                  </a:lnTo>
                  <a:lnTo>
                    <a:pt x="2995" y="2379"/>
                  </a:lnTo>
                  <a:lnTo>
                    <a:pt x="2985" y="2372"/>
                  </a:lnTo>
                  <a:lnTo>
                    <a:pt x="2975" y="2365"/>
                  </a:lnTo>
                  <a:lnTo>
                    <a:pt x="2965" y="2358"/>
                  </a:lnTo>
                  <a:lnTo>
                    <a:pt x="2960" y="2355"/>
                  </a:lnTo>
                  <a:close/>
                  <a:moveTo>
                    <a:pt x="3096" y="2430"/>
                  </a:moveTo>
                  <a:lnTo>
                    <a:pt x="3114" y="2383"/>
                  </a:lnTo>
                  <a:lnTo>
                    <a:pt x="3115" y="2384"/>
                  </a:lnTo>
                  <a:lnTo>
                    <a:pt x="3125" y="2388"/>
                  </a:lnTo>
                  <a:lnTo>
                    <a:pt x="3136" y="2391"/>
                  </a:lnTo>
                  <a:lnTo>
                    <a:pt x="3147" y="2395"/>
                  </a:lnTo>
                  <a:lnTo>
                    <a:pt x="3158" y="2399"/>
                  </a:lnTo>
                  <a:lnTo>
                    <a:pt x="3169" y="2402"/>
                  </a:lnTo>
                  <a:lnTo>
                    <a:pt x="3181" y="2405"/>
                  </a:lnTo>
                  <a:lnTo>
                    <a:pt x="3192" y="2407"/>
                  </a:lnTo>
                  <a:lnTo>
                    <a:pt x="3204" y="2410"/>
                  </a:lnTo>
                  <a:lnTo>
                    <a:pt x="3205" y="2410"/>
                  </a:lnTo>
                  <a:lnTo>
                    <a:pt x="3196" y="2459"/>
                  </a:lnTo>
                  <a:lnTo>
                    <a:pt x="3194" y="2458"/>
                  </a:lnTo>
                  <a:lnTo>
                    <a:pt x="3181" y="2456"/>
                  </a:lnTo>
                  <a:lnTo>
                    <a:pt x="3169" y="2453"/>
                  </a:lnTo>
                  <a:lnTo>
                    <a:pt x="3156" y="2450"/>
                  </a:lnTo>
                  <a:lnTo>
                    <a:pt x="3144" y="2446"/>
                  </a:lnTo>
                  <a:lnTo>
                    <a:pt x="3132" y="2442"/>
                  </a:lnTo>
                  <a:lnTo>
                    <a:pt x="3120" y="2438"/>
                  </a:lnTo>
                  <a:lnTo>
                    <a:pt x="3108" y="2434"/>
                  </a:lnTo>
                  <a:lnTo>
                    <a:pt x="3096" y="2430"/>
                  </a:lnTo>
                  <a:lnTo>
                    <a:pt x="3096" y="2430"/>
                  </a:lnTo>
                  <a:close/>
                  <a:moveTo>
                    <a:pt x="3247" y="2467"/>
                  </a:moveTo>
                  <a:lnTo>
                    <a:pt x="3252" y="2417"/>
                  </a:lnTo>
                  <a:lnTo>
                    <a:pt x="3262" y="2418"/>
                  </a:lnTo>
                  <a:lnTo>
                    <a:pt x="3274" y="2419"/>
                  </a:lnTo>
                  <a:lnTo>
                    <a:pt x="3286" y="2420"/>
                  </a:lnTo>
                  <a:lnTo>
                    <a:pt x="3298" y="2420"/>
                  </a:lnTo>
                  <a:lnTo>
                    <a:pt x="3311" y="2420"/>
                  </a:lnTo>
                  <a:lnTo>
                    <a:pt x="3318" y="2420"/>
                  </a:lnTo>
                  <a:lnTo>
                    <a:pt x="3325" y="2420"/>
                  </a:lnTo>
                  <a:lnTo>
                    <a:pt x="3331" y="2420"/>
                  </a:lnTo>
                  <a:lnTo>
                    <a:pt x="3338" y="2420"/>
                  </a:lnTo>
                  <a:lnTo>
                    <a:pt x="3345" y="2419"/>
                  </a:lnTo>
                  <a:lnTo>
                    <a:pt x="3347" y="2419"/>
                  </a:lnTo>
                  <a:lnTo>
                    <a:pt x="3350" y="2469"/>
                  </a:lnTo>
                  <a:lnTo>
                    <a:pt x="3348" y="2469"/>
                  </a:lnTo>
                  <a:lnTo>
                    <a:pt x="3341" y="2469"/>
                  </a:lnTo>
                  <a:lnTo>
                    <a:pt x="3333" y="2470"/>
                  </a:lnTo>
                  <a:lnTo>
                    <a:pt x="3326" y="2470"/>
                  </a:lnTo>
                  <a:lnTo>
                    <a:pt x="3318" y="2470"/>
                  </a:lnTo>
                  <a:lnTo>
                    <a:pt x="3311" y="2470"/>
                  </a:lnTo>
                  <a:lnTo>
                    <a:pt x="3297" y="2470"/>
                  </a:lnTo>
                  <a:lnTo>
                    <a:pt x="3284" y="2469"/>
                  </a:lnTo>
                  <a:lnTo>
                    <a:pt x="3271" y="2469"/>
                  </a:lnTo>
                  <a:lnTo>
                    <a:pt x="3258" y="2468"/>
                  </a:lnTo>
                  <a:lnTo>
                    <a:pt x="3247" y="2467"/>
                  </a:lnTo>
                  <a:close/>
                  <a:moveTo>
                    <a:pt x="3402" y="2463"/>
                  </a:moveTo>
                  <a:lnTo>
                    <a:pt x="3394" y="2414"/>
                  </a:lnTo>
                  <a:lnTo>
                    <a:pt x="3399" y="2413"/>
                  </a:lnTo>
                  <a:lnTo>
                    <a:pt x="3406" y="2412"/>
                  </a:lnTo>
                  <a:lnTo>
                    <a:pt x="3412" y="2411"/>
                  </a:lnTo>
                  <a:lnTo>
                    <a:pt x="3419" y="2409"/>
                  </a:lnTo>
                  <a:lnTo>
                    <a:pt x="3426" y="2408"/>
                  </a:lnTo>
                  <a:lnTo>
                    <a:pt x="3432" y="2407"/>
                  </a:lnTo>
                  <a:lnTo>
                    <a:pt x="3439" y="2405"/>
                  </a:lnTo>
                  <a:lnTo>
                    <a:pt x="3445" y="2403"/>
                  </a:lnTo>
                  <a:lnTo>
                    <a:pt x="3452" y="2402"/>
                  </a:lnTo>
                  <a:lnTo>
                    <a:pt x="3458" y="2400"/>
                  </a:lnTo>
                  <a:lnTo>
                    <a:pt x="3464" y="2398"/>
                  </a:lnTo>
                  <a:lnTo>
                    <a:pt x="3471" y="2396"/>
                  </a:lnTo>
                  <a:lnTo>
                    <a:pt x="3477" y="2394"/>
                  </a:lnTo>
                  <a:lnTo>
                    <a:pt x="3483" y="2392"/>
                  </a:lnTo>
                  <a:lnTo>
                    <a:pt x="3486" y="2391"/>
                  </a:lnTo>
                  <a:lnTo>
                    <a:pt x="3502" y="2438"/>
                  </a:lnTo>
                  <a:lnTo>
                    <a:pt x="3499" y="2439"/>
                  </a:lnTo>
                  <a:lnTo>
                    <a:pt x="3492" y="2441"/>
                  </a:lnTo>
                  <a:lnTo>
                    <a:pt x="3485" y="2444"/>
                  </a:lnTo>
                  <a:lnTo>
                    <a:pt x="3478" y="2446"/>
                  </a:lnTo>
                  <a:lnTo>
                    <a:pt x="3471" y="2448"/>
                  </a:lnTo>
                  <a:lnTo>
                    <a:pt x="3464" y="2450"/>
                  </a:lnTo>
                  <a:lnTo>
                    <a:pt x="3457" y="2451"/>
                  </a:lnTo>
                  <a:lnTo>
                    <a:pt x="3450" y="2453"/>
                  </a:lnTo>
                  <a:lnTo>
                    <a:pt x="3443" y="2455"/>
                  </a:lnTo>
                  <a:lnTo>
                    <a:pt x="3436" y="2457"/>
                  </a:lnTo>
                  <a:lnTo>
                    <a:pt x="3429" y="2458"/>
                  </a:lnTo>
                  <a:lnTo>
                    <a:pt x="3422" y="2459"/>
                  </a:lnTo>
                  <a:lnTo>
                    <a:pt x="3415" y="2461"/>
                  </a:lnTo>
                  <a:lnTo>
                    <a:pt x="3407" y="2462"/>
                  </a:lnTo>
                  <a:lnTo>
                    <a:pt x="3402" y="2463"/>
                  </a:lnTo>
                  <a:close/>
                  <a:moveTo>
                    <a:pt x="3550" y="2419"/>
                  </a:moveTo>
                  <a:lnTo>
                    <a:pt x="3530" y="2374"/>
                  </a:lnTo>
                  <a:lnTo>
                    <a:pt x="3532" y="2373"/>
                  </a:lnTo>
                  <a:lnTo>
                    <a:pt x="3538" y="2370"/>
                  </a:lnTo>
                  <a:lnTo>
                    <a:pt x="3544" y="2367"/>
                  </a:lnTo>
                  <a:lnTo>
                    <a:pt x="3550" y="2364"/>
                  </a:lnTo>
                  <a:lnTo>
                    <a:pt x="3556" y="2362"/>
                  </a:lnTo>
                  <a:lnTo>
                    <a:pt x="3561" y="2359"/>
                  </a:lnTo>
                  <a:lnTo>
                    <a:pt x="3567" y="2355"/>
                  </a:lnTo>
                  <a:lnTo>
                    <a:pt x="3573" y="2352"/>
                  </a:lnTo>
                  <a:lnTo>
                    <a:pt x="3578" y="2349"/>
                  </a:lnTo>
                  <a:lnTo>
                    <a:pt x="3584" y="2346"/>
                  </a:lnTo>
                  <a:lnTo>
                    <a:pt x="3589" y="2343"/>
                  </a:lnTo>
                  <a:lnTo>
                    <a:pt x="3601" y="2336"/>
                  </a:lnTo>
                  <a:lnTo>
                    <a:pt x="3611" y="2328"/>
                  </a:lnTo>
                  <a:lnTo>
                    <a:pt x="3612" y="2328"/>
                  </a:lnTo>
                  <a:lnTo>
                    <a:pt x="3641" y="2368"/>
                  </a:lnTo>
                  <a:lnTo>
                    <a:pt x="3639" y="2370"/>
                  </a:lnTo>
                  <a:lnTo>
                    <a:pt x="3627" y="2377"/>
                  </a:lnTo>
                  <a:lnTo>
                    <a:pt x="3615" y="2385"/>
                  </a:lnTo>
                  <a:lnTo>
                    <a:pt x="3609" y="2389"/>
                  </a:lnTo>
                  <a:lnTo>
                    <a:pt x="3603" y="2392"/>
                  </a:lnTo>
                  <a:lnTo>
                    <a:pt x="3597" y="2396"/>
                  </a:lnTo>
                  <a:lnTo>
                    <a:pt x="3591" y="2399"/>
                  </a:lnTo>
                  <a:lnTo>
                    <a:pt x="3584" y="2402"/>
                  </a:lnTo>
                  <a:lnTo>
                    <a:pt x="3578" y="2406"/>
                  </a:lnTo>
                  <a:lnTo>
                    <a:pt x="3572" y="2409"/>
                  </a:lnTo>
                  <a:lnTo>
                    <a:pt x="3565" y="2412"/>
                  </a:lnTo>
                  <a:lnTo>
                    <a:pt x="3559" y="2415"/>
                  </a:lnTo>
                  <a:lnTo>
                    <a:pt x="3552" y="2418"/>
                  </a:lnTo>
                  <a:lnTo>
                    <a:pt x="3550" y="2419"/>
                  </a:lnTo>
                  <a:close/>
                  <a:moveTo>
                    <a:pt x="3682" y="2338"/>
                  </a:moveTo>
                  <a:lnTo>
                    <a:pt x="3651" y="2299"/>
                  </a:lnTo>
                  <a:lnTo>
                    <a:pt x="3653" y="2298"/>
                  </a:lnTo>
                  <a:lnTo>
                    <a:pt x="3663" y="2289"/>
                  </a:lnTo>
                  <a:lnTo>
                    <a:pt x="3672" y="2281"/>
                  </a:lnTo>
                  <a:lnTo>
                    <a:pt x="3682" y="2272"/>
                  </a:lnTo>
                  <a:lnTo>
                    <a:pt x="3691" y="2263"/>
                  </a:lnTo>
                  <a:lnTo>
                    <a:pt x="3700" y="2254"/>
                  </a:lnTo>
                  <a:lnTo>
                    <a:pt x="3709" y="2244"/>
                  </a:lnTo>
                  <a:lnTo>
                    <a:pt x="3717" y="2234"/>
                  </a:lnTo>
                  <a:lnTo>
                    <a:pt x="3718" y="2233"/>
                  </a:lnTo>
                  <a:lnTo>
                    <a:pt x="3757" y="2265"/>
                  </a:lnTo>
                  <a:lnTo>
                    <a:pt x="3755" y="2267"/>
                  </a:lnTo>
                  <a:lnTo>
                    <a:pt x="3746" y="2277"/>
                  </a:lnTo>
                  <a:lnTo>
                    <a:pt x="3736" y="2288"/>
                  </a:lnTo>
                  <a:lnTo>
                    <a:pt x="3726" y="2298"/>
                  </a:lnTo>
                  <a:lnTo>
                    <a:pt x="3716" y="2308"/>
                  </a:lnTo>
                  <a:lnTo>
                    <a:pt x="3706" y="2317"/>
                  </a:lnTo>
                  <a:lnTo>
                    <a:pt x="3695" y="2327"/>
                  </a:lnTo>
                  <a:lnTo>
                    <a:pt x="3684" y="2336"/>
                  </a:lnTo>
                  <a:lnTo>
                    <a:pt x="3682" y="2338"/>
                  </a:lnTo>
                  <a:close/>
                  <a:moveTo>
                    <a:pt x="3788" y="2225"/>
                  </a:moveTo>
                  <a:lnTo>
                    <a:pt x="3748" y="2196"/>
                  </a:lnTo>
                  <a:lnTo>
                    <a:pt x="3749" y="2194"/>
                  </a:lnTo>
                  <a:lnTo>
                    <a:pt x="3757" y="2183"/>
                  </a:lnTo>
                  <a:lnTo>
                    <a:pt x="3764" y="2172"/>
                  </a:lnTo>
                  <a:lnTo>
                    <a:pt x="3771" y="2161"/>
                  </a:lnTo>
                  <a:lnTo>
                    <a:pt x="3774" y="2156"/>
                  </a:lnTo>
                  <a:lnTo>
                    <a:pt x="3777" y="2150"/>
                  </a:lnTo>
                  <a:lnTo>
                    <a:pt x="3781" y="2144"/>
                  </a:lnTo>
                  <a:lnTo>
                    <a:pt x="3784" y="2139"/>
                  </a:lnTo>
                  <a:lnTo>
                    <a:pt x="3787" y="2133"/>
                  </a:lnTo>
                  <a:lnTo>
                    <a:pt x="3790" y="2127"/>
                  </a:lnTo>
                  <a:lnTo>
                    <a:pt x="3793" y="2121"/>
                  </a:lnTo>
                  <a:lnTo>
                    <a:pt x="3796" y="2116"/>
                  </a:lnTo>
                  <a:lnTo>
                    <a:pt x="3796" y="2114"/>
                  </a:lnTo>
                  <a:lnTo>
                    <a:pt x="3841" y="2135"/>
                  </a:lnTo>
                  <a:lnTo>
                    <a:pt x="3840" y="2137"/>
                  </a:lnTo>
                  <a:lnTo>
                    <a:pt x="3837" y="2144"/>
                  </a:lnTo>
                  <a:lnTo>
                    <a:pt x="3834" y="2150"/>
                  </a:lnTo>
                  <a:lnTo>
                    <a:pt x="3831" y="2156"/>
                  </a:lnTo>
                  <a:lnTo>
                    <a:pt x="3827" y="2162"/>
                  </a:lnTo>
                  <a:lnTo>
                    <a:pt x="3824" y="2169"/>
                  </a:lnTo>
                  <a:lnTo>
                    <a:pt x="3820" y="2175"/>
                  </a:lnTo>
                  <a:lnTo>
                    <a:pt x="3817" y="2181"/>
                  </a:lnTo>
                  <a:lnTo>
                    <a:pt x="3813" y="2187"/>
                  </a:lnTo>
                  <a:lnTo>
                    <a:pt x="3806" y="2199"/>
                  </a:lnTo>
                  <a:lnTo>
                    <a:pt x="3798" y="2211"/>
                  </a:lnTo>
                  <a:lnTo>
                    <a:pt x="3790" y="2223"/>
                  </a:lnTo>
                  <a:lnTo>
                    <a:pt x="3788" y="2225"/>
                  </a:lnTo>
                  <a:close/>
                  <a:moveTo>
                    <a:pt x="3861" y="2088"/>
                  </a:moveTo>
                  <a:lnTo>
                    <a:pt x="3815" y="2071"/>
                  </a:lnTo>
                  <a:lnTo>
                    <a:pt x="3816" y="2067"/>
                  </a:lnTo>
                  <a:lnTo>
                    <a:pt x="3818" y="2061"/>
                  </a:lnTo>
                  <a:lnTo>
                    <a:pt x="3820" y="2055"/>
                  </a:lnTo>
                  <a:lnTo>
                    <a:pt x="3822" y="2049"/>
                  </a:lnTo>
                  <a:lnTo>
                    <a:pt x="3824" y="2042"/>
                  </a:lnTo>
                  <a:lnTo>
                    <a:pt x="3826" y="2036"/>
                  </a:lnTo>
                  <a:lnTo>
                    <a:pt x="3828" y="2030"/>
                  </a:lnTo>
                  <a:lnTo>
                    <a:pt x="3830" y="2023"/>
                  </a:lnTo>
                  <a:lnTo>
                    <a:pt x="3832" y="2017"/>
                  </a:lnTo>
                  <a:lnTo>
                    <a:pt x="3833" y="2010"/>
                  </a:lnTo>
                  <a:lnTo>
                    <a:pt x="3835" y="2004"/>
                  </a:lnTo>
                  <a:lnTo>
                    <a:pt x="3836" y="1997"/>
                  </a:lnTo>
                  <a:lnTo>
                    <a:pt x="3838" y="1991"/>
                  </a:lnTo>
                  <a:lnTo>
                    <a:pt x="3839" y="1984"/>
                  </a:lnTo>
                  <a:lnTo>
                    <a:pt x="3840" y="1979"/>
                  </a:lnTo>
                  <a:lnTo>
                    <a:pt x="3889" y="1988"/>
                  </a:lnTo>
                  <a:lnTo>
                    <a:pt x="3888" y="1994"/>
                  </a:lnTo>
                  <a:lnTo>
                    <a:pt x="3886" y="2001"/>
                  </a:lnTo>
                  <a:lnTo>
                    <a:pt x="3885" y="2008"/>
                  </a:lnTo>
                  <a:lnTo>
                    <a:pt x="3883" y="2015"/>
                  </a:lnTo>
                  <a:lnTo>
                    <a:pt x="3882" y="2022"/>
                  </a:lnTo>
                  <a:lnTo>
                    <a:pt x="3880" y="2029"/>
                  </a:lnTo>
                  <a:lnTo>
                    <a:pt x="3878" y="2036"/>
                  </a:lnTo>
                  <a:lnTo>
                    <a:pt x="3876" y="2043"/>
                  </a:lnTo>
                  <a:lnTo>
                    <a:pt x="3874" y="2050"/>
                  </a:lnTo>
                  <a:lnTo>
                    <a:pt x="3872" y="2057"/>
                  </a:lnTo>
                  <a:lnTo>
                    <a:pt x="3870" y="2064"/>
                  </a:lnTo>
                  <a:lnTo>
                    <a:pt x="3867" y="2071"/>
                  </a:lnTo>
                  <a:lnTo>
                    <a:pt x="3865" y="2078"/>
                  </a:lnTo>
                  <a:lnTo>
                    <a:pt x="3863" y="2084"/>
                  </a:lnTo>
                  <a:lnTo>
                    <a:pt x="3861" y="2088"/>
                  </a:lnTo>
                  <a:close/>
                  <a:moveTo>
                    <a:pt x="3896" y="1937"/>
                  </a:moveTo>
                  <a:lnTo>
                    <a:pt x="3846" y="1932"/>
                  </a:lnTo>
                  <a:lnTo>
                    <a:pt x="3847" y="1931"/>
                  </a:lnTo>
                  <a:lnTo>
                    <a:pt x="3847" y="1924"/>
                  </a:lnTo>
                  <a:lnTo>
                    <a:pt x="3848" y="1917"/>
                  </a:lnTo>
                  <a:lnTo>
                    <a:pt x="3848" y="1910"/>
                  </a:lnTo>
                  <a:lnTo>
                    <a:pt x="3848" y="1903"/>
                  </a:lnTo>
                  <a:lnTo>
                    <a:pt x="3848" y="1896"/>
                  </a:lnTo>
                  <a:lnTo>
                    <a:pt x="3849" y="1889"/>
                  </a:lnTo>
                  <a:lnTo>
                    <a:pt x="3849" y="1882"/>
                  </a:lnTo>
                  <a:lnTo>
                    <a:pt x="3848" y="1869"/>
                  </a:lnTo>
                  <a:lnTo>
                    <a:pt x="3848" y="1856"/>
                  </a:lnTo>
                  <a:lnTo>
                    <a:pt x="3847" y="1844"/>
                  </a:lnTo>
                  <a:lnTo>
                    <a:pt x="3847" y="1838"/>
                  </a:lnTo>
                  <a:lnTo>
                    <a:pt x="3896" y="1833"/>
                  </a:lnTo>
                  <a:lnTo>
                    <a:pt x="3897" y="1840"/>
                  </a:lnTo>
                  <a:lnTo>
                    <a:pt x="3898" y="1854"/>
                  </a:lnTo>
                  <a:lnTo>
                    <a:pt x="3898" y="1868"/>
                  </a:lnTo>
                  <a:lnTo>
                    <a:pt x="3898" y="1882"/>
                  </a:lnTo>
                  <a:lnTo>
                    <a:pt x="3898" y="1890"/>
                  </a:lnTo>
                  <a:lnTo>
                    <a:pt x="3898" y="1897"/>
                  </a:lnTo>
                  <a:lnTo>
                    <a:pt x="3898" y="1905"/>
                  </a:lnTo>
                  <a:lnTo>
                    <a:pt x="3898" y="1913"/>
                  </a:lnTo>
                  <a:lnTo>
                    <a:pt x="3897" y="1920"/>
                  </a:lnTo>
                  <a:lnTo>
                    <a:pt x="3897" y="1928"/>
                  </a:lnTo>
                  <a:lnTo>
                    <a:pt x="3896" y="1935"/>
                  </a:lnTo>
                  <a:lnTo>
                    <a:pt x="3896" y="1937"/>
                  </a:lnTo>
                  <a:close/>
                  <a:moveTo>
                    <a:pt x="3890" y="1782"/>
                  </a:moveTo>
                  <a:lnTo>
                    <a:pt x="3841" y="1791"/>
                  </a:lnTo>
                  <a:lnTo>
                    <a:pt x="3839" y="1781"/>
                  </a:lnTo>
                  <a:lnTo>
                    <a:pt x="3837" y="1769"/>
                  </a:lnTo>
                  <a:lnTo>
                    <a:pt x="3834" y="1757"/>
                  </a:lnTo>
                  <a:lnTo>
                    <a:pt x="3831" y="1745"/>
                  </a:lnTo>
                  <a:lnTo>
                    <a:pt x="3828" y="1733"/>
                  </a:lnTo>
                  <a:lnTo>
                    <a:pt x="3824" y="1721"/>
                  </a:lnTo>
                  <a:lnTo>
                    <a:pt x="3820" y="1709"/>
                  </a:lnTo>
                  <a:lnTo>
                    <a:pt x="3817" y="1699"/>
                  </a:lnTo>
                  <a:lnTo>
                    <a:pt x="3863" y="1682"/>
                  </a:lnTo>
                  <a:lnTo>
                    <a:pt x="3867" y="1693"/>
                  </a:lnTo>
                  <a:lnTo>
                    <a:pt x="3871" y="1706"/>
                  </a:lnTo>
                  <a:lnTo>
                    <a:pt x="3875" y="1719"/>
                  </a:lnTo>
                  <a:lnTo>
                    <a:pt x="3879" y="1732"/>
                  </a:lnTo>
                  <a:lnTo>
                    <a:pt x="3882" y="1745"/>
                  </a:lnTo>
                  <a:lnTo>
                    <a:pt x="3885" y="1758"/>
                  </a:lnTo>
                  <a:lnTo>
                    <a:pt x="3888" y="1772"/>
                  </a:lnTo>
                  <a:lnTo>
                    <a:pt x="3890" y="1782"/>
                  </a:lnTo>
                  <a:close/>
                  <a:moveTo>
                    <a:pt x="3843" y="1634"/>
                  </a:moveTo>
                  <a:lnTo>
                    <a:pt x="3798" y="1655"/>
                  </a:lnTo>
                  <a:lnTo>
                    <a:pt x="3797" y="1652"/>
                  </a:lnTo>
                  <a:lnTo>
                    <a:pt x="3792" y="1641"/>
                  </a:lnTo>
                  <a:lnTo>
                    <a:pt x="3786" y="1631"/>
                  </a:lnTo>
                  <a:lnTo>
                    <a:pt x="3780" y="1620"/>
                  </a:lnTo>
                  <a:lnTo>
                    <a:pt x="3774" y="1609"/>
                  </a:lnTo>
                  <a:lnTo>
                    <a:pt x="3768" y="1599"/>
                  </a:lnTo>
                  <a:lnTo>
                    <a:pt x="3762" y="1589"/>
                  </a:lnTo>
                  <a:lnTo>
                    <a:pt x="3755" y="1579"/>
                  </a:lnTo>
                  <a:lnTo>
                    <a:pt x="3751" y="1573"/>
                  </a:lnTo>
                  <a:lnTo>
                    <a:pt x="3791" y="1544"/>
                  </a:lnTo>
                  <a:lnTo>
                    <a:pt x="3796" y="1551"/>
                  </a:lnTo>
                  <a:lnTo>
                    <a:pt x="3803" y="1562"/>
                  </a:lnTo>
                  <a:lnTo>
                    <a:pt x="3810" y="1573"/>
                  </a:lnTo>
                  <a:lnTo>
                    <a:pt x="3817" y="1584"/>
                  </a:lnTo>
                  <a:lnTo>
                    <a:pt x="3824" y="1596"/>
                  </a:lnTo>
                  <a:lnTo>
                    <a:pt x="3830" y="1607"/>
                  </a:lnTo>
                  <a:lnTo>
                    <a:pt x="3836" y="1619"/>
                  </a:lnTo>
                  <a:lnTo>
                    <a:pt x="3842" y="1631"/>
                  </a:lnTo>
                  <a:lnTo>
                    <a:pt x="3843" y="1634"/>
                  </a:lnTo>
                  <a:close/>
                  <a:moveTo>
                    <a:pt x="3760" y="1503"/>
                  </a:moveTo>
                  <a:lnTo>
                    <a:pt x="3722" y="1536"/>
                  </a:lnTo>
                  <a:lnTo>
                    <a:pt x="3718" y="1531"/>
                  </a:lnTo>
                  <a:lnTo>
                    <a:pt x="3710" y="1522"/>
                  </a:lnTo>
                  <a:lnTo>
                    <a:pt x="3702" y="1513"/>
                  </a:lnTo>
                  <a:lnTo>
                    <a:pt x="3694" y="1505"/>
                  </a:lnTo>
                  <a:lnTo>
                    <a:pt x="3685" y="1496"/>
                  </a:lnTo>
                  <a:lnTo>
                    <a:pt x="3676" y="1488"/>
                  </a:lnTo>
                  <a:lnTo>
                    <a:pt x="3668" y="1480"/>
                  </a:lnTo>
                  <a:lnTo>
                    <a:pt x="3658" y="1472"/>
                  </a:lnTo>
                  <a:lnTo>
                    <a:pt x="3655" y="1469"/>
                  </a:lnTo>
                  <a:lnTo>
                    <a:pt x="3686" y="1430"/>
                  </a:lnTo>
                  <a:lnTo>
                    <a:pt x="3691" y="1434"/>
                  </a:lnTo>
                  <a:lnTo>
                    <a:pt x="3700" y="1443"/>
                  </a:lnTo>
                  <a:lnTo>
                    <a:pt x="3710" y="1451"/>
                  </a:lnTo>
                  <a:lnTo>
                    <a:pt x="3720" y="1460"/>
                  </a:lnTo>
                  <a:lnTo>
                    <a:pt x="3729" y="1470"/>
                  </a:lnTo>
                  <a:lnTo>
                    <a:pt x="3738" y="1479"/>
                  </a:lnTo>
                  <a:lnTo>
                    <a:pt x="3747" y="1489"/>
                  </a:lnTo>
                  <a:lnTo>
                    <a:pt x="3756" y="1499"/>
                  </a:lnTo>
                  <a:lnTo>
                    <a:pt x="3760" y="1503"/>
                  </a:lnTo>
                  <a:close/>
                  <a:moveTo>
                    <a:pt x="3645" y="1399"/>
                  </a:moveTo>
                  <a:lnTo>
                    <a:pt x="3617" y="1440"/>
                  </a:lnTo>
                  <a:lnTo>
                    <a:pt x="3610" y="1435"/>
                  </a:lnTo>
                  <a:lnTo>
                    <a:pt x="3600" y="1429"/>
                  </a:lnTo>
                  <a:lnTo>
                    <a:pt x="3590" y="1422"/>
                  </a:lnTo>
                  <a:lnTo>
                    <a:pt x="3580" y="1416"/>
                  </a:lnTo>
                  <a:lnTo>
                    <a:pt x="3569" y="1410"/>
                  </a:lnTo>
                  <a:lnTo>
                    <a:pt x="3558" y="1405"/>
                  </a:lnTo>
                  <a:lnTo>
                    <a:pt x="3547" y="1399"/>
                  </a:lnTo>
                  <a:lnTo>
                    <a:pt x="3536" y="1394"/>
                  </a:lnTo>
                  <a:lnTo>
                    <a:pt x="3535" y="1393"/>
                  </a:lnTo>
                  <a:lnTo>
                    <a:pt x="3555" y="1348"/>
                  </a:lnTo>
                  <a:lnTo>
                    <a:pt x="3557" y="1349"/>
                  </a:lnTo>
                  <a:lnTo>
                    <a:pt x="3569" y="1355"/>
                  </a:lnTo>
                  <a:lnTo>
                    <a:pt x="3581" y="1361"/>
                  </a:lnTo>
                  <a:lnTo>
                    <a:pt x="3593" y="1367"/>
                  </a:lnTo>
                  <a:lnTo>
                    <a:pt x="3604" y="1373"/>
                  </a:lnTo>
                  <a:lnTo>
                    <a:pt x="3616" y="1380"/>
                  </a:lnTo>
                  <a:lnTo>
                    <a:pt x="3627" y="1387"/>
                  </a:lnTo>
                  <a:lnTo>
                    <a:pt x="3638" y="1394"/>
                  </a:lnTo>
                  <a:lnTo>
                    <a:pt x="3645" y="1399"/>
                  </a:lnTo>
                  <a:close/>
                  <a:moveTo>
                    <a:pt x="3507" y="1328"/>
                  </a:moveTo>
                  <a:lnTo>
                    <a:pt x="3491" y="1375"/>
                  </a:lnTo>
                  <a:lnTo>
                    <a:pt x="3480" y="1371"/>
                  </a:lnTo>
                  <a:lnTo>
                    <a:pt x="3468" y="1368"/>
                  </a:lnTo>
                  <a:lnTo>
                    <a:pt x="3456" y="1364"/>
                  </a:lnTo>
                  <a:lnTo>
                    <a:pt x="3444" y="1361"/>
                  </a:lnTo>
                  <a:lnTo>
                    <a:pt x="3432" y="1358"/>
                  </a:lnTo>
                  <a:lnTo>
                    <a:pt x="3420" y="1355"/>
                  </a:lnTo>
                  <a:lnTo>
                    <a:pt x="3407" y="1353"/>
                  </a:lnTo>
                  <a:lnTo>
                    <a:pt x="3399" y="1352"/>
                  </a:lnTo>
                  <a:lnTo>
                    <a:pt x="3407" y="1303"/>
                  </a:lnTo>
                  <a:lnTo>
                    <a:pt x="3416" y="1304"/>
                  </a:lnTo>
                  <a:lnTo>
                    <a:pt x="3430" y="1307"/>
                  </a:lnTo>
                  <a:lnTo>
                    <a:pt x="3443" y="1310"/>
                  </a:lnTo>
                  <a:lnTo>
                    <a:pt x="3456" y="1313"/>
                  </a:lnTo>
                  <a:lnTo>
                    <a:pt x="3469" y="1316"/>
                  </a:lnTo>
                  <a:lnTo>
                    <a:pt x="3482" y="1320"/>
                  </a:lnTo>
                  <a:lnTo>
                    <a:pt x="3495" y="1324"/>
                  </a:lnTo>
                  <a:lnTo>
                    <a:pt x="3507" y="1328"/>
                  </a:lnTo>
                  <a:close/>
                  <a:moveTo>
                    <a:pt x="3397" y="1304"/>
                  </a:moveTo>
                  <a:lnTo>
                    <a:pt x="3348" y="1304"/>
                  </a:lnTo>
                  <a:lnTo>
                    <a:pt x="3348" y="1205"/>
                  </a:lnTo>
                  <a:lnTo>
                    <a:pt x="3397" y="1205"/>
                  </a:lnTo>
                  <a:lnTo>
                    <a:pt x="3397" y="1304"/>
                  </a:lnTo>
                  <a:close/>
                  <a:moveTo>
                    <a:pt x="3397" y="1155"/>
                  </a:moveTo>
                  <a:lnTo>
                    <a:pt x="3348" y="1155"/>
                  </a:lnTo>
                  <a:lnTo>
                    <a:pt x="3348" y="1056"/>
                  </a:lnTo>
                  <a:lnTo>
                    <a:pt x="3397" y="1056"/>
                  </a:lnTo>
                  <a:lnTo>
                    <a:pt x="3397" y="1155"/>
                  </a:lnTo>
                  <a:close/>
                  <a:moveTo>
                    <a:pt x="3397" y="1006"/>
                  </a:moveTo>
                  <a:lnTo>
                    <a:pt x="3348" y="1006"/>
                  </a:lnTo>
                  <a:lnTo>
                    <a:pt x="3348" y="907"/>
                  </a:lnTo>
                  <a:lnTo>
                    <a:pt x="3397" y="907"/>
                  </a:lnTo>
                  <a:lnTo>
                    <a:pt x="3397" y="1006"/>
                  </a:lnTo>
                  <a:close/>
                  <a:moveTo>
                    <a:pt x="3397" y="857"/>
                  </a:moveTo>
                  <a:lnTo>
                    <a:pt x="3348" y="857"/>
                  </a:lnTo>
                  <a:lnTo>
                    <a:pt x="3348" y="758"/>
                  </a:lnTo>
                  <a:lnTo>
                    <a:pt x="3397" y="758"/>
                  </a:lnTo>
                  <a:lnTo>
                    <a:pt x="3397" y="857"/>
                  </a:lnTo>
                  <a:close/>
                  <a:moveTo>
                    <a:pt x="3397" y="708"/>
                  </a:moveTo>
                  <a:lnTo>
                    <a:pt x="3348" y="708"/>
                  </a:lnTo>
                  <a:lnTo>
                    <a:pt x="3348" y="609"/>
                  </a:lnTo>
                  <a:lnTo>
                    <a:pt x="3397" y="609"/>
                  </a:lnTo>
                  <a:lnTo>
                    <a:pt x="3397" y="708"/>
                  </a:lnTo>
                  <a:close/>
                  <a:moveTo>
                    <a:pt x="3397" y="560"/>
                  </a:moveTo>
                  <a:lnTo>
                    <a:pt x="3348" y="560"/>
                  </a:lnTo>
                  <a:lnTo>
                    <a:pt x="3348" y="460"/>
                  </a:lnTo>
                  <a:lnTo>
                    <a:pt x="3397" y="460"/>
                  </a:lnTo>
                  <a:lnTo>
                    <a:pt x="3397" y="560"/>
                  </a:lnTo>
                  <a:close/>
                  <a:moveTo>
                    <a:pt x="3397" y="411"/>
                  </a:moveTo>
                  <a:lnTo>
                    <a:pt x="3348" y="411"/>
                  </a:lnTo>
                  <a:lnTo>
                    <a:pt x="3348" y="311"/>
                  </a:lnTo>
                  <a:lnTo>
                    <a:pt x="3397" y="311"/>
                  </a:lnTo>
                  <a:lnTo>
                    <a:pt x="3397" y="411"/>
                  </a:lnTo>
                  <a:close/>
                  <a:moveTo>
                    <a:pt x="3397" y="261"/>
                  </a:moveTo>
                  <a:lnTo>
                    <a:pt x="3348" y="263"/>
                  </a:lnTo>
                  <a:lnTo>
                    <a:pt x="3348" y="263"/>
                  </a:lnTo>
                  <a:lnTo>
                    <a:pt x="3347" y="257"/>
                  </a:lnTo>
                  <a:lnTo>
                    <a:pt x="3347" y="252"/>
                  </a:lnTo>
                  <a:lnTo>
                    <a:pt x="3346" y="246"/>
                  </a:lnTo>
                  <a:lnTo>
                    <a:pt x="3345" y="240"/>
                  </a:lnTo>
                  <a:lnTo>
                    <a:pt x="3344" y="235"/>
                  </a:lnTo>
                  <a:lnTo>
                    <a:pt x="3343" y="229"/>
                  </a:lnTo>
                  <a:lnTo>
                    <a:pt x="3342" y="224"/>
                  </a:lnTo>
                  <a:lnTo>
                    <a:pt x="3341" y="218"/>
                  </a:lnTo>
                  <a:lnTo>
                    <a:pt x="3339" y="213"/>
                  </a:lnTo>
                  <a:lnTo>
                    <a:pt x="3338" y="208"/>
                  </a:lnTo>
                  <a:lnTo>
                    <a:pt x="3336" y="203"/>
                  </a:lnTo>
                  <a:lnTo>
                    <a:pt x="3334" y="197"/>
                  </a:lnTo>
                  <a:lnTo>
                    <a:pt x="3332" y="192"/>
                  </a:lnTo>
                  <a:lnTo>
                    <a:pt x="3330" y="187"/>
                  </a:lnTo>
                  <a:lnTo>
                    <a:pt x="3328" y="182"/>
                  </a:lnTo>
                  <a:lnTo>
                    <a:pt x="3326" y="177"/>
                  </a:lnTo>
                  <a:lnTo>
                    <a:pt x="3326" y="178"/>
                  </a:lnTo>
                  <a:lnTo>
                    <a:pt x="3370" y="155"/>
                  </a:lnTo>
                  <a:lnTo>
                    <a:pt x="3370" y="156"/>
                  </a:lnTo>
                  <a:lnTo>
                    <a:pt x="3373" y="162"/>
                  </a:lnTo>
                  <a:lnTo>
                    <a:pt x="3376" y="168"/>
                  </a:lnTo>
                  <a:lnTo>
                    <a:pt x="3378" y="174"/>
                  </a:lnTo>
                  <a:lnTo>
                    <a:pt x="3381" y="180"/>
                  </a:lnTo>
                  <a:lnTo>
                    <a:pt x="3383" y="187"/>
                  </a:lnTo>
                  <a:lnTo>
                    <a:pt x="3385" y="193"/>
                  </a:lnTo>
                  <a:lnTo>
                    <a:pt x="3387" y="199"/>
                  </a:lnTo>
                  <a:lnTo>
                    <a:pt x="3389" y="206"/>
                  </a:lnTo>
                  <a:lnTo>
                    <a:pt x="3390" y="213"/>
                  </a:lnTo>
                  <a:lnTo>
                    <a:pt x="3392" y="219"/>
                  </a:lnTo>
                  <a:lnTo>
                    <a:pt x="3393" y="226"/>
                  </a:lnTo>
                  <a:lnTo>
                    <a:pt x="3394" y="233"/>
                  </a:lnTo>
                  <a:lnTo>
                    <a:pt x="3395" y="240"/>
                  </a:lnTo>
                  <a:lnTo>
                    <a:pt x="3396" y="247"/>
                  </a:lnTo>
                  <a:lnTo>
                    <a:pt x="3397" y="253"/>
                  </a:lnTo>
                  <a:lnTo>
                    <a:pt x="3397" y="260"/>
                  </a:lnTo>
                  <a:lnTo>
                    <a:pt x="3397" y="261"/>
                  </a:lnTo>
                  <a:close/>
                  <a:moveTo>
                    <a:pt x="3341" y="109"/>
                  </a:moveTo>
                  <a:lnTo>
                    <a:pt x="3302" y="139"/>
                  </a:lnTo>
                  <a:lnTo>
                    <a:pt x="3300" y="136"/>
                  </a:lnTo>
                  <a:lnTo>
                    <a:pt x="3296" y="131"/>
                  </a:lnTo>
                  <a:lnTo>
                    <a:pt x="3293" y="127"/>
                  </a:lnTo>
                  <a:lnTo>
                    <a:pt x="3289" y="123"/>
                  </a:lnTo>
                  <a:lnTo>
                    <a:pt x="3285" y="119"/>
                  </a:lnTo>
                  <a:lnTo>
                    <a:pt x="3282" y="115"/>
                  </a:lnTo>
                  <a:lnTo>
                    <a:pt x="3278" y="112"/>
                  </a:lnTo>
                  <a:lnTo>
                    <a:pt x="3274" y="108"/>
                  </a:lnTo>
                  <a:lnTo>
                    <a:pt x="3270" y="104"/>
                  </a:lnTo>
                  <a:lnTo>
                    <a:pt x="3266" y="101"/>
                  </a:lnTo>
                  <a:lnTo>
                    <a:pt x="3261" y="97"/>
                  </a:lnTo>
                  <a:lnTo>
                    <a:pt x="3257" y="94"/>
                  </a:lnTo>
                  <a:lnTo>
                    <a:pt x="3253" y="91"/>
                  </a:lnTo>
                  <a:lnTo>
                    <a:pt x="3248" y="88"/>
                  </a:lnTo>
                  <a:lnTo>
                    <a:pt x="3244" y="85"/>
                  </a:lnTo>
                  <a:lnTo>
                    <a:pt x="3239" y="82"/>
                  </a:lnTo>
                  <a:lnTo>
                    <a:pt x="3236" y="80"/>
                  </a:lnTo>
                  <a:lnTo>
                    <a:pt x="3261" y="37"/>
                  </a:lnTo>
                  <a:lnTo>
                    <a:pt x="3265" y="40"/>
                  </a:lnTo>
                  <a:lnTo>
                    <a:pt x="3271" y="43"/>
                  </a:lnTo>
                  <a:lnTo>
                    <a:pt x="3276" y="47"/>
                  </a:lnTo>
                  <a:lnTo>
                    <a:pt x="3281" y="51"/>
                  </a:lnTo>
                  <a:lnTo>
                    <a:pt x="3287" y="54"/>
                  </a:lnTo>
                  <a:lnTo>
                    <a:pt x="3292" y="58"/>
                  </a:lnTo>
                  <a:lnTo>
                    <a:pt x="3297" y="63"/>
                  </a:lnTo>
                  <a:lnTo>
                    <a:pt x="3302" y="67"/>
                  </a:lnTo>
                  <a:lnTo>
                    <a:pt x="3307" y="71"/>
                  </a:lnTo>
                  <a:lnTo>
                    <a:pt x="3312" y="76"/>
                  </a:lnTo>
                  <a:lnTo>
                    <a:pt x="3317" y="80"/>
                  </a:lnTo>
                  <a:lnTo>
                    <a:pt x="3321" y="85"/>
                  </a:lnTo>
                  <a:lnTo>
                    <a:pt x="3326" y="90"/>
                  </a:lnTo>
                  <a:lnTo>
                    <a:pt x="3330" y="95"/>
                  </a:lnTo>
                  <a:lnTo>
                    <a:pt x="3334" y="100"/>
                  </a:lnTo>
                  <a:lnTo>
                    <a:pt x="3339" y="105"/>
                  </a:lnTo>
                  <a:lnTo>
                    <a:pt x="3341" y="109"/>
                  </a:lnTo>
                  <a:close/>
                  <a:moveTo>
                    <a:pt x="3211" y="14"/>
                  </a:moveTo>
                  <a:lnTo>
                    <a:pt x="3195" y="61"/>
                  </a:lnTo>
                  <a:lnTo>
                    <a:pt x="3195" y="61"/>
                  </a:lnTo>
                  <a:lnTo>
                    <a:pt x="3189" y="59"/>
                  </a:lnTo>
                  <a:lnTo>
                    <a:pt x="3184" y="58"/>
                  </a:lnTo>
                  <a:lnTo>
                    <a:pt x="3179" y="56"/>
                  </a:lnTo>
                  <a:lnTo>
                    <a:pt x="3173" y="55"/>
                  </a:lnTo>
                  <a:lnTo>
                    <a:pt x="3168" y="54"/>
                  </a:lnTo>
                  <a:lnTo>
                    <a:pt x="3162" y="53"/>
                  </a:lnTo>
                  <a:lnTo>
                    <a:pt x="3157" y="52"/>
                  </a:lnTo>
                  <a:lnTo>
                    <a:pt x="3151" y="51"/>
                  </a:lnTo>
                  <a:lnTo>
                    <a:pt x="3145" y="50"/>
                  </a:lnTo>
                  <a:lnTo>
                    <a:pt x="3140" y="50"/>
                  </a:lnTo>
                  <a:lnTo>
                    <a:pt x="3134" y="50"/>
                  </a:lnTo>
                  <a:lnTo>
                    <a:pt x="3128" y="49"/>
                  </a:lnTo>
                  <a:lnTo>
                    <a:pt x="3123" y="49"/>
                  </a:lnTo>
                  <a:lnTo>
                    <a:pt x="3105" y="49"/>
                  </a:lnTo>
                  <a:lnTo>
                    <a:pt x="3105" y="0"/>
                  </a:lnTo>
                  <a:lnTo>
                    <a:pt x="3123" y="0"/>
                  </a:lnTo>
                  <a:lnTo>
                    <a:pt x="3130" y="0"/>
                  </a:lnTo>
                  <a:lnTo>
                    <a:pt x="3137" y="0"/>
                  </a:lnTo>
                  <a:lnTo>
                    <a:pt x="3144" y="0"/>
                  </a:lnTo>
                  <a:lnTo>
                    <a:pt x="3151" y="1"/>
                  </a:lnTo>
                  <a:lnTo>
                    <a:pt x="3157" y="2"/>
                  </a:lnTo>
                  <a:lnTo>
                    <a:pt x="3164" y="3"/>
                  </a:lnTo>
                  <a:lnTo>
                    <a:pt x="3171" y="4"/>
                  </a:lnTo>
                  <a:lnTo>
                    <a:pt x="3178" y="5"/>
                  </a:lnTo>
                  <a:lnTo>
                    <a:pt x="3184" y="7"/>
                  </a:lnTo>
                  <a:lnTo>
                    <a:pt x="3191" y="8"/>
                  </a:lnTo>
                  <a:lnTo>
                    <a:pt x="3198" y="10"/>
                  </a:lnTo>
                  <a:lnTo>
                    <a:pt x="3204" y="12"/>
                  </a:lnTo>
                  <a:lnTo>
                    <a:pt x="3211" y="14"/>
                  </a:lnTo>
                  <a:lnTo>
                    <a:pt x="3211" y="14"/>
                  </a:lnTo>
                  <a:close/>
                  <a:moveTo>
                    <a:pt x="3056" y="0"/>
                  </a:moveTo>
                  <a:lnTo>
                    <a:pt x="3056" y="49"/>
                  </a:lnTo>
                  <a:lnTo>
                    <a:pt x="2956" y="49"/>
                  </a:lnTo>
                  <a:lnTo>
                    <a:pt x="2956" y="0"/>
                  </a:lnTo>
                  <a:lnTo>
                    <a:pt x="3056" y="0"/>
                  </a:lnTo>
                  <a:close/>
                  <a:moveTo>
                    <a:pt x="2906" y="0"/>
                  </a:moveTo>
                  <a:lnTo>
                    <a:pt x="2906" y="49"/>
                  </a:lnTo>
                  <a:lnTo>
                    <a:pt x="2807" y="49"/>
                  </a:lnTo>
                  <a:lnTo>
                    <a:pt x="2807" y="0"/>
                  </a:lnTo>
                  <a:lnTo>
                    <a:pt x="2906" y="0"/>
                  </a:lnTo>
                  <a:close/>
                  <a:moveTo>
                    <a:pt x="2757" y="0"/>
                  </a:moveTo>
                  <a:lnTo>
                    <a:pt x="2757" y="49"/>
                  </a:lnTo>
                  <a:lnTo>
                    <a:pt x="2658" y="49"/>
                  </a:lnTo>
                  <a:lnTo>
                    <a:pt x="2658" y="0"/>
                  </a:lnTo>
                  <a:lnTo>
                    <a:pt x="2757" y="0"/>
                  </a:lnTo>
                  <a:close/>
                  <a:moveTo>
                    <a:pt x="2608" y="0"/>
                  </a:moveTo>
                  <a:lnTo>
                    <a:pt x="2608" y="49"/>
                  </a:lnTo>
                  <a:lnTo>
                    <a:pt x="2509" y="49"/>
                  </a:lnTo>
                  <a:lnTo>
                    <a:pt x="2509" y="0"/>
                  </a:lnTo>
                  <a:lnTo>
                    <a:pt x="2608" y="0"/>
                  </a:lnTo>
                  <a:close/>
                  <a:moveTo>
                    <a:pt x="2459" y="0"/>
                  </a:moveTo>
                  <a:lnTo>
                    <a:pt x="2459" y="49"/>
                  </a:lnTo>
                  <a:lnTo>
                    <a:pt x="2360" y="49"/>
                  </a:lnTo>
                  <a:lnTo>
                    <a:pt x="2360" y="0"/>
                  </a:lnTo>
                  <a:lnTo>
                    <a:pt x="2459" y="0"/>
                  </a:lnTo>
                  <a:close/>
                  <a:moveTo>
                    <a:pt x="2311" y="0"/>
                  </a:moveTo>
                  <a:lnTo>
                    <a:pt x="2311" y="49"/>
                  </a:lnTo>
                  <a:lnTo>
                    <a:pt x="2211" y="49"/>
                  </a:lnTo>
                  <a:lnTo>
                    <a:pt x="2211" y="0"/>
                  </a:lnTo>
                  <a:lnTo>
                    <a:pt x="2311" y="0"/>
                  </a:lnTo>
                  <a:close/>
                  <a:moveTo>
                    <a:pt x="2162" y="0"/>
                  </a:moveTo>
                  <a:lnTo>
                    <a:pt x="2162" y="49"/>
                  </a:lnTo>
                  <a:lnTo>
                    <a:pt x="2062" y="49"/>
                  </a:lnTo>
                  <a:lnTo>
                    <a:pt x="2062" y="0"/>
                  </a:lnTo>
                  <a:lnTo>
                    <a:pt x="2162" y="0"/>
                  </a:lnTo>
                  <a:close/>
                  <a:moveTo>
                    <a:pt x="2013" y="0"/>
                  </a:moveTo>
                  <a:lnTo>
                    <a:pt x="2013" y="49"/>
                  </a:lnTo>
                  <a:lnTo>
                    <a:pt x="1914" y="49"/>
                  </a:lnTo>
                  <a:lnTo>
                    <a:pt x="1914" y="0"/>
                  </a:lnTo>
                  <a:lnTo>
                    <a:pt x="2013" y="0"/>
                  </a:lnTo>
                  <a:close/>
                  <a:moveTo>
                    <a:pt x="1864" y="0"/>
                  </a:moveTo>
                  <a:lnTo>
                    <a:pt x="1864" y="49"/>
                  </a:lnTo>
                  <a:lnTo>
                    <a:pt x="1765" y="49"/>
                  </a:lnTo>
                  <a:lnTo>
                    <a:pt x="1765" y="0"/>
                  </a:lnTo>
                  <a:lnTo>
                    <a:pt x="1864" y="0"/>
                  </a:lnTo>
                  <a:close/>
                  <a:moveTo>
                    <a:pt x="1715" y="0"/>
                  </a:moveTo>
                  <a:lnTo>
                    <a:pt x="1715" y="49"/>
                  </a:lnTo>
                  <a:lnTo>
                    <a:pt x="1616" y="49"/>
                  </a:lnTo>
                  <a:lnTo>
                    <a:pt x="1616" y="0"/>
                  </a:lnTo>
                  <a:lnTo>
                    <a:pt x="1715" y="0"/>
                  </a:lnTo>
                  <a:close/>
                  <a:moveTo>
                    <a:pt x="1566" y="0"/>
                  </a:moveTo>
                  <a:lnTo>
                    <a:pt x="1566" y="49"/>
                  </a:lnTo>
                  <a:lnTo>
                    <a:pt x="1467" y="49"/>
                  </a:lnTo>
                  <a:lnTo>
                    <a:pt x="1467" y="0"/>
                  </a:lnTo>
                  <a:lnTo>
                    <a:pt x="1566" y="0"/>
                  </a:lnTo>
                  <a:close/>
                  <a:moveTo>
                    <a:pt x="1417" y="0"/>
                  </a:moveTo>
                  <a:lnTo>
                    <a:pt x="1417" y="49"/>
                  </a:lnTo>
                  <a:lnTo>
                    <a:pt x="1318" y="49"/>
                  </a:lnTo>
                  <a:lnTo>
                    <a:pt x="1318" y="0"/>
                  </a:lnTo>
                  <a:lnTo>
                    <a:pt x="1417" y="0"/>
                  </a:lnTo>
                  <a:close/>
                  <a:moveTo>
                    <a:pt x="1268" y="0"/>
                  </a:moveTo>
                  <a:lnTo>
                    <a:pt x="1268" y="49"/>
                  </a:lnTo>
                  <a:lnTo>
                    <a:pt x="1169" y="49"/>
                  </a:lnTo>
                  <a:lnTo>
                    <a:pt x="1169" y="0"/>
                  </a:lnTo>
                  <a:lnTo>
                    <a:pt x="1268" y="0"/>
                  </a:lnTo>
                  <a:close/>
                  <a:moveTo>
                    <a:pt x="1120" y="0"/>
                  </a:moveTo>
                  <a:lnTo>
                    <a:pt x="1120" y="49"/>
                  </a:lnTo>
                  <a:lnTo>
                    <a:pt x="1020" y="49"/>
                  </a:lnTo>
                  <a:lnTo>
                    <a:pt x="1020" y="0"/>
                  </a:lnTo>
                  <a:lnTo>
                    <a:pt x="1120" y="0"/>
                  </a:lnTo>
                  <a:close/>
                  <a:moveTo>
                    <a:pt x="970" y="0"/>
                  </a:moveTo>
                  <a:lnTo>
                    <a:pt x="970" y="49"/>
                  </a:lnTo>
                  <a:lnTo>
                    <a:pt x="870" y="49"/>
                  </a:lnTo>
                  <a:lnTo>
                    <a:pt x="870" y="0"/>
                  </a:lnTo>
                  <a:lnTo>
                    <a:pt x="970" y="0"/>
                  </a:lnTo>
                  <a:close/>
                  <a:moveTo>
                    <a:pt x="821" y="0"/>
                  </a:moveTo>
                  <a:lnTo>
                    <a:pt x="821" y="49"/>
                  </a:lnTo>
                  <a:lnTo>
                    <a:pt x="722" y="49"/>
                  </a:lnTo>
                  <a:lnTo>
                    <a:pt x="722" y="0"/>
                  </a:lnTo>
                  <a:lnTo>
                    <a:pt x="821" y="0"/>
                  </a:lnTo>
                  <a:close/>
                  <a:moveTo>
                    <a:pt x="672" y="0"/>
                  </a:moveTo>
                  <a:lnTo>
                    <a:pt x="672" y="49"/>
                  </a:lnTo>
                  <a:lnTo>
                    <a:pt x="573" y="49"/>
                  </a:lnTo>
                  <a:lnTo>
                    <a:pt x="573" y="0"/>
                  </a:lnTo>
                  <a:lnTo>
                    <a:pt x="672" y="0"/>
                  </a:lnTo>
                  <a:close/>
                  <a:moveTo>
                    <a:pt x="523" y="0"/>
                  </a:moveTo>
                  <a:lnTo>
                    <a:pt x="523" y="49"/>
                  </a:lnTo>
                  <a:lnTo>
                    <a:pt x="424" y="49"/>
                  </a:lnTo>
                  <a:lnTo>
                    <a:pt x="424" y="0"/>
                  </a:lnTo>
                  <a:lnTo>
                    <a:pt x="523" y="0"/>
                  </a:lnTo>
                  <a:close/>
                </a:path>
              </a:pathLst>
            </a:custGeom>
            <a:solidFill>
              <a:srgbClr val="682A2D"/>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113" name="Google Shape;113;p26"/>
            <p:cNvSpPr txBox="1"/>
            <p:nvPr/>
          </p:nvSpPr>
          <p:spPr>
            <a:xfrm>
              <a:off x="254201" y="3054165"/>
              <a:ext cx="2219609" cy="77016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33"/>
                <a:buFont typeface="Arial"/>
                <a:buNone/>
              </a:pPr>
              <a:r>
                <a:rPr b="1" i="0" lang="en-GB" sz="1333" u="none" cap="none" strike="noStrike">
                  <a:solidFill>
                    <a:srgbClr val="000000"/>
                  </a:solidFill>
                  <a:latin typeface="Calibri"/>
                  <a:ea typeface="Calibri"/>
                  <a:cs typeface="Calibri"/>
                  <a:sym typeface="Calibri"/>
                </a:rPr>
                <a:t>Antarctica</a:t>
              </a:r>
              <a:endParaRPr b="1" i="0" sz="1333" u="none" cap="none" strike="noStrike">
                <a:solidFill>
                  <a:srgbClr val="000000"/>
                </a:solidFill>
                <a:latin typeface="Calibri"/>
                <a:ea typeface="Calibri"/>
                <a:cs typeface="Calibri"/>
                <a:sym typeface="Calibri"/>
              </a:endParaRPr>
            </a:p>
          </p:txBody>
        </p:sp>
        <p:cxnSp>
          <p:nvCxnSpPr>
            <p:cNvPr id="114" name="Google Shape;114;p26"/>
            <p:cNvCxnSpPr>
              <a:stCxn id="107" idx="23"/>
              <a:endCxn id="112" idx="37"/>
            </p:cNvCxnSpPr>
            <p:nvPr/>
          </p:nvCxnSpPr>
          <p:spPr>
            <a:xfrm flipH="1">
              <a:off x="2390382" y="4122737"/>
              <a:ext cx="1236000" cy="1050600"/>
            </a:xfrm>
            <a:prstGeom prst="bentConnector3">
              <a:avLst>
                <a:gd fmla="val -1536284" name="adj1"/>
              </a:avLst>
            </a:prstGeom>
            <a:noFill/>
            <a:ln cap="flat" cmpd="sng" w="38100">
              <a:solidFill>
                <a:schemeClr val="accent3"/>
              </a:solidFill>
              <a:prstDash val="solid"/>
              <a:round/>
              <a:headEnd len="sm" w="sm" type="none"/>
              <a:tailEnd len="sm" w="sm" type="none"/>
            </a:ln>
          </p:spPr>
        </p:cxnSp>
        <p:cxnSp>
          <p:nvCxnSpPr>
            <p:cNvPr id="115" name="Google Shape;115;p26"/>
            <p:cNvCxnSpPr>
              <a:stCxn id="106" idx="23"/>
              <a:endCxn id="110" idx="38"/>
            </p:cNvCxnSpPr>
            <p:nvPr/>
          </p:nvCxnSpPr>
          <p:spPr>
            <a:xfrm flipH="1">
              <a:off x="2433167" y="3313112"/>
              <a:ext cx="902700" cy="151500"/>
            </a:xfrm>
            <a:prstGeom prst="bentConnector3">
              <a:avLst>
                <a:gd fmla="val -2098364" name="adj1"/>
              </a:avLst>
            </a:prstGeom>
            <a:noFill/>
            <a:ln cap="flat" cmpd="sng" w="38100">
              <a:solidFill>
                <a:schemeClr val="accent2"/>
              </a:solidFill>
              <a:prstDash val="solid"/>
              <a:round/>
              <a:headEnd len="sm" w="sm" type="none"/>
              <a:tailEnd len="sm" w="sm" type="none"/>
            </a:ln>
          </p:spPr>
        </p:cxnSp>
        <p:cxnSp>
          <p:nvCxnSpPr>
            <p:cNvPr id="116" name="Google Shape;116;p26"/>
            <p:cNvCxnSpPr>
              <a:stCxn id="108" idx="24"/>
              <a:endCxn id="109" idx="37"/>
            </p:cNvCxnSpPr>
            <p:nvPr/>
          </p:nvCxnSpPr>
          <p:spPr>
            <a:xfrm rot="10800000">
              <a:off x="2350603" y="1733129"/>
              <a:ext cx="1348800" cy="715800"/>
            </a:xfrm>
            <a:prstGeom prst="bentConnector3">
              <a:avLst>
                <a:gd fmla="val -1405679" name="adj1"/>
              </a:avLst>
            </a:prstGeom>
            <a:noFill/>
            <a:ln cap="flat" cmpd="sng" w="38100">
              <a:solidFill>
                <a:schemeClr val="accent1"/>
              </a:solidFill>
              <a:prstDash val="solid"/>
              <a:round/>
              <a:headEnd len="sm" w="sm" type="none"/>
              <a:tailEnd len="sm" w="sm" type="none"/>
            </a:ln>
          </p:spPr>
        </p:cxnSp>
        <p:sp>
          <p:nvSpPr>
            <p:cNvPr id="117" name="Google Shape;117;p26"/>
            <p:cNvSpPr/>
            <p:nvPr/>
          </p:nvSpPr>
          <p:spPr>
            <a:xfrm>
              <a:off x="6845279" y="3261093"/>
              <a:ext cx="342668" cy="369303"/>
            </a:xfrm>
            <a:custGeom>
              <a:rect b="b" l="l" r="r" t="t"/>
              <a:pathLst>
                <a:path extrusionOk="0" h="483279" w="446374">
                  <a:moveTo>
                    <a:pt x="446374" y="0"/>
                  </a:moveTo>
                  <a:lnTo>
                    <a:pt x="446374" y="59255"/>
                  </a:lnTo>
                  <a:lnTo>
                    <a:pt x="85194" y="483279"/>
                  </a:lnTo>
                  <a:cubicBezTo>
                    <a:pt x="49962" y="454565"/>
                    <a:pt x="19794" y="415824"/>
                    <a:pt x="0" y="361035"/>
                  </a:cubicBezTo>
                  <a:lnTo>
                    <a:pt x="301516" y="7057"/>
                  </a:lnTo>
                  <a:cubicBezTo>
                    <a:pt x="320372" y="12472"/>
                    <a:pt x="341432" y="15020"/>
                    <a:pt x="363546" y="15020"/>
                  </a:cubicBezTo>
                  <a:cubicBezTo>
                    <a:pt x="394139" y="15020"/>
                    <a:pt x="422714" y="10144"/>
                    <a:pt x="446374" y="0"/>
                  </a:cubicBezTo>
                  <a:close/>
                </a:path>
              </a:pathLst>
            </a:custGeom>
            <a:solidFill>
              <a:schemeClr val="lt1">
                <a:alpha val="5803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Calibri"/>
                <a:ea typeface="Calibri"/>
                <a:cs typeface="Calibri"/>
                <a:sym typeface="Calibri"/>
              </a:endParaRPr>
            </a:p>
          </p:txBody>
        </p:sp>
      </p:grpSp>
      <p:grpSp>
        <p:nvGrpSpPr>
          <p:cNvPr id="118" name="Google Shape;118;p26"/>
          <p:cNvGrpSpPr/>
          <p:nvPr/>
        </p:nvGrpSpPr>
        <p:grpSpPr>
          <a:xfrm>
            <a:off x="172714" y="4102329"/>
            <a:ext cx="970253" cy="834332"/>
            <a:chOff x="428596" y="771477"/>
            <a:chExt cx="727690" cy="834332"/>
          </a:xfrm>
        </p:grpSpPr>
        <p:pic>
          <p:nvPicPr>
            <p:cNvPr id="119" name="Google Shape;119;p26"/>
            <p:cNvPicPr preferRelativeResize="0"/>
            <p:nvPr/>
          </p:nvPicPr>
          <p:blipFill rotWithShape="1">
            <a:blip r:embed="rId3">
              <a:alphaModFix/>
            </a:blip>
            <a:srcRect b="9462" l="8703" r="17235" t="10116"/>
            <a:stretch/>
          </p:blipFill>
          <p:spPr>
            <a:xfrm flipH="1">
              <a:off x="428596" y="785794"/>
              <a:ext cx="727690" cy="820015"/>
            </a:xfrm>
            <a:prstGeom prst="rect">
              <a:avLst/>
            </a:prstGeom>
            <a:noFill/>
            <a:ln>
              <a:noFill/>
            </a:ln>
          </p:spPr>
        </p:pic>
        <p:sp>
          <p:nvSpPr>
            <p:cNvPr id="120" name="Google Shape;120;p26"/>
            <p:cNvSpPr/>
            <p:nvPr/>
          </p:nvSpPr>
          <p:spPr>
            <a:xfrm rot="-2225469">
              <a:off x="738962" y="741092"/>
              <a:ext cx="150809" cy="749896"/>
            </a:xfrm>
            <a:prstGeom prst="ellipse">
              <a:avLst/>
            </a:prstGeom>
            <a:noFill/>
            <a:ln cap="flat" cmpd="sng" w="9525">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grpSp>
      <p:sp>
        <p:nvSpPr>
          <p:cNvPr id="121" name="Google Shape;121;p26"/>
          <p:cNvSpPr txBox="1"/>
          <p:nvPr/>
        </p:nvSpPr>
        <p:spPr>
          <a:xfrm>
            <a:off x="6593348" y="4800452"/>
            <a:ext cx="2123114" cy="861732"/>
          </a:xfrm>
          <a:prstGeom prst="rect">
            <a:avLst/>
          </a:prstGeom>
          <a:noFill/>
          <a:ln cap="flat" cmpd="sng" w="19050">
            <a:solidFill>
              <a:srgbClr val="7A9826"/>
            </a:solidFill>
            <a:prstDash val="solid"/>
            <a:round/>
            <a:headEnd len="sm" w="sm" type="none"/>
            <a:tailEnd len="sm" w="sm" type="none"/>
          </a:ln>
        </p:spPr>
        <p:txBody>
          <a:bodyPr anchorCtr="0" anchor="t" bIns="60925" lIns="121875" spcFirstLastPara="1" rIns="121875" wrap="square" tIns="60925">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sng" cap="none" strike="noStrike">
                <a:solidFill>
                  <a:schemeClr val="dk1"/>
                </a:solidFill>
                <a:latin typeface="Montserrat"/>
                <a:ea typeface="Montserrat"/>
                <a:cs typeface="Montserrat"/>
                <a:sym typeface="Montserrat"/>
              </a:rPr>
              <a:t>Acquisition/Processing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Montserrat"/>
                <a:ea typeface="Montserrat"/>
                <a:cs typeface="Montserrat"/>
                <a:sym typeface="Montserrat"/>
              </a:rPr>
              <a:t>IRS &amp; Non-IRS satellites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Montserrat"/>
                <a:ea typeface="Montserrat"/>
                <a:cs typeface="Montserrat"/>
                <a:sym typeface="Montserrat"/>
              </a:rPr>
              <a:t>      &gt; 95 Passes / Day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Montserrat"/>
                <a:ea typeface="Montserrat"/>
                <a:cs typeface="Montserrat"/>
                <a:sym typeface="Montserrat"/>
              </a:rPr>
              <a:t>      &gt;2 TB / Day</a:t>
            </a:r>
            <a:endParaRPr b="0" i="0" sz="1400" u="none" cap="none" strike="noStrike">
              <a:solidFill>
                <a:srgbClr val="000000"/>
              </a:solidFill>
              <a:latin typeface="Arial"/>
              <a:ea typeface="Arial"/>
              <a:cs typeface="Arial"/>
              <a:sym typeface="Arial"/>
            </a:endParaRPr>
          </a:p>
        </p:txBody>
      </p:sp>
      <p:sp>
        <p:nvSpPr>
          <p:cNvPr id="122" name="Google Shape;122;p26"/>
          <p:cNvSpPr txBox="1"/>
          <p:nvPr/>
        </p:nvSpPr>
        <p:spPr>
          <a:xfrm>
            <a:off x="95208" y="666731"/>
            <a:ext cx="7524802" cy="2952945"/>
          </a:xfrm>
          <a:prstGeom prst="rect">
            <a:avLst/>
          </a:prstGeom>
          <a:solidFill>
            <a:schemeClr val="accent1"/>
          </a:solidFill>
          <a:ln cap="flat" cmpd="sng" w="57150">
            <a:solidFill>
              <a:srgbClr val="E46C0A"/>
            </a:solidFill>
            <a:prstDash val="solid"/>
            <a:round/>
            <a:headEnd len="sm" w="sm" type="none"/>
            <a:tailEnd len="sm" w="sm" type="none"/>
          </a:ln>
        </p:spPr>
        <p:txBody>
          <a:bodyPr anchorCtr="0" anchor="t" bIns="60925" lIns="121875" spcFirstLastPara="1" rIns="121875" wrap="square" tIns="60925">
            <a:spAutoFit/>
          </a:bodyPr>
          <a:lstStyle/>
          <a:p>
            <a:pPr indent="0" lvl="0" marL="0" marR="0" rtl="0" algn="l">
              <a:lnSpc>
                <a:spcPct val="105000"/>
              </a:lnSpc>
              <a:spcBef>
                <a:spcPts val="0"/>
              </a:spcBef>
              <a:spcAft>
                <a:spcPts val="0"/>
              </a:spcAft>
              <a:buClr>
                <a:srgbClr val="000000"/>
              </a:buClr>
              <a:buSzPts val="1600"/>
              <a:buFont typeface="Arial"/>
              <a:buNone/>
            </a:pPr>
            <a:r>
              <a:rPr b="1" i="0" lang="en-GB" sz="1600" u="none" cap="none" strike="noStrike">
                <a:solidFill>
                  <a:schemeClr val="lt1"/>
                </a:solidFill>
                <a:latin typeface="Montserrat"/>
                <a:ea typeface="Montserrat"/>
                <a:cs typeface="Montserrat"/>
                <a:sym typeface="Montserrat"/>
              </a:rPr>
              <a:t>Integrated Multi-Mission Ground Segment for EO Satellites (IMGEOS)</a:t>
            </a:r>
            <a:endParaRPr b="0" i="0" sz="1400" u="none" cap="none" strike="noStrike">
              <a:solidFill>
                <a:srgbClr val="000000"/>
              </a:solidFill>
              <a:latin typeface="Arial"/>
              <a:ea typeface="Arial"/>
              <a:cs typeface="Arial"/>
              <a:sym typeface="Arial"/>
            </a:endParaRPr>
          </a:p>
          <a:p>
            <a:pPr indent="0" lvl="0" marL="0" marR="0" rtl="0" algn="just">
              <a:lnSpc>
                <a:spcPct val="105000"/>
              </a:lnSpc>
              <a:spcBef>
                <a:spcPts val="0"/>
              </a:spcBef>
              <a:spcAft>
                <a:spcPts val="0"/>
              </a:spcAft>
              <a:buClr>
                <a:srgbClr val="000000"/>
              </a:buClr>
              <a:buSzPts val="1600"/>
              <a:buFont typeface="Arial"/>
              <a:buNone/>
            </a:pPr>
            <a:r>
              <a:rPr b="1" i="0" lang="en-GB" sz="1600" u="none" cap="none" strike="noStrike">
                <a:solidFill>
                  <a:schemeClr val="lt1"/>
                </a:solidFill>
                <a:latin typeface="Montserrat"/>
                <a:ea typeface="Montserrat"/>
                <a:cs typeface="Montserrat"/>
                <a:sym typeface="Montserrat"/>
              </a:rPr>
              <a:t>Salient Features:</a:t>
            </a:r>
            <a:endParaRPr b="1" i="0" sz="1600" u="none" cap="none" strike="noStrike">
              <a:solidFill>
                <a:schemeClr val="lt1"/>
              </a:solidFill>
              <a:latin typeface="Montserrat"/>
              <a:ea typeface="Montserrat"/>
              <a:cs typeface="Montserrat"/>
              <a:sym typeface="Montserrat"/>
            </a:endParaRPr>
          </a:p>
          <a:p>
            <a:pPr indent="-380926" lvl="0" marL="380926" marR="0" rtl="0" algn="just">
              <a:lnSpc>
                <a:spcPct val="105000"/>
              </a:lnSpc>
              <a:spcBef>
                <a:spcPts val="0"/>
              </a:spcBef>
              <a:spcAft>
                <a:spcPts val="0"/>
              </a:spcAft>
              <a:buClr>
                <a:srgbClr val="000000"/>
              </a:buClr>
              <a:buSzPts val="1600"/>
              <a:buFont typeface="Noto Sans Symbols"/>
              <a:buChar char="❖"/>
            </a:pPr>
            <a:r>
              <a:rPr b="0" i="0" lang="en-GB" sz="1600" u="none" cap="none" strike="noStrike">
                <a:solidFill>
                  <a:schemeClr val="lt1"/>
                </a:solidFill>
                <a:latin typeface="Montserrat"/>
                <a:ea typeface="Montserrat"/>
                <a:cs typeface="Montserrat"/>
                <a:sym typeface="Montserrat"/>
              </a:rPr>
              <a:t>Enhanced user services with online data ordering &amp; dissemination.</a:t>
            </a:r>
            <a:endParaRPr b="0" i="0" sz="1400" u="none" cap="none" strike="noStrike">
              <a:solidFill>
                <a:srgbClr val="000000"/>
              </a:solidFill>
              <a:latin typeface="Arial"/>
              <a:ea typeface="Arial"/>
              <a:cs typeface="Arial"/>
              <a:sym typeface="Arial"/>
            </a:endParaRPr>
          </a:p>
          <a:p>
            <a:pPr indent="-380926" lvl="0" marL="380926" marR="0" rtl="0" algn="just">
              <a:lnSpc>
                <a:spcPct val="105000"/>
              </a:lnSpc>
              <a:spcBef>
                <a:spcPts val="0"/>
              </a:spcBef>
              <a:spcAft>
                <a:spcPts val="0"/>
              </a:spcAft>
              <a:buClr>
                <a:srgbClr val="000000"/>
              </a:buClr>
              <a:buSzPts val="1600"/>
              <a:buFont typeface="Noto Sans Symbols"/>
              <a:buChar char="❖"/>
            </a:pPr>
            <a:r>
              <a:rPr b="0" i="0" lang="en-GB" sz="1600" u="none" cap="none" strike="noStrike">
                <a:solidFill>
                  <a:schemeClr val="lt1"/>
                </a:solidFill>
                <a:latin typeface="Montserrat"/>
                <a:ea typeface="Montserrat"/>
                <a:cs typeface="Montserrat"/>
                <a:sym typeface="Montserrat"/>
              </a:rPr>
              <a:t>Data availability with minimum latency for processing (24 x 7 Operations). </a:t>
            </a:r>
            <a:endParaRPr b="0" i="0" sz="1400" u="none" cap="none" strike="noStrike">
              <a:solidFill>
                <a:srgbClr val="000000"/>
              </a:solidFill>
              <a:latin typeface="Arial"/>
              <a:ea typeface="Arial"/>
              <a:cs typeface="Arial"/>
              <a:sym typeface="Arial"/>
            </a:endParaRPr>
          </a:p>
          <a:p>
            <a:pPr indent="-380926" lvl="0" marL="380926" marR="0" rtl="0" algn="just">
              <a:lnSpc>
                <a:spcPct val="105000"/>
              </a:lnSpc>
              <a:spcBef>
                <a:spcPts val="0"/>
              </a:spcBef>
              <a:spcAft>
                <a:spcPts val="0"/>
              </a:spcAft>
              <a:buClr>
                <a:srgbClr val="000000"/>
              </a:buClr>
              <a:buSzPts val="1600"/>
              <a:buFont typeface="Noto Sans Symbols"/>
              <a:buChar char="❖"/>
            </a:pPr>
            <a:r>
              <a:rPr b="0" i="0" lang="en-GB" sz="1600" u="none" cap="none" strike="noStrike">
                <a:solidFill>
                  <a:schemeClr val="lt1"/>
                </a:solidFill>
                <a:latin typeface="Montserrat"/>
                <a:ea typeface="Montserrat"/>
                <a:cs typeface="Montserrat"/>
                <a:sym typeface="Montserrat"/>
              </a:rPr>
              <a:t>World class state-of-the-art data centre with three-tier Storage Area Network (SAN)</a:t>
            </a:r>
            <a:endParaRPr b="0" i="0" sz="1400" u="none" cap="none" strike="noStrike">
              <a:solidFill>
                <a:srgbClr val="000000"/>
              </a:solidFill>
              <a:latin typeface="Arial"/>
              <a:ea typeface="Arial"/>
              <a:cs typeface="Arial"/>
              <a:sym typeface="Arial"/>
            </a:endParaRPr>
          </a:p>
          <a:p>
            <a:pPr indent="-380926" lvl="0" marL="380926" marR="0" rtl="0" algn="just">
              <a:lnSpc>
                <a:spcPct val="105000"/>
              </a:lnSpc>
              <a:spcBef>
                <a:spcPts val="0"/>
              </a:spcBef>
              <a:spcAft>
                <a:spcPts val="0"/>
              </a:spcAft>
              <a:buClr>
                <a:srgbClr val="000000"/>
              </a:buClr>
              <a:buSzPts val="1600"/>
              <a:buFont typeface="Noto Sans Symbols"/>
              <a:buChar char="❖"/>
            </a:pPr>
            <a:r>
              <a:rPr b="0" i="0" lang="en-GB" sz="1600" u="none" cap="none" strike="noStrike">
                <a:solidFill>
                  <a:schemeClr val="lt1"/>
                </a:solidFill>
                <a:latin typeface="Montserrat"/>
                <a:ea typeface="Montserrat"/>
                <a:cs typeface="Montserrat"/>
                <a:sym typeface="Montserrat"/>
              </a:rPr>
              <a:t>Efficient data/file transfers over the secured &amp; scalable network. </a:t>
            </a:r>
            <a:endParaRPr b="0" i="0" sz="1400" u="none" cap="none" strike="noStrike">
              <a:solidFill>
                <a:srgbClr val="000000"/>
              </a:solidFill>
              <a:latin typeface="Arial"/>
              <a:ea typeface="Arial"/>
              <a:cs typeface="Arial"/>
              <a:sym typeface="Arial"/>
            </a:endParaRPr>
          </a:p>
          <a:p>
            <a:pPr indent="-380926" lvl="0" marL="380926" marR="0" rtl="0" algn="just">
              <a:lnSpc>
                <a:spcPct val="105000"/>
              </a:lnSpc>
              <a:spcBef>
                <a:spcPts val="0"/>
              </a:spcBef>
              <a:spcAft>
                <a:spcPts val="0"/>
              </a:spcAft>
              <a:buClr>
                <a:srgbClr val="000000"/>
              </a:buClr>
              <a:buSzPts val="1600"/>
              <a:buFont typeface="Noto Sans Symbols"/>
              <a:buChar char="❖"/>
            </a:pPr>
            <a:r>
              <a:rPr b="0" i="0" lang="en-GB" sz="1600" u="none" cap="none" strike="noStrike">
                <a:solidFill>
                  <a:schemeClr val="lt1"/>
                </a:solidFill>
                <a:latin typeface="Montserrat"/>
                <a:ea typeface="Montserrat"/>
                <a:cs typeface="Montserrat"/>
                <a:sym typeface="Montserrat"/>
              </a:rPr>
              <a:t>Automated Workflow Chains.</a:t>
            </a:r>
            <a:endParaRPr b="0" i="0" sz="1400" u="none" cap="none" strike="noStrike">
              <a:solidFill>
                <a:srgbClr val="000000"/>
              </a:solidFill>
              <a:latin typeface="Arial"/>
              <a:ea typeface="Arial"/>
              <a:cs typeface="Arial"/>
              <a:sym typeface="Arial"/>
            </a:endParaRPr>
          </a:p>
          <a:p>
            <a:pPr indent="-380926" lvl="0" marL="380926" marR="0" rtl="0" algn="just">
              <a:lnSpc>
                <a:spcPct val="105000"/>
              </a:lnSpc>
              <a:spcBef>
                <a:spcPts val="0"/>
              </a:spcBef>
              <a:spcAft>
                <a:spcPts val="0"/>
              </a:spcAft>
              <a:buClr>
                <a:srgbClr val="000000"/>
              </a:buClr>
              <a:buSzPts val="1600"/>
              <a:buFont typeface="Noto Sans Symbols"/>
              <a:buChar char="❖"/>
            </a:pPr>
            <a:r>
              <a:rPr b="0" i="0" lang="en-GB" sz="1600" u="none" cap="none" strike="noStrike">
                <a:solidFill>
                  <a:schemeClr val="lt1"/>
                </a:solidFill>
                <a:latin typeface="Montserrat"/>
                <a:ea typeface="Montserrat"/>
                <a:cs typeface="Montserrat"/>
                <a:sym typeface="Montserrat"/>
              </a:rPr>
              <a:t>Algorithm Developments &amp; Analysis</a:t>
            </a:r>
            <a:endParaRPr b="0" i="0" sz="1400" u="none" cap="none" strike="noStrike">
              <a:solidFill>
                <a:srgbClr val="000000"/>
              </a:solidFill>
              <a:latin typeface="Arial"/>
              <a:ea typeface="Arial"/>
              <a:cs typeface="Arial"/>
              <a:sym typeface="Arial"/>
            </a:endParaRPr>
          </a:p>
        </p:txBody>
      </p:sp>
      <p:sp>
        <p:nvSpPr>
          <p:cNvPr id="123" name="Google Shape;123;p26"/>
          <p:cNvSpPr/>
          <p:nvPr/>
        </p:nvSpPr>
        <p:spPr>
          <a:xfrm>
            <a:off x="6349787" y="3160261"/>
            <a:ext cx="1809763" cy="554495"/>
          </a:xfrm>
          <a:prstGeom prst="homePlate">
            <a:avLst>
              <a:gd fmla="val 0" name="adj"/>
            </a:avLst>
          </a:prstGeom>
          <a:solidFill>
            <a:srgbClr val="1C8AC8"/>
          </a:solidFill>
          <a:ln>
            <a:noFill/>
          </a:ln>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Arial"/>
                <a:ea typeface="Arial"/>
                <a:cs typeface="Arial"/>
                <a:sym typeface="Arial"/>
              </a:rPr>
              <a:t>Product Quality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Arial"/>
                <a:ea typeface="Arial"/>
                <a:cs typeface="Arial"/>
                <a:sym typeface="Arial"/>
              </a:rPr>
              <a:t>Check</a:t>
            </a:r>
            <a:endParaRPr b="0" i="0" sz="1400" u="none" cap="none" strike="noStrike">
              <a:solidFill>
                <a:srgbClr val="000000"/>
              </a:solidFill>
              <a:latin typeface="Arial"/>
              <a:ea typeface="Arial"/>
              <a:cs typeface="Arial"/>
              <a:sym typeface="Arial"/>
            </a:endParaRPr>
          </a:p>
        </p:txBody>
      </p:sp>
      <p:sp>
        <p:nvSpPr>
          <p:cNvPr id="124" name="Google Shape;124;p26"/>
          <p:cNvSpPr/>
          <p:nvPr/>
        </p:nvSpPr>
        <p:spPr>
          <a:xfrm>
            <a:off x="3887755" y="4797157"/>
            <a:ext cx="2688299" cy="521607"/>
          </a:xfrm>
          <a:prstGeom prst="homePlate">
            <a:avLst>
              <a:gd fmla="val 0" name="adj"/>
            </a:avLst>
          </a:prstGeom>
          <a:solidFill>
            <a:srgbClr val="1C8AC8"/>
          </a:solidFill>
          <a:ln>
            <a:noFill/>
          </a:ln>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Arial"/>
                <a:ea typeface="Arial"/>
                <a:cs typeface="Arial"/>
                <a:sym typeface="Arial"/>
              </a:rPr>
              <a:t>Level – 0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Arial"/>
                <a:ea typeface="Arial"/>
                <a:cs typeface="Arial"/>
                <a:sym typeface="Arial"/>
              </a:rPr>
              <a:t>Data Processing</a:t>
            </a:r>
            <a:endParaRPr b="0" i="0" sz="1400" u="none" cap="none" strike="noStrike">
              <a:solidFill>
                <a:srgbClr val="000000"/>
              </a:solidFill>
              <a:latin typeface="Arial"/>
              <a:ea typeface="Arial"/>
              <a:cs typeface="Arial"/>
              <a:sym typeface="Arial"/>
            </a:endParaRPr>
          </a:p>
        </p:txBody>
      </p:sp>
      <p:sp>
        <p:nvSpPr>
          <p:cNvPr id="125" name="Google Shape;125;p26"/>
          <p:cNvSpPr/>
          <p:nvPr/>
        </p:nvSpPr>
        <p:spPr>
          <a:xfrm>
            <a:off x="2952728" y="5524517"/>
            <a:ext cx="1739592" cy="482487"/>
          </a:xfrm>
          <a:prstGeom prst="homePlate">
            <a:avLst>
              <a:gd fmla="val 0" name="adj"/>
            </a:avLst>
          </a:prstGeom>
          <a:solidFill>
            <a:srgbClr val="0070C0"/>
          </a:solidFill>
          <a:ln>
            <a:noFill/>
          </a:ln>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Arial"/>
                <a:ea typeface="Arial"/>
                <a:cs typeface="Arial"/>
                <a:sym typeface="Arial"/>
              </a:rPr>
              <a:t>Data Ingest</a:t>
            </a:r>
            <a:endParaRPr b="0" i="0" sz="1400" u="none" cap="none" strike="noStrike">
              <a:solidFill>
                <a:srgbClr val="000000"/>
              </a:solidFill>
              <a:latin typeface="Arial"/>
              <a:ea typeface="Arial"/>
              <a:cs typeface="Arial"/>
              <a:sym typeface="Arial"/>
            </a:endParaRPr>
          </a:p>
        </p:txBody>
      </p:sp>
      <p:sp>
        <p:nvSpPr>
          <p:cNvPr id="126" name="Google Shape;126;p26"/>
          <p:cNvSpPr/>
          <p:nvPr/>
        </p:nvSpPr>
        <p:spPr>
          <a:xfrm rot="-5400000">
            <a:off x="2603503" y="5787349"/>
            <a:ext cx="239119" cy="248520"/>
          </a:xfrm>
          <a:custGeom>
            <a:rect b="b" l="l" r="r" t="t"/>
            <a:pathLst>
              <a:path extrusionOk="0" h="914" w="1168">
                <a:moveTo>
                  <a:pt x="1166" y="913"/>
                </a:moveTo>
                <a:lnTo>
                  <a:pt x="834" y="914"/>
                </a:lnTo>
                <a:lnTo>
                  <a:pt x="834" y="881"/>
                </a:lnTo>
                <a:lnTo>
                  <a:pt x="835" y="848"/>
                </a:lnTo>
                <a:lnTo>
                  <a:pt x="834" y="832"/>
                </a:lnTo>
                <a:lnTo>
                  <a:pt x="831" y="815"/>
                </a:lnTo>
                <a:lnTo>
                  <a:pt x="829" y="807"/>
                </a:lnTo>
                <a:lnTo>
                  <a:pt x="827" y="799"/>
                </a:lnTo>
                <a:lnTo>
                  <a:pt x="824" y="791"/>
                </a:lnTo>
                <a:lnTo>
                  <a:pt x="820" y="783"/>
                </a:lnTo>
                <a:lnTo>
                  <a:pt x="816" y="775"/>
                </a:lnTo>
                <a:lnTo>
                  <a:pt x="811" y="767"/>
                </a:lnTo>
                <a:lnTo>
                  <a:pt x="806" y="759"/>
                </a:lnTo>
                <a:lnTo>
                  <a:pt x="799" y="751"/>
                </a:lnTo>
                <a:lnTo>
                  <a:pt x="792" y="743"/>
                </a:lnTo>
                <a:lnTo>
                  <a:pt x="784" y="735"/>
                </a:lnTo>
                <a:lnTo>
                  <a:pt x="774" y="727"/>
                </a:lnTo>
                <a:lnTo>
                  <a:pt x="764" y="720"/>
                </a:lnTo>
                <a:lnTo>
                  <a:pt x="753" y="712"/>
                </a:lnTo>
                <a:lnTo>
                  <a:pt x="741" y="704"/>
                </a:lnTo>
                <a:lnTo>
                  <a:pt x="727" y="697"/>
                </a:lnTo>
                <a:lnTo>
                  <a:pt x="712" y="689"/>
                </a:lnTo>
                <a:lnTo>
                  <a:pt x="696" y="682"/>
                </a:lnTo>
                <a:lnTo>
                  <a:pt x="679" y="674"/>
                </a:lnTo>
                <a:lnTo>
                  <a:pt x="660" y="667"/>
                </a:lnTo>
                <a:lnTo>
                  <a:pt x="640" y="660"/>
                </a:lnTo>
                <a:lnTo>
                  <a:pt x="596" y="642"/>
                </a:lnTo>
                <a:lnTo>
                  <a:pt x="552" y="623"/>
                </a:lnTo>
                <a:lnTo>
                  <a:pt x="508" y="603"/>
                </a:lnTo>
                <a:lnTo>
                  <a:pt x="466" y="582"/>
                </a:lnTo>
                <a:lnTo>
                  <a:pt x="423" y="559"/>
                </a:lnTo>
                <a:lnTo>
                  <a:pt x="381" y="536"/>
                </a:lnTo>
                <a:lnTo>
                  <a:pt x="340" y="511"/>
                </a:lnTo>
                <a:lnTo>
                  <a:pt x="300" y="486"/>
                </a:lnTo>
                <a:lnTo>
                  <a:pt x="260" y="459"/>
                </a:lnTo>
                <a:lnTo>
                  <a:pt x="221" y="431"/>
                </a:lnTo>
                <a:lnTo>
                  <a:pt x="181" y="403"/>
                </a:lnTo>
                <a:lnTo>
                  <a:pt x="143" y="373"/>
                </a:lnTo>
                <a:lnTo>
                  <a:pt x="106" y="342"/>
                </a:lnTo>
                <a:lnTo>
                  <a:pt x="70" y="310"/>
                </a:lnTo>
                <a:lnTo>
                  <a:pt x="34" y="277"/>
                </a:lnTo>
                <a:lnTo>
                  <a:pt x="0" y="243"/>
                </a:lnTo>
                <a:lnTo>
                  <a:pt x="30" y="213"/>
                </a:lnTo>
                <a:lnTo>
                  <a:pt x="60" y="182"/>
                </a:lnTo>
                <a:lnTo>
                  <a:pt x="91" y="152"/>
                </a:lnTo>
                <a:lnTo>
                  <a:pt x="121" y="122"/>
                </a:lnTo>
                <a:lnTo>
                  <a:pt x="152" y="91"/>
                </a:lnTo>
                <a:lnTo>
                  <a:pt x="182" y="61"/>
                </a:lnTo>
                <a:lnTo>
                  <a:pt x="213" y="30"/>
                </a:lnTo>
                <a:lnTo>
                  <a:pt x="244" y="0"/>
                </a:lnTo>
                <a:lnTo>
                  <a:pt x="281" y="38"/>
                </a:lnTo>
                <a:lnTo>
                  <a:pt x="320" y="74"/>
                </a:lnTo>
                <a:lnTo>
                  <a:pt x="359" y="108"/>
                </a:lnTo>
                <a:lnTo>
                  <a:pt x="400" y="141"/>
                </a:lnTo>
                <a:lnTo>
                  <a:pt x="442" y="173"/>
                </a:lnTo>
                <a:lnTo>
                  <a:pt x="485" y="203"/>
                </a:lnTo>
                <a:lnTo>
                  <a:pt x="507" y="218"/>
                </a:lnTo>
                <a:lnTo>
                  <a:pt x="529" y="232"/>
                </a:lnTo>
                <a:lnTo>
                  <a:pt x="552" y="245"/>
                </a:lnTo>
                <a:lnTo>
                  <a:pt x="575" y="258"/>
                </a:lnTo>
                <a:lnTo>
                  <a:pt x="598" y="271"/>
                </a:lnTo>
                <a:lnTo>
                  <a:pt x="622" y="284"/>
                </a:lnTo>
                <a:lnTo>
                  <a:pt x="646" y="296"/>
                </a:lnTo>
                <a:lnTo>
                  <a:pt x="670" y="307"/>
                </a:lnTo>
                <a:lnTo>
                  <a:pt x="695" y="318"/>
                </a:lnTo>
                <a:lnTo>
                  <a:pt x="720" y="329"/>
                </a:lnTo>
                <a:lnTo>
                  <a:pt x="745" y="339"/>
                </a:lnTo>
                <a:lnTo>
                  <a:pt x="771" y="348"/>
                </a:lnTo>
                <a:lnTo>
                  <a:pt x="797" y="358"/>
                </a:lnTo>
                <a:lnTo>
                  <a:pt x="823" y="366"/>
                </a:lnTo>
                <a:lnTo>
                  <a:pt x="850" y="375"/>
                </a:lnTo>
                <a:lnTo>
                  <a:pt x="877" y="383"/>
                </a:lnTo>
                <a:lnTo>
                  <a:pt x="905" y="390"/>
                </a:lnTo>
                <a:lnTo>
                  <a:pt x="932" y="397"/>
                </a:lnTo>
                <a:lnTo>
                  <a:pt x="961" y="403"/>
                </a:lnTo>
                <a:lnTo>
                  <a:pt x="989" y="409"/>
                </a:lnTo>
                <a:lnTo>
                  <a:pt x="1005" y="412"/>
                </a:lnTo>
                <a:lnTo>
                  <a:pt x="1020" y="417"/>
                </a:lnTo>
                <a:lnTo>
                  <a:pt x="1035" y="423"/>
                </a:lnTo>
                <a:lnTo>
                  <a:pt x="1048" y="430"/>
                </a:lnTo>
                <a:lnTo>
                  <a:pt x="1060" y="438"/>
                </a:lnTo>
                <a:lnTo>
                  <a:pt x="1072" y="447"/>
                </a:lnTo>
                <a:lnTo>
                  <a:pt x="1083" y="457"/>
                </a:lnTo>
                <a:lnTo>
                  <a:pt x="1092" y="468"/>
                </a:lnTo>
                <a:lnTo>
                  <a:pt x="1102" y="480"/>
                </a:lnTo>
                <a:lnTo>
                  <a:pt x="1110" y="493"/>
                </a:lnTo>
                <a:lnTo>
                  <a:pt x="1118" y="507"/>
                </a:lnTo>
                <a:lnTo>
                  <a:pt x="1125" y="522"/>
                </a:lnTo>
                <a:lnTo>
                  <a:pt x="1131" y="537"/>
                </a:lnTo>
                <a:lnTo>
                  <a:pt x="1137" y="553"/>
                </a:lnTo>
                <a:lnTo>
                  <a:pt x="1142" y="570"/>
                </a:lnTo>
                <a:lnTo>
                  <a:pt x="1147" y="588"/>
                </a:lnTo>
                <a:lnTo>
                  <a:pt x="1151" y="606"/>
                </a:lnTo>
                <a:lnTo>
                  <a:pt x="1155" y="624"/>
                </a:lnTo>
                <a:lnTo>
                  <a:pt x="1158" y="643"/>
                </a:lnTo>
                <a:lnTo>
                  <a:pt x="1161" y="663"/>
                </a:lnTo>
                <a:lnTo>
                  <a:pt x="1165" y="702"/>
                </a:lnTo>
                <a:lnTo>
                  <a:pt x="1167" y="744"/>
                </a:lnTo>
                <a:lnTo>
                  <a:pt x="1168" y="786"/>
                </a:lnTo>
                <a:lnTo>
                  <a:pt x="1168" y="828"/>
                </a:lnTo>
                <a:lnTo>
                  <a:pt x="1168" y="870"/>
                </a:lnTo>
                <a:lnTo>
                  <a:pt x="1166" y="913"/>
                </a:lnTo>
                <a:close/>
              </a:path>
            </a:pathLst>
          </a:custGeom>
          <a:solidFill>
            <a:srgbClr val="9D3422"/>
          </a:solid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9D3422"/>
              </a:solidFill>
              <a:latin typeface="Calibri"/>
              <a:ea typeface="Calibri"/>
              <a:cs typeface="Calibri"/>
              <a:sym typeface="Calibri"/>
            </a:endParaRPr>
          </a:p>
        </p:txBody>
      </p:sp>
      <p:sp>
        <p:nvSpPr>
          <p:cNvPr id="127" name="Google Shape;127;p26"/>
          <p:cNvSpPr/>
          <p:nvPr/>
        </p:nvSpPr>
        <p:spPr>
          <a:xfrm rot="-5400000">
            <a:off x="2627558" y="5541881"/>
            <a:ext cx="238505" cy="236257"/>
          </a:xfrm>
          <a:custGeom>
            <a:rect b="b" l="l" r="r" t="t"/>
            <a:pathLst>
              <a:path extrusionOk="0" h="865" w="1169">
                <a:moveTo>
                  <a:pt x="2" y="864"/>
                </a:moveTo>
                <a:lnTo>
                  <a:pt x="340" y="865"/>
                </a:lnTo>
                <a:lnTo>
                  <a:pt x="338" y="831"/>
                </a:lnTo>
                <a:lnTo>
                  <a:pt x="337" y="796"/>
                </a:lnTo>
                <a:lnTo>
                  <a:pt x="337" y="779"/>
                </a:lnTo>
                <a:lnTo>
                  <a:pt x="339" y="761"/>
                </a:lnTo>
                <a:lnTo>
                  <a:pt x="341" y="744"/>
                </a:lnTo>
                <a:lnTo>
                  <a:pt x="346" y="726"/>
                </a:lnTo>
                <a:lnTo>
                  <a:pt x="349" y="718"/>
                </a:lnTo>
                <a:lnTo>
                  <a:pt x="353" y="709"/>
                </a:lnTo>
                <a:lnTo>
                  <a:pt x="357" y="701"/>
                </a:lnTo>
                <a:lnTo>
                  <a:pt x="362" y="693"/>
                </a:lnTo>
                <a:lnTo>
                  <a:pt x="368" y="685"/>
                </a:lnTo>
                <a:lnTo>
                  <a:pt x="374" y="677"/>
                </a:lnTo>
                <a:lnTo>
                  <a:pt x="382" y="669"/>
                </a:lnTo>
                <a:lnTo>
                  <a:pt x="390" y="661"/>
                </a:lnTo>
                <a:lnTo>
                  <a:pt x="399" y="653"/>
                </a:lnTo>
                <a:lnTo>
                  <a:pt x="409" y="646"/>
                </a:lnTo>
                <a:lnTo>
                  <a:pt x="420" y="639"/>
                </a:lnTo>
                <a:lnTo>
                  <a:pt x="433" y="632"/>
                </a:lnTo>
                <a:lnTo>
                  <a:pt x="446" y="625"/>
                </a:lnTo>
                <a:lnTo>
                  <a:pt x="460" y="618"/>
                </a:lnTo>
                <a:lnTo>
                  <a:pt x="476" y="612"/>
                </a:lnTo>
                <a:lnTo>
                  <a:pt x="493" y="606"/>
                </a:lnTo>
                <a:lnTo>
                  <a:pt x="540" y="591"/>
                </a:lnTo>
                <a:lnTo>
                  <a:pt x="586" y="576"/>
                </a:lnTo>
                <a:lnTo>
                  <a:pt x="633" y="560"/>
                </a:lnTo>
                <a:lnTo>
                  <a:pt x="679" y="542"/>
                </a:lnTo>
                <a:lnTo>
                  <a:pt x="724" y="524"/>
                </a:lnTo>
                <a:lnTo>
                  <a:pt x="769" y="504"/>
                </a:lnTo>
                <a:lnTo>
                  <a:pt x="813" y="483"/>
                </a:lnTo>
                <a:lnTo>
                  <a:pt x="857" y="461"/>
                </a:lnTo>
                <a:lnTo>
                  <a:pt x="900" y="437"/>
                </a:lnTo>
                <a:lnTo>
                  <a:pt x="941" y="413"/>
                </a:lnTo>
                <a:lnTo>
                  <a:pt x="982" y="387"/>
                </a:lnTo>
                <a:lnTo>
                  <a:pt x="1022" y="359"/>
                </a:lnTo>
                <a:lnTo>
                  <a:pt x="1060" y="330"/>
                </a:lnTo>
                <a:lnTo>
                  <a:pt x="1098" y="300"/>
                </a:lnTo>
                <a:lnTo>
                  <a:pt x="1116" y="284"/>
                </a:lnTo>
                <a:lnTo>
                  <a:pt x="1134" y="268"/>
                </a:lnTo>
                <a:lnTo>
                  <a:pt x="1152" y="251"/>
                </a:lnTo>
                <a:lnTo>
                  <a:pt x="1169" y="234"/>
                </a:lnTo>
                <a:lnTo>
                  <a:pt x="1139" y="204"/>
                </a:lnTo>
                <a:lnTo>
                  <a:pt x="1110" y="175"/>
                </a:lnTo>
                <a:lnTo>
                  <a:pt x="1081" y="146"/>
                </a:lnTo>
                <a:lnTo>
                  <a:pt x="1052" y="117"/>
                </a:lnTo>
                <a:lnTo>
                  <a:pt x="1023" y="88"/>
                </a:lnTo>
                <a:lnTo>
                  <a:pt x="994" y="59"/>
                </a:lnTo>
                <a:lnTo>
                  <a:pt x="965" y="30"/>
                </a:lnTo>
                <a:lnTo>
                  <a:pt x="935" y="0"/>
                </a:lnTo>
                <a:lnTo>
                  <a:pt x="916" y="19"/>
                </a:lnTo>
                <a:lnTo>
                  <a:pt x="897" y="37"/>
                </a:lnTo>
                <a:lnTo>
                  <a:pt x="878" y="55"/>
                </a:lnTo>
                <a:lnTo>
                  <a:pt x="859" y="72"/>
                </a:lnTo>
                <a:lnTo>
                  <a:pt x="839" y="89"/>
                </a:lnTo>
                <a:lnTo>
                  <a:pt x="818" y="106"/>
                </a:lnTo>
                <a:lnTo>
                  <a:pt x="797" y="122"/>
                </a:lnTo>
                <a:lnTo>
                  <a:pt x="777" y="137"/>
                </a:lnTo>
                <a:lnTo>
                  <a:pt x="756" y="152"/>
                </a:lnTo>
                <a:lnTo>
                  <a:pt x="735" y="167"/>
                </a:lnTo>
                <a:lnTo>
                  <a:pt x="713" y="181"/>
                </a:lnTo>
                <a:lnTo>
                  <a:pt x="691" y="195"/>
                </a:lnTo>
                <a:lnTo>
                  <a:pt x="646" y="222"/>
                </a:lnTo>
                <a:lnTo>
                  <a:pt x="600" y="247"/>
                </a:lnTo>
                <a:lnTo>
                  <a:pt x="553" y="271"/>
                </a:lnTo>
                <a:lnTo>
                  <a:pt x="504" y="293"/>
                </a:lnTo>
                <a:lnTo>
                  <a:pt x="455" y="314"/>
                </a:lnTo>
                <a:lnTo>
                  <a:pt x="403" y="333"/>
                </a:lnTo>
                <a:lnTo>
                  <a:pt x="350" y="351"/>
                </a:lnTo>
                <a:lnTo>
                  <a:pt x="296" y="369"/>
                </a:lnTo>
                <a:lnTo>
                  <a:pt x="241" y="385"/>
                </a:lnTo>
                <a:lnTo>
                  <a:pt x="184" y="400"/>
                </a:lnTo>
                <a:lnTo>
                  <a:pt x="168" y="403"/>
                </a:lnTo>
                <a:lnTo>
                  <a:pt x="153" y="407"/>
                </a:lnTo>
                <a:lnTo>
                  <a:pt x="138" y="413"/>
                </a:lnTo>
                <a:lnTo>
                  <a:pt x="125" y="419"/>
                </a:lnTo>
                <a:lnTo>
                  <a:pt x="113" y="426"/>
                </a:lnTo>
                <a:lnTo>
                  <a:pt x="101" y="434"/>
                </a:lnTo>
                <a:lnTo>
                  <a:pt x="90" y="443"/>
                </a:lnTo>
                <a:lnTo>
                  <a:pt x="80" y="453"/>
                </a:lnTo>
                <a:lnTo>
                  <a:pt x="71" y="464"/>
                </a:lnTo>
                <a:lnTo>
                  <a:pt x="62" y="475"/>
                </a:lnTo>
                <a:lnTo>
                  <a:pt x="54" y="487"/>
                </a:lnTo>
                <a:lnTo>
                  <a:pt x="47" y="500"/>
                </a:lnTo>
                <a:lnTo>
                  <a:pt x="40" y="514"/>
                </a:lnTo>
                <a:lnTo>
                  <a:pt x="34" y="528"/>
                </a:lnTo>
                <a:lnTo>
                  <a:pt x="29" y="543"/>
                </a:lnTo>
                <a:lnTo>
                  <a:pt x="24" y="559"/>
                </a:lnTo>
                <a:lnTo>
                  <a:pt x="19" y="575"/>
                </a:lnTo>
                <a:lnTo>
                  <a:pt x="16" y="591"/>
                </a:lnTo>
                <a:lnTo>
                  <a:pt x="12" y="608"/>
                </a:lnTo>
                <a:lnTo>
                  <a:pt x="9" y="626"/>
                </a:lnTo>
                <a:lnTo>
                  <a:pt x="5" y="663"/>
                </a:lnTo>
                <a:lnTo>
                  <a:pt x="2" y="701"/>
                </a:lnTo>
                <a:lnTo>
                  <a:pt x="1" y="740"/>
                </a:lnTo>
                <a:lnTo>
                  <a:pt x="0" y="781"/>
                </a:lnTo>
                <a:lnTo>
                  <a:pt x="1" y="822"/>
                </a:lnTo>
                <a:lnTo>
                  <a:pt x="2" y="864"/>
                </a:lnTo>
                <a:close/>
              </a:path>
            </a:pathLst>
          </a:custGeom>
          <a:solidFill>
            <a:srgbClr val="E46C0A"/>
          </a:solid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128" name="Google Shape;128;p26"/>
          <p:cNvSpPr/>
          <p:nvPr/>
        </p:nvSpPr>
        <p:spPr>
          <a:xfrm rot="10800000">
            <a:off x="2316705" y="6009533"/>
            <a:ext cx="322912" cy="141632"/>
          </a:xfrm>
          <a:custGeom>
            <a:rect b="b" l="l" r="r" t="t"/>
            <a:pathLst>
              <a:path extrusionOk="0" h="695" w="1187">
                <a:moveTo>
                  <a:pt x="222" y="695"/>
                </a:moveTo>
                <a:lnTo>
                  <a:pt x="0" y="431"/>
                </a:lnTo>
                <a:lnTo>
                  <a:pt x="32" y="406"/>
                </a:lnTo>
                <a:lnTo>
                  <a:pt x="64" y="381"/>
                </a:lnTo>
                <a:lnTo>
                  <a:pt x="97" y="356"/>
                </a:lnTo>
                <a:lnTo>
                  <a:pt x="130" y="333"/>
                </a:lnTo>
                <a:lnTo>
                  <a:pt x="163" y="310"/>
                </a:lnTo>
                <a:lnTo>
                  <a:pt x="197" y="288"/>
                </a:lnTo>
                <a:lnTo>
                  <a:pt x="231" y="267"/>
                </a:lnTo>
                <a:lnTo>
                  <a:pt x="266" y="246"/>
                </a:lnTo>
                <a:lnTo>
                  <a:pt x="301" y="227"/>
                </a:lnTo>
                <a:lnTo>
                  <a:pt x="336" y="208"/>
                </a:lnTo>
                <a:lnTo>
                  <a:pt x="372" y="190"/>
                </a:lnTo>
                <a:lnTo>
                  <a:pt x="408" y="172"/>
                </a:lnTo>
                <a:lnTo>
                  <a:pt x="445" y="156"/>
                </a:lnTo>
                <a:lnTo>
                  <a:pt x="481" y="140"/>
                </a:lnTo>
                <a:lnTo>
                  <a:pt x="519" y="125"/>
                </a:lnTo>
                <a:lnTo>
                  <a:pt x="556" y="111"/>
                </a:lnTo>
                <a:lnTo>
                  <a:pt x="594" y="98"/>
                </a:lnTo>
                <a:lnTo>
                  <a:pt x="632" y="85"/>
                </a:lnTo>
                <a:lnTo>
                  <a:pt x="670" y="74"/>
                </a:lnTo>
                <a:lnTo>
                  <a:pt x="709" y="63"/>
                </a:lnTo>
                <a:lnTo>
                  <a:pt x="748" y="53"/>
                </a:lnTo>
                <a:lnTo>
                  <a:pt x="787" y="44"/>
                </a:lnTo>
                <a:lnTo>
                  <a:pt x="826" y="35"/>
                </a:lnTo>
                <a:lnTo>
                  <a:pt x="866" y="28"/>
                </a:lnTo>
                <a:lnTo>
                  <a:pt x="905" y="21"/>
                </a:lnTo>
                <a:lnTo>
                  <a:pt x="945" y="16"/>
                </a:lnTo>
                <a:lnTo>
                  <a:pt x="985" y="11"/>
                </a:lnTo>
                <a:lnTo>
                  <a:pt x="1025" y="7"/>
                </a:lnTo>
                <a:lnTo>
                  <a:pt x="1066" y="4"/>
                </a:lnTo>
                <a:lnTo>
                  <a:pt x="1106" y="1"/>
                </a:lnTo>
                <a:lnTo>
                  <a:pt x="1146" y="0"/>
                </a:lnTo>
                <a:lnTo>
                  <a:pt x="1187" y="0"/>
                </a:lnTo>
                <a:lnTo>
                  <a:pt x="1187" y="344"/>
                </a:lnTo>
                <a:lnTo>
                  <a:pt x="1153" y="344"/>
                </a:lnTo>
                <a:lnTo>
                  <a:pt x="1119" y="345"/>
                </a:lnTo>
                <a:lnTo>
                  <a:pt x="1085" y="347"/>
                </a:lnTo>
                <a:lnTo>
                  <a:pt x="1051" y="350"/>
                </a:lnTo>
                <a:lnTo>
                  <a:pt x="1017" y="353"/>
                </a:lnTo>
                <a:lnTo>
                  <a:pt x="984" y="357"/>
                </a:lnTo>
                <a:lnTo>
                  <a:pt x="951" y="362"/>
                </a:lnTo>
                <a:lnTo>
                  <a:pt x="918" y="368"/>
                </a:lnTo>
                <a:lnTo>
                  <a:pt x="885" y="374"/>
                </a:lnTo>
                <a:lnTo>
                  <a:pt x="853" y="381"/>
                </a:lnTo>
                <a:lnTo>
                  <a:pt x="821" y="389"/>
                </a:lnTo>
                <a:lnTo>
                  <a:pt x="789" y="397"/>
                </a:lnTo>
                <a:lnTo>
                  <a:pt x="758" y="406"/>
                </a:lnTo>
                <a:lnTo>
                  <a:pt x="726" y="416"/>
                </a:lnTo>
                <a:lnTo>
                  <a:pt x="695" y="426"/>
                </a:lnTo>
                <a:lnTo>
                  <a:pt x="665" y="437"/>
                </a:lnTo>
                <a:lnTo>
                  <a:pt x="634" y="449"/>
                </a:lnTo>
                <a:lnTo>
                  <a:pt x="604" y="461"/>
                </a:lnTo>
                <a:lnTo>
                  <a:pt x="575" y="474"/>
                </a:lnTo>
                <a:lnTo>
                  <a:pt x="545" y="487"/>
                </a:lnTo>
                <a:lnTo>
                  <a:pt x="516" y="502"/>
                </a:lnTo>
                <a:lnTo>
                  <a:pt x="488" y="516"/>
                </a:lnTo>
                <a:lnTo>
                  <a:pt x="459" y="532"/>
                </a:lnTo>
                <a:lnTo>
                  <a:pt x="431" y="548"/>
                </a:lnTo>
                <a:lnTo>
                  <a:pt x="404" y="564"/>
                </a:lnTo>
                <a:lnTo>
                  <a:pt x="377" y="581"/>
                </a:lnTo>
                <a:lnTo>
                  <a:pt x="350" y="599"/>
                </a:lnTo>
                <a:lnTo>
                  <a:pt x="324" y="617"/>
                </a:lnTo>
                <a:lnTo>
                  <a:pt x="298" y="636"/>
                </a:lnTo>
                <a:lnTo>
                  <a:pt x="272" y="655"/>
                </a:lnTo>
                <a:lnTo>
                  <a:pt x="247" y="675"/>
                </a:lnTo>
                <a:lnTo>
                  <a:pt x="222" y="695"/>
                </a:lnTo>
                <a:close/>
              </a:path>
            </a:pathLst>
          </a:custGeom>
          <a:solidFill>
            <a:srgbClr val="263347"/>
          </a:solid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129" name="Google Shape;129;p26"/>
          <p:cNvSpPr/>
          <p:nvPr/>
        </p:nvSpPr>
        <p:spPr>
          <a:xfrm rot="10800000">
            <a:off x="1967541" y="5994754"/>
            <a:ext cx="320459" cy="158799"/>
          </a:xfrm>
          <a:custGeom>
            <a:rect b="b" l="l" r="r" t="t"/>
            <a:pathLst>
              <a:path extrusionOk="0" h="776" w="1175">
                <a:moveTo>
                  <a:pt x="0" y="342"/>
                </a:moveTo>
                <a:lnTo>
                  <a:pt x="30" y="0"/>
                </a:lnTo>
                <a:lnTo>
                  <a:pt x="70" y="4"/>
                </a:lnTo>
                <a:lnTo>
                  <a:pt x="111" y="9"/>
                </a:lnTo>
                <a:lnTo>
                  <a:pt x="151" y="14"/>
                </a:lnTo>
                <a:lnTo>
                  <a:pt x="191" y="21"/>
                </a:lnTo>
                <a:lnTo>
                  <a:pt x="230" y="28"/>
                </a:lnTo>
                <a:lnTo>
                  <a:pt x="270" y="37"/>
                </a:lnTo>
                <a:lnTo>
                  <a:pt x="309" y="46"/>
                </a:lnTo>
                <a:lnTo>
                  <a:pt x="348" y="56"/>
                </a:lnTo>
                <a:lnTo>
                  <a:pt x="386" y="67"/>
                </a:lnTo>
                <a:lnTo>
                  <a:pt x="425" y="78"/>
                </a:lnTo>
                <a:lnTo>
                  <a:pt x="463" y="91"/>
                </a:lnTo>
                <a:lnTo>
                  <a:pt x="501" y="104"/>
                </a:lnTo>
                <a:lnTo>
                  <a:pt x="538" y="118"/>
                </a:lnTo>
                <a:lnTo>
                  <a:pt x="575" y="133"/>
                </a:lnTo>
                <a:lnTo>
                  <a:pt x="612" y="149"/>
                </a:lnTo>
                <a:lnTo>
                  <a:pt x="649" y="166"/>
                </a:lnTo>
                <a:lnTo>
                  <a:pt x="685" y="183"/>
                </a:lnTo>
                <a:lnTo>
                  <a:pt x="721" y="201"/>
                </a:lnTo>
                <a:lnTo>
                  <a:pt x="757" y="220"/>
                </a:lnTo>
                <a:lnTo>
                  <a:pt x="792" y="239"/>
                </a:lnTo>
                <a:lnTo>
                  <a:pt x="826" y="260"/>
                </a:lnTo>
                <a:lnTo>
                  <a:pt x="861" y="281"/>
                </a:lnTo>
                <a:lnTo>
                  <a:pt x="894" y="303"/>
                </a:lnTo>
                <a:lnTo>
                  <a:pt x="927" y="326"/>
                </a:lnTo>
                <a:lnTo>
                  <a:pt x="960" y="349"/>
                </a:lnTo>
                <a:lnTo>
                  <a:pt x="992" y="373"/>
                </a:lnTo>
                <a:lnTo>
                  <a:pt x="1024" y="398"/>
                </a:lnTo>
                <a:lnTo>
                  <a:pt x="1055" y="424"/>
                </a:lnTo>
                <a:lnTo>
                  <a:pt x="1086" y="450"/>
                </a:lnTo>
                <a:lnTo>
                  <a:pt x="1116" y="477"/>
                </a:lnTo>
                <a:lnTo>
                  <a:pt x="1146" y="505"/>
                </a:lnTo>
                <a:lnTo>
                  <a:pt x="1175" y="533"/>
                </a:lnTo>
                <a:lnTo>
                  <a:pt x="931" y="776"/>
                </a:lnTo>
                <a:lnTo>
                  <a:pt x="908" y="754"/>
                </a:lnTo>
                <a:lnTo>
                  <a:pt x="885" y="732"/>
                </a:lnTo>
                <a:lnTo>
                  <a:pt x="861" y="710"/>
                </a:lnTo>
                <a:lnTo>
                  <a:pt x="837" y="689"/>
                </a:lnTo>
                <a:lnTo>
                  <a:pt x="812" y="669"/>
                </a:lnTo>
                <a:lnTo>
                  <a:pt x="786" y="649"/>
                </a:lnTo>
                <a:lnTo>
                  <a:pt x="761" y="629"/>
                </a:lnTo>
                <a:lnTo>
                  <a:pt x="734" y="611"/>
                </a:lnTo>
                <a:lnTo>
                  <a:pt x="707" y="592"/>
                </a:lnTo>
                <a:lnTo>
                  <a:pt x="680" y="574"/>
                </a:lnTo>
                <a:lnTo>
                  <a:pt x="653" y="557"/>
                </a:lnTo>
                <a:lnTo>
                  <a:pt x="625" y="541"/>
                </a:lnTo>
                <a:lnTo>
                  <a:pt x="597" y="525"/>
                </a:lnTo>
                <a:lnTo>
                  <a:pt x="568" y="509"/>
                </a:lnTo>
                <a:lnTo>
                  <a:pt x="539" y="494"/>
                </a:lnTo>
                <a:lnTo>
                  <a:pt x="510" y="480"/>
                </a:lnTo>
                <a:lnTo>
                  <a:pt x="480" y="466"/>
                </a:lnTo>
                <a:lnTo>
                  <a:pt x="450" y="453"/>
                </a:lnTo>
                <a:lnTo>
                  <a:pt x="420" y="441"/>
                </a:lnTo>
                <a:lnTo>
                  <a:pt x="390" y="429"/>
                </a:lnTo>
                <a:lnTo>
                  <a:pt x="359" y="418"/>
                </a:lnTo>
                <a:lnTo>
                  <a:pt x="327" y="408"/>
                </a:lnTo>
                <a:lnTo>
                  <a:pt x="296" y="398"/>
                </a:lnTo>
                <a:lnTo>
                  <a:pt x="264" y="389"/>
                </a:lnTo>
                <a:lnTo>
                  <a:pt x="232" y="381"/>
                </a:lnTo>
                <a:lnTo>
                  <a:pt x="200" y="373"/>
                </a:lnTo>
                <a:lnTo>
                  <a:pt x="167" y="366"/>
                </a:lnTo>
                <a:lnTo>
                  <a:pt x="134" y="360"/>
                </a:lnTo>
                <a:lnTo>
                  <a:pt x="101" y="355"/>
                </a:lnTo>
                <a:lnTo>
                  <a:pt x="67" y="350"/>
                </a:lnTo>
                <a:lnTo>
                  <a:pt x="34" y="346"/>
                </a:lnTo>
                <a:lnTo>
                  <a:pt x="0" y="342"/>
                </a:lnTo>
                <a:close/>
              </a:path>
            </a:pathLst>
          </a:custGeom>
          <a:solidFill>
            <a:srgbClr val="A5A5A5"/>
          </a:solid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130" name="Google Shape;130;p26"/>
          <p:cNvSpPr/>
          <p:nvPr/>
        </p:nvSpPr>
        <p:spPr>
          <a:xfrm>
            <a:off x="7673018" y="2307198"/>
            <a:ext cx="1333509" cy="482487"/>
          </a:xfrm>
          <a:prstGeom prst="homePlate">
            <a:avLst>
              <a:gd fmla="val 0" name="adj"/>
            </a:avLst>
          </a:prstGeom>
          <a:solidFill>
            <a:srgbClr val="1C8AC8"/>
          </a:solidFill>
          <a:ln>
            <a:noFill/>
          </a:ln>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Arial"/>
                <a:ea typeface="Arial"/>
                <a:cs typeface="Arial"/>
                <a:sym typeface="Arial"/>
              </a:rPr>
              <a:t>Product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Arial"/>
                <a:ea typeface="Arial"/>
                <a:cs typeface="Arial"/>
                <a:sym typeface="Arial"/>
              </a:rPr>
              <a:t>Archival</a:t>
            </a:r>
            <a:endParaRPr b="0" i="0" sz="1400" u="none" cap="none" strike="noStrike">
              <a:solidFill>
                <a:srgbClr val="000000"/>
              </a:solidFill>
              <a:latin typeface="Arial"/>
              <a:ea typeface="Arial"/>
              <a:cs typeface="Arial"/>
              <a:sym typeface="Arial"/>
            </a:endParaRPr>
          </a:p>
        </p:txBody>
      </p:sp>
      <p:sp>
        <p:nvSpPr>
          <p:cNvPr id="131" name="Google Shape;131;p26"/>
          <p:cNvSpPr/>
          <p:nvPr/>
        </p:nvSpPr>
        <p:spPr>
          <a:xfrm>
            <a:off x="4310557" y="3213349"/>
            <a:ext cx="1404440" cy="554252"/>
          </a:xfrm>
          <a:prstGeom prst="homePlate">
            <a:avLst>
              <a:gd fmla="val 0" name="adj"/>
            </a:avLst>
          </a:prstGeom>
          <a:solidFill>
            <a:srgbClr val="0070C0"/>
          </a:solidFill>
          <a:ln>
            <a:noFill/>
          </a:ln>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333"/>
              <a:buFont typeface="Arial"/>
              <a:buNone/>
            </a:pPr>
            <a:r>
              <a:rPr b="1" i="0" lang="en-GB" sz="1333" u="none" cap="none" strike="noStrike">
                <a:solidFill>
                  <a:schemeClr val="lt1"/>
                </a:solidFill>
                <a:latin typeface="Arial"/>
                <a:ea typeface="Arial"/>
                <a:cs typeface="Arial"/>
                <a:sym typeface="Arial"/>
              </a:rPr>
              <a:t>Data Quality Evaluation</a:t>
            </a:r>
            <a:endParaRPr b="0" i="0" sz="1400" u="none" cap="none" strike="noStrike">
              <a:solidFill>
                <a:srgbClr val="000000"/>
              </a:solidFill>
              <a:latin typeface="Arial"/>
              <a:ea typeface="Arial"/>
              <a:cs typeface="Arial"/>
              <a:sym typeface="Arial"/>
            </a:endParaRPr>
          </a:p>
        </p:txBody>
      </p:sp>
      <p:sp>
        <p:nvSpPr>
          <p:cNvPr id="132" name="Google Shape;132;p26"/>
          <p:cNvSpPr/>
          <p:nvPr/>
        </p:nvSpPr>
        <p:spPr>
          <a:xfrm>
            <a:off x="8763019" y="1428739"/>
            <a:ext cx="1809763" cy="482487"/>
          </a:xfrm>
          <a:prstGeom prst="homePlate">
            <a:avLst>
              <a:gd fmla="val 0" name="adj"/>
            </a:avLst>
          </a:prstGeom>
          <a:solidFill>
            <a:srgbClr val="1C8AC8"/>
          </a:solidFill>
          <a:ln>
            <a:noFill/>
          </a:ln>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Arial"/>
                <a:ea typeface="Arial"/>
                <a:cs typeface="Arial"/>
                <a:sym typeface="Arial"/>
              </a:rPr>
              <a:t>Data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Arial"/>
                <a:ea typeface="Arial"/>
                <a:cs typeface="Arial"/>
                <a:sym typeface="Arial"/>
              </a:rPr>
              <a:t>Dissemination</a:t>
            </a:r>
            <a:endParaRPr b="0" i="0" sz="1400" u="none" cap="none" strike="noStrike">
              <a:solidFill>
                <a:srgbClr val="000000"/>
              </a:solidFill>
              <a:latin typeface="Arial"/>
              <a:ea typeface="Arial"/>
              <a:cs typeface="Arial"/>
              <a:sym typeface="Arial"/>
            </a:endParaRPr>
          </a:p>
        </p:txBody>
      </p:sp>
      <p:grpSp>
        <p:nvGrpSpPr>
          <p:cNvPr id="133" name="Google Shape;133;p26"/>
          <p:cNvGrpSpPr/>
          <p:nvPr/>
        </p:nvGrpSpPr>
        <p:grpSpPr>
          <a:xfrm>
            <a:off x="1619220" y="4476757"/>
            <a:ext cx="1521693" cy="762360"/>
            <a:chOff x="1115614" y="3789040"/>
            <a:chExt cx="1162595" cy="936104"/>
          </a:xfrm>
        </p:grpSpPr>
        <p:sp>
          <p:nvSpPr>
            <p:cNvPr id="134" name="Google Shape;134;p26"/>
            <p:cNvSpPr/>
            <p:nvPr/>
          </p:nvSpPr>
          <p:spPr>
            <a:xfrm rot="5400000">
              <a:off x="1228860" y="3675795"/>
              <a:ext cx="936103" cy="1162595"/>
            </a:xfrm>
            <a:prstGeom prst="homePlate">
              <a:avLst>
                <a:gd fmla="val 43808" name="adj"/>
              </a:avLst>
            </a:prstGeom>
            <a:solidFill>
              <a:srgbClr val="9D34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E6F337"/>
                </a:solidFill>
                <a:latin typeface="Arial"/>
                <a:ea typeface="Arial"/>
                <a:cs typeface="Arial"/>
                <a:sym typeface="Arial"/>
              </a:endParaRPr>
            </a:p>
          </p:txBody>
        </p:sp>
        <p:sp>
          <p:nvSpPr>
            <p:cNvPr id="135" name="Google Shape;135;p26"/>
            <p:cNvSpPr/>
            <p:nvPr/>
          </p:nvSpPr>
          <p:spPr>
            <a:xfrm>
              <a:off x="1261392" y="3789040"/>
              <a:ext cx="692210" cy="617111"/>
            </a:xfrm>
            <a:prstGeom prst="rect">
              <a:avLst/>
            </a:prstGeom>
            <a:solidFill>
              <a:srgbClr val="9D342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33"/>
                <a:buFont typeface="Arial"/>
                <a:buNone/>
              </a:pPr>
              <a:r>
                <a:rPr b="1" i="0" lang="en-GB" sz="1333" u="none" cap="none" strike="noStrike">
                  <a:solidFill>
                    <a:srgbClr val="E5C1C2"/>
                  </a:solidFill>
                  <a:latin typeface="Arial"/>
                  <a:ea typeface="Arial"/>
                  <a:cs typeface="Arial"/>
                  <a:sym typeface="Arial"/>
                </a:rPr>
                <a:t>Payload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en-GB" sz="1333" u="none" cap="none" strike="noStrike">
                  <a:solidFill>
                    <a:srgbClr val="E5C1C2"/>
                  </a:solidFill>
                  <a:latin typeface="Arial"/>
                  <a:ea typeface="Arial"/>
                  <a:cs typeface="Arial"/>
                  <a:sym typeface="Arial"/>
                </a:rPr>
                <a:t>Planning</a:t>
              </a:r>
              <a:endParaRPr b="0" i="0" sz="1400" u="none" cap="none" strike="noStrike">
                <a:solidFill>
                  <a:srgbClr val="000000"/>
                </a:solidFill>
                <a:latin typeface="Arial"/>
                <a:ea typeface="Arial"/>
                <a:cs typeface="Arial"/>
                <a:sym typeface="Arial"/>
              </a:endParaRPr>
            </a:p>
          </p:txBody>
        </p:sp>
      </p:grpSp>
      <p:sp>
        <p:nvSpPr>
          <p:cNvPr id="136" name="Google Shape;136;p26"/>
          <p:cNvSpPr/>
          <p:nvPr/>
        </p:nvSpPr>
        <p:spPr>
          <a:xfrm>
            <a:off x="2159570" y="6152092"/>
            <a:ext cx="102188" cy="76641"/>
          </a:xfrm>
          <a:custGeom>
            <a:rect b="b" l="l" r="r" t="t"/>
            <a:pathLst>
              <a:path extrusionOk="0" h="375" w="375">
                <a:moveTo>
                  <a:pt x="188" y="0"/>
                </a:moveTo>
                <a:lnTo>
                  <a:pt x="207" y="1"/>
                </a:lnTo>
                <a:lnTo>
                  <a:pt x="226" y="4"/>
                </a:lnTo>
                <a:lnTo>
                  <a:pt x="244" y="8"/>
                </a:lnTo>
                <a:lnTo>
                  <a:pt x="261" y="15"/>
                </a:lnTo>
                <a:lnTo>
                  <a:pt x="277" y="22"/>
                </a:lnTo>
                <a:lnTo>
                  <a:pt x="293" y="32"/>
                </a:lnTo>
                <a:lnTo>
                  <a:pt x="307" y="43"/>
                </a:lnTo>
                <a:lnTo>
                  <a:pt x="321" y="55"/>
                </a:lnTo>
                <a:lnTo>
                  <a:pt x="333" y="68"/>
                </a:lnTo>
                <a:lnTo>
                  <a:pt x="343" y="83"/>
                </a:lnTo>
                <a:lnTo>
                  <a:pt x="353" y="98"/>
                </a:lnTo>
                <a:lnTo>
                  <a:pt x="361" y="114"/>
                </a:lnTo>
                <a:lnTo>
                  <a:pt x="367" y="132"/>
                </a:lnTo>
                <a:lnTo>
                  <a:pt x="372" y="150"/>
                </a:lnTo>
                <a:lnTo>
                  <a:pt x="374" y="168"/>
                </a:lnTo>
                <a:lnTo>
                  <a:pt x="375" y="187"/>
                </a:lnTo>
                <a:lnTo>
                  <a:pt x="374" y="207"/>
                </a:lnTo>
                <a:lnTo>
                  <a:pt x="372" y="225"/>
                </a:lnTo>
                <a:lnTo>
                  <a:pt x="367" y="243"/>
                </a:lnTo>
                <a:lnTo>
                  <a:pt x="361" y="260"/>
                </a:lnTo>
                <a:lnTo>
                  <a:pt x="353" y="277"/>
                </a:lnTo>
                <a:lnTo>
                  <a:pt x="343" y="292"/>
                </a:lnTo>
                <a:lnTo>
                  <a:pt x="333" y="307"/>
                </a:lnTo>
                <a:lnTo>
                  <a:pt x="321" y="320"/>
                </a:lnTo>
                <a:lnTo>
                  <a:pt x="307" y="332"/>
                </a:lnTo>
                <a:lnTo>
                  <a:pt x="293" y="343"/>
                </a:lnTo>
                <a:lnTo>
                  <a:pt x="277" y="352"/>
                </a:lnTo>
                <a:lnTo>
                  <a:pt x="261" y="360"/>
                </a:lnTo>
                <a:lnTo>
                  <a:pt x="244" y="367"/>
                </a:lnTo>
                <a:lnTo>
                  <a:pt x="226" y="371"/>
                </a:lnTo>
                <a:lnTo>
                  <a:pt x="207" y="374"/>
                </a:lnTo>
                <a:lnTo>
                  <a:pt x="188" y="375"/>
                </a:lnTo>
                <a:lnTo>
                  <a:pt x="169" y="374"/>
                </a:lnTo>
                <a:lnTo>
                  <a:pt x="150" y="371"/>
                </a:lnTo>
                <a:lnTo>
                  <a:pt x="132" y="367"/>
                </a:lnTo>
                <a:lnTo>
                  <a:pt x="115" y="360"/>
                </a:lnTo>
                <a:lnTo>
                  <a:pt x="98" y="352"/>
                </a:lnTo>
                <a:lnTo>
                  <a:pt x="83" y="343"/>
                </a:lnTo>
                <a:lnTo>
                  <a:pt x="68" y="332"/>
                </a:lnTo>
                <a:lnTo>
                  <a:pt x="55" y="320"/>
                </a:lnTo>
                <a:lnTo>
                  <a:pt x="43" y="307"/>
                </a:lnTo>
                <a:lnTo>
                  <a:pt x="32" y="292"/>
                </a:lnTo>
                <a:lnTo>
                  <a:pt x="23" y="277"/>
                </a:lnTo>
                <a:lnTo>
                  <a:pt x="15" y="260"/>
                </a:lnTo>
                <a:lnTo>
                  <a:pt x="9" y="243"/>
                </a:lnTo>
                <a:lnTo>
                  <a:pt x="4" y="225"/>
                </a:lnTo>
                <a:lnTo>
                  <a:pt x="1" y="207"/>
                </a:lnTo>
                <a:lnTo>
                  <a:pt x="0" y="187"/>
                </a:lnTo>
                <a:lnTo>
                  <a:pt x="1" y="168"/>
                </a:lnTo>
                <a:lnTo>
                  <a:pt x="4" y="150"/>
                </a:lnTo>
                <a:lnTo>
                  <a:pt x="9" y="132"/>
                </a:lnTo>
                <a:lnTo>
                  <a:pt x="15" y="114"/>
                </a:lnTo>
                <a:lnTo>
                  <a:pt x="23" y="98"/>
                </a:lnTo>
                <a:lnTo>
                  <a:pt x="32" y="83"/>
                </a:lnTo>
                <a:lnTo>
                  <a:pt x="43" y="68"/>
                </a:lnTo>
                <a:lnTo>
                  <a:pt x="55" y="55"/>
                </a:lnTo>
                <a:lnTo>
                  <a:pt x="68" y="43"/>
                </a:lnTo>
                <a:lnTo>
                  <a:pt x="83" y="32"/>
                </a:lnTo>
                <a:lnTo>
                  <a:pt x="98" y="22"/>
                </a:lnTo>
                <a:lnTo>
                  <a:pt x="115" y="15"/>
                </a:lnTo>
                <a:lnTo>
                  <a:pt x="132" y="8"/>
                </a:lnTo>
                <a:lnTo>
                  <a:pt x="150" y="4"/>
                </a:lnTo>
                <a:lnTo>
                  <a:pt x="169" y="1"/>
                </a:lnTo>
                <a:lnTo>
                  <a:pt x="188" y="0"/>
                </a:lnTo>
                <a:close/>
              </a:path>
            </a:pathLst>
          </a:custGeom>
          <a:solidFill>
            <a:schemeClr val="lt1"/>
          </a:solidFill>
          <a:ln cap="flat" cmpd="sng" w="38100">
            <a:solidFill>
              <a:srgbClr val="005696"/>
            </a:solidFill>
            <a:prstDash val="solid"/>
            <a:round/>
            <a:headEnd len="sm" w="sm" type="none"/>
            <a:tailEnd len="sm" w="sm" type="none"/>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137" name="Google Shape;137;p26"/>
          <p:cNvSpPr txBox="1"/>
          <p:nvPr/>
        </p:nvSpPr>
        <p:spPr>
          <a:xfrm>
            <a:off x="9620276" y="2889295"/>
            <a:ext cx="2476516" cy="1158480"/>
          </a:xfrm>
          <a:prstGeom prst="rect">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6862"/>
              </a:srgbClr>
            </a:outerShdw>
          </a:effectLst>
        </p:spPr>
        <p:txBody>
          <a:bodyPr anchorCtr="0" anchor="t" bIns="60925" lIns="121875" spcFirstLastPara="1" rIns="121875" wrap="square" tIns="60925">
            <a:spAutoFit/>
          </a:bodyPr>
          <a:lstStyle/>
          <a:p>
            <a:pPr indent="-228517" lvl="0" marL="228517" marR="0" rtl="0" algn="l">
              <a:lnSpc>
                <a:spcPct val="80000"/>
              </a:lnSpc>
              <a:spcBef>
                <a:spcPts val="0"/>
              </a:spcBef>
              <a:spcAft>
                <a:spcPts val="0"/>
              </a:spcAft>
              <a:buClr>
                <a:srgbClr val="000000"/>
              </a:buClr>
              <a:buSzPts val="1400"/>
              <a:buFont typeface="Arial"/>
              <a:buNone/>
            </a:pPr>
            <a:r>
              <a:rPr b="1" i="0" lang="en-GB" sz="1400" u="none" cap="none" strike="noStrike">
                <a:solidFill>
                  <a:schemeClr val="lt1"/>
                </a:solidFill>
                <a:latin typeface="Montserrat"/>
                <a:ea typeface="Montserrat"/>
                <a:cs typeface="Montserrat"/>
                <a:sym typeface="Montserrat"/>
              </a:rPr>
              <a:t>Users Community: </a:t>
            </a:r>
            <a:endParaRPr b="0" i="0" sz="1400" u="none" cap="none" strike="noStrike">
              <a:solidFill>
                <a:srgbClr val="000000"/>
              </a:solidFill>
              <a:latin typeface="Arial"/>
              <a:ea typeface="Arial"/>
              <a:cs typeface="Arial"/>
              <a:sym typeface="Arial"/>
            </a:endParaRPr>
          </a:p>
          <a:p>
            <a:pPr indent="-228517" lvl="0" marL="228517" marR="0" rtl="0" algn="l">
              <a:lnSpc>
                <a:spcPct val="80000"/>
              </a:lnSpc>
              <a:spcBef>
                <a:spcPts val="0"/>
              </a:spcBef>
              <a:spcAft>
                <a:spcPts val="0"/>
              </a:spcAft>
              <a:buClr>
                <a:srgbClr val="000000"/>
              </a:buClr>
              <a:buSzPts val="1400"/>
              <a:buFont typeface="Noto Sans Symbols"/>
              <a:buChar char="✔"/>
            </a:pPr>
            <a:r>
              <a:rPr b="1" i="0" lang="en-GB" sz="1400" u="none" cap="none" strike="noStrike">
                <a:solidFill>
                  <a:schemeClr val="lt1"/>
                </a:solidFill>
                <a:latin typeface="Montserrat"/>
                <a:ea typeface="Montserrat"/>
                <a:cs typeface="Montserrat"/>
                <a:sym typeface="Montserrat"/>
              </a:rPr>
              <a:t>Government.</a:t>
            </a:r>
            <a:endParaRPr b="0" i="0" sz="1400" u="none" cap="none" strike="noStrike">
              <a:solidFill>
                <a:srgbClr val="000000"/>
              </a:solidFill>
              <a:latin typeface="Arial"/>
              <a:ea typeface="Arial"/>
              <a:cs typeface="Arial"/>
              <a:sym typeface="Arial"/>
            </a:endParaRPr>
          </a:p>
          <a:p>
            <a:pPr indent="-228517" lvl="0" marL="228517" marR="0" rtl="0" algn="l">
              <a:lnSpc>
                <a:spcPct val="80000"/>
              </a:lnSpc>
              <a:spcBef>
                <a:spcPts val="0"/>
              </a:spcBef>
              <a:spcAft>
                <a:spcPts val="0"/>
              </a:spcAft>
              <a:buClr>
                <a:srgbClr val="000000"/>
              </a:buClr>
              <a:buSzPts val="1400"/>
              <a:buFont typeface="Noto Sans Symbols"/>
              <a:buChar char="✔"/>
            </a:pPr>
            <a:r>
              <a:rPr b="1" i="0" lang="en-GB" sz="1400" u="none" cap="none" strike="noStrike">
                <a:solidFill>
                  <a:schemeClr val="lt1"/>
                </a:solidFill>
                <a:latin typeface="Montserrat"/>
                <a:ea typeface="Montserrat"/>
                <a:cs typeface="Montserrat"/>
                <a:sym typeface="Montserrat"/>
              </a:rPr>
              <a:t>Industries </a:t>
            </a:r>
            <a:endParaRPr b="0" i="0" sz="1400" u="none" cap="none" strike="noStrike">
              <a:solidFill>
                <a:srgbClr val="000000"/>
              </a:solidFill>
              <a:latin typeface="Arial"/>
              <a:ea typeface="Arial"/>
              <a:cs typeface="Arial"/>
              <a:sym typeface="Arial"/>
            </a:endParaRPr>
          </a:p>
          <a:p>
            <a:pPr indent="-228517" lvl="0" marL="228517" marR="0" rtl="0" algn="l">
              <a:lnSpc>
                <a:spcPct val="80000"/>
              </a:lnSpc>
              <a:spcBef>
                <a:spcPts val="0"/>
              </a:spcBef>
              <a:spcAft>
                <a:spcPts val="0"/>
              </a:spcAft>
              <a:buClr>
                <a:srgbClr val="000000"/>
              </a:buClr>
              <a:buSzPts val="1400"/>
              <a:buFont typeface="Noto Sans Symbols"/>
              <a:buChar char="✔"/>
            </a:pPr>
            <a:r>
              <a:rPr b="1" i="0" lang="en-GB" sz="1400" u="none" cap="none" strike="noStrike">
                <a:solidFill>
                  <a:schemeClr val="lt1"/>
                </a:solidFill>
                <a:latin typeface="Montserrat"/>
                <a:ea typeface="Montserrat"/>
                <a:cs typeface="Montserrat"/>
                <a:sym typeface="Montserrat"/>
              </a:rPr>
              <a:t>Academic</a:t>
            </a:r>
            <a:endParaRPr b="0" i="0" sz="1400" u="none" cap="none" strike="noStrike">
              <a:solidFill>
                <a:srgbClr val="000000"/>
              </a:solidFill>
              <a:latin typeface="Arial"/>
              <a:ea typeface="Arial"/>
              <a:cs typeface="Arial"/>
              <a:sym typeface="Arial"/>
            </a:endParaRPr>
          </a:p>
          <a:p>
            <a:pPr indent="-228517" lvl="0" marL="228517" marR="0" rtl="0" algn="l">
              <a:lnSpc>
                <a:spcPct val="80000"/>
              </a:lnSpc>
              <a:spcBef>
                <a:spcPts val="0"/>
              </a:spcBef>
              <a:spcAft>
                <a:spcPts val="0"/>
              </a:spcAft>
              <a:buClr>
                <a:srgbClr val="000000"/>
              </a:buClr>
              <a:buSzPts val="1400"/>
              <a:buFont typeface="Noto Sans Symbols"/>
              <a:buChar char="✔"/>
            </a:pPr>
            <a:r>
              <a:rPr b="1" i="0" lang="en-GB" sz="1400" u="none" cap="none" strike="noStrike">
                <a:solidFill>
                  <a:schemeClr val="lt1"/>
                </a:solidFill>
                <a:latin typeface="Montserrat"/>
                <a:ea typeface="Montserrat"/>
                <a:cs typeface="Montserrat"/>
                <a:sym typeface="Montserrat"/>
              </a:rPr>
              <a:t> International</a:t>
            </a:r>
            <a:endParaRPr b="0" i="0" sz="1400" u="none" cap="none" strike="noStrike">
              <a:solidFill>
                <a:srgbClr val="000000"/>
              </a:solidFill>
              <a:latin typeface="Arial"/>
              <a:ea typeface="Arial"/>
              <a:cs typeface="Arial"/>
              <a:sym typeface="Arial"/>
            </a:endParaRPr>
          </a:p>
          <a:p>
            <a:pPr indent="-228517" lvl="0" marL="228517" marR="0" rtl="0" algn="l">
              <a:lnSpc>
                <a:spcPct val="80000"/>
              </a:lnSpc>
              <a:spcBef>
                <a:spcPts val="0"/>
              </a:spcBef>
              <a:spcAft>
                <a:spcPts val="0"/>
              </a:spcAft>
              <a:buClr>
                <a:srgbClr val="000000"/>
              </a:buClr>
              <a:buSzPts val="1400"/>
              <a:buFont typeface="Noto Sans Symbols"/>
              <a:buChar char="✔"/>
            </a:pPr>
            <a:r>
              <a:rPr b="1" i="0" lang="en-GB" sz="1400" u="none" cap="none" strike="noStrike">
                <a:solidFill>
                  <a:schemeClr val="lt1"/>
                </a:solidFill>
                <a:latin typeface="Montserrat"/>
                <a:ea typeface="Montserrat"/>
                <a:cs typeface="Montserrat"/>
                <a:sym typeface="Montserrat"/>
              </a:rPr>
              <a:t> Disaster Support</a:t>
            </a:r>
            <a:endParaRPr b="0" i="0" sz="1400" u="none" cap="none" strike="noStrike">
              <a:solidFill>
                <a:srgbClr val="000000"/>
              </a:solidFill>
              <a:latin typeface="Arial"/>
              <a:ea typeface="Arial"/>
              <a:cs typeface="Arial"/>
              <a:sym typeface="Arial"/>
            </a:endParaRPr>
          </a:p>
        </p:txBody>
      </p:sp>
      <p:sp>
        <p:nvSpPr>
          <p:cNvPr id="138" name="Google Shape;138;p26"/>
          <p:cNvSpPr txBox="1"/>
          <p:nvPr/>
        </p:nvSpPr>
        <p:spPr>
          <a:xfrm>
            <a:off x="190460" y="95225"/>
            <a:ext cx="8191561" cy="553955"/>
          </a:xfrm>
          <a:prstGeom prst="rect">
            <a:avLst/>
          </a:prstGeom>
          <a:noFill/>
          <a:ln>
            <a:noFill/>
          </a:ln>
        </p:spPr>
        <p:txBody>
          <a:bodyPr anchorCtr="0" anchor="t" bIns="60925" lIns="121875" spcFirstLastPara="1" rIns="121875" wrap="square" tIns="60925">
            <a:spAutoFit/>
          </a:bodyPr>
          <a:lstStyle/>
          <a:p>
            <a:pPr indent="0" lvl="0" marL="0" marR="0" rtl="0" algn="l">
              <a:lnSpc>
                <a:spcPct val="100000"/>
              </a:lnSpc>
              <a:spcBef>
                <a:spcPts val="0"/>
              </a:spcBef>
              <a:spcAft>
                <a:spcPts val="0"/>
              </a:spcAft>
              <a:buClr>
                <a:srgbClr val="000000"/>
              </a:buClr>
              <a:buSzPts val="2800"/>
              <a:buFont typeface="Arial"/>
              <a:buNone/>
            </a:pPr>
            <a:r>
              <a:rPr b="0" i="0" lang="en-GB" sz="2800" u="none" cap="none" strike="noStrike">
                <a:solidFill>
                  <a:schemeClr val="lt1"/>
                </a:solidFill>
                <a:latin typeface="Montserrat"/>
                <a:ea typeface="Montserrat"/>
                <a:cs typeface="Montserrat"/>
                <a:sym typeface="Montserrat"/>
              </a:rPr>
              <a:t>ISRO EO DATA PROCESSING </a:t>
            </a:r>
            <a:endParaRPr b="0" i="0" sz="1400" u="none" cap="none" strike="noStrike">
              <a:solidFill>
                <a:srgbClr val="000000"/>
              </a:solidFill>
              <a:latin typeface="Arial"/>
              <a:ea typeface="Arial"/>
              <a:cs typeface="Arial"/>
              <a:sym typeface="Arial"/>
            </a:endParaRPr>
          </a:p>
        </p:txBody>
      </p:sp>
      <p:sp>
        <p:nvSpPr>
          <p:cNvPr id="139" name="Google Shape;139;p26"/>
          <p:cNvSpPr txBox="1"/>
          <p:nvPr/>
        </p:nvSpPr>
        <p:spPr>
          <a:xfrm>
            <a:off x="13200791" y="2924945"/>
            <a:ext cx="246205" cy="369289"/>
          </a:xfrm>
          <a:prstGeom prst="rect">
            <a:avLst/>
          </a:prstGeom>
          <a:noFill/>
          <a:ln>
            <a:noFill/>
          </a:ln>
        </p:spPr>
        <p:txBody>
          <a:bodyPr anchorCtr="0" anchor="t" bIns="60925" lIns="121875" spcFirstLastPara="1" rIns="121875" wrap="square" tIns="609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140" name="Google Shape;140;p26"/>
          <p:cNvSpPr/>
          <p:nvPr/>
        </p:nvSpPr>
        <p:spPr>
          <a:xfrm rot="10800000">
            <a:off x="7143758" y="4095758"/>
            <a:ext cx="1333509" cy="357167"/>
          </a:xfrm>
          <a:prstGeom prst="rightArrow">
            <a:avLst>
              <a:gd fmla="val 50000" name="adj1"/>
              <a:gd fmla="val 50000" name="adj2"/>
            </a:avLst>
          </a:prstGeom>
          <a:solidFill>
            <a:srgbClr val="1C8AC8"/>
          </a:solidFill>
          <a:ln>
            <a:noFill/>
          </a:ln>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141" name="Google Shape;141;p26"/>
          <p:cNvSpPr/>
          <p:nvPr/>
        </p:nvSpPr>
        <p:spPr>
          <a:xfrm>
            <a:off x="7620015" y="3905255"/>
            <a:ext cx="1359607" cy="909004"/>
          </a:xfrm>
          <a:prstGeom prst="rect">
            <a:avLst/>
          </a:prstGeom>
          <a:solidFill>
            <a:srgbClr val="9D3F44"/>
          </a:solidFill>
          <a:ln>
            <a:noFill/>
          </a:ln>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lt1"/>
                </a:solidFill>
                <a:latin typeface="Arial"/>
                <a:ea typeface="Arial"/>
                <a:cs typeface="Arial"/>
                <a:sym typeface="Arial"/>
              </a:rPr>
              <a:t>Value Added Products</a:t>
            </a:r>
            <a:endParaRPr b="0" i="0" sz="1600" u="none" cap="none" strike="noStrike">
              <a:solidFill>
                <a:schemeClr val="lt1"/>
              </a:solidFill>
              <a:latin typeface="Arial"/>
              <a:ea typeface="Arial"/>
              <a:cs typeface="Arial"/>
              <a:sym typeface="Arial"/>
            </a:endParaRPr>
          </a:p>
        </p:txBody>
      </p:sp>
      <p:cxnSp>
        <p:nvCxnSpPr>
          <p:cNvPr id="142" name="Google Shape;142;p26"/>
          <p:cNvCxnSpPr/>
          <p:nvPr/>
        </p:nvCxnSpPr>
        <p:spPr>
          <a:xfrm rot="-5400000">
            <a:off x="1946992" y="6257987"/>
            <a:ext cx="276600" cy="190500"/>
          </a:xfrm>
          <a:prstGeom prst="bentConnector3">
            <a:avLst>
              <a:gd fmla="val 49974" name="adj1"/>
            </a:avLst>
          </a:prstGeom>
          <a:noFill/>
          <a:ln cap="flat" cmpd="sng" w="38100">
            <a:solidFill>
              <a:schemeClr val="accent1"/>
            </a:solidFill>
            <a:prstDash val="solid"/>
            <a:round/>
            <a:headEnd len="sm" w="sm" type="none"/>
            <a:tailEnd len="sm" w="sm" type="none"/>
          </a:ln>
        </p:spPr>
      </p:cxnSp>
      <p:sp>
        <p:nvSpPr>
          <p:cNvPr id="143" name="Google Shape;143;p26"/>
          <p:cNvSpPr/>
          <p:nvPr/>
        </p:nvSpPr>
        <p:spPr>
          <a:xfrm>
            <a:off x="1489576" y="6263915"/>
            <a:ext cx="779787" cy="357167"/>
          </a:xfrm>
          <a:custGeom>
            <a:rect b="b" l="l" r="r" t="t"/>
            <a:pathLst>
              <a:path extrusionOk="0" h="2470" w="3898">
                <a:moveTo>
                  <a:pt x="374" y="0"/>
                </a:moveTo>
                <a:lnTo>
                  <a:pt x="374" y="49"/>
                </a:lnTo>
                <a:lnTo>
                  <a:pt x="275" y="49"/>
                </a:lnTo>
                <a:lnTo>
                  <a:pt x="275" y="0"/>
                </a:lnTo>
                <a:lnTo>
                  <a:pt x="268" y="0"/>
                </a:lnTo>
                <a:lnTo>
                  <a:pt x="261" y="0"/>
                </a:lnTo>
                <a:lnTo>
                  <a:pt x="254" y="0"/>
                </a:lnTo>
                <a:lnTo>
                  <a:pt x="247" y="1"/>
                </a:lnTo>
                <a:lnTo>
                  <a:pt x="240" y="2"/>
                </a:lnTo>
                <a:lnTo>
                  <a:pt x="233" y="3"/>
                </a:lnTo>
                <a:lnTo>
                  <a:pt x="232" y="3"/>
                </a:lnTo>
                <a:lnTo>
                  <a:pt x="241" y="52"/>
                </a:lnTo>
                <a:lnTo>
                  <a:pt x="241" y="52"/>
                </a:lnTo>
                <a:lnTo>
                  <a:pt x="246" y="51"/>
                </a:lnTo>
                <a:lnTo>
                  <a:pt x="252" y="50"/>
                </a:lnTo>
                <a:lnTo>
                  <a:pt x="258" y="50"/>
                </a:lnTo>
                <a:lnTo>
                  <a:pt x="263" y="50"/>
                </a:lnTo>
                <a:lnTo>
                  <a:pt x="269" y="49"/>
                </a:lnTo>
                <a:lnTo>
                  <a:pt x="275" y="49"/>
                </a:lnTo>
                <a:lnTo>
                  <a:pt x="374" y="0"/>
                </a:lnTo>
                <a:close/>
                <a:moveTo>
                  <a:pt x="275" y="0"/>
                </a:moveTo>
                <a:lnTo>
                  <a:pt x="374" y="0"/>
                </a:lnTo>
                <a:lnTo>
                  <a:pt x="275" y="0"/>
                </a:lnTo>
                <a:close/>
                <a:moveTo>
                  <a:pt x="180" y="17"/>
                </a:moveTo>
                <a:lnTo>
                  <a:pt x="198" y="63"/>
                </a:lnTo>
                <a:lnTo>
                  <a:pt x="193" y="65"/>
                </a:lnTo>
                <a:lnTo>
                  <a:pt x="188" y="67"/>
                </a:lnTo>
                <a:lnTo>
                  <a:pt x="183" y="69"/>
                </a:lnTo>
                <a:lnTo>
                  <a:pt x="178" y="72"/>
                </a:lnTo>
                <a:lnTo>
                  <a:pt x="173" y="74"/>
                </a:lnTo>
                <a:lnTo>
                  <a:pt x="168" y="77"/>
                </a:lnTo>
                <a:lnTo>
                  <a:pt x="163" y="79"/>
                </a:lnTo>
                <a:lnTo>
                  <a:pt x="158" y="82"/>
                </a:lnTo>
                <a:lnTo>
                  <a:pt x="154" y="85"/>
                </a:lnTo>
                <a:lnTo>
                  <a:pt x="149" y="88"/>
                </a:lnTo>
                <a:lnTo>
                  <a:pt x="145" y="91"/>
                </a:lnTo>
                <a:lnTo>
                  <a:pt x="140" y="94"/>
                </a:lnTo>
                <a:lnTo>
                  <a:pt x="136" y="97"/>
                </a:lnTo>
                <a:lnTo>
                  <a:pt x="132" y="101"/>
                </a:lnTo>
                <a:lnTo>
                  <a:pt x="128" y="104"/>
                </a:lnTo>
                <a:lnTo>
                  <a:pt x="124" y="108"/>
                </a:lnTo>
                <a:lnTo>
                  <a:pt x="122" y="109"/>
                </a:lnTo>
                <a:lnTo>
                  <a:pt x="88" y="74"/>
                </a:lnTo>
                <a:lnTo>
                  <a:pt x="90" y="71"/>
                </a:lnTo>
                <a:lnTo>
                  <a:pt x="95" y="67"/>
                </a:lnTo>
                <a:lnTo>
                  <a:pt x="100" y="63"/>
                </a:lnTo>
                <a:lnTo>
                  <a:pt x="105" y="58"/>
                </a:lnTo>
                <a:lnTo>
                  <a:pt x="111" y="54"/>
                </a:lnTo>
                <a:lnTo>
                  <a:pt x="116" y="51"/>
                </a:lnTo>
                <a:lnTo>
                  <a:pt x="121" y="47"/>
                </a:lnTo>
                <a:lnTo>
                  <a:pt x="127" y="43"/>
                </a:lnTo>
                <a:lnTo>
                  <a:pt x="133" y="40"/>
                </a:lnTo>
                <a:lnTo>
                  <a:pt x="138" y="36"/>
                </a:lnTo>
                <a:lnTo>
                  <a:pt x="144" y="33"/>
                </a:lnTo>
                <a:lnTo>
                  <a:pt x="150" y="30"/>
                </a:lnTo>
                <a:lnTo>
                  <a:pt x="156" y="27"/>
                </a:lnTo>
                <a:lnTo>
                  <a:pt x="162" y="24"/>
                </a:lnTo>
                <a:lnTo>
                  <a:pt x="168" y="21"/>
                </a:lnTo>
                <a:lnTo>
                  <a:pt x="174" y="19"/>
                </a:lnTo>
                <a:lnTo>
                  <a:pt x="180" y="17"/>
                </a:lnTo>
                <a:close/>
                <a:moveTo>
                  <a:pt x="52" y="114"/>
                </a:moveTo>
                <a:lnTo>
                  <a:pt x="92" y="143"/>
                </a:lnTo>
                <a:lnTo>
                  <a:pt x="91" y="144"/>
                </a:lnTo>
                <a:lnTo>
                  <a:pt x="88" y="149"/>
                </a:lnTo>
                <a:lnTo>
                  <a:pt x="85" y="153"/>
                </a:lnTo>
                <a:lnTo>
                  <a:pt x="82" y="158"/>
                </a:lnTo>
                <a:lnTo>
                  <a:pt x="80" y="163"/>
                </a:lnTo>
                <a:lnTo>
                  <a:pt x="77" y="167"/>
                </a:lnTo>
                <a:lnTo>
                  <a:pt x="74" y="172"/>
                </a:lnTo>
                <a:lnTo>
                  <a:pt x="72" y="177"/>
                </a:lnTo>
                <a:lnTo>
                  <a:pt x="70" y="182"/>
                </a:lnTo>
                <a:lnTo>
                  <a:pt x="67" y="187"/>
                </a:lnTo>
                <a:lnTo>
                  <a:pt x="65" y="192"/>
                </a:lnTo>
                <a:lnTo>
                  <a:pt x="63" y="197"/>
                </a:lnTo>
                <a:lnTo>
                  <a:pt x="61" y="203"/>
                </a:lnTo>
                <a:lnTo>
                  <a:pt x="60" y="208"/>
                </a:lnTo>
                <a:lnTo>
                  <a:pt x="58" y="213"/>
                </a:lnTo>
                <a:lnTo>
                  <a:pt x="57" y="218"/>
                </a:lnTo>
                <a:lnTo>
                  <a:pt x="55" y="224"/>
                </a:lnTo>
                <a:lnTo>
                  <a:pt x="56" y="223"/>
                </a:lnTo>
                <a:lnTo>
                  <a:pt x="7" y="213"/>
                </a:lnTo>
                <a:lnTo>
                  <a:pt x="7" y="213"/>
                </a:lnTo>
                <a:lnTo>
                  <a:pt x="9" y="206"/>
                </a:lnTo>
                <a:lnTo>
                  <a:pt x="10" y="199"/>
                </a:lnTo>
                <a:lnTo>
                  <a:pt x="12" y="193"/>
                </a:lnTo>
                <a:lnTo>
                  <a:pt x="15" y="187"/>
                </a:lnTo>
                <a:lnTo>
                  <a:pt x="17" y="180"/>
                </a:lnTo>
                <a:lnTo>
                  <a:pt x="19" y="174"/>
                </a:lnTo>
                <a:lnTo>
                  <a:pt x="22" y="168"/>
                </a:lnTo>
                <a:lnTo>
                  <a:pt x="24" y="162"/>
                </a:lnTo>
                <a:lnTo>
                  <a:pt x="27" y="156"/>
                </a:lnTo>
                <a:lnTo>
                  <a:pt x="30" y="150"/>
                </a:lnTo>
                <a:lnTo>
                  <a:pt x="33" y="144"/>
                </a:lnTo>
                <a:lnTo>
                  <a:pt x="37" y="138"/>
                </a:lnTo>
                <a:lnTo>
                  <a:pt x="40" y="132"/>
                </a:lnTo>
                <a:lnTo>
                  <a:pt x="43" y="127"/>
                </a:lnTo>
                <a:lnTo>
                  <a:pt x="47" y="121"/>
                </a:lnTo>
                <a:lnTo>
                  <a:pt x="51" y="116"/>
                </a:lnTo>
                <a:lnTo>
                  <a:pt x="52" y="114"/>
                </a:lnTo>
                <a:close/>
                <a:moveTo>
                  <a:pt x="0" y="267"/>
                </a:moveTo>
                <a:lnTo>
                  <a:pt x="50" y="268"/>
                </a:lnTo>
                <a:lnTo>
                  <a:pt x="50" y="269"/>
                </a:lnTo>
                <a:lnTo>
                  <a:pt x="50" y="275"/>
                </a:lnTo>
                <a:lnTo>
                  <a:pt x="50" y="367"/>
                </a:lnTo>
                <a:lnTo>
                  <a:pt x="0" y="367"/>
                </a:lnTo>
                <a:lnTo>
                  <a:pt x="0" y="275"/>
                </a:lnTo>
                <a:lnTo>
                  <a:pt x="0" y="268"/>
                </a:lnTo>
                <a:lnTo>
                  <a:pt x="0" y="267"/>
                </a:lnTo>
                <a:close/>
                <a:moveTo>
                  <a:pt x="0" y="416"/>
                </a:moveTo>
                <a:lnTo>
                  <a:pt x="50" y="416"/>
                </a:lnTo>
                <a:lnTo>
                  <a:pt x="50" y="516"/>
                </a:lnTo>
                <a:lnTo>
                  <a:pt x="0" y="516"/>
                </a:lnTo>
                <a:lnTo>
                  <a:pt x="0" y="416"/>
                </a:lnTo>
                <a:close/>
                <a:moveTo>
                  <a:pt x="0" y="565"/>
                </a:moveTo>
                <a:lnTo>
                  <a:pt x="50" y="565"/>
                </a:lnTo>
                <a:lnTo>
                  <a:pt x="50" y="664"/>
                </a:lnTo>
                <a:lnTo>
                  <a:pt x="0" y="664"/>
                </a:lnTo>
                <a:lnTo>
                  <a:pt x="0" y="565"/>
                </a:lnTo>
                <a:close/>
                <a:moveTo>
                  <a:pt x="0" y="714"/>
                </a:moveTo>
                <a:lnTo>
                  <a:pt x="50" y="714"/>
                </a:lnTo>
                <a:lnTo>
                  <a:pt x="50" y="813"/>
                </a:lnTo>
                <a:lnTo>
                  <a:pt x="0" y="813"/>
                </a:lnTo>
                <a:lnTo>
                  <a:pt x="0" y="714"/>
                </a:lnTo>
                <a:close/>
                <a:moveTo>
                  <a:pt x="0" y="863"/>
                </a:moveTo>
                <a:lnTo>
                  <a:pt x="50" y="863"/>
                </a:lnTo>
                <a:lnTo>
                  <a:pt x="50" y="962"/>
                </a:lnTo>
                <a:lnTo>
                  <a:pt x="0" y="962"/>
                </a:lnTo>
                <a:lnTo>
                  <a:pt x="0" y="863"/>
                </a:lnTo>
                <a:close/>
                <a:moveTo>
                  <a:pt x="0" y="1012"/>
                </a:moveTo>
                <a:lnTo>
                  <a:pt x="50" y="1012"/>
                </a:lnTo>
                <a:lnTo>
                  <a:pt x="50" y="1111"/>
                </a:lnTo>
                <a:lnTo>
                  <a:pt x="0" y="1111"/>
                </a:lnTo>
                <a:lnTo>
                  <a:pt x="0" y="1012"/>
                </a:lnTo>
                <a:close/>
                <a:moveTo>
                  <a:pt x="0" y="1161"/>
                </a:moveTo>
                <a:lnTo>
                  <a:pt x="50" y="1161"/>
                </a:lnTo>
                <a:lnTo>
                  <a:pt x="50" y="1260"/>
                </a:lnTo>
                <a:lnTo>
                  <a:pt x="0" y="1260"/>
                </a:lnTo>
                <a:lnTo>
                  <a:pt x="0" y="1161"/>
                </a:lnTo>
                <a:close/>
                <a:moveTo>
                  <a:pt x="0" y="1310"/>
                </a:moveTo>
                <a:lnTo>
                  <a:pt x="50" y="1310"/>
                </a:lnTo>
                <a:lnTo>
                  <a:pt x="50" y="1409"/>
                </a:lnTo>
                <a:lnTo>
                  <a:pt x="0" y="1409"/>
                </a:lnTo>
                <a:lnTo>
                  <a:pt x="0" y="1310"/>
                </a:lnTo>
                <a:close/>
                <a:moveTo>
                  <a:pt x="0" y="1458"/>
                </a:moveTo>
                <a:lnTo>
                  <a:pt x="50" y="1458"/>
                </a:lnTo>
                <a:lnTo>
                  <a:pt x="50" y="1558"/>
                </a:lnTo>
                <a:lnTo>
                  <a:pt x="0" y="1558"/>
                </a:lnTo>
                <a:lnTo>
                  <a:pt x="0" y="1458"/>
                </a:lnTo>
                <a:close/>
                <a:moveTo>
                  <a:pt x="0" y="1607"/>
                </a:moveTo>
                <a:lnTo>
                  <a:pt x="50" y="1607"/>
                </a:lnTo>
                <a:lnTo>
                  <a:pt x="50" y="1707"/>
                </a:lnTo>
                <a:lnTo>
                  <a:pt x="0" y="1707"/>
                </a:lnTo>
                <a:lnTo>
                  <a:pt x="0" y="1607"/>
                </a:lnTo>
                <a:close/>
                <a:moveTo>
                  <a:pt x="0" y="1757"/>
                </a:moveTo>
                <a:lnTo>
                  <a:pt x="50" y="1755"/>
                </a:lnTo>
                <a:lnTo>
                  <a:pt x="50" y="1756"/>
                </a:lnTo>
                <a:lnTo>
                  <a:pt x="50" y="1762"/>
                </a:lnTo>
                <a:lnTo>
                  <a:pt x="51" y="1767"/>
                </a:lnTo>
                <a:lnTo>
                  <a:pt x="51" y="1773"/>
                </a:lnTo>
                <a:lnTo>
                  <a:pt x="52" y="1779"/>
                </a:lnTo>
                <a:lnTo>
                  <a:pt x="53" y="1784"/>
                </a:lnTo>
                <a:lnTo>
                  <a:pt x="54" y="1790"/>
                </a:lnTo>
                <a:lnTo>
                  <a:pt x="55" y="1795"/>
                </a:lnTo>
                <a:lnTo>
                  <a:pt x="57" y="1800"/>
                </a:lnTo>
                <a:lnTo>
                  <a:pt x="58" y="1806"/>
                </a:lnTo>
                <a:lnTo>
                  <a:pt x="60" y="1811"/>
                </a:lnTo>
                <a:lnTo>
                  <a:pt x="61" y="1816"/>
                </a:lnTo>
                <a:lnTo>
                  <a:pt x="63" y="1822"/>
                </a:lnTo>
                <a:lnTo>
                  <a:pt x="65" y="1827"/>
                </a:lnTo>
                <a:lnTo>
                  <a:pt x="67" y="1832"/>
                </a:lnTo>
                <a:lnTo>
                  <a:pt x="70" y="1837"/>
                </a:lnTo>
                <a:lnTo>
                  <a:pt x="72" y="1841"/>
                </a:lnTo>
                <a:lnTo>
                  <a:pt x="27" y="1863"/>
                </a:lnTo>
                <a:lnTo>
                  <a:pt x="24" y="1857"/>
                </a:lnTo>
                <a:lnTo>
                  <a:pt x="22" y="1851"/>
                </a:lnTo>
                <a:lnTo>
                  <a:pt x="19" y="1845"/>
                </a:lnTo>
                <a:lnTo>
                  <a:pt x="17" y="1839"/>
                </a:lnTo>
                <a:lnTo>
                  <a:pt x="15" y="1832"/>
                </a:lnTo>
                <a:lnTo>
                  <a:pt x="12" y="1826"/>
                </a:lnTo>
                <a:lnTo>
                  <a:pt x="10" y="1819"/>
                </a:lnTo>
                <a:lnTo>
                  <a:pt x="9" y="1813"/>
                </a:lnTo>
                <a:lnTo>
                  <a:pt x="7" y="1806"/>
                </a:lnTo>
                <a:lnTo>
                  <a:pt x="6" y="1800"/>
                </a:lnTo>
                <a:lnTo>
                  <a:pt x="4" y="1793"/>
                </a:lnTo>
                <a:lnTo>
                  <a:pt x="3" y="1786"/>
                </a:lnTo>
                <a:lnTo>
                  <a:pt x="2" y="1779"/>
                </a:lnTo>
                <a:lnTo>
                  <a:pt x="1" y="1772"/>
                </a:lnTo>
                <a:lnTo>
                  <a:pt x="1" y="1765"/>
                </a:lnTo>
                <a:lnTo>
                  <a:pt x="0" y="1758"/>
                </a:lnTo>
                <a:lnTo>
                  <a:pt x="0" y="1757"/>
                </a:lnTo>
                <a:close/>
                <a:moveTo>
                  <a:pt x="55" y="1909"/>
                </a:moveTo>
                <a:lnTo>
                  <a:pt x="94" y="1879"/>
                </a:lnTo>
                <a:lnTo>
                  <a:pt x="98" y="1883"/>
                </a:lnTo>
                <a:lnTo>
                  <a:pt x="101" y="1887"/>
                </a:lnTo>
                <a:lnTo>
                  <a:pt x="105" y="1892"/>
                </a:lnTo>
                <a:lnTo>
                  <a:pt x="108" y="1896"/>
                </a:lnTo>
                <a:lnTo>
                  <a:pt x="112" y="1900"/>
                </a:lnTo>
                <a:lnTo>
                  <a:pt x="116" y="1903"/>
                </a:lnTo>
                <a:lnTo>
                  <a:pt x="120" y="1907"/>
                </a:lnTo>
                <a:lnTo>
                  <a:pt x="124" y="1911"/>
                </a:lnTo>
                <a:lnTo>
                  <a:pt x="128" y="1915"/>
                </a:lnTo>
                <a:lnTo>
                  <a:pt x="132" y="1918"/>
                </a:lnTo>
                <a:lnTo>
                  <a:pt x="136" y="1921"/>
                </a:lnTo>
                <a:lnTo>
                  <a:pt x="140" y="1925"/>
                </a:lnTo>
                <a:lnTo>
                  <a:pt x="145" y="1928"/>
                </a:lnTo>
                <a:lnTo>
                  <a:pt x="149" y="1931"/>
                </a:lnTo>
                <a:lnTo>
                  <a:pt x="154" y="1934"/>
                </a:lnTo>
                <a:lnTo>
                  <a:pt x="158" y="1937"/>
                </a:lnTo>
                <a:lnTo>
                  <a:pt x="161" y="1938"/>
                </a:lnTo>
                <a:lnTo>
                  <a:pt x="136" y="1981"/>
                </a:lnTo>
                <a:lnTo>
                  <a:pt x="133" y="1979"/>
                </a:lnTo>
                <a:lnTo>
                  <a:pt x="127" y="1976"/>
                </a:lnTo>
                <a:lnTo>
                  <a:pt x="121" y="1972"/>
                </a:lnTo>
                <a:lnTo>
                  <a:pt x="116" y="1968"/>
                </a:lnTo>
                <a:lnTo>
                  <a:pt x="111" y="1964"/>
                </a:lnTo>
                <a:lnTo>
                  <a:pt x="105" y="1960"/>
                </a:lnTo>
                <a:lnTo>
                  <a:pt x="100" y="1956"/>
                </a:lnTo>
                <a:lnTo>
                  <a:pt x="95" y="1952"/>
                </a:lnTo>
                <a:lnTo>
                  <a:pt x="90" y="1948"/>
                </a:lnTo>
                <a:lnTo>
                  <a:pt x="85" y="1943"/>
                </a:lnTo>
                <a:lnTo>
                  <a:pt x="81" y="1939"/>
                </a:lnTo>
                <a:lnTo>
                  <a:pt x="76" y="1934"/>
                </a:lnTo>
                <a:lnTo>
                  <a:pt x="72" y="1929"/>
                </a:lnTo>
                <a:lnTo>
                  <a:pt x="67" y="1924"/>
                </a:lnTo>
                <a:lnTo>
                  <a:pt x="63" y="1919"/>
                </a:lnTo>
                <a:lnTo>
                  <a:pt x="59" y="1914"/>
                </a:lnTo>
                <a:lnTo>
                  <a:pt x="55" y="1909"/>
                </a:lnTo>
                <a:close/>
                <a:moveTo>
                  <a:pt x="185" y="2004"/>
                </a:moveTo>
                <a:lnTo>
                  <a:pt x="201" y="1957"/>
                </a:lnTo>
                <a:lnTo>
                  <a:pt x="203" y="1958"/>
                </a:lnTo>
                <a:lnTo>
                  <a:pt x="208" y="1960"/>
                </a:lnTo>
                <a:lnTo>
                  <a:pt x="214" y="1961"/>
                </a:lnTo>
                <a:lnTo>
                  <a:pt x="219" y="1963"/>
                </a:lnTo>
                <a:lnTo>
                  <a:pt x="224" y="1964"/>
                </a:lnTo>
                <a:lnTo>
                  <a:pt x="230" y="1965"/>
                </a:lnTo>
                <a:lnTo>
                  <a:pt x="235" y="1966"/>
                </a:lnTo>
                <a:lnTo>
                  <a:pt x="241" y="1967"/>
                </a:lnTo>
                <a:lnTo>
                  <a:pt x="246" y="1968"/>
                </a:lnTo>
                <a:lnTo>
                  <a:pt x="252" y="1968"/>
                </a:lnTo>
                <a:lnTo>
                  <a:pt x="258" y="1969"/>
                </a:lnTo>
                <a:lnTo>
                  <a:pt x="263" y="1969"/>
                </a:lnTo>
                <a:lnTo>
                  <a:pt x="269" y="1970"/>
                </a:lnTo>
                <a:lnTo>
                  <a:pt x="275" y="1970"/>
                </a:lnTo>
                <a:lnTo>
                  <a:pt x="291" y="1970"/>
                </a:lnTo>
                <a:lnTo>
                  <a:pt x="291" y="2019"/>
                </a:lnTo>
                <a:lnTo>
                  <a:pt x="275" y="2019"/>
                </a:lnTo>
                <a:lnTo>
                  <a:pt x="268" y="2019"/>
                </a:lnTo>
                <a:lnTo>
                  <a:pt x="261" y="2019"/>
                </a:lnTo>
                <a:lnTo>
                  <a:pt x="254" y="2018"/>
                </a:lnTo>
                <a:lnTo>
                  <a:pt x="247" y="2018"/>
                </a:lnTo>
                <a:lnTo>
                  <a:pt x="240" y="2017"/>
                </a:lnTo>
                <a:lnTo>
                  <a:pt x="233" y="2016"/>
                </a:lnTo>
                <a:lnTo>
                  <a:pt x="226" y="2015"/>
                </a:lnTo>
                <a:lnTo>
                  <a:pt x="220" y="2014"/>
                </a:lnTo>
                <a:lnTo>
                  <a:pt x="213" y="2012"/>
                </a:lnTo>
                <a:lnTo>
                  <a:pt x="206" y="2011"/>
                </a:lnTo>
                <a:lnTo>
                  <a:pt x="200" y="2009"/>
                </a:lnTo>
                <a:lnTo>
                  <a:pt x="193" y="2007"/>
                </a:lnTo>
                <a:lnTo>
                  <a:pt x="187" y="2005"/>
                </a:lnTo>
                <a:lnTo>
                  <a:pt x="185" y="2004"/>
                </a:lnTo>
                <a:close/>
                <a:moveTo>
                  <a:pt x="341" y="2019"/>
                </a:moveTo>
                <a:lnTo>
                  <a:pt x="341" y="1970"/>
                </a:lnTo>
                <a:lnTo>
                  <a:pt x="440" y="1970"/>
                </a:lnTo>
                <a:lnTo>
                  <a:pt x="440" y="2019"/>
                </a:lnTo>
                <a:lnTo>
                  <a:pt x="341" y="2019"/>
                </a:lnTo>
                <a:close/>
                <a:moveTo>
                  <a:pt x="490" y="2019"/>
                </a:moveTo>
                <a:lnTo>
                  <a:pt x="490" y="1970"/>
                </a:lnTo>
                <a:lnTo>
                  <a:pt x="589" y="1970"/>
                </a:lnTo>
                <a:lnTo>
                  <a:pt x="589" y="2019"/>
                </a:lnTo>
                <a:lnTo>
                  <a:pt x="490" y="2019"/>
                </a:lnTo>
                <a:close/>
                <a:moveTo>
                  <a:pt x="638" y="2019"/>
                </a:moveTo>
                <a:lnTo>
                  <a:pt x="638" y="1970"/>
                </a:lnTo>
                <a:lnTo>
                  <a:pt x="738" y="1970"/>
                </a:lnTo>
                <a:lnTo>
                  <a:pt x="738" y="2019"/>
                </a:lnTo>
                <a:lnTo>
                  <a:pt x="638" y="2019"/>
                </a:lnTo>
                <a:close/>
                <a:moveTo>
                  <a:pt x="787" y="2019"/>
                </a:moveTo>
                <a:lnTo>
                  <a:pt x="787" y="1970"/>
                </a:lnTo>
                <a:lnTo>
                  <a:pt x="887" y="1970"/>
                </a:lnTo>
                <a:lnTo>
                  <a:pt x="887" y="2019"/>
                </a:lnTo>
                <a:lnTo>
                  <a:pt x="787" y="2019"/>
                </a:lnTo>
                <a:close/>
                <a:moveTo>
                  <a:pt x="936" y="2019"/>
                </a:moveTo>
                <a:lnTo>
                  <a:pt x="936" y="1970"/>
                </a:lnTo>
                <a:lnTo>
                  <a:pt x="1036" y="1970"/>
                </a:lnTo>
                <a:lnTo>
                  <a:pt x="1036" y="2019"/>
                </a:lnTo>
                <a:lnTo>
                  <a:pt x="936" y="2019"/>
                </a:lnTo>
                <a:close/>
                <a:moveTo>
                  <a:pt x="1086" y="2019"/>
                </a:moveTo>
                <a:lnTo>
                  <a:pt x="1086" y="1970"/>
                </a:lnTo>
                <a:lnTo>
                  <a:pt x="1185" y="1970"/>
                </a:lnTo>
                <a:lnTo>
                  <a:pt x="1185" y="2019"/>
                </a:lnTo>
                <a:lnTo>
                  <a:pt x="1086" y="2019"/>
                </a:lnTo>
                <a:close/>
                <a:moveTo>
                  <a:pt x="1235" y="2019"/>
                </a:moveTo>
                <a:lnTo>
                  <a:pt x="1235" y="1970"/>
                </a:lnTo>
                <a:lnTo>
                  <a:pt x="1334" y="1970"/>
                </a:lnTo>
                <a:lnTo>
                  <a:pt x="1334" y="2019"/>
                </a:lnTo>
                <a:lnTo>
                  <a:pt x="1235" y="2019"/>
                </a:lnTo>
                <a:close/>
                <a:moveTo>
                  <a:pt x="1384" y="2019"/>
                </a:moveTo>
                <a:lnTo>
                  <a:pt x="1384" y="1970"/>
                </a:lnTo>
                <a:lnTo>
                  <a:pt x="1483" y="1970"/>
                </a:lnTo>
                <a:lnTo>
                  <a:pt x="1483" y="2019"/>
                </a:lnTo>
                <a:lnTo>
                  <a:pt x="1384" y="2019"/>
                </a:lnTo>
                <a:close/>
                <a:moveTo>
                  <a:pt x="1533" y="2019"/>
                </a:moveTo>
                <a:lnTo>
                  <a:pt x="1533" y="1970"/>
                </a:lnTo>
                <a:lnTo>
                  <a:pt x="1632" y="1970"/>
                </a:lnTo>
                <a:lnTo>
                  <a:pt x="1632" y="2019"/>
                </a:lnTo>
                <a:lnTo>
                  <a:pt x="1533" y="2019"/>
                </a:lnTo>
                <a:close/>
                <a:moveTo>
                  <a:pt x="1682" y="2019"/>
                </a:moveTo>
                <a:lnTo>
                  <a:pt x="1682" y="1970"/>
                </a:lnTo>
                <a:lnTo>
                  <a:pt x="1781" y="1970"/>
                </a:lnTo>
                <a:lnTo>
                  <a:pt x="1781" y="2019"/>
                </a:lnTo>
                <a:lnTo>
                  <a:pt x="1682" y="2019"/>
                </a:lnTo>
                <a:close/>
                <a:moveTo>
                  <a:pt x="1830" y="2019"/>
                </a:moveTo>
                <a:lnTo>
                  <a:pt x="1830" y="1970"/>
                </a:lnTo>
                <a:lnTo>
                  <a:pt x="1930" y="1970"/>
                </a:lnTo>
                <a:lnTo>
                  <a:pt x="1930" y="2019"/>
                </a:lnTo>
                <a:lnTo>
                  <a:pt x="1830" y="2019"/>
                </a:lnTo>
                <a:close/>
                <a:moveTo>
                  <a:pt x="1979" y="2019"/>
                </a:moveTo>
                <a:lnTo>
                  <a:pt x="1979" y="1970"/>
                </a:lnTo>
                <a:lnTo>
                  <a:pt x="2079" y="1970"/>
                </a:lnTo>
                <a:lnTo>
                  <a:pt x="2079" y="2019"/>
                </a:lnTo>
                <a:lnTo>
                  <a:pt x="1979" y="2019"/>
                </a:lnTo>
                <a:close/>
                <a:moveTo>
                  <a:pt x="2128" y="2019"/>
                </a:moveTo>
                <a:lnTo>
                  <a:pt x="2128" y="1970"/>
                </a:lnTo>
                <a:lnTo>
                  <a:pt x="2227" y="1970"/>
                </a:lnTo>
                <a:lnTo>
                  <a:pt x="2227" y="2019"/>
                </a:lnTo>
                <a:lnTo>
                  <a:pt x="2128" y="2019"/>
                </a:lnTo>
                <a:close/>
                <a:moveTo>
                  <a:pt x="2277" y="2019"/>
                </a:moveTo>
                <a:lnTo>
                  <a:pt x="2277" y="1970"/>
                </a:lnTo>
                <a:lnTo>
                  <a:pt x="2376" y="1970"/>
                </a:lnTo>
                <a:lnTo>
                  <a:pt x="2376" y="2019"/>
                </a:lnTo>
                <a:lnTo>
                  <a:pt x="2277" y="2019"/>
                </a:lnTo>
                <a:close/>
                <a:moveTo>
                  <a:pt x="2426" y="2019"/>
                </a:moveTo>
                <a:lnTo>
                  <a:pt x="2426" y="1970"/>
                </a:lnTo>
                <a:lnTo>
                  <a:pt x="2525" y="1970"/>
                </a:lnTo>
                <a:lnTo>
                  <a:pt x="2525" y="2019"/>
                </a:lnTo>
                <a:lnTo>
                  <a:pt x="2426" y="2019"/>
                </a:lnTo>
                <a:close/>
                <a:moveTo>
                  <a:pt x="2575" y="2019"/>
                </a:moveTo>
                <a:lnTo>
                  <a:pt x="2575" y="1970"/>
                </a:lnTo>
                <a:lnTo>
                  <a:pt x="2674" y="1970"/>
                </a:lnTo>
                <a:lnTo>
                  <a:pt x="2674" y="2019"/>
                </a:lnTo>
                <a:lnTo>
                  <a:pt x="2575" y="2019"/>
                </a:lnTo>
                <a:close/>
                <a:moveTo>
                  <a:pt x="2724" y="2019"/>
                </a:moveTo>
                <a:lnTo>
                  <a:pt x="2724" y="1970"/>
                </a:lnTo>
                <a:lnTo>
                  <a:pt x="2758" y="1970"/>
                </a:lnTo>
                <a:lnTo>
                  <a:pt x="2778" y="1970"/>
                </a:lnTo>
                <a:lnTo>
                  <a:pt x="2782" y="1990"/>
                </a:lnTo>
                <a:lnTo>
                  <a:pt x="2785" y="2001"/>
                </a:lnTo>
                <a:lnTo>
                  <a:pt x="2787" y="2012"/>
                </a:lnTo>
                <a:lnTo>
                  <a:pt x="2790" y="2024"/>
                </a:lnTo>
                <a:lnTo>
                  <a:pt x="2794" y="2035"/>
                </a:lnTo>
                <a:lnTo>
                  <a:pt x="2797" y="2046"/>
                </a:lnTo>
                <a:lnTo>
                  <a:pt x="2798" y="2049"/>
                </a:lnTo>
                <a:lnTo>
                  <a:pt x="2751" y="2065"/>
                </a:lnTo>
                <a:lnTo>
                  <a:pt x="2750" y="2061"/>
                </a:lnTo>
                <a:lnTo>
                  <a:pt x="2746" y="2049"/>
                </a:lnTo>
                <a:lnTo>
                  <a:pt x="2742" y="2037"/>
                </a:lnTo>
                <a:lnTo>
                  <a:pt x="2739" y="2024"/>
                </a:lnTo>
                <a:lnTo>
                  <a:pt x="2738" y="2019"/>
                </a:lnTo>
                <a:lnTo>
                  <a:pt x="2724" y="2019"/>
                </a:lnTo>
                <a:close/>
                <a:moveTo>
                  <a:pt x="2769" y="2114"/>
                </a:moveTo>
                <a:lnTo>
                  <a:pt x="2815" y="2094"/>
                </a:lnTo>
                <a:lnTo>
                  <a:pt x="2817" y="2100"/>
                </a:lnTo>
                <a:lnTo>
                  <a:pt x="2822" y="2110"/>
                </a:lnTo>
                <a:lnTo>
                  <a:pt x="2827" y="2121"/>
                </a:lnTo>
                <a:lnTo>
                  <a:pt x="2832" y="2131"/>
                </a:lnTo>
                <a:lnTo>
                  <a:pt x="2838" y="2141"/>
                </a:lnTo>
                <a:lnTo>
                  <a:pt x="2843" y="2151"/>
                </a:lnTo>
                <a:lnTo>
                  <a:pt x="2849" y="2161"/>
                </a:lnTo>
                <a:lnTo>
                  <a:pt x="2855" y="2170"/>
                </a:lnTo>
                <a:lnTo>
                  <a:pt x="2860" y="2177"/>
                </a:lnTo>
                <a:lnTo>
                  <a:pt x="2818" y="2205"/>
                </a:lnTo>
                <a:lnTo>
                  <a:pt x="2813" y="2197"/>
                </a:lnTo>
                <a:lnTo>
                  <a:pt x="2807" y="2186"/>
                </a:lnTo>
                <a:lnTo>
                  <a:pt x="2800" y="2176"/>
                </a:lnTo>
                <a:lnTo>
                  <a:pt x="2794" y="2165"/>
                </a:lnTo>
                <a:lnTo>
                  <a:pt x="2788" y="2154"/>
                </a:lnTo>
                <a:lnTo>
                  <a:pt x="2783" y="2143"/>
                </a:lnTo>
                <a:lnTo>
                  <a:pt x="2777" y="2131"/>
                </a:lnTo>
                <a:lnTo>
                  <a:pt x="2772" y="2120"/>
                </a:lnTo>
                <a:lnTo>
                  <a:pt x="2769" y="2114"/>
                </a:lnTo>
                <a:close/>
                <a:moveTo>
                  <a:pt x="2848" y="2247"/>
                </a:moveTo>
                <a:lnTo>
                  <a:pt x="2887" y="2216"/>
                </a:lnTo>
                <a:lnTo>
                  <a:pt x="2888" y="2216"/>
                </a:lnTo>
                <a:lnTo>
                  <a:pt x="2895" y="2225"/>
                </a:lnTo>
                <a:lnTo>
                  <a:pt x="2902" y="2234"/>
                </a:lnTo>
                <a:lnTo>
                  <a:pt x="2910" y="2242"/>
                </a:lnTo>
                <a:lnTo>
                  <a:pt x="2917" y="2251"/>
                </a:lnTo>
                <a:lnTo>
                  <a:pt x="2925" y="2259"/>
                </a:lnTo>
                <a:lnTo>
                  <a:pt x="2933" y="2267"/>
                </a:lnTo>
                <a:lnTo>
                  <a:pt x="2941" y="2275"/>
                </a:lnTo>
                <a:lnTo>
                  <a:pt x="2950" y="2282"/>
                </a:lnTo>
                <a:lnTo>
                  <a:pt x="2952" y="2284"/>
                </a:lnTo>
                <a:lnTo>
                  <a:pt x="2920" y="2322"/>
                </a:lnTo>
                <a:lnTo>
                  <a:pt x="2917" y="2319"/>
                </a:lnTo>
                <a:lnTo>
                  <a:pt x="2907" y="2311"/>
                </a:lnTo>
                <a:lnTo>
                  <a:pt x="2899" y="2302"/>
                </a:lnTo>
                <a:lnTo>
                  <a:pt x="2890" y="2294"/>
                </a:lnTo>
                <a:lnTo>
                  <a:pt x="2881" y="2285"/>
                </a:lnTo>
                <a:lnTo>
                  <a:pt x="2873" y="2276"/>
                </a:lnTo>
                <a:lnTo>
                  <a:pt x="2865" y="2266"/>
                </a:lnTo>
                <a:lnTo>
                  <a:pt x="2857" y="2257"/>
                </a:lnTo>
                <a:lnTo>
                  <a:pt x="2849" y="2247"/>
                </a:lnTo>
                <a:lnTo>
                  <a:pt x="2848" y="2247"/>
                </a:lnTo>
                <a:close/>
                <a:moveTo>
                  <a:pt x="2960" y="2355"/>
                </a:moveTo>
                <a:lnTo>
                  <a:pt x="2989" y="2314"/>
                </a:lnTo>
                <a:lnTo>
                  <a:pt x="2994" y="2318"/>
                </a:lnTo>
                <a:lnTo>
                  <a:pt x="3004" y="2325"/>
                </a:lnTo>
                <a:lnTo>
                  <a:pt x="3013" y="2331"/>
                </a:lnTo>
                <a:lnTo>
                  <a:pt x="3023" y="2337"/>
                </a:lnTo>
                <a:lnTo>
                  <a:pt x="3033" y="2343"/>
                </a:lnTo>
                <a:lnTo>
                  <a:pt x="3042" y="2349"/>
                </a:lnTo>
                <a:lnTo>
                  <a:pt x="3052" y="2354"/>
                </a:lnTo>
                <a:lnTo>
                  <a:pt x="3062" y="2360"/>
                </a:lnTo>
                <a:lnTo>
                  <a:pt x="3071" y="2364"/>
                </a:lnTo>
                <a:lnTo>
                  <a:pt x="3049" y="2409"/>
                </a:lnTo>
                <a:lnTo>
                  <a:pt x="3039" y="2404"/>
                </a:lnTo>
                <a:lnTo>
                  <a:pt x="3029" y="2398"/>
                </a:lnTo>
                <a:lnTo>
                  <a:pt x="3018" y="2392"/>
                </a:lnTo>
                <a:lnTo>
                  <a:pt x="3007" y="2386"/>
                </a:lnTo>
                <a:lnTo>
                  <a:pt x="2995" y="2379"/>
                </a:lnTo>
                <a:lnTo>
                  <a:pt x="2985" y="2372"/>
                </a:lnTo>
                <a:lnTo>
                  <a:pt x="2975" y="2365"/>
                </a:lnTo>
                <a:lnTo>
                  <a:pt x="2965" y="2358"/>
                </a:lnTo>
                <a:lnTo>
                  <a:pt x="2960" y="2355"/>
                </a:lnTo>
                <a:close/>
                <a:moveTo>
                  <a:pt x="3096" y="2430"/>
                </a:moveTo>
                <a:lnTo>
                  <a:pt x="3114" y="2383"/>
                </a:lnTo>
                <a:lnTo>
                  <a:pt x="3115" y="2384"/>
                </a:lnTo>
                <a:lnTo>
                  <a:pt x="3125" y="2388"/>
                </a:lnTo>
                <a:lnTo>
                  <a:pt x="3136" y="2391"/>
                </a:lnTo>
                <a:lnTo>
                  <a:pt x="3147" y="2395"/>
                </a:lnTo>
                <a:lnTo>
                  <a:pt x="3158" y="2399"/>
                </a:lnTo>
                <a:lnTo>
                  <a:pt x="3169" y="2402"/>
                </a:lnTo>
                <a:lnTo>
                  <a:pt x="3181" y="2405"/>
                </a:lnTo>
                <a:lnTo>
                  <a:pt x="3192" y="2407"/>
                </a:lnTo>
                <a:lnTo>
                  <a:pt x="3204" y="2410"/>
                </a:lnTo>
                <a:lnTo>
                  <a:pt x="3205" y="2410"/>
                </a:lnTo>
                <a:lnTo>
                  <a:pt x="3196" y="2459"/>
                </a:lnTo>
                <a:lnTo>
                  <a:pt x="3194" y="2458"/>
                </a:lnTo>
                <a:lnTo>
                  <a:pt x="3181" y="2456"/>
                </a:lnTo>
                <a:lnTo>
                  <a:pt x="3169" y="2453"/>
                </a:lnTo>
                <a:lnTo>
                  <a:pt x="3156" y="2450"/>
                </a:lnTo>
                <a:lnTo>
                  <a:pt x="3144" y="2446"/>
                </a:lnTo>
                <a:lnTo>
                  <a:pt x="3132" y="2442"/>
                </a:lnTo>
                <a:lnTo>
                  <a:pt x="3120" y="2438"/>
                </a:lnTo>
                <a:lnTo>
                  <a:pt x="3108" y="2434"/>
                </a:lnTo>
                <a:lnTo>
                  <a:pt x="3096" y="2430"/>
                </a:lnTo>
                <a:lnTo>
                  <a:pt x="3096" y="2430"/>
                </a:lnTo>
                <a:close/>
                <a:moveTo>
                  <a:pt x="3247" y="2467"/>
                </a:moveTo>
                <a:lnTo>
                  <a:pt x="3252" y="2417"/>
                </a:lnTo>
                <a:lnTo>
                  <a:pt x="3262" y="2418"/>
                </a:lnTo>
                <a:lnTo>
                  <a:pt x="3274" y="2419"/>
                </a:lnTo>
                <a:lnTo>
                  <a:pt x="3286" y="2420"/>
                </a:lnTo>
                <a:lnTo>
                  <a:pt x="3298" y="2420"/>
                </a:lnTo>
                <a:lnTo>
                  <a:pt x="3311" y="2420"/>
                </a:lnTo>
                <a:lnTo>
                  <a:pt x="3318" y="2420"/>
                </a:lnTo>
                <a:lnTo>
                  <a:pt x="3325" y="2420"/>
                </a:lnTo>
                <a:lnTo>
                  <a:pt x="3331" y="2420"/>
                </a:lnTo>
                <a:lnTo>
                  <a:pt x="3338" y="2420"/>
                </a:lnTo>
                <a:lnTo>
                  <a:pt x="3345" y="2419"/>
                </a:lnTo>
                <a:lnTo>
                  <a:pt x="3347" y="2419"/>
                </a:lnTo>
                <a:lnTo>
                  <a:pt x="3350" y="2469"/>
                </a:lnTo>
                <a:lnTo>
                  <a:pt x="3348" y="2469"/>
                </a:lnTo>
                <a:lnTo>
                  <a:pt x="3341" y="2469"/>
                </a:lnTo>
                <a:lnTo>
                  <a:pt x="3333" y="2470"/>
                </a:lnTo>
                <a:lnTo>
                  <a:pt x="3326" y="2470"/>
                </a:lnTo>
                <a:lnTo>
                  <a:pt x="3318" y="2470"/>
                </a:lnTo>
                <a:lnTo>
                  <a:pt x="3311" y="2470"/>
                </a:lnTo>
                <a:lnTo>
                  <a:pt x="3297" y="2470"/>
                </a:lnTo>
                <a:lnTo>
                  <a:pt x="3284" y="2469"/>
                </a:lnTo>
                <a:lnTo>
                  <a:pt x="3271" y="2469"/>
                </a:lnTo>
                <a:lnTo>
                  <a:pt x="3258" y="2468"/>
                </a:lnTo>
                <a:lnTo>
                  <a:pt x="3247" y="2467"/>
                </a:lnTo>
                <a:close/>
                <a:moveTo>
                  <a:pt x="3402" y="2463"/>
                </a:moveTo>
                <a:lnTo>
                  <a:pt x="3394" y="2414"/>
                </a:lnTo>
                <a:lnTo>
                  <a:pt x="3399" y="2413"/>
                </a:lnTo>
                <a:lnTo>
                  <a:pt x="3406" y="2412"/>
                </a:lnTo>
                <a:lnTo>
                  <a:pt x="3412" y="2411"/>
                </a:lnTo>
                <a:lnTo>
                  <a:pt x="3419" y="2409"/>
                </a:lnTo>
                <a:lnTo>
                  <a:pt x="3426" y="2408"/>
                </a:lnTo>
                <a:lnTo>
                  <a:pt x="3432" y="2407"/>
                </a:lnTo>
                <a:lnTo>
                  <a:pt x="3439" y="2405"/>
                </a:lnTo>
                <a:lnTo>
                  <a:pt x="3445" y="2403"/>
                </a:lnTo>
                <a:lnTo>
                  <a:pt x="3452" y="2402"/>
                </a:lnTo>
                <a:lnTo>
                  <a:pt x="3458" y="2400"/>
                </a:lnTo>
                <a:lnTo>
                  <a:pt x="3464" y="2398"/>
                </a:lnTo>
                <a:lnTo>
                  <a:pt x="3471" y="2396"/>
                </a:lnTo>
                <a:lnTo>
                  <a:pt x="3477" y="2394"/>
                </a:lnTo>
                <a:lnTo>
                  <a:pt x="3483" y="2392"/>
                </a:lnTo>
                <a:lnTo>
                  <a:pt x="3486" y="2391"/>
                </a:lnTo>
                <a:lnTo>
                  <a:pt x="3502" y="2438"/>
                </a:lnTo>
                <a:lnTo>
                  <a:pt x="3499" y="2439"/>
                </a:lnTo>
                <a:lnTo>
                  <a:pt x="3492" y="2441"/>
                </a:lnTo>
                <a:lnTo>
                  <a:pt x="3485" y="2444"/>
                </a:lnTo>
                <a:lnTo>
                  <a:pt x="3478" y="2446"/>
                </a:lnTo>
                <a:lnTo>
                  <a:pt x="3471" y="2448"/>
                </a:lnTo>
                <a:lnTo>
                  <a:pt x="3464" y="2450"/>
                </a:lnTo>
                <a:lnTo>
                  <a:pt x="3457" y="2451"/>
                </a:lnTo>
                <a:lnTo>
                  <a:pt x="3450" y="2453"/>
                </a:lnTo>
                <a:lnTo>
                  <a:pt x="3443" y="2455"/>
                </a:lnTo>
                <a:lnTo>
                  <a:pt x="3436" y="2457"/>
                </a:lnTo>
                <a:lnTo>
                  <a:pt x="3429" y="2458"/>
                </a:lnTo>
                <a:lnTo>
                  <a:pt x="3422" y="2459"/>
                </a:lnTo>
                <a:lnTo>
                  <a:pt x="3415" y="2461"/>
                </a:lnTo>
                <a:lnTo>
                  <a:pt x="3407" y="2462"/>
                </a:lnTo>
                <a:lnTo>
                  <a:pt x="3402" y="2463"/>
                </a:lnTo>
                <a:close/>
                <a:moveTo>
                  <a:pt x="3550" y="2419"/>
                </a:moveTo>
                <a:lnTo>
                  <a:pt x="3530" y="2374"/>
                </a:lnTo>
                <a:lnTo>
                  <a:pt x="3532" y="2373"/>
                </a:lnTo>
                <a:lnTo>
                  <a:pt x="3538" y="2370"/>
                </a:lnTo>
                <a:lnTo>
                  <a:pt x="3544" y="2367"/>
                </a:lnTo>
                <a:lnTo>
                  <a:pt x="3550" y="2364"/>
                </a:lnTo>
                <a:lnTo>
                  <a:pt x="3556" y="2362"/>
                </a:lnTo>
                <a:lnTo>
                  <a:pt x="3561" y="2359"/>
                </a:lnTo>
                <a:lnTo>
                  <a:pt x="3567" y="2355"/>
                </a:lnTo>
                <a:lnTo>
                  <a:pt x="3573" y="2352"/>
                </a:lnTo>
                <a:lnTo>
                  <a:pt x="3578" y="2349"/>
                </a:lnTo>
                <a:lnTo>
                  <a:pt x="3584" y="2346"/>
                </a:lnTo>
                <a:lnTo>
                  <a:pt x="3589" y="2343"/>
                </a:lnTo>
                <a:lnTo>
                  <a:pt x="3601" y="2336"/>
                </a:lnTo>
                <a:lnTo>
                  <a:pt x="3611" y="2328"/>
                </a:lnTo>
                <a:lnTo>
                  <a:pt x="3612" y="2328"/>
                </a:lnTo>
                <a:lnTo>
                  <a:pt x="3641" y="2368"/>
                </a:lnTo>
                <a:lnTo>
                  <a:pt x="3639" y="2370"/>
                </a:lnTo>
                <a:lnTo>
                  <a:pt x="3627" y="2377"/>
                </a:lnTo>
                <a:lnTo>
                  <a:pt x="3615" y="2385"/>
                </a:lnTo>
                <a:lnTo>
                  <a:pt x="3609" y="2389"/>
                </a:lnTo>
                <a:lnTo>
                  <a:pt x="3603" y="2392"/>
                </a:lnTo>
                <a:lnTo>
                  <a:pt x="3597" y="2396"/>
                </a:lnTo>
                <a:lnTo>
                  <a:pt x="3591" y="2399"/>
                </a:lnTo>
                <a:lnTo>
                  <a:pt x="3584" y="2402"/>
                </a:lnTo>
                <a:lnTo>
                  <a:pt x="3578" y="2406"/>
                </a:lnTo>
                <a:lnTo>
                  <a:pt x="3572" y="2409"/>
                </a:lnTo>
                <a:lnTo>
                  <a:pt x="3565" y="2412"/>
                </a:lnTo>
                <a:lnTo>
                  <a:pt x="3559" y="2415"/>
                </a:lnTo>
                <a:lnTo>
                  <a:pt x="3552" y="2418"/>
                </a:lnTo>
                <a:lnTo>
                  <a:pt x="3550" y="2419"/>
                </a:lnTo>
                <a:close/>
                <a:moveTo>
                  <a:pt x="3682" y="2338"/>
                </a:moveTo>
                <a:lnTo>
                  <a:pt x="3651" y="2299"/>
                </a:lnTo>
                <a:lnTo>
                  <a:pt x="3653" y="2298"/>
                </a:lnTo>
                <a:lnTo>
                  <a:pt x="3663" y="2289"/>
                </a:lnTo>
                <a:lnTo>
                  <a:pt x="3672" y="2281"/>
                </a:lnTo>
                <a:lnTo>
                  <a:pt x="3682" y="2272"/>
                </a:lnTo>
                <a:lnTo>
                  <a:pt x="3691" y="2263"/>
                </a:lnTo>
                <a:lnTo>
                  <a:pt x="3700" y="2254"/>
                </a:lnTo>
                <a:lnTo>
                  <a:pt x="3709" y="2244"/>
                </a:lnTo>
                <a:lnTo>
                  <a:pt x="3717" y="2234"/>
                </a:lnTo>
                <a:lnTo>
                  <a:pt x="3718" y="2233"/>
                </a:lnTo>
                <a:lnTo>
                  <a:pt x="3757" y="2265"/>
                </a:lnTo>
                <a:lnTo>
                  <a:pt x="3755" y="2267"/>
                </a:lnTo>
                <a:lnTo>
                  <a:pt x="3746" y="2277"/>
                </a:lnTo>
                <a:lnTo>
                  <a:pt x="3736" y="2288"/>
                </a:lnTo>
                <a:lnTo>
                  <a:pt x="3726" y="2298"/>
                </a:lnTo>
                <a:lnTo>
                  <a:pt x="3716" y="2308"/>
                </a:lnTo>
                <a:lnTo>
                  <a:pt x="3706" y="2317"/>
                </a:lnTo>
                <a:lnTo>
                  <a:pt x="3695" y="2327"/>
                </a:lnTo>
                <a:lnTo>
                  <a:pt x="3684" y="2336"/>
                </a:lnTo>
                <a:lnTo>
                  <a:pt x="3682" y="2338"/>
                </a:lnTo>
                <a:close/>
                <a:moveTo>
                  <a:pt x="3788" y="2225"/>
                </a:moveTo>
                <a:lnTo>
                  <a:pt x="3748" y="2196"/>
                </a:lnTo>
                <a:lnTo>
                  <a:pt x="3749" y="2194"/>
                </a:lnTo>
                <a:lnTo>
                  <a:pt x="3757" y="2183"/>
                </a:lnTo>
                <a:lnTo>
                  <a:pt x="3764" y="2172"/>
                </a:lnTo>
                <a:lnTo>
                  <a:pt x="3771" y="2161"/>
                </a:lnTo>
                <a:lnTo>
                  <a:pt x="3774" y="2156"/>
                </a:lnTo>
                <a:lnTo>
                  <a:pt x="3777" y="2150"/>
                </a:lnTo>
                <a:lnTo>
                  <a:pt x="3781" y="2144"/>
                </a:lnTo>
                <a:lnTo>
                  <a:pt x="3784" y="2139"/>
                </a:lnTo>
                <a:lnTo>
                  <a:pt x="3787" y="2133"/>
                </a:lnTo>
                <a:lnTo>
                  <a:pt x="3790" y="2127"/>
                </a:lnTo>
                <a:lnTo>
                  <a:pt x="3793" y="2121"/>
                </a:lnTo>
                <a:lnTo>
                  <a:pt x="3796" y="2116"/>
                </a:lnTo>
                <a:lnTo>
                  <a:pt x="3796" y="2114"/>
                </a:lnTo>
                <a:lnTo>
                  <a:pt x="3841" y="2135"/>
                </a:lnTo>
                <a:lnTo>
                  <a:pt x="3840" y="2137"/>
                </a:lnTo>
                <a:lnTo>
                  <a:pt x="3837" y="2144"/>
                </a:lnTo>
                <a:lnTo>
                  <a:pt x="3834" y="2150"/>
                </a:lnTo>
                <a:lnTo>
                  <a:pt x="3831" y="2156"/>
                </a:lnTo>
                <a:lnTo>
                  <a:pt x="3827" y="2162"/>
                </a:lnTo>
                <a:lnTo>
                  <a:pt x="3824" y="2169"/>
                </a:lnTo>
                <a:lnTo>
                  <a:pt x="3820" y="2175"/>
                </a:lnTo>
                <a:lnTo>
                  <a:pt x="3817" y="2181"/>
                </a:lnTo>
                <a:lnTo>
                  <a:pt x="3813" y="2187"/>
                </a:lnTo>
                <a:lnTo>
                  <a:pt x="3806" y="2199"/>
                </a:lnTo>
                <a:lnTo>
                  <a:pt x="3798" y="2211"/>
                </a:lnTo>
                <a:lnTo>
                  <a:pt x="3790" y="2223"/>
                </a:lnTo>
                <a:lnTo>
                  <a:pt x="3788" y="2225"/>
                </a:lnTo>
                <a:close/>
                <a:moveTo>
                  <a:pt x="3861" y="2088"/>
                </a:moveTo>
                <a:lnTo>
                  <a:pt x="3815" y="2071"/>
                </a:lnTo>
                <a:lnTo>
                  <a:pt x="3816" y="2067"/>
                </a:lnTo>
                <a:lnTo>
                  <a:pt x="3818" y="2061"/>
                </a:lnTo>
                <a:lnTo>
                  <a:pt x="3820" y="2055"/>
                </a:lnTo>
                <a:lnTo>
                  <a:pt x="3822" y="2049"/>
                </a:lnTo>
                <a:lnTo>
                  <a:pt x="3824" y="2042"/>
                </a:lnTo>
                <a:lnTo>
                  <a:pt x="3826" y="2036"/>
                </a:lnTo>
                <a:lnTo>
                  <a:pt x="3828" y="2030"/>
                </a:lnTo>
                <a:lnTo>
                  <a:pt x="3830" y="2023"/>
                </a:lnTo>
                <a:lnTo>
                  <a:pt x="3832" y="2017"/>
                </a:lnTo>
                <a:lnTo>
                  <a:pt x="3833" y="2010"/>
                </a:lnTo>
                <a:lnTo>
                  <a:pt x="3835" y="2004"/>
                </a:lnTo>
                <a:lnTo>
                  <a:pt x="3836" y="1997"/>
                </a:lnTo>
                <a:lnTo>
                  <a:pt x="3838" y="1991"/>
                </a:lnTo>
                <a:lnTo>
                  <a:pt x="3839" y="1984"/>
                </a:lnTo>
                <a:lnTo>
                  <a:pt x="3840" y="1979"/>
                </a:lnTo>
                <a:lnTo>
                  <a:pt x="3889" y="1988"/>
                </a:lnTo>
                <a:lnTo>
                  <a:pt x="3888" y="1994"/>
                </a:lnTo>
                <a:lnTo>
                  <a:pt x="3886" y="2001"/>
                </a:lnTo>
                <a:lnTo>
                  <a:pt x="3885" y="2008"/>
                </a:lnTo>
                <a:lnTo>
                  <a:pt x="3883" y="2015"/>
                </a:lnTo>
                <a:lnTo>
                  <a:pt x="3882" y="2022"/>
                </a:lnTo>
                <a:lnTo>
                  <a:pt x="3880" y="2029"/>
                </a:lnTo>
                <a:lnTo>
                  <a:pt x="3878" y="2036"/>
                </a:lnTo>
                <a:lnTo>
                  <a:pt x="3876" y="2043"/>
                </a:lnTo>
                <a:lnTo>
                  <a:pt x="3874" y="2050"/>
                </a:lnTo>
                <a:lnTo>
                  <a:pt x="3872" y="2057"/>
                </a:lnTo>
                <a:lnTo>
                  <a:pt x="3870" y="2064"/>
                </a:lnTo>
                <a:lnTo>
                  <a:pt x="3867" y="2071"/>
                </a:lnTo>
                <a:lnTo>
                  <a:pt x="3865" y="2078"/>
                </a:lnTo>
                <a:lnTo>
                  <a:pt x="3863" y="2084"/>
                </a:lnTo>
                <a:lnTo>
                  <a:pt x="3861" y="2088"/>
                </a:lnTo>
                <a:close/>
                <a:moveTo>
                  <a:pt x="3896" y="1937"/>
                </a:moveTo>
                <a:lnTo>
                  <a:pt x="3846" y="1932"/>
                </a:lnTo>
                <a:lnTo>
                  <a:pt x="3847" y="1931"/>
                </a:lnTo>
                <a:lnTo>
                  <a:pt x="3847" y="1924"/>
                </a:lnTo>
                <a:lnTo>
                  <a:pt x="3848" y="1917"/>
                </a:lnTo>
                <a:lnTo>
                  <a:pt x="3848" y="1910"/>
                </a:lnTo>
                <a:lnTo>
                  <a:pt x="3848" y="1903"/>
                </a:lnTo>
                <a:lnTo>
                  <a:pt x="3848" y="1896"/>
                </a:lnTo>
                <a:lnTo>
                  <a:pt x="3849" y="1889"/>
                </a:lnTo>
                <a:lnTo>
                  <a:pt x="3849" y="1882"/>
                </a:lnTo>
                <a:lnTo>
                  <a:pt x="3848" y="1869"/>
                </a:lnTo>
                <a:lnTo>
                  <a:pt x="3848" y="1856"/>
                </a:lnTo>
                <a:lnTo>
                  <a:pt x="3847" y="1844"/>
                </a:lnTo>
                <a:lnTo>
                  <a:pt x="3847" y="1838"/>
                </a:lnTo>
                <a:lnTo>
                  <a:pt x="3896" y="1833"/>
                </a:lnTo>
                <a:lnTo>
                  <a:pt x="3897" y="1840"/>
                </a:lnTo>
                <a:lnTo>
                  <a:pt x="3898" y="1854"/>
                </a:lnTo>
                <a:lnTo>
                  <a:pt x="3898" y="1868"/>
                </a:lnTo>
                <a:lnTo>
                  <a:pt x="3898" y="1882"/>
                </a:lnTo>
                <a:lnTo>
                  <a:pt x="3898" y="1890"/>
                </a:lnTo>
                <a:lnTo>
                  <a:pt x="3898" y="1897"/>
                </a:lnTo>
                <a:lnTo>
                  <a:pt x="3898" y="1905"/>
                </a:lnTo>
                <a:lnTo>
                  <a:pt x="3898" y="1913"/>
                </a:lnTo>
                <a:lnTo>
                  <a:pt x="3897" y="1920"/>
                </a:lnTo>
                <a:lnTo>
                  <a:pt x="3897" y="1928"/>
                </a:lnTo>
                <a:lnTo>
                  <a:pt x="3896" y="1935"/>
                </a:lnTo>
                <a:lnTo>
                  <a:pt x="3896" y="1937"/>
                </a:lnTo>
                <a:close/>
                <a:moveTo>
                  <a:pt x="3890" y="1782"/>
                </a:moveTo>
                <a:lnTo>
                  <a:pt x="3841" y="1791"/>
                </a:lnTo>
                <a:lnTo>
                  <a:pt x="3839" y="1781"/>
                </a:lnTo>
                <a:lnTo>
                  <a:pt x="3837" y="1769"/>
                </a:lnTo>
                <a:lnTo>
                  <a:pt x="3834" y="1757"/>
                </a:lnTo>
                <a:lnTo>
                  <a:pt x="3831" y="1745"/>
                </a:lnTo>
                <a:lnTo>
                  <a:pt x="3828" y="1733"/>
                </a:lnTo>
                <a:lnTo>
                  <a:pt x="3824" y="1721"/>
                </a:lnTo>
                <a:lnTo>
                  <a:pt x="3820" y="1709"/>
                </a:lnTo>
                <a:lnTo>
                  <a:pt x="3817" y="1699"/>
                </a:lnTo>
                <a:lnTo>
                  <a:pt x="3863" y="1682"/>
                </a:lnTo>
                <a:lnTo>
                  <a:pt x="3867" y="1693"/>
                </a:lnTo>
                <a:lnTo>
                  <a:pt x="3871" y="1706"/>
                </a:lnTo>
                <a:lnTo>
                  <a:pt x="3875" y="1719"/>
                </a:lnTo>
                <a:lnTo>
                  <a:pt x="3879" y="1732"/>
                </a:lnTo>
                <a:lnTo>
                  <a:pt x="3882" y="1745"/>
                </a:lnTo>
                <a:lnTo>
                  <a:pt x="3885" y="1758"/>
                </a:lnTo>
                <a:lnTo>
                  <a:pt x="3888" y="1772"/>
                </a:lnTo>
                <a:lnTo>
                  <a:pt x="3890" y="1782"/>
                </a:lnTo>
                <a:close/>
                <a:moveTo>
                  <a:pt x="3843" y="1634"/>
                </a:moveTo>
                <a:lnTo>
                  <a:pt x="3798" y="1655"/>
                </a:lnTo>
                <a:lnTo>
                  <a:pt x="3797" y="1652"/>
                </a:lnTo>
                <a:lnTo>
                  <a:pt x="3792" y="1641"/>
                </a:lnTo>
                <a:lnTo>
                  <a:pt x="3786" y="1631"/>
                </a:lnTo>
                <a:lnTo>
                  <a:pt x="3780" y="1620"/>
                </a:lnTo>
                <a:lnTo>
                  <a:pt x="3774" y="1609"/>
                </a:lnTo>
                <a:lnTo>
                  <a:pt x="3768" y="1599"/>
                </a:lnTo>
                <a:lnTo>
                  <a:pt x="3762" y="1589"/>
                </a:lnTo>
                <a:lnTo>
                  <a:pt x="3755" y="1579"/>
                </a:lnTo>
                <a:lnTo>
                  <a:pt x="3751" y="1573"/>
                </a:lnTo>
                <a:lnTo>
                  <a:pt x="3791" y="1544"/>
                </a:lnTo>
                <a:lnTo>
                  <a:pt x="3796" y="1551"/>
                </a:lnTo>
                <a:lnTo>
                  <a:pt x="3803" y="1562"/>
                </a:lnTo>
                <a:lnTo>
                  <a:pt x="3810" y="1573"/>
                </a:lnTo>
                <a:lnTo>
                  <a:pt x="3817" y="1584"/>
                </a:lnTo>
                <a:lnTo>
                  <a:pt x="3824" y="1596"/>
                </a:lnTo>
                <a:lnTo>
                  <a:pt x="3830" y="1607"/>
                </a:lnTo>
                <a:lnTo>
                  <a:pt x="3836" y="1619"/>
                </a:lnTo>
                <a:lnTo>
                  <a:pt x="3842" y="1631"/>
                </a:lnTo>
                <a:lnTo>
                  <a:pt x="3843" y="1634"/>
                </a:lnTo>
                <a:close/>
                <a:moveTo>
                  <a:pt x="3760" y="1503"/>
                </a:moveTo>
                <a:lnTo>
                  <a:pt x="3722" y="1536"/>
                </a:lnTo>
                <a:lnTo>
                  <a:pt x="3718" y="1531"/>
                </a:lnTo>
                <a:lnTo>
                  <a:pt x="3710" y="1522"/>
                </a:lnTo>
                <a:lnTo>
                  <a:pt x="3702" y="1513"/>
                </a:lnTo>
                <a:lnTo>
                  <a:pt x="3694" y="1505"/>
                </a:lnTo>
                <a:lnTo>
                  <a:pt x="3685" y="1496"/>
                </a:lnTo>
                <a:lnTo>
                  <a:pt x="3676" y="1488"/>
                </a:lnTo>
                <a:lnTo>
                  <a:pt x="3668" y="1480"/>
                </a:lnTo>
                <a:lnTo>
                  <a:pt x="3658" y="1472"/>
                </a:lnTo>
                <a:lnTo>
                  <a:pt x="3655" y="1469"/>
                </a:lnTo>
                <a:lnTo>
                  <a:pt x="3686" y="1430"/>
                </a:lnTo>
                <a:lnTo>
                  <a:pt x="3691" y="1434"/>
                </a:lnTo>
                <a:lnTo>
                  <a:pt x="3700" y="1443"/>
                </a:lnTo>
                <a:lnTo>
                  <a:pt x="3710" y="1451"/>
                </a:lnTo>
                <a:lnTo>
                  <a:pt x="3720" y="1460"/>
                </a:lnTo>
                <a:lnTo>
                  <a:pt x="3729" y="1470"/>
                </a:lnTo>
                <a:lnTo>
                  <a:pt x="3738" y="1479"/>
                </a:lnTo>
                <a:lnTo>
                  <a:pt x="3747" y="1489"/>
                </a:lnTo>
                <a:lnTo>
                  <a:pt x="3756" y="1499"/>
                </a:lnTo>
                <a:lnTo>
                  <a:pt x="3760" y="1503"/>
                </a:lnTo>
                <a:close/>
                <a:moveTo>
                  <a:pt x="3645" y="1399"/>
                </a:moveTo>
                <a:lnTo>
                  <a:pt x="3617" y="1440"/>
                </a:lnTo>
                <a:lnTo>
                  <a:pt x="3610" y="1435"/>
                </a:lnTo>
                <a:lnTo>
                  <a:pt x="3600" y="1429"/>
                </a:lnTo>
                <a:lnTo>
                  <a:pt x="3590" y="1422"/>
                </a:lnTo>
                <a:lnTo>
                  <a:pt x="3580" y="1416"/>
                </a:lnTo>
                <a:lnTo>
                  <a:pt x="3569" y="1410"/>
                </a:lnTo>
                <a:lnTo>
                  <a:pt x="3558" y="1405"/>
                </a:lnTo>
                <a:lnTo>
                  <a:pt x="3547" y="1399"/>
                </a:lnTo>
                <a:lnTo>
                  <a:pt x="3536" y="1394"/>
                </a:lnTo>
                <a:lnTo>
                  <a:pt x="3535" y="1393"/>
                </a:lnTo>
                <a:lnTo>
                  <a:pt x="3555" y="1348"/>
                </a:lnTo>
                <a:lnTo>
                  <a:pt x="3557" y="1349"/>
                </a:lnTo>
                <a:lnTo>
                  <a:pt x="3569" y="1355"/>
                </a:lnTo>
                <a:lnTo>
                  <a:pt x="3581" y="1361"/>
                </a:lnTo>
                <a:lnTo>
                  <a:pt x="3593" y="1367"/>
                </a:lnTo>
                <a:lnTo>
                  <a:pt x="3604" y="1373"/>
                </a:lnTo>
                <a:lnTo>
                  <a:pt x="3616" y="1380"/>
                </a:lnTo>
                <a:lnTo>
                  <a:pt x="3627" y="1387"/>
                </a:lnTo>
                <a:lnTo>
                  <a:pt x="3638" y="1394"/>
                </a:lnTo>
                <a:lnTo>
                  <a:pt x="3645" y="1399"/>
                </a:lnTo>
                <a:close/>
                <a:moveTo>
                  <a:pt x="3507" y="1328"/>
                </a:moveTo>
                <a:lnTo>
                  <a:pt x="3491" y="1375"/>
                </a:lnTo>
                <a:lnTo>
                  <a:pt x="3480" y="1371"/>
                </a:lnTo>
                <a:lnTo>
                  <a:pt x="3468" y="1368"/>
                </a:lnTo>
                <a:lnTo>
                  <a:pt x="3456" y="1364"/>
                </a:lnTo>
                <a:lnTo>
                  <a:pt x="3444" y="1361"/>
                </a:lnTo>
                <a:lnTo>
                  <a:pt x="3432" y="1358"/>
                </a:lnTo>
                <a:lnTo>
                  <a:pt x="3420" y="1355"/>
                </a:lnTo>
                <a:lnTo>
                  <a:pt x="3407" y="1353"/>
                </a:lnTo>
                <a:lnTo>
                  <a:pt x="3399" y="1352"/>
                </a:lnTo>
                <a:lnTo>
                  <a:pt x="3407" y="1303"/>
                </a:lnTo>
                <a:lnTo>
                  <a:pt x="3416" y="1304"/>
                </a:lnTo>
                <a:lnTo>
                  <a:pt x="3430" y="1307"/>
                </a:lnTo>
                <a:lnTo>
                  <a:pt x="3443" y="1310"/>
                </a:lnTo>
                <a:lnTo>
                  <a:pt x="3456" y="1313"/>
                </a:lnTo>
                <a:lnTo>
                  <a:pt x="3469" y="1316"/>
                </a:lnTo>
                <a:lnTo>
                  <a:pt x="3482" y="1320"/>
                </a:lnTo>
                <a:lnTo>
                  <a:pt x="3495" y="1324"/>
                </a:lnTo>
                <a:lnTo>
                  <a:pt x="3507" y="1328"/>
                </a:lnTo>
                <a:close/>
                <a:moveTo>
                  <a:pt x="3397" y="1304"/>
                </a:moveTo>
                <a:lnTo>
                  <a:pt x="3348" y="1304"/>
                </a:lnTo>
                <a:lnTo>
                  <a:pt x="3348" y="1205"/>
                </a:lnTo>
                <a:lnTo>
                  <a:pt x="3397" y="1205"/>
                </a:lnTo>
                <a:lnTo>
                  <a:pt x="3397" y="1304"/>
                </a:lnTo>
                <a:close/>
                <a:moveTo>
                  <a:pt x="3397" y="1155"/>
                </a:moveTo>
                <a:lnTo>
                  <a:pt x="3348" y="1155"/>
                </a:lnTo>
                <a:lnTo>
                  <a:pt x="3348" y="1056"/>
                </a:lnTo>
                <a:lnTo>
                  <a:pt x="3397" y="1056"/>
                </a:lnTo>
                <a:lnTo>
                  <a:pt x="3397" y="1155"/>
                </a:lnTo>
                <a:close/>
                <a:moveTo>
                  <a:pt x="3397" y="1006"/>
                </a:moveTo>
                <a:lnTo>
                  <a:pt x="3348" y="1006"/>
                </a:lnTo>
                <a:lnTo>
                  <a:pt x="3348" y="907"/>
                </a:lnTo>
                <a:lnTo>
                  <a:pt x="3397" y="907"/>
                </a:lnTo>
                <a:lnTo>
                  <a:pt x="3397" y="1006"/>
                </a:lnTo>
                <a:close/>
                <a:moveTo>
                  <a:pt x="3397" y="857"/>
                </a:moveTo>
                <a:lnTo>
                  <a:pt x="3348" y="857"/>
                </a:lnTo>
                <a:lnTo>
                  <a:pt x="3348" y="758"/>
                </a:lnTo>
                <a:lnTo>
                  <a:pt x="3397" y="758"/>
                </a:lnTo>
                <a:lnTo>
                  <a:pt x="3397" y="857"/>
                </a:lnTo>
                <a:close/>
                <a:moveTo>
                  <a:pt x="3397" y="708"/>
                </a:moveTo>
                <a:lnTo>
                  <a:pt x="3348" y="708"/>
                </a:lnTo>
                <a:lnTo>
                  <a:pt x="3348" y="609"/>
                </a:lnTo>
                <a:lnTo>
                  <a:pt x="3397" y="609"/>
                </a:lnTo>
                <a:lnTo>
                  <a:pt x="3397" y="708"/>
                </a:lnTo>
                <a:close/>
                <a:moveTo>
                  <a:pt x="3397" y="560"/>
                </a:moveTo>
                <a:lnTo>
                  <a:pt x="3348" y="560"/>
                </a:lnTo>
                <a:lnTo>
                  <a:pt x="3348" y="460"/>
                </a:lnTo>
                <a:lnTo>
                  <a:pt x="3397" y="460"/>
                </a:lnTo>
                <a:lnTo>
                  <a:pt x="3397" y="560"/>
                </a:lnTo>
                <a:close/>
                <a:moveTo>
                  <a:pt x="3397" y="411"/>
                </a:moveTo>
                <a:lnTo>
                  <a:pt x="3348" y="411"/>
                </a:lnTo>
                <a:lnTo>
                  <a:pt x="3348" y="311"/>
                </a:lnTo>
                <a:lnTo>
                  <a:pt x="3397" y="311"/>
                </a:lnTo>
                <a:lnTo>
                  <a:pt x="3397" y="411"/>
                </a:lnTo>
                <a:close/>
                <a:moveTo>
                  <a:pt x="3397" y="261"/>
                </a:moveTo>
                <a:lnTo>
                  <a:pt x="3348" y="263"/>
                </a:lnTo>
                <a:lnTo>
                  <a:pt x="3348" y="263"/>
                </a:lnTo>
                <a:lnTo>
                  <a:pt x="3347" y="257"/>
                </a:lnTo>
                <a:lnTo>
                  <a:pt x="3347" y="252"/>
                </a:lnTo>
                <a:lnTo>
                  <a:pt x="3346" y="246"/>
                </a:lnTo>
                <a:lnTo>
                  <a:pt x="3345" y="240"/>
                </a:lnTo>
                <a:lnTo>
                  <a:pt x="3344" y="235"/>
                </a:lnTo>
                <a:lnTo>
                  <a:pt x="3343" y="229"/>
                </a:lnTo>
                <a:lnTo>
                  <a:pt x="3342" y="224"/>
                </a:lnTo>
                <a:lnTo>
                  <a:pt x="3341" y="218"/>
                </a:lnTo>
                <a:lnTo>
                  <a:pt x="3339" y="213"/>
                </a:lnTo>
                <a:lnTo>
                  <a:pt x="3338" y="208"/>
                </a:lnTo>
                <a:lnTo>
                  <a:pt x="3336" y="203"/>
                </a:lnTo>
                <a:lnTo>
                  <a:pt x="3334" y="197"/>
                </a:lnTo>
                <a:lnTo>
                  <a:pt x="3332" y="192"/>
                </a:lnTo>
                <a:lnTo>
                  <a:pt x="3330" y="187"/>
                </a:lnTo>
                <a:lnTo>
                  <a:pt x="3328" y="182"/>
                </a:lnTo>
                <a:lnTo>
                  <a:pt x="3326" y="177"/>
                </a:lnTo>
                <a:lnTo>
                  <a:pt x="3326" y="178"/>
                </a:lnTo>
                <a:lnTo>
                  <a:pt x="3370" y="155"/>
                </a:lnTo>
                <a:lnTo>
                  <a:pt x="3370" y="156"/>
                </a:lnTo>
                <a:lnTo>
                  <a:pt x="3373" y="162"/>
                </a:lnTo>
                <a:lnTo>
                  <a:pt x="3376" y="168"/>
                </a:lnTo>
                <a:lnTo>
                  <a:pt x="3378" y="174"/>
                </a:lnTo>
                <a:lnTo>
                  <a:pt x="3381" y="180"/>
                </a:lnTo>
                <a:lnTo>
                  <a:pt x="3383" y="187"/>
                </a:lnTo>
                <a:lnTo>
                  <a:pt x="3385" y="193"/>
                </a:lnTo>
                <a:lnTo>
                  <a:pt x="3387" y="199"/>
                </a:lnTo>
                <a:lnTo>
                  <a:pt x="3389" y="206"/>
                </a:lnTo>
                <a:lnTo>
                  <a:pt x="3390" y="213"/>
                </a:lnTo>
                <a:lnTo>
                  <a:pt x="3392" y="219"/>
                </a:lnTo>
                <a:lnTo>
                  <a:pt x="3393" y="226"/>
                </a:lnTo>
                <a:lnTo>
                  <a:pt x="3394" y="233"/>
                </a:lnTo>
                <a:lnTo>
                  <a:pt x="3395" y="240"/>
                </a:lnTo>
                <a:lnTo>
                  <a:pt x="3396" y="247"/>
                </a:lnTo>
                <a:lnTo>
                  <a:pt x="3397" y="253"/>
                </a:lnTo>
                <a:lnTo>
                  <a:pt x="3397" y="260"/>
                </a:lnTo>
                <a:lnTo>
                  <a:pt x="3397" y="261"/>
                </a:lnTo>
                <a:close/>
                <a:moveTo>
                  <a:pt x="3341" y="109"/>
                </a:moveTo>
                <a:lnTo>
                  <a:pt x="3302" y="139"/>
                </a:lnTo>
                <a:lnTo>
                  <a:pt x="3300" y="136"/>
                </a:lnTo>
                <a:lnTo>
                  <a:pt x="3296" y="131"/>
                </a:lnTo>
                <a:lnTo>
                  <a:pt x="3293" y="127"/>
                </a:lnTo>
                <a:lnTo>
                  <a:pt x="3289" y="123"/>
                </a:lnTo>
                <a:lnTo>
                  <a:pt x="3285" y="119"/>
                </a:lnTo>
                <a:lnTo>
                  <a:pt x="3282" y="115"/>
                </a:lnTo>
                <a:lnTo>
                  <a:pt x="3278" y="112"/>
                </a:lnTo>
                <a:lnTo>
                  <a:pt x="3274" y="108"/>
                </a:lnTo>
                <a:lnTo>
                  <a:pt x="3270" y="104"/>
                </a:lnTo>
                <a:lnTo>
                  <a:pt x="3266" y="101"/>
                </a:lnTo>
                <a:lnTo>
                  <a:pt x="3261" y="97"/>
                </a:lnTo>
                <a:lnTo>
                  <a:pt x="3257" y="94"/>
                </a:lnTo>
                <a:lnTo>
                  <a:pt x="3253" y="91"/>
                </a:lnTo>
                <a:lnTo>
                  <a:pt x="3248" y="88"/>
                </a:lnTo>
                <a:lnTo>
                  <a:pt x="3244" y="85"/>
                </a:lnTo>
                <a:lnTo>
                  <a:pt x="3239" y="82"/>
                </a:lnTo>
                <a:lnTo>
                  <a:pt x="3236" y="80"/>
                </a:lnTo>
                <a:lnTo>
                  <a:pt x="3261" y="37"/>
                </a:lnTo>
                <a:lnTo>
                  <a:pt x="3265" y="40"/>
                </a:lnTo>
                <a:lnTo>
                  <a:pt x="3271" y="43"/>
                </a:lnTo>
                <a:lnTo>
                  <a:pt x="3276" y="47"/>
                </a:lnTo>
                <a:lnTo>
                  <a:pt x="3281" y="51"/>
                </a:lnTo>
                <a:lnTo>
                  <a:pt x="3287" y="54"/>
                </a:lnTo>
                <a:lnTo>
                  <a:pt x="3292" y="58"/>
                </a:lnTo>
                <a:lnTo>
                  <a:pt x="3297" y="63"/>
                </a:lnTo>
                <a:lnTo>
                  <a:pt x="3302" y="67"/>
                </a:lnTo>
                <a:lnTo>
                  <a:pt x="3307" y="71"/>
                </a:lnTo>
                <a:lnTo>
                  <a:pt x="3312" y="76"/>
                </a:lnTo>
                <a:lnTo>
                  <a:pt x="3317" y="80"/>
                </a:lnTo>
                <a:lnTo>
                  <a:pt x="3321" y="85"/>
                </a:lnTo>
                <a:lnTo>
                  <a:pt x="3326" y="90"/>
                </a:lnTo>
                <a:lnTo>
                  <a:pt x="3330" y="95"/>
                </a:lnTo>
                <a:lnTo>
                  <a:pt x="3334" y="100"/>
                </a:lnTo>
                <a:lnTo>
                  <a:pt x="3339" y="105"/>
                </a:lnTo>
                <a:lnTo>
                  <a:pt x="3341" y="109"/>
                </a:lnTo>
                <a:close/>
                <a:moveTo>
                  <a:pt x="3211" y="14"/>
                </a:moveTo>
                <a:lnTo>
                  <a:pt x="3195" y="61"/>
                </a:lnTo>
                <a:lnTo>
                  <a:pt x="3195" y="61"/>
                </a:lnTo>
                <a:lnTo>
                  <a:pt x="3189" y="59"/>
                </a:lnTo>
                <a:lnTo>
                  <a:pt x="3184" y="58"/>
                </a:lnTo>
                <a:lnTo>
                  <a:pt x="3179" y="56"/>
                </a:lnTo>
                <a:lnTo>
                  <a:pt x="3173" y="55"/>
                </a:lnTo>
                <a:lnTo>
                  <a:pt x="3168" y="54"/>
                </a:lnTo>
                <a:lnTo>
                  <a:pt x="3162" y="53"/>
                </a:lnTo>
                <a:lnTo>
                  <a:pt x="3157" y="52"/>
                </a:lnTo>
                <a:lnTo>
                  <a:pt x="3151" y="51"/>
                </a:lnTo>
                <a:lnTo>
                  <a:pt x="3145" y="50"/>
                </a:lnTo>
                <a:lnTo>
                  <a:pt x="3140" y="50"/>
                </a:lnTo>
                <a:lnTo>
                  <a:pt x="3134" y="50"/>
                </a:lnTo>
                <a:lnTo>
                  <a:pt x="3128" y="49"/>
                </a:lnTo>
                <a:lnTo>
                  <a:pt x="3123" y="49"/>
                </a:lnTo>
                <a:lnTo>
                  <a:pt x="3105" y="49"/>
                </a:lnTo>
                <a:lnTo>
                  <a:pt x="3105" y="0"/>
                </a:lnTo>
                <a:lnTo>
                  <a:pt x="3123" y="0"/>
                </a:lnTo>
                <a:lnTo>
                  <a:pt x="3130" y="0"/>
                </a:lnTo>
                <a:lnTo>
                  <a:pt x="3137" y="0"/>
                </a:lnTo>
                <a:lnTo>
                  <a:pt x="3144" y="0"/>
                </a:lnTo>
                <a:lnTo>
                  <a:pt x="3151" y="1"/>
                </a:lnTo>
                <a:lnTo>
                  <a:pt x="3157" y="2"/>
                </a:lnTo>
                <a:lnTo>
                  <a:pt x="3164" y="3"/>
                </a:lnTo>
                <a:lnTo>
                  <a:pt x="3171" y="4"/>
                </a:lnTo>
                <a:lnTo>
                  <a:pt x="3178" y="5"/>
                </a:lnTo>
                <a:lnTo>
                  <a:pt x="3184" y="7"/>
                </a:lnTo>
                <a:lnTo>
                  <a:pt x="3191" y="8"/>
                </a:lnTo>
                <a:lnTo>
                  <a:pt x="3198" y="10"/>
                </a:lnTo>
                <a:lnTo>
                  <a:pt x="3204" y="12"/>
                </a:lnTo>
                <a:lnTo>
                  <a:pt x="3211" y="14"/>
                </a:lnTo>
                <a:lnTo>
                  <a:pt x="3211" y="14"/>
                </a:lnTo>
                <a:close/>
                <a:moveTo>
                  <a:pt x="3056" y="0"/>
                </a:moveTo>
                <a:lnTo>
                  <a:pt x="3056" y="49"/>
                </a:lnTo>
                <a:lnTo>
                  <a:pt x="2956" y="49"/>
                </a:lnTo>
                <a:lnTo>
                  <a:pt x="2956" y="0"/>
                </a:lnTo>
                <a:lnTo>
                  <a:pt x="3056" y="0"/>
                </a:lnTo>
                <a:close/>
                <a:moveTo>
                  <a:pt x="2906" y="0"/>
                </a:moveTo>
                <a:lnTo>
                  <a:pt x="2906" y="49"/>
                </a:lnTo>
                <a:lnTo>
                  <a:pt x="2807" y="49"/>
                </a:lnTo>
                <a:lnTo>
                  <a:pt x="2807" y="0"/>
                </a:lnTo>
                <a:lnTo>
                  <a:pt x="2906" y="0"/>
                </a:lnTo>
                <a:close/>
                <a:moveTo>
                  <a:pt x="2757" y="0"/>
                </a:moveTo>
                <a:lnTo>
                  <a:pt x="2757" y="49"/>
                </a:lnTo>
                <a:lnTo>
                  <a:pt x="2658" y="49"/>
                </a:lnTo>
                <a:lnTo>
                  <a:pt x="2658" y="0"/>
                </a:lnTo>
                <a:lnTo>
                  <a:pt x="2757" y="0"/>
                </a:lnTo>
                <a:close/>
                <a:moveTo>
                  <a:pt x="2608" y="0"/>
                </a:moveTo>
                <a:lnTo>
                  <a:pt x="2608" y="49"/>
                </a:lnTo>
                <a:lnTo>
                  <a:pt x="2509" y="49"/>
                </a:lnTo>
                <a:lnTo>
                  <a:pt x="2509" y="0"/>
                </a:lnTo>
                <a:lnTo>
                  <a:pt x="2608" y="0"/>
                </a:lnTo>
                <a:close/>
                <a:moveTo>
                  <a:pt x="2459" y="0"/>
                </a:moveTo>
                <a:lnTo>
                  <a:pt x="2459" y="49"/>
                </a:lnTo>
                <a:lnTo>
                  <a:pt x="2360" y="49"/>
                </a:lnTo>
                <a:lnTo>
                  <a:pt x="2360" y="0"/>
                </a:lnTo>
                <a:lnTo>
                  <a:pt x="2459" y="0"/>
                </a:lnTo>
                <a:close/>
                <a:moveTo>
                  <a:pt x="2311" y="0"/>
                </a:moveTo>
                <a:lnTo>
                  <a:pt x="2311" y="49"/>
                </a:lnTo>
                <a:lnTo>
                  <a:pt x="2211" y="49"/>
                </a:lnTo>
                <a:lnTo>
                  <a:pt x="2211" y="0"/>
                </a:lnTo>
                <a:lnTo>
                  <a:pt x="2311" y="0"/>
                </a:lnTo>
                <a:close/>
                <a:moveTo>
                  <a:pt x="2162" y="0"/>
                </a:moveTo>
                <a:lnTo>
                  <a:pt x="2162" y="49"/>
                </a:lnTo>
                <a:lnTo>
                  <a:pt x="2062" y="49"/>
                </a:lnTo>
                <a:lnTo>
                  <a:pt x="2062" y="0"/>
                </a:lnTo>
                <a:lnTo>
                  <a:pt x="2162" y="0"/>
                </a:lnTo>
                <a:close/>
                <a:moveTo>
                  <a:pt x="2013" y="0"/>
                </a:moveTo>
                <a:lnTo>
                  <a:pt x="2013" y="49"/>
                </a:lnTo>
                <a:lnTo>
                  <a:pt x="1914" y="49"/>
                </a:lnTo>
                <a:lnTo>
                  <a:pt x="1914" y="0"/>
                </a:lnTo>
                <a:lnTo>
                  <a:pt x="2013" y="0"/>
                </a:lnTo>
                <a:close/>
                <a:moveTo>
                  <a:pt x="1864" y="0"/>
                </a:moveTo>
                <a:lnTo>
                  <a:pt x="1864" y="49"/>
                </a:lnTo>
                <a:lnTo>
                  <a:pt x="1765" y="49"/>
                </a:lnTo>
                <a:lnTo>
                  <a:pt x="1765" y="0"/>
                </a:lnTo>
                <a:lnTo>
                  <a:pt x="1864" y="0"/>
                </a:lnTo>
                <a:close/>
                <a:moveTo>
                  <a:pt x="1715" y="0"/>
                </a:moveTo>
                <a:lnTo>
                  <a:pt x="1715" y="49"/>
                </a:lnTo>
                <a:lnTo>
                  <a:pt x="1616" y="49"/>
                </a:lnTo>
                <a:lnTo>
                  <a:pt x="1616" y="0"/>
                </a:lnTo>
                <a:lnTo>
                  <a:pt x="1715" y="0"/>
                </a:lnTo>
                <a:close/>
                <a:moveTo>
                  <a:pt x="1566" y="0"/>
                </a:moveTo>
                <a:lnTo>
                  <a:pt x="1566" y="49"/>
                </a:lnTo>
                <a:lnTo>
                  <a:pt x="1467" y="49"/>
                </a:lnTo>
                <a:lnTo>
                  <a:pt x="1467" y="0"/>
                </a:lnTo>
                <a:lnTo>
                  <a:pt x="1566" y="0"/>
                </a:lnTo>
                <a:close/>
                <a:moveTo>
                  <a:pt x="1417" y="0"/>
                </a:moveTo>
                <a:lnTo>
                  <a:pt x="1417" y="49"/>
                </a:lnTo>
                <a:lnTo>
                  <a:pt x="1318" y="49"/>
                </a:lnTo>
                <a:lnTo>
                  <a:pt x="1318" y="0"/>
                </a:lnTo>
                <a:lnTo>
                  <a:pt x="1417" y="0"/>
                </a:lnTo>
                <a:close/>
                <a:moveTo>
                  <a:pt x="1268" y="0"/>
                </a:moveTo>
                <a:lnTo>
                  <a:pt x="1268" y="49"/>
                </a:lnTo>
                <a:lnTo>
                  <a:pt x="1169" y="49"/>
                </a:lnTo>
                <a:lnTo>
                  <a:pt x="1169" y="0"/>
                </a:lnTo>
                <a:lnTo>
                  <a:pt x="1268" y="0"/>
                </a:lnTo>
                <a:close/>
                <a:moveTo>
                  <a:pt x="1120" y="0"/>
                </a:moveTo>
                <a:lnTo>
                  <a:pt x="1120" y="49"/>
                </a:lnTo>
                <a:lnTo>
                  <a:pt x="1020" y="49"/>
                </a:lnTo>
                <a:lnTo>
                  <a:pt x="1020" y="0"/>
                </a:lnTo>
                <a:lnTo>
                  <a:pt x="1120" y="0"/>
                </a:lnTo>
                <a:close/>
                <a:moveTo>
                  <a:pt x="970" y="0"/>
                </a:moveTo>
                <a:lnTo>
                  <a:pt x="970" y="49"/>
                </a:lnTo>
                <a:lnTo>
                  <a:pt x="870" y="49"/>
                </a:lnTo>
                <a:lnTo>
                  <a:pt x="870" y="0"/>
                </a:lnTo>
                <a:lnTo>
                  <a:pt x="970" y="0"/>
                </a:lnTo>
                <a:close/>
                <a:moveTo>
                  <a:pt x="821" y="0"/>
                </a:moveTo>
                <a:lnTo>
                  <a:pt x="821" y="49"/>
                </a:lnTo>
                <a:lnTo>
                  <a:pt x="722" y="49"/>
                </a:lnTo>
                <a:lnTo>
                  <a:pt x="722" y="0"/>
                </a:lnTo>
                <a:lnTo>
                  <a:pt x="821" y="0"/>
                </a:lnTo>
                <a:close/>
                <a:moveTo>
                  <a:pt x="672" y="0"/>
                </a:moveTo>
                <a:lnTo>
                  <a:pt x="672" y="49"/>
                </a:lnTo>
                <a:lnTo>
                  <a:pt x="573" y="49"/>
                </a:lnTo>
                <a:lnTo>
                  <a:pt x="573" y="0"/>
                </a:lnTo>
                <a:lnTo>
                  <a:pt x="672" y="0"/>
                </a:lnTo>
                <a:close/>
                <a:moveTo>
                  <a:pt x="523" y="0"/>
                </a:moveTo>
                <a:lnTo>
                  <a:pt x="523" y="49"/>
                </a:lnTo>
                <a:lnTo>
                  <a:pt x="424" y="49"/>
                </a:lnTo>
                <a:lnTo>
                  <a:pt x="424" y="0"/>
                </a:lnTo>
                <a:lnTo>
                  <a:pt x="523" y="0"/>
                </a:lnTo>
                <a:close/>
              </a:path>
            </a:pathLst>
          </a:custGeom>
          <a:solidFill>
            <a:srgbClr val="682A2D"/>
          </a:solid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333"/>
              <a:buFont typeface="Arial"/>
              <a:buNone/>
            </a:pPr>
            <a:r>
              <a:rPr b="1" i="0" lang="en-GB" sz="1333" u="none" cap="none" strike="noStrike">
                <a:solidFill>
                  <a:srgbClr val="000000"/>
                </a:solidFill>
                <a:latin typeface="Calibri"/>
                <a:ea typeface="Calibri"/>
                <a:cs typeface="Calibri"/>
                <a:sym typeface="Calibri"/>
              </a:rPr>
              <a:t> IGS</a:t>
            </a:r>
            <a:endParaRPr b="1" i="0" sz="1333" u="none" cap="none" strike="noStrike">
              <a:solidFill>
                <a:srgbClr val="000000"/>
              </a:solidFill>
              <a:latin typeface="Calibri"/>
              <a:ea typeface="Calibri"/>
              <a:cs typeface="Calibri"/>
              <a:sym typeface="Calibri"/>
            </a:endParaRPr>
          </a:p>
        </p:txBody>
      </p:sp>
      <p:sp>
        <p:nvSpPr>
          <p:cNvPr id="144" name="Google Shape;144;p26"/>
          <p:cNvSpPr/>
          <p:nvPr/>
        </p:nvSpPr>
        <p:spPr>
          <a:xfrm>
            <a:off x="4310557" y="3972162"/>
            <a:ext cx="2907954" cy="554495"/>
          </a:xfrm>
          <a:prstGeom prst="homePlate">
            <a:avLst>
              <a:gd fmla="val 0" name="adj"/>
            </a:avLst>
          </a:prstGeom>
          <a:solidFill>
            <a:srgbClr val="1C8AC8"/>
          </a:solidFill>
          <a:ln>
            <a:noFill/>
          </a:ln>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Arial"/>
                <a:ea typeface="Arial"/>
                <a:cs typeface="Arial"/>
                <a:sym typeface="Arial"/>
              </a:rPr>
              <a:t>Level-1/Level-2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Arial"/>
                <a:ea typeface="Arial"/>
                <a:cs typeface="Arial"/>
                <a:sym typeface="Arial"/>
              </a:rPr>
              <a:t>Data Product Generation</a:t>
            </a:r>
            <a:endParaRPr b="0" i="0" sz="1400" u="none" cap="none" strike="noStrike">
              <a:solidFill>
                <a:srgbClr val="000000"/>
              </a:solidFill>
              <a:latin typeface="Arial"/>
              <a:ea typeface="Arial"/>
              <a:cs typeface="Arial"/>
              <a:sym typeface="Arial"/>
            </a:endParaRPr>
          </a:p>
        </p:txBody>
      </p:sp>
      <p:cxnSp>
        <p:nvCxnSpPr>
          <p:cNvPr id="145" name="Google Shape;145;p26"/>
          <p:cNvCxnSpPr/>
          <p:nvPr/>
        </p:nvCxnSpPr>
        <p:spPr>
          <a:xfrm flipH="1" rot="10800000">
            <a:off x="2190723" y="6096020"/>
            <a:ext cx="1047757" cy="761981"/>
          </a:xfrm>
          <a:prstGeom prst="straightConnector1">
            <a:avLst/>
          </a:prstGeom>
          <a:noFill/>
          <a:ln cap="flat" cmpd="sng" w="28575">
            <a:solidFill>
              <a:srgbClr val="E38E80"/>
            </a:solidFill>
            <a:prstDash val="dashDot"/>
            <a:round/>
            <a:headEnd len="sm" w="sm" type="none"/>
            <a:tailEnd len="sm" w="sm" type="none"/>
          </a:ln>
        </p:spPr>
      </p:cxnSp>
      <p:cxnSp>
        <p:nvCxnSpPr>
          <p:cNvPr id="146" name="Google Shape;146;p26"/>
          <p:cNvCxnSpPr/>
          <p:nvPr/>
        </p:nvCxnSpPr>
        <p:spPr>
          <a:xfrm flipH="1" rot="10800000">
            <a:off x="8763020" y="1809739"/>
            <a:ext cx="857256" cy="571504"/>
          </a:xfrm>
          <a:prstGeom prst="straightConnector1">
            <a:avLst/>
          </a:prstGeom>
          <a:noFill/>
          <a:ln cap="flat" cmpd="sng" w="28575">
            <a:solidFill>
              <a:srgbClr val="E38E80"/>
            </a:solidFill>
            <a:prstDash val="dashDot"/>
            <a:round/>
            <a:headEnd len="sm" w="sm" type="none"/>
            <a:tailEnd len="sm" w="sm" type="none"/>
          </a:ln>
        </p:spPr>
      </p:cxnSp>
      <p:cxnSp>
        <p:nvCxnSpPr>
          <p:cNvPr id="147" name="Google Shape;147;p26"/>
          <p:cNvCxnSpPr/>
          <p:nvPr/>
        </p:nvCxnSpPr>
        <p:spPr>
          <a:xfrm flipH="1" rot="10800000">
            <a:off x="6328907" y="3630103"/>
            <a:ext cx="571504" cy="381003"/>
          </a:xfrm>
          <a:prstGeom prst="straightConnector1">
            <a:avLst/>
          </a:prstGeom>
          <a:noFill/>
          <a:ln cap="flat" cmpd="sng" w="28575">
            <a:solidFill>
              <a:srgbClr val="E38E80"/>
            </a:solidFill>
            <a:prstDash val="dashDot"/>
            <a:round/>
            <a:headEnd len="sm" w="sm" type="none"/>
            <a:tailEnd len="sm" w="sm" type="none"/>
          </a:ln>
        </p:spPr>
      </p:cxnSp>
      <p:cxnSp>
        <p:nvCxnSpPr>
          <p:cNvPr id="148" name="Google Shape;148;p26"/>
          <p:cNvCxnSpPr/>
          <p:nvPr/>
        </p:nvCxnSpPr>
        <p:spPr>
          <a:xfrm flipH="1" rot="10800000">
            <a:off x="7620011" y="2762245"/>
            <a:ext cx="571504" cy="381003"/>
          </a:xfrm>
          <a:prstGeom prst="straightConnector1">
            <a:avLst/>
          </a:prstGeom>
          <a:noFill/>
          <a:ln cap="flat" cmpd="sng" w="28575">
            <a:solidFill>
              <a:srgbClr val="E38E80"/>
            </a:solidFill>
            <a:prstDash val="dashDot"/>
            <a:round/>
            <a:headEnd len="sm" w="sm" type="none"/>
            <a:tailEnd len="sm" w="sm" type="none"/>
          </a:ln>
        </p:spPr>
      </p:cxnSp>
      <p:pic>
        <p:nvPicPr>
          <p:cNvPr id="149" name="Google Shape;149;p26"/>
          <p:cNvPicPr preferRelativeResize="0"/>
          <p:nvPr/>
        </p:nvPicPr>
        <p:blipFill rotWithShape="1">
          <a:blip r:embed="rId4">
            <a:alphaModFix/>
          </a:blip>
          <a:srcRect b="0" l="0" r="0" t="0"/>
          <a:stretch/>
        </p:blipFill>
        <p:spPr>
          <a:xfrm>
            <a:off x="9667900" y="2039338"/>
            <a:ext cx="2446620" cy="822640"/>
          </a:xfrm>
          <a:prstGeom prst="rect">
            <a:avLst/>
          </a:prstGeom>
          <a:noFill/>
          <a:ln>
            <a:noFill/>
          </a:ln>
        </p:spPr>
      </p:pic>
      <p:sp>
        <p:nvSpPr>
          <p:cNvPr id="150" name="Google Shape;150;p26"/>
          <p:cNvSpPr txBox="1"/>
          <p:nvPr/>
        </p:nvSpPr>
        <p:spPr>
          <a:xfrm>
            <a:off x="190460" y="6096020"/>
            <a:ext cx="900717" cy="307706"/>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Arial"/>
                <a:ea typeface="Arial"/>
                <a:cs typeface="Arial"/>
                <a:sym typeface="Arial"/>
              </a:rPr>
              <a:t>Jodhpur</a:t>
            </a:r>
            <a:endParaRPr b="0" i="0" sz="1200" u="none" cap="none" strike="noStrike">
              <a:solidFill>
                <a:srgbClr val="000000"/>
              </a:solidFill>
              <a:latin typeface="Arial"/>
              <a:ea typeface="Arial"/>
              <a:cs typeface="Arial"/>
              <a:sym typeface="Arial"/>
            </a:endParaRPr>
          </a:p>
        </p:txBody>
      </p:sp>
      <p:sp>
        <p:nvSpPr>
          <p:cNvPr id="151" name="Google Shape;151;p26"/>
          <p:cNvSpPr txBox="1"/>
          <p:nvPr/>
        </p:nvSpPr>
        <p:spPr>
          <a:xfrm>
            <a:off x="7414770" y="5592364"/>
            <a:ext cx="4164180" cy="984863"/>
          </a:xfrm>
          <a:prstGeom prst="rect">
            <a:avLst/>
          </a:prstGeom>
          <a:gradFill>
            <a:gsLst>
              <a:gs pos="0">
                <a:srgbClr val="A8EFFF"/>
              </a:gs>
              <a:gs pos="35000">
                <a:srgbClr val="C0F4FF"/>
              </a:gs>
              <a:gs pos="100000">
                <a:srgbClr val="E7FCFF"/>
              </a:gs>
            </a:gsLst>
            <a:lin ang="16200000" scaled="0"/>
          </a:gradFill>
          <a:ln cap="flat" cmpd="sng" w="9525">
            <a:solidFill>
              <a:srgbClr val="75BCD4"/>
            </a:solidFill>
            <a:prstDash val="solid"/>
            <a:round/>
            <a:headEnd len="sm" w="sm" type="none"/>
            <a:tailEnd len="sm" w="sm" type="none"/>
          </a:ln>
          <a:effectLst>
            <a:outerShdw blurRad="40000" rotWithShape="0" dir="5400000" dist="20000">
              <a:srgbClr val="000000">
                <a:alpha val="36862"/>
              </a:srgbClr>
            </a:outerShdw>
          </a:effectLst>
        </p:spPr>
        <p:txBody>
          <a:bodyPr anchorCtr="0" anchor="t" bIns="60925" lIns="121900" spcFirstLastPara="1" rIns="121900" wrap="square" tIns="60925">
            <a:spAutoFit/>
          </a:bodyPr>
          <a:lstStyle/>
          <a:p>
            <a:pPr indent="-228556" lvl="0" marL="228556" marR="0" rtl="0" algn="just">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Montserrat"/>
                <a:ea typeface="Montserrat"/>
                <a:cs typeface="Montserrat"/>
                <a:sym typeface="Montserrat"/>
              </a:rPr>
              <a:t>At IMGEOS, data is being acquired</a:t>
            </a:r>
            <a:endParaRPr b="0" i="0" sz="1400" u="none" cap="none" strike="noStrike">
              <a:solidFill>
                <a:srgbClr val="000000"/>
              </a:solidFill>
              <a:latin typeface="Arial"/>
              <a:ea typeface="Arial"/>
              <a:cs typeface="Arial"/>
              <a:sym typeface="Arial"/>
            </a:endParaRPr>
          </a:p>
          <a:p>
            <a:pPr indent="-228556" lvl="0" marL="228556" marR="0" rtl="0" algn="just">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Montserrat"/>
                <a:ea typeface="Montserrat"/>
                <a:cs typeface="Montserrat"/>
                <a:sym typeface="Montserrat"/>
              </a:rPr>
              <a:t>processed,  archived and disseminated for</a:t>
            </a:r>
            <a:endParaRPr b="0" i="0" sz="1400" u="none" cap="none" strike="noStrike">
              <a:solidFill>
                <a:srgbClr val="000000"/>
              </a:solidFill>
              <a:latin typeface="Arial"/>
              <a:ea typeface="Arial"/>
              <a:cs typeface="Arial"/>
              <a:sym typeface="Arial"/>
            </a:endParaRPr>
          </a:p>
          <a:p>
            <a:pPr indent="-228556" lvl="0" marL="228556" marR="0" rtl="0" algn="just">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Montserrat"/>
                <a:ea typeface="Montserrat"/>
                <a:cs typeface="Montserrat"/>
                <a:sym typeface="Montserrat"/>
              </a:rPr>
              <a:t> both Indian Remote Sensing (IRS) and </a:t>
            </a:r>
            <a:endParaRPr b="0" i="0" sz="1400" u="none" cap="none" strike="noStrike">
              <a:solidFill>
                <a:srgbClr val="000000"/>
              </a:solidFill>
              <a:latin typeface="Arial"/>
              <a:ea typeface="Arial"/>
              <a:cs typeface="Arial"/>
              <a:sym typeface="Arial"/>
            </a:endParaRPr>
          </a:p>
          <a:p>
            <a:pPr indent="-228556" lvl="0" marL="228556" marR="0" rtl="0" algn="just">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Montserrat"/>
                <a:ea typeface="Montserrat"/>
                <a:cs typeface="Montserrat"/>
                <a:sym typeface="Montserrat"/>
              </a:rPr>
              <a:t>Non-IRS category  of  Satellites.</a:t>
            </a:r>
            <a:endParaRPr b="0" i="0" sz="1400" u="none" cap="none" strike="noStrike">
              <a:solidFill>
                <a:srgbClr val="000000"/>
              </a:solidFill>
              <a:latin typeface="Arial"/>
              <a:ea typeface="Arial"/>
              <a:cs typeface="Arial"/>
              <a:sym typeface="Arial"/>
            </a:endParaRPr>
          </a:p>
        </p:txBody>
      </p:sp>
      <p:cxnSp>
        <p:nvCxnSpPr>
          <p:cNvPr id="152" name="Google Shape;152;p26"/>
          <p:cNvCxnSpPr/>
          <p:nvPr/>
        </p:nvCxnSpPr>
        <p:spPr>
          <a:xfrm flipH="1" rot="10800000">
            <a:off x="10287029" y="952484"/>
            <a:ext cx="571504" cy="381003"/>
          </a:xfrm>
          <a:prstGeom prst="straightConnector1">
            <a:avLst/>
          </a:prstGeom>
          <a:noFill/>
          <a:ln cap="flat" cmpd="sng" w="28575">
            <a:solidFill>
              <a:srgbClr val="E38E80"/>
            </a:solidFill>
            <a:prstDash val="dashDot"/>
            <a:round/>
            <a:headEnd len="sm" w="sm" type="none"/>
            <a:tailEnd len="sm" w="sm" type="none"/>
          </a:ln>
        </p:spPr>
      </p:cxnSp>
      <p:cxnSp>
        <p:nvCxnSpPr>
          <p:cNvPr id="153" name="Google Shape;153;p26"/>
          <p:cNvCxnSpPr/>
          <p:nvPr/>
        </p:nvCxnSpPr>
        <p:spPr>
          <a:xfrm flipH="1" rot="10800000">
            <a:off x="5280988" y="4561408"/>
            <a:ext cx="285752" cy="190501"/>
          </a:xfrm>
          <a:prstGeom prst="straightConnector1">
            <a:avLst/>
          </a:prstGeom>
          <a:noFill/>
          <a:ln cap="flat" cmpd="sng" w="28575">
            <a:solidFill>
              <a:srgbClr val="E38E80"/>
            </a:solidFill>
            <a:prstDash val="dashDot"/>
            <a:round/>
            <a:headEnd len="sm" w="sm" type="none"/>
            <a:tailEnd len="sm" w="sm" type="none"/>
          </a:ln>
        </p:spPr>
      </p:cxnSp>
      <p:cxnSp>
        <p:nvCxnSpPr>
          <p:cNvPr id="154" name="Google Shape;154;p26"/>
          <p:cNvCxnSpPr/>
          <p:nvPr/>
        </p:nvCxnSpPr>
        <p:spPr>
          <a:xfrm flipH="1" rot="10800000">
            <a:off x="4169784" y="5312972"/>
            <a:ext cx="285752" cy="190501"/>
          </a:xfrm>
          <a:prstGeom prst="straightConnector1">
            <a:avLst/>
          </a:prstGeom>
          <a:noFill/>
          <a:ln cap="flat" cmpd="sng" w="28575">
            <a:solidFill>
              <a:srgbClr val="E38E80"/>
            </a:solidFill>
            <a:prstDash val="dashDot"/>
            <a:round/>
            <a:headEnd len="sm" w="sm" type="none"/>
            <a:tailEnd len="sm" w="sm" type="none"/>
          </a:ln>
        </p:spPr>
      </p:cxnSp>
      <p:pic>
        <p:nvPicPr>
          <p:cNvPr id="155" name="Google Shape;155;p26"/>
          <p:cNvPicPr preferRelativeResize="0"/>
          <p:nvPr/>
        </p:nvPicPr>
        <p:blipFill rotWithShape="1">
          <a:blip r:embed="rId5">
            <a:alphaModFix/>
          </a:blip>
          <a:srcRect b="0" l="0" r="0" t="0"/>
          <a:stretch/>
        </p:blipFill>
        <p:spPr>
          <a:xfrm>
            <a:off x="5276958" y="5393763"/>
            <a:ext cx="1086287" cy="963749"/>
          </a:xfrm>
          <a:prstGeom prst="rect">
            <a:avLst/>
          </a:prstGeom>
          <a:noFill/>
          <a:ln>
            <a:noFill/>
          </a:ln>
        </p:spPr>
      </p:pic>
      <p:sp>
        <p:nvSpPr>
          <p:cNvPr id="156" name="Google Shape;156;p26"/>
          <p:cNvSpPr/>
          <p:nvPr/>
        </p:nvSpPr>
        <p:spPr>
          <a:xfrm>
            <a:off x="5305945" y="6302582"/>
            <a:ext cx="1287107" cy="307706"/>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Arial"/>
                <a:ea typeface="Arial"/>
                <a:cs typeface="Arial"/>
                <a:sym typeface="Arial"/>
              </a:rPr>
              <a:t>Data Archival</a:t>
            </a:r>
            <a:endParaRPr b="0" i="0" sz="1100" u="none" cap="none" strike="noStrike">
              <a:solidFill>
                <a:srgbClr val="000000"/>
              </a:solidFill>
              <a:latin typeface="Arial"/>
              <a:ea typeface="Arial"/>
              <a:cs typeface="Arial"/>
              <a:sym typeface="Arial"/>
            </a:endParaRPr>
          </a:p>
        </p:txBody>
      </p:sp>
      <p:sp>
        <p:nvSpPr>
          <p:cNvPr id="157" name="Google Shape;157;p26"/>
          <p:cNvSpPr/>
          <p:nvPr/>
        </p:nvSpPr>
        <p:spPr>
          <a:xfrm>
            <a:off x="9044992" y="4059113"/>
            <a:ext cx="2928472" cy="1200306"/>
          </a:xfrm>
          <a:prstGeom prst="rect">
            <a:avLst/>
          </a:prstGeom>
          <a:solidFill>
            <a:srgbClr val="6F88B3"/>
          </a:solidFill>
          <a:ln>
            <a:noFill/>
          </a:ln>
        </p:spPr>
        <p:txBody>
          <a:bodyPr anchorCtr="0" anchor="t" bIns="60925" lIns="121900" spcFirstLastPara="1" rIns="121900" wrap="square" tIns="60925">
            <a:spAutoFit/>
          </a:bodyPr>
          <a:lstStyle/>
          <a:p>
            <a:pPr indent="0" lvl="0" marL="0" marR="0" rtl="0" algn="just">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Montserrat"/>
                <a:ea typeface="Montserrat"/>
                <a:cs typeface="Montserrat"/>
                <a:sym typeface="Montserrat"/>
              </a:rPr>
              <a:t>Open and Priced Data Products: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Montserrat"/>
                <a:ea typeface="Montserrat"/>
                <a:cs typeface="Montserrat"/>
                <a:sym typeface="Montserrat"/>
              </a:rPr>
              <a:t>    - 0.28 m to 360 m resolution</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Montserrat"/>
                <a:ea typeface="Montserrat"/>
                <a:cs typeface="Montserrat"/>
                <a:sym typeface="Montserrat"/>
              </a:rPr>
              <a:t>    -  Optical &amp; Microwave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p:txBody>
      </p:sp>
      <p:pic>
        <p:nvPicPr>
          <p:cNvPr descr="http://www.animationplayhouse.com/computergal.gif" id="158" name="Google Shape;158;p26"/>
          <p:cNvPicPr preferRelativeResize="0"/>
          <p:nvPr/>
        </p:nvPicPr>
        <p:blipFill rotWithShape="1">
          <a:blip r:embed="rId6">
            <a:alphaModFix/>
          </a:blip>
          <a:srcRect b="0" l="0" r="0" t="0"/>
          <a:stretch/>
        </p:blipFill>
        <p:spPr>
          <a:xfrm>
            <a:off x="11239536" y="857232"/>
            <a:ext cx="876365" cy="762005"/>
          </a:xfrm>
          <a:prstGeom prst="rect">
            <a:avLst/>
          </a:prstGeom>
          <a:noFill/>
          <a:ln>
            <a:noFill/>
          </a:ln>
        </p:spPr>
      </p:pic>
      <p:pic>
        <p:nvPicPr>
          <p:cNvPr id="159" name="Google Shape;159;p26"/>
          <p:cNvPicPr preferRelativeResize="0"/>
          <p:nvPr/>
        </p:nvPicPr>
        <p:blipFill rotWithShape="1">
          <a:blip r:embed="rId7">
            <a:alphaModFix/>
          </a:blip>
          <a:srcRect b="0" l="0" r="0" t="0"/>
          <a:stretch/>
        </p:blipFill>
        <p:spPr>
          <a:xfrm>
            <a:off x="11336488" y="5860707"/>
            <a:ext cx="750904" cy="65940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1"/>
          <p:cNvSpPr txBox="1"/>
          <p:nvPr/>
        </p:nvSpPr>
        <p:spPr>
          <a:xfrm>
            <a:off x="72888" y="62663"/>
            <a:ext cx="9252252"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lt2"/>
                </a:solidFill>
                <a:latin typeface="Montserrat"/>
                <a:ea typeface="Montserrat"/>
                <a:cs typeface="Montserrat"/>
                <a:sym typeface="Montserrat"/>
              </a:rPr>
              <a:t> Introduction to EOS-04</a:t>
            </a:r>
            <a:endParaRPr b="0" i="0" sz="1400" u="none" cap="none" strike="noStrike">
              <a:solidFill>
                <a:srgbClr val="000000"/>
              </a:solidFill>
              <a:latin typeface="Arial"/>
              <a:ea typeface="Arial"/>
              <a:cs typeface="Arial"/>
              <a:sym typeface="Arial"/>
            </a:endParaRPr>
          </a:p>
        </p:txBody>
      </p:sp>
      <p:pic>
        <p:nvPicPr>
          <p:cNvPr id="165" name="Google Shape;165;p11"/>
          <p:cNvPicPr preferRelativeResize="0"/>
          <p:nvPr/>
        </p:nvPicPr>
        <p:blipFill rotWithShape="1">
          <a:blip r:embed="rId3">
            <a:alphaModFix/>
          </a:blip>
          <a:srcRect b="0" l="0" r="0" t="0"/>
          <a:stretch/>
        </p:blipFill>
        <p:spPr>
          <a:xfrm rot="-427675">
            <a:off x="7078124" y="948110"/>
            <a:ext cx="902390" cy="887233"/>
          </a:xfrm>
          <a:prstGeom prst="rect">
            <a:avLst/>
          </a:prstGeom>
          <a:noFill/>
          <a:ln>
            <a:noFill/>
          </a:ln>
        </p:spPr>
      </p:pic>
      <p:sp>
        <p:nvSpPr>
          <p:cNvPr id="166" name="Google Shape;166;p11"/>
          <p:cNvSpPr txBox="1"/>
          <p:nvPr/>
        </p:nvSpPr>
        <p:spPr>
          <a:xfrm>
            <a:off x="166646" y="1857364"/>
            <a:ext cx="6505418" cy="3554779"/>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254000" lvl="0" marL="34290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70C0"/>
              </a:solidFill>
              <a:latin typeface="Century Gothic"/>
              <a:ea typeface="Century Gothic"/>
              <a:cs typeface="Century Gothic"/>
              <a:sym typeface="Century Gothic"/>
            </a:endParaRPr>
          </a:p>
          <a:p>
            <a:pPr indent="0" lvl="0" marL="0" marR="0" rtl="0" algn="just">
              <a:lnSpc>
                <a:spcPct val="150000"/>
              </a:lnSpc>
              <a:spcBef>
                <a:spcPts val="320"/>
              </a:spcBef>
              <a:spcAft>
                <a:spcPts val="0"/>
              </a:spcAft>
              <a:buClr>
                <a:srgbClr val="000000"/>
              </a:buClr>
              <a:buSzPts val="1600"/>
              <a:buFont typeface="Noto Sans Symbols"/>
              <a:buChar char="❖"/>
            </a:pPr>
            <a:r>
              <a:rPr b="1" i="0" lang="en-GB" sz="1600" u="none" cap="none" strike="noStrike">
                <a:solidFill>
                  <a:srgbClr val="00B050"/>
                </a:solidFill>
                <a:latin typeface="Century Gothic"/>
                <a:ea typeface="Century Gothic"/>
                <a:cs typeface="Century Gothic"/>
                <a:sym typeface="Century Gothic"/>
              </a:rPr>
              <a:t>   </a:t>
            </a:r>
            <a:r>
              <a:rPr b="0" i="0" lang="en-GB" sz="1600" u="none" cap="none" strike="noStrike">
                <a:solidFill>
                  <a:schemeClr val="dk1"/>
                </a:solidFill>
                <a:latin typeface="Montserrat"/>
                <a:ea typeface="Montserrat"/>
                <a:cs typeface="Montserrat"/>
                <a:sym typeface="Montserrat"/>
              </a:rPr>
              <a:t>Launched on 14-February 2022</a:t>
            </a:r>
            <a:endParaRPr b="0" i="0" sz="1400" u="none" cap="none" strike="noStrike">
              <a:solidFill>
                <a:schemeClr val="dk1"/>
              </a:solidFill>
              <a:latin typeface="Arial"/>
              <a:ea typeface="Arial"/>
              <a:cs typeface="Arial"/>
              <a:sym typeface="Arial"/>
            </a:endParaRPr>
          </a:p>
          <a:p>
            <a:pPr indent="0" lvl="0" marL="0" marR="0" rtl="0" algn="just">
              <a:lnSpc>
                <a:spcPct val="150000"/>
              </a:lnSpc>
              <a:spcBef>
                <a:spcPts val="320"/>
              </a:spcBef>
              <a:spcAft>
                <a:spcPts val="0"/>
              </a:spcAft>
              <a:buClr>
                <a:srgbClr val="000000"/>
              </a:buClr>
              <a:buSzPts val="1600"/>
              <a:buFont typeface="Noto Sans Symbols"/>
              <a:buChar char="❖"/>
            </a:pPr>
            <a:r>
              <a:rPr b="0" i="0" lang="en-GB" sz="1600" u="none" cap="none" strike="noStrike">
                <a:solidFill>
                  <a:schemeClr val="dk1"/>
                </a:solidFill>
                <a:latin typeface="Montserrat"/>
                <a:ea typeface="Montserrat"/>
                <a:cs typeface="Montserrat"/>
                <a:sym typeface="Montserrat"/>
              </a:rPr>
              <a:t>    Frequency: C-band  (5.4 GHz).</a:t>
            </a:r>
            <a:endParaRPr b="0" i="0" sz="1400" u="none" cap="none" strike="noStrike">
              <a:solidFill>
                <a:schemeClr val="dk1"/>
              </a:solidFill>
              <a:latin typeface="Arial"/>
              <a:ea typeface="Arial"/>
              <a:cs typeface="Arial"/>
              <a:sym typeface="Arial"/>
            </a:endParaRPr>
          </a:p>
          <a:p>
            <a:pPr indent="-285750" lvl="0" marL="285750" marR="0" rtl="0" algn="just">
              <a:lnSpc>
                <a:spcPct val="150000"/>
              </a:lnSpc>
              <a:spcBef>
                <a:spcPts val="0"/>
              </a:spcBef>
              <a:spcAft>
                <a:spcPts val="0"/>
              </a:spcAft>
              <a:buClr>
                <a:srgbClr val="000000"/>
              </a:buClr>
              <a:buSzPts val="1600"/>
              <a:buFont typeface="Noto Sans Symbols"/>
              <a:buChar char="❖"/>
            </a:pPr>
            <a:r>
              <a:rPr b="0" i="0" lang="en-GB" sz="1600" u="none" cap="none" strike="noStrike">
                <a:solidFill>
                  <a:schemeClr val="dk1"/>
                </a:solidFill>
                <a:latin typeface="Montserrat"/>
                <a:ea typeface="Montserrat"/>
                <a:cs typeface="Montserrat"/>
                <a:sym typeface="Montserrat"/>
              </a:rPr>
              <a:t>  Imaging Modes: Stripmap, ScanSAR and Sliding-  Spotlight   -(FRS-1, FRS-2, MRS, CRS and HRS)</a:t>
            </a:r>
            <a:endParaRPr b="0" i="0" sz="1400" u="none" cap="none" strike="noStrike">
              <a:solidFill>
                <a:schemeClr val="dk1"/>
              </a:solidFill>
              <a:latin typeface="Arial"/>
              <a:ea typeface="Arial"/>
              <a:cs typeface="Arial"/>
              <a:sym typeface="Arial"/>
            </a:endParaRPr>
          </a:p>
          <a:p>
            <a:pPr indent="-285750" lvl="0" marL="285750" marR="0" rtl="0" algn="just">
              <a:lnSpc>
                <a:spcPct val="150000"/>
              </a:lnSpc>
              <a:spcBef>
                <a:spcPts val="0"/>
              </a:spcBef>
              <a:spcAft>
                <a:spcPts val="0"/>
              </a:spcAft>
              <a:buClr>
                <a:srgbClr val="000000"/>
              </a:buClr>
              <a:buSzPts val="1600"/>
              <a:buFont typeface="Noto Sans Symbols"/>
              <a:buChar char="❖"/>
            </a:pPr>
            <a:r>
              <a:rPr b="0" i="0" lang="en-GB" sz="1600" u="none" cap="none" strike="noStrike">
                <a:solidFill>
                  <a:schemeClr val="dk1"/>
                </a:solidFill>
                <a:latin typeface="Montserrat"/>
                <a:ea typeface="Montserrat"/>
                <a:cs typeface="Montserrat"/>
                <a:sym typeface="Montserrat"/>
              </a:rPr>
              <a:t>  Polarizations: Single, Dual, Compact (CP) &amp; Full (FP) </a:t>
            </a:r>
            <a:endParaRPr b="0" i="0" sz="1400" u="none" cap="none" strike="noStrike">
              <a:solidFill>
                <a:schemeClr val="dk1"/>
              </a:solidFill>
              <a:latin typeface="Arial"/>
              <a:ea typeface="Arial"/>
              <a:cs typeface="Arial"/>
              <a:sym typeface="Arial"/>
            </a:endParaRPr>
          </a:p>
          <a:p>
            <a:pPr indent="-285750" lvl="0" marL="285750" marR="0" rtl="0" algn="just">
              <a:lnSpc>
                <a:spcPct val="150000"/>
              </a:lnSpc>
              <a:spcBef>
                <a:spcPts val="0"/>
              </a:spcBef>
              <a:spcAft>
                <a:spcPts val="0"/>
              </a:spcAft>
              <a:buClr>
                <a:srgbClr val="000000"/>
              </a:buClr>
              <a:buSzPts val="1600"/>
              <a:buFont typeface="Noto Sans Symbols"/>
              <a:buChar char="❖"/>
            </a:pPr>
            <a:r>
              <a:rPr b="0" i="0" lang="en-GB" sz="1600" u="none" cap="none" strike="noStrike">
                <a:solidFill>
                  <a:schemeClr val="dk1"/>
                </a:solidFill>
                <a:latin typeface="Montserrat"/>
                <a:ea typeface="Montserrat"/>
                <a:cs typeface="Montserrat"/>
                <a:sym typeface="Montserrat"/>
              </a:rPr>
              <a:t>  Swath Coverage: 10 Km to 223 Km</a:t>
            </a:r>
            <a:endParaRPr b="0" i="0" sz="1400" u="none" cap="none" strike="noStrike">
              <a:solidFill>
                <a:schemeClr val="dk1"/>
              </a:solidFill>
              <a:latin typeface="Arial"/>
              <a:ea typeface="Arial"/>
              <a:cs typeface="Arial"/>
              <a:sym typeface="Arial"/>
            </a:endParaRPr>
          </a:p>
          <a:p>
            <a:pPr indent="-285750" lvl="0" marL="285750" marR="0" rtl="0" algn="just">
              <a:lnSpc>
                <a:spcPct val="150000"/>
              </a:lnSpc>
              <a:spcBef>
                <a:spcPts val="0"/>
              </a:spcBef>
              <a:spcAft>
                <a:spcPts val="0"/>
              </a:spcAft>
              <a:buClr>
                <a:srgbClr val="000000"/>
              </a:buClr>
              <a:buSzPts val="1600"/>
              <a:buFont typeface="Noto Sans Symbols"/>
              <a:buChar char="❖"/>
            </a:pPr>
            <a:r>
              <a:rPr b="0" i="0" lang="en-GB" sz="1600" u="none" cap="none" strike="noStrike">
                <a:solidFill>
                  <a:schemeClr val="dk1"/>
                </a:solidFill>
                <a:latin typeface="Montserrat"/>
                <a:ea typeface="Montserrat"/>
                <a:cs typeface="Montserrat"/>
                <a:sym typeface="Montserrat"/>
              </a:rPr>
              <a:t>  Spatial Resolutions: 1m to 50m</a:t>
            </a:r>
            <a:endParaRPr b="0" i="0" sz="1400" u="none" cap="none" strike="noStrike">
              <a:solidFill>
                <a:schemeClr val="dk1"/>
              </a:solidFill>
              <a:latin typeface="Arial"/>
              <a:ea typeface="Arial"/>
              <a:cs typeface="Arial"/>
              <a:sym typeface="Arial"/>
            </a:endParaRPr>
          </a:p>
          <a:p>
            <a:pPr indent="-285750" lvl="0" marL="285750" marR="0" rtl="0" algn="just">
              <a:lnSpc>
                <a:spcPct val="150000"/>
              </a:lnSpc>
              <a:spcBef>
                <a:spcPts val="0"/>
              </a:spcBef>
              <a:spcAft>
                <a:spcPts val="0"/>
              </a:spcAft>
              <a:buClr>
                <a:srgbClr val="000000"/>
              </a:buClr>
              <a:buSzPts val="1600"/>
              <a:buFont typeface="Noto Sans Symbols"/>
              <a:buChar char="❖"/>
            </a:pPr>
            <a:r>
              <a:rPr b="0" i="0" lang="en-GB" sz="1600" u="none" cap="none" strike="noStrike">
                <a:solidFill>
                  <a:schemeClr val="dk1"/>
                </a:solidFill>
                <a:latin typeface="Montserrat"/>
                <a:ea typeface="Montserrat"/>
                <a:cs typeface="Montserrat"/>
                <a:sym typeface="Montserrat"/>
              </a:rPr>
              <a:t>  Data availability: 23</a:t>
            </a:r>
            <a:r>
              <a:rPr b="0" baseline="30000" i="0" lang="en-GB" sz="1600" u="none" cap="none" strike="noStrike">
                <a:solidFill>
                  <a:schemeClr val="dk1"/>
                </a:solidFill>
                <a:latin typeface="Montserrat"/>
                <a:ea typeface="Montserrat"/>
                <a:cs typeface="Montserrat"/>
                <a:sym typeface="Montserrat"/>
              </a:rPr>
              <a:t>rd</a:t>
            </a:r>
            <a:r>
              <a:rPr b="0" i="0" lang="en-GB" sz="1600" u="none" cap="none" strike="noStrike">
                <a:solidFill>
                  <a:schemeClr val="dk1"/>
                </a:solidFill>
                <a:latin typeface="Montserrat"/>
                <a:ea typeface="Montserrat"/>
                <a:cs typeface="Montserrat"/>
                <a:sym typeface="Montserrat"/>
              </a:rPr>
              <a:t> March 2022 onwards</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7" name="Google Shape;167;p11"/>
          <p:cNvPicPr preferRelativeResize="0"/>
          <p:nvPr/>
        </p:nvPicPr>
        <p:blipFill rotWithShape="1">
          <a:blip r:embed="rId4">
            <a:alphaModFix/>
          </a:blip>
          <a:srcRect b="0" l="0" r="0" t="0"/>
          <a:stretch/>
        </p:blipFill>
        <p:spPr>
          <a:xfrm>
            <a:off x="6953255" y="1866772"/>
            <a:ext cx="4714908" cy="3786214"/>
          </a:xfrm>
          <a:prstGeom prst="rect">
            <a:avLst/>
          </a:prstGeom>
          <a:noFill/>
          <a:ln>
            <a:noFill/>
          </a:ln>
        </p:spPr>
      </p:pic>
      <p:sp>
        <p:nvSpPr>
          <p:cNvPr id="168" name="Google Shape;168;p11"/>
          <p:cNvSpPr txBox="1"/>
          <p:nvPr/>
        </p:nvSpPr>
        <p:spPr>
          <a:xfrm>
            <a:off x="166646" y="1151817"/>
            <a:ext cx="7081482" cy="47982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7030A0"/>
              </a:buClr>
              <a:buSzPts val="2000"/>
              <a:buFont typeface="Arial"/>
              <a:buNone/>
            </a:pPr>
            <a:r>
              <a:rPr b="1" i="0" lang="en-GB" sz="2000" u="none" cap="none" strike="noStrike">
                <a:solidFill>
                  <a:schemeClr val="dk2"/>
                </a:solidFill>
                <a:latin typeface="Montserrat"/>
                <a:ea typeface="Montserrat"/>
                <a:cs typeface="Montserrat"/>
                <a:sym typeface="Montserrat"/>
              </a:rPr>
              <a:t>EOS-04 (RISAT-1A) is Follow -on Mission of RISAT-1</a:t>
            </a:r>
            <a:endParaRPr b="1" i="0" sz="1400" u="none" cap="none" strike="noStrike">
              <a:solidFill>
                <a:schemeClr val="dk2"/>
              </a:solidFill>
              <a:latin typeface="Arial"/>
              <a:ea typeface="Arial"/>
              <a:cs typeface="Arial"/>
              <a:sym typeface="Arial"/>
            </a:endParaRPr>
          </a:p>
        </p:txBody>
      </p:sp>
      <p:pic>
        <p:nvPicPr>
          <p:cNvPr id="169" name="Google Shape;169;p11"/>
          <p:cNvPicPr preferRelativeResize="0"/>
          <p:nvPr/>
        </p:nvPicPr>
        <p:blipFill rotWithShape="1">
          <a:blip r:embed="rId5">
            <a:alphaModFix/>
          </a:blip>
          <a:srcRect b="0" l="0" r="0" t="0"/>
          <a:stretch/>
        </p:blipFill>
        <p:spPr>
          <a:xfrm>
            <a:off x="11239536" y="5786454"/>
            <a:ext cx="750904" cy="65940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descr="guj1" id="175" name="Google Shape;175;p12"/>
          <p:cNvPicPr preferRelativeResize="0"/>
          <p:nvPr/>
        </p:nvPicPr>
        <p:blipFill rotWithShape="1">
          <a:blip r:embed="rId3">
            <a:alphaModFix/>
          </a:blip>
          <a:srcRect b="0" l="0" r="0" t="0"/>
          <a:stretch/>
        </p:blipFill>
        <p:spPr>
          <a:xfrm>
            <a:off x="1905003" y="1052736"/>
            <a:ext cx="8215313" cy="5233767"/>
          </a:xfrm>
          <a:prstGeom prst="rect">
            <a:avLst/>
          </a:prstGeom>
          <a:noFill/>
          <a:ln>
            <a:noFill/>
          </a:ln>
        </p:spPr>
      </p:pic>
      <p:sp>
        <p:nvSpPr>
          <p:cNvPr id="176" name="Google Shape;176;p12"/>
          <p:cNvSpPr/>
          <p:nvPr/>
        </p:nvSpPr>
        <p:spPr>
          <a:xfrm>
            <a:off x="3657603" y="2133601"/>
            <a:ext cx="4918075" cy="3841751"/>
          </a:xfrm>
          <a:custGeom>
            <a:rect b="b" l="l" r="r" t="t"/>
            <a:pathLst>
              <a:path extrusionOk="0" h="7742" w="8372">
                <a:moveTo>
                  <a:pt x="0" y="5194"/>
                </a:moveTo>
                <a:lnTo>
                  <a:pt x="2702" y="7742"/>
                </a:lnTo>
                <a:lnTo>
                  <a:pt x="8372" y="2366"/>
                </a:lnTo>
                <a:lnTo>
                  <a:pt x="5824" y="0"/>
                </a:lnTo>
                <a:lnTo>
                  <a:pt x="0" y="5194"/>
                </a:lnTo>
                <a:close/>
              </a:path>
            </a:pathLst>
          </a:custGeom>
          <a:solidFill>
            <a:srgbClr val="DDDDDD">
              <a:alpha val="49019"/>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12"/>
          <p:cNvSpPr txBox="1"/>
          <p:nvPr/>
        </p:nvSpPr>
        <p:spPr>
          <a:xfrm>
            <a:off x="2286000" y="3581402"/>
            <a:ext cx="32766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Times New Roman"/>
              <a:ea typeface="Times New Roman"/>
              <a:cs typeface="Times New Roman"/>
              <a:sym typeface="Times New Roman"/>
            </a:endParaRPr>
          </a:p>
        </p:txBody>
      </p:sp>
      <p:sp>
        <p:nvSpPr>
          <p:cNvPr id="178" name="Google Shape;178;p12"/>
          <p:cNvSpPr/>
          <p:nvPr/>
        </p:nvSpPr>
        <p:spPr>
          <a:xfrm>
            <a:off x="3657600" y="838202"/>
            <a:ext cx="3403600" cy="3856039"/>
          </a:xfrm>
          <a:custGeom>
            <a:rect b="b" l="l" r="r" t="t"/>
            <a:pathLst>
              <a:path extrusionOk="0" h="7770" w="5796">
                <a:moveTo>
                  <a:pt x="0" y="5222"/>
                </a:moveTo>
                <a:lnTo>
                  <a:pt x="5796" y="0"/>
                </a:lnTo>
                <a:lnTo>
                  <a:pt x="5796" y="2604"/>
                </a:lnTo>
                <a:lnTo>
                  <a:pt x="28" y="7770"/>
                </a:lnTo>
                <a:lnTo>
                  <a:pt x="0" y="5222"/>
                </a:lnTo>
                <a:close/>
              </a:path>
            </a:pathLst>
          </a:custGeom>
          <a:solidFill>
            <a:srgbClr val="DDDDDD">
              <a:alpha val="49019"/>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12"/>
          <p:cNvSpPr/>
          <p:nvPr/>
        </p:nvSpPr>
        <p:spPr>
          <a:xfrm>
            <a:off x="4343403" y="2438401"/>
            <a:ext cx="3922713" cy="3006725"/>
          </a:xfrm>
          <a:custGeom>
            <a:rect b="b" l="l" r="r" t="t"/>
            <a:pathLst>
              <a:path extrusionOk="0" h="6062" w="6678">
                <a:moveTo>
                  <a:pt x="0" y="4410"/>
                </a:moveTo>
                <a:lnTo>
                  <a:pt x="4942" y="0"/>
                </a:lnTo>
                <a:lnTo>
                  <a:pt x="6678" y="1624"/>
                </a:lnTo>
                <a:lnTo>
                  <a:pt x="1736" y="6062"/>
                </a:lnTo>
                <a:lnTo>
                  <a:pt x="0" y="4410"/>
                </a:lnTo>
                <a:close/>
              </a:path>
            </a:pathLst>
          </a:custGeom>
          <a:solidFill>
            <a:srgbClr val="996633">
              <a:alpha val="49019"/>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80" name="Google Shape;180;p12"/>
          <p:cNvCxnSpPr/>
          <p:nvPr/>
        </p:nvCxnSpPr>
        <p:spPr>
          <a:xfrm flipH="1" rot="10800000">
            <a:off x="3735390" y="2116139"/>
            <a:ext cx="3348037" cy="2532063"/>
          </a:xfrm>
          <a:prstGeom prst="straightConnector1">
            <a:avLst/>
          </a:prstGeom>
          <a:noFill/>
          <a:ln cap="flat" cmpd="sng" w="12700">
            <a:solidFill>
              <a:srgbClr val="000000"/>
            </a:solidFill>
            <a:prstDash val="solid"/>
            <a:round/>
            <a:headEnd len="sm" w="sm" type="none"/>
            <a:tailEnd len="sm" w="sm" type="none"/>
          </a:ln>
        </p:spPr>
      </p:cxnSp>
      <p:cxnSp>
        <p:nvCxnSpPr>
          <p:cNvPr id="181" name="Google Shape;181;p12"/>
          <p:cNvCxnSpPr/>
          <p:nvPr/>
        </p:nvCxnSpPr>
        <p:spPr>
          <a:xfrm flipH="1" rot="10800000">
            <a:off x="3451225" y="762000"/>
            <a:ext cx="3690938" cy="2782888"/>
          </a:xfrm>
          <a:prstGeom prst="straightConnector1">
            <a:avLst/>
          </a:prstGeom>
          <a:noFill/>
          <a:ln cap="flat" cmpd="sng" w="38100">
            <a:solidFill>
              <a:srgbClr val="6600CC"/>
            </a:solidFill>
            <a:prstDash val="solid"/>
            <a:round/>
            <a:headEnd len="sm" w="sm" type="none"/>
            <a:tailEnd len="med" w="med" type="triangle"/>
          </a:ln>
        </p:spPr>
      </p:cxnSp>
      <p:sp>
        <p:nvSpPr>
          <p:cNvPr id="182" name="Google Shape;182;p12"/>
          <p:cNvSpPr/>
          <p:nvPr/>
        </p:nvSpPr>
        <p:spPr>
          <a:xfrm rot="1202109">
            <a:off x="6110291" y="3260727"/>
            <a:ext cx="422275" cy="303213"/>
          </a:xfrm>
          <a:custGeom>
            <a:rect b="b" l="l" r="r" t="t"/>
            <a:pathLst>
              <a:path extrusionOk="0" h="798" w="1050">
                <a:moveTo>
                  <a:pt x="0" y="210"/>
                </a:moveTo>
                <a:lnTo>
                  <a:pt x="364" y="0"/>
                </a:lnTo>
                <a:lnTo>
                  <a:pt x="1050" y="378"/>
                </a:lnTo>
                <a:lnTo>
                  <a:pt x="490" y="798"/>
                </a:lnTo>
                <a:lnTo>
                  <a:pt x="0" y="210"/>
                </a:lnTo>
                <a:close/>
              </a:path>
            </a:pathLst>
          </a:custGeom>
          <a:solidFill>
            <a:srgbClr val="CC99FF"/>
          </a:solidFill>
          <a:ln cap="flat" cmpd="sng" w="9525">
            <a:solidFill>
              <a:srgbClr val="FF669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12"/>
          <p:cNvSpPr/>
          <p:nvPr/>
        </p:nvSpPr>
        <p:spPr>
          <a:xfrm rot="-331481">
            <a:off x="5970591" y="3336926"/>
            <a:ext cx="422275" cy="303213"/>
          </a:xfrm>
          <a:custGeom>
            <a:rect b="b" l="l" r="r" t="t"/>
            <a:pathLst>
              <a:path extrusionOk="0" h="798" w="1050">
                <a:moveTo>
                  <a:pt x="0" y="210"/>
                </a:moveTo>
                <a:lnTo>
                  <a:pt x="364" y="0"/>
                </a:lnTo>
                <a:lnTo>
                  <a:pt x="1050" y="378"/>
                </a:lnTo>
                <a:lnTo>
                  <a:pt x="490" y="798"/>
                </a:lnTo>
                <a:lnTo>
                  <a:pt x="0" y="210"/>
                </a:lnTo>
                <a:close/>
              </a:path>
            </a:pathLst>
          </a:custGeom>
          <a:solidFill>
            <a:srgbClr val="FF99CC"/>
          </a:solidFill>
          <a:ln cap="flat" cmpd="sng" w="9525">
            <a:solidFill>
              <a:srgbClr val="FF669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12"/>
          <p:cNvSpPr/>
          <p:nvPr/>
        </p:nvSpPr>
        <p:spPr>
          <a:xfrm rot="-1401719">
            <a:off x="5951541" y="3371852"/>
            <a:ext cx="422275" cy="303213"/>
          </a:xfrm>
          <a:custGeom>
            <a:rect b="b" l="l" r="r" t="t"/>
            <a:pathLst>
              <a:path extrusionOk="0" h="798" w="1050">
                <a:moveTo>
                  <a:pt x="0" y="210"/>
                </a:moveTo>
                <a:lnTo>
                  <a:pt x="364" y="0"/>
                </a:lnTo>
                <a:lnTo>
                  <a:pt x="1050" y="378"/>
                </a:lnTo>
                <a:lnTo>
                  <a:pt x="490" y="798"/>
                </a:lnTo>
                <a:lnTo>
                  <a:pt x="0" y="210"/>
                </a:lnTo>
                <a:close/>
              </a:path>
            </a:pathLst>
          </a:custGeom>
          <a:solidFill>
            <a:srgbClr val="FF6600"/>
          </a:solidFill>
          <a:ln cap="flat" cmpd="sng" w="9525">
            <a:solidFill>
              <a:srgbClr val="FF669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12"/>
          <p:cNvSpPr/>
          <p:nvPr/>
        </p:nvSpPr>
        <p:spPr>
          <a:xfrm>
            <a:off x="5341941" y="2125665"/>
            <a:ext cx="942975" cy="1438275"/>
          </a:xfrm>
          <a:custGeom>
            <a:rect b="b" l="l" r="r" t="t"/>
            <a:pathLst>
              <a:path extrusionOk="0" h="906" w="594">
                <a:moveTo>
                  <a:pt x="0" y="0"/>
                </a:moveTo>
                <a:lnTo>
                  <a:pt x="411" y="832"/>
                </a:lnTo>
                <a:lnTo>
                  <a:pt x="594" y="906"/>
                </a:lnTo>
                <a:lnTo>
                  <a:pt x="0" y="0"/>
                </a:lnTo>
                <a:close/>
              </a:path>
            </a:pathLst>
          </a:custGeom>
          <a:solidFill>
            <a:srgbClr val="9966FF"/>
          </a:solidFill>
          <a:ln cap="flat" cmpd="sng" w="9525">
            <a:solidFill>
              <a:srgbClr val="9966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12"/>
          <p:cNvSpPr/>
          <p:nvPr/>
        </p:nvSpPr>
        <p:spPr>
          <a:xfrm>
            <a:off x="5951538" y="1735139"/>
            <a:ext cx="449262" cy="1770063"/>
          </a:xfrm>
          <a:custGeom>
            <a:rect b="b" l="l" r="r" t="t"/>
            <a:pathLst>
              <a:path extrusionOk="0" h="1115" w="283">
                <a:moveTo>
                  <a:pt x="0" y="0"/>
                </a:moveTo>
                <a:lnTo>
                  <a:pt x="137" y="978"/>
                </a:lnTo>
                <a:lnTo>
                  <a:pt x="283" y="1115"/>
                </a:lnTo>
                <a:lnTo>
                  <a:pt x="0" y="0"/>
                </a:lnTo>
                <a:close/>
              </a:path>
            </a:pathLst>
          </a:custGeom>
          <a:solidFill>
            <a:srgbClr val="9966FF"/>
          </a:solidFill>
          <a:ln cap="flat" cmpd="sng" w="9525">
            <a:solidFill>
              <a:srgbClr val="9966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12"/>
          <p:cNvSpPr txBox="1"/>
          <p:nvPr/>
        </p:nvSpPr>
        <p:spPr>
          <a:xfrm>
            <a:off x="7791450" y="3798888"/>
            <a:ext cx="2070100" cy="279400"/>
          </a:xfrm>
          <a:prstGeom prst="rect">
            <a:avLst/>
          </a:prstGeom>
          <a:solidFill>
            <a:srgbClr val="00666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lt1"/>
                </a:solidFill>
                <a:latin typeface="Times New Roman"/>
                <a:ea typeface="Times New Roman"/>
                <a:cs typeface="Times New Roman"/>
                <a:sym typeface="Times New Roman"/>
              </a:rPr>
              <a:t>FRS1/ FRS2 MODE</a:t>
            </a:r>
            <a:endParaRPr b="0" i="0" sz="1400" u="none" cap="none" strike="noStrike">
              <a:solidFill>
                <a:srgbClr val="000000"/>
              </a:solidFill>
              <a:latin typeface="Arial"/>
              <a:ea typeface="Arial"/>
              <a:cs typeface="Arial"/>
              <a:sym typeface="Arial"/>
            </a:endParaRPr>
          </a:p>
        </p:txBody>
      </p:sp>
      <p:grpSp>
        <p:nvGrpSpPr>
          <p:cNvPr id="188" name="Google Shape;188;p12"/>
          <p:cNvGrpSpPr/>
          <p:nvPr/>
        </p:nvGrpSpPr>
        <p:grpSpPr>
          <a:xfrm>
            <a:off x="6059488" y="1595440"/>
            <a:ext cx="1789112" cy="2224087"/>
            <a:chOff x="3021" y="1010"/>
            <a:chExt cx="1117" cy="1442"/>
          </a:xfrm>
        </p:grpSpPr>
        <p:sp>
          <p:nvSpPr>
            <p:cNvPr id="189" name="Google Shape;189;p12"/>
            <p:cNvSpPr/>
            <p:nvPr/>
          </p:nvSpPr>
          <p:spPr>
            <a:xfrm rot="-331481">
              <a:off x="3347" y="2022"/>
              <a:ext cx="267" cy="191"/>
            </a:xfrm>
            <a:custGeom>
              <a:rect b="b" l="l" r="r" t="t"/>
              <a:pathLst>
                <a:path extrusionOk="0" h="798" w="1050">
                  <a:moveTo>
                    <a:pt x="0" y="210"/>
                  </a:moveTo>
                  <a:lnTo>
                    <a:pt x="364" y="0"/>
                  </a:lnTo>
                  <a:lnTo>
                    <a:pt x="1050" y="378"/>
                  </a:lnTo>
                  <a:lnTo>
                    <a:pt x="490" y="798"/>
                  </a:lnTo>
                  <a:lnTo>
                    <a:pt x="0" y="210"/>
                  </a:lnTo>
                  <a:close/>
                </a:path>
              </a:pathLst>
            </a:custGeom>
            <a:solidFill>
              <a:srgbClr val="66FFFF"/>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12"/>
            <p:cNvSpPr/>
            <p:nvPr/>
          </p:nvSpPr>
          <p:spPr>
            <a:xfrm rot="-331481">
              <a:off x="3440" y="1951"/>
              <a:ext cx="266" cy="191"/>
            </a:xfrm>
            <a:custGeom>
              <a:rect b="b" l="l" r="r" t="t"/>
              <a:pathLst>
                <a:path extrusionOk="0" h="798" w="1050">
                  <a:moveTo>
                    <a:pt x="0" y="210"/>
                  </a:moveTo>
                  <a:lnTo>
                    <a:pt x="364" y="0"/>
                  </a:lnTo>
                  <a:lnTo>
                    <a:pt x="1050" y="378"/>
                  </a:lnTo>
                  <a:lnTo>
                    <a:pt x="490" y="798"/>
                  </a:lnTo>
                  <a:lnTo>
                    <a:pt x="0" y="210"/>
                  </a:lnTo>
                  <a:close/>
                </a:path>
              </a:pathLst>
            </a:custGeom>
            <a:solidFill>
              <a:srgbClr val="3399FF"/>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12"/>
            <p:cNvSpPr/>
            <p:nvPr/>
          </p:nvSpPr>
          <p:spPr>
            <a:xfrm>
              <a:off x="3021" y="1010"/>
              <a:ext cx="518" cy="1156"/>
            </a:xfrm>
            <a:custGeom>
              <a:rect b="b" l="l" r="r" t="t"/>
              <a:pathLst>
                <a:path extrusionOk="0" h="4830" w="2044">
                  <a:moveTo>
                    <a:pt x="0" y="0"/>
                  </a:moveTo>
                  <a:lnTo>
                    <a:pt x="1498" y="4410"/>
                  </a:lnTo>
                  <a:lnTo>
                    <a:pt x="2044" y="4830"/>
                  </a:lnTo>
                  <a:lnTo>
                    <a:pt x="0" y="0"/>
                  </a:lnTo>
                  <a:close/>
                </a:path>
              </a:pathLst>
            </a:custGeom>
            <a:solidFill>
              <a:srgbClr val="FF5050"/>
            </a:solidFill>
            <a:ln cap="flat" cmpd="sng" w="9525">
              <a:solidFill>
                <a:srgbClr val="FF505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12"/>
            <p:cNvSpPr/>
            <p:nvPr/>
          </p:nvSpPr>
          <p:spPr>
            <a:xfrm rot="-331481">
              <a:off x="3525" y="1888"/>
              <a:ext cx="266" cy="191"/>
            </a:xfrm>
            <a:custGeom>
              <a:rect b="b" l="l" r="r" t="t"/>
              <a:pathLst>
                <a:path extrusionOk="0" h="798" w="1050">
                  <a:moveTo>
                    <a:pt x="0" y="210"/>
                  </a:moveTo>
                  <a:lnTo>
                    <a:pt x="364" y="0"/>
                  </a:lnTo>
                  <a:lnTo>
                    <a:pt x="1050" y="378"/>
                  </a:lnTo>
                  <a:lnTo>
                    <a:pt x="490" y="798"/>
                  </a:lnTo>
                  <a:lnTo>
                    <a:pt x="0" y="210"/>
                  </a:lnTo>
                  <a:close/>
                </a:path>
              </a:pathLst>
            </a:custGeom>
            <a:solidFill>
              <a:srgbClr val="0000CC"/>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93" name="Google Shape;193;p12"/>
            <p:cNvCxnSpPr/>
            <p:nvPr/>
          </p:nvCxnSpPr>
          <p:spPr>
            <a:xfrm rot="10800000">
              <a:off x="3559" y="2134"/>
              <a:ext cx="579" cy="318"/>
            </a:xfrm>
            <a:prstGeom prst="straightConnector1">
              <a:avLst/>
            </a:prstGeom>
            <a:noFill/>
            <a:ln cap="flat" cmpd="sng" w="19050">
              <a:solidFill>
                <a:srgbClr val="000000"/>
              </a:solidFill>
              <a:prstDash val="solid"/>
              <a:round/>
              <a:headEnd len="sm" w="sm" type="none"/>
              <a:tailEnd len="med" w="med" type="triangle"/>
            </a:ln>
          </p:spPr>
        </p:cxnSp>
      </p:grpSp>
      <p:cxnSp>
        <p:nvCxnSpPr>
          <p:cNvPr id="194" name="Google Shape;194;p12"/>
          <p:cNvCxnSpPr/>
          <p:nvPr/>
        </p:nvCxnSpPr>
        <p:spPr>
          <a:xfrm>
            <a:off x="4267200" y="4648200"/>
            <a:ext cx="1066800" cy="838200"/>
          </a:xfrm>
          <a:prstGeom prst="straightConnector1">
            <a:avLst/>
          </a:prstGeom>
          <a:noFill/>
          <a:ln cap="flat" cmpd="sng" w="28575">
            <a:solidFill>
              <a:srgbClr val="660066"/>
            </a:solidFill>
            <a:prstDash val="solid"/>
            <a:round/>
            <a:headEnd len="med" w="med" type="triangle"/>
            <a:tailEnd len="med" w="med" type="triangle"/>
          </a:ln>
        </p:spPr>
      </p:cxnSp>
      <p:sp>
        <p:nvSpPr>
          <p:cNvPr id="195" name="Google Shape;195;p12"/>
          <p:cNvSpPr txBox="1"/>
          <p:nvPr/>
        </p:nvSpPr>
        <p:spPr>
          <a:xfrm rot="2318896">
            <a:off x="4113216" y="5099153"/>
            <a:ext cx="155733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660033"/>
                </a:solidFill>
                <a:latin typeface="Arial Black"/>
                <a:ea typeface="Arial Black"/>
                <a:cs typeface="Arial Black"/>
                <a:sym typeface="Arial Black"/>
              </a:rPr>
              <a:t>   550 km</a:t>
            </a:r>
            <a:endParaRPr b="0" i="0" sz="1400" u="none" cap="none" strike="noStrike">
              <a:solidFill>
                <a:srgbClr val="000000"/>
              </a:solidFill>
              <a:latin typeface="Arial"/>
              <a:ea typeface="Arial"/>
              <a:cs typeface="Arial"/>
              <a:sym typeface="Arial"/>
            </a:endParaRPr>
          </a:p>
        </p:txBody>
      </p:sp>
      <p:cxnSp>
        <p:nvCxnSpPr>
          <p:cNvPr id="196" name="Google Shape;196;p12"/>
          <p:cNvCxnSpPr/>
          <p:nvPr/>
        </p:nvCxnSpPr>
        <p:spPr>
          <a:xfrm>
            <a:off x="4267200" y="4191000"/>
            <a:ext cx="304800" cy="228600"/>
          </a:xfrm>
          <a:prstGeom prst="straightConnector1">
            <a:avLst/>
          </a:prstGeom>
          <a:noFill/>
          <a:ln cap="flat" cmpd="sng" w="19050">
            <a:solidFill>
              <a:srgbClr val="660066"/>
            </a:solidFill>
            <a:prstDash val="solid"/>
            <a:round/>
            <a:headEnd len="med" w="med" type="triangle"/>
            <a:tailEnd len="med" w="med" type="triangle"/>
          </a:ln>
        </p:spPr>
      </p:cxnSp>
      <p:sp>
        <p:nvSpPr>
          <p:cNvPr id="197" name="Google Shape;197;p12"/>
          <p:cNvSpPr txBox="1"/>
          <p:nvPr/>
        </p:nvSpPr>
        <p:spPr>
          <a:xfrm rot="2318896">
            <a:off x="3938588" y="4387821"/>
            <a:ext cx="5969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660033"/>
                </a:solidFill>
                <a:latin typeface="Arial Black"/>
                <a:ea typeface="Arial Black"/>
                <a:cs typeface="Arial Black"/>
                <a:sym typeface="Arial Black"/>
              </a:rPr>
              <a:t>107 km</a:t>
            </a:r>
            <a:endParaRPr b="0" i="0" sz="1400" u="none" cap="none" strike="noStrike">
              <a:solidFill>
                <a:srgbClr val="660033"/>
              </a:solidFill>
              <a:latin typeface="Arial Black"/>
              <a:ea typeface="Arial Black"/>
              <a:cs typeface="Arial Black"/>
              <a:sym typeface="Arial Black"/>
            </a:endParaRPr>
          </a:p>
        </p:txBody>
      </p:sp>
      <p:sp>
        <p:nvSpPr>
          <p:cNvPr id="198" name="Google Shape;198;p12"/>
          <p:cNvSpPr txBox="1"/>
          <p:nvPr/>
        </p:nvSpPr>
        <p:spPr>
          <a:xfrm>
            <a:off x="2580294" y="3920365"/>
            <a:ext cx="12954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CC00"/>
                </a:solidFill>
                <a:latin typeface="Arial Black"/>
                <a:ea typeface="Arial Black"/>
                <a:cs typeface="Arial Black"/>
                <a:sym typeface="Arial Black"/>
              </a:rPr>
              <a:t>524.87 km</a:t>
            </a:r>
            <a:endParaRPr b="0" i="0" sz="1400" u="none" cap="none" strike="noStrike">
              <a:solidFill>
                <a:srgbClr val="000000"/>
              </a:solidFill>
              <a:latin typeface="Arial"/>
              <a:ea typeface="Arial"/>
              <a:cs typeface="Arial"/>
              <a:sym typeface="Arial"/>
            </a:endParaRPr>
          </a:p>
        </p:txBody>
      </p:sp>
      <p:cxnSp>
        <p:nvCxnSpPr>
          <p:cNvPr id="199" name="Google Shape;199;p12"/>
          <p:cNvCxnSpPr/>
          <p:nvPr/>
        </p:nvCxnSpPr>
        <p:spPr>
          <a:xfrm>
            <a:off x="3733800" y="3352800"/>
            <a:ext cx="0" cy="1295400"/>
          </a:xfrm>
          <a:prstGeom prst="straightConnector1">
            <a:avLst/>
          </a:prstGeom>
          <a:noFill/>
          <a:ln cap="flat" cmpd="sng" w="28575">
            <a:solidFill>
              <a:srgbClr val="660066"/>
            </a:solidFill>
            <a:prstDash val="solid"/>
            <a:round/>
            <a:headEnd len="med" w="med" type="triangle"/>
            <a:tailEnd len="med" w="med" type="triangle"/>
          </a:ln>
        </p:spPr>
      </p:cxnSp>
      <p:sp>
        <p:nvSpPr>
          <p:cNvPr id="200" name="Google Shape;200;p12"/>
          <p:cNvSpPr/>
          <p:nvPr/>
        </p:nvSpPr>
        <p:spPr>
          <a:xfrm>
            <a:off x="5657853" y="1889127"/>
            <a:ext cx="657225" cy="1635125"/>
          </a:xfrm>
          <a:custGeom>
            <a:rect b="b" l="l" r="r" t="t"/>
            <a:pathLst>
              <a:path extrusionOk="0" h="1030" w="414">
                <a:moveTo>
                  <a:pt x="0" y="0"/>
                </a:moveTo>
                <a:lnTo>
                  <a:pt x="252" y="943"/>
                </a:lnTo>
                <a:lnTo>
                  <a:pt x="414" y="1030"/>
                </a:lnTo>
                <a:lnTo>
                  <a:pt x="0" y="0"/>
                </a:lnTo>
                <a:close/>
              </a:path>
            </a:pathLst>
          </a:custGeom>
          <a:solidFill>
            <a:srgbClr val="9966FF"/>
          </a:solidFill>
          <a:ln cap="flat" cmpd="sng" w="9525">
            <a:solidFill>
              <a:srgbClr val="9966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1" name="Google Shape;201;p12"/>
          <p:cNvCxnSpPr/>
          <p:nvPr/>
        </p:nvCxnSpPr>
        <p:spPr>
          <a:xfrm rot="10800000">
            <a:off x="6091238" y="4481514"/>
            <a:ext cx="842962" cy="481012"/>
          </a:xfrm>
          <a:prstGeom prst="straightConnector1">
            <a:avLst/>
          </a:prstGeom>
          <a:noFill/>
          <a:ln cap="flat" cmpd="sng" w="19050">
            <a:solidFill>
              <a:srgbClr val="000000"/>
            </a:solidFill>
            <a:prstDash val="solid"/>
            <a:round/>
            <a:headEnd len="sm" w="sm" type="none"/>
            <a:tailEnd len="med" w="med" type="triangle"/>
          </a:ln>
        </p:spPr>
      </p:cxnSp>
      <p:cxnSp>
        <p:nvCxnSpPr>
          <p:cNvPr id="202" name="Google Shape;202;p12"/>
          <p:cNvCxnSpPr/>
          <p:nvPr/>
        </p:nvCxnSpPr>
        <p:spPr>
          <a:xfrm rot="10800000">
            <a:off x="5291138" y="4500564"/>
            <a:ext cx="1795462" cy="995363"/>
          </a:xfrm>
          <a:prstGeom prst="straightConnector1">
            <a:avLst/>
          </a:prstGeom>
          <a:noFill/>
          <a:ln cap="flat" cmpd="sng" w="19050">
            <a:solidFill>
              <a:srgbClr val="000000"/>
            </a:solidFill>
            <a:prstDash val="solid"/>
            <a:round/>
            <a:headEnd len="sm" w="sm" type="none"/>
            <a:tailEnd len="med" w="med" type="triangle"/>
          </a:ln>
        </p:spPr>
      </p:cxnSp>
      <p:grpSp>
        <p:nvGrpSpPr>
          <p:cNvPr id="203" name="Google Shape;203;p12"/>
          <p:cNvGrpSpPr/>
          <p:nvPr/>
        </p:nvGrpSpPr>
        <p:grpSpPr>
          <a:xfrm>
            <a:off x="4368803" y="2779715"/>
            <a:ext cx="1076325" cy="1876425"/>
            <a:chOff x="1794" y="1839"/>
            <a:chExt cx="678" cy="1182"/>
          </a:xfrm>
        </p:grpSpPr>
        <p:grpSp>
          <p:nvGrpSpPr>
            <p:cNvPr id="204" name="Google Shape;204;p12"/>
            <p:cNvGrpSpPr/>
            <p:nvPr/>
          </p:nvGrpSpPr>
          <p:grpSpPr>
            <a:xfrm>
              <a:off x="1857" y="1839"/>
              <a:ext cx="615" cy="1182"/>
              <a:chOff x="1857" y="1839"/>
              <a:chExt cx="615" cy="1182"/>
            </a:xfrm>
          </p:grpSpPr>
          <p:grpSp>
            <p:nvGrpSpPr>
              <p:cNvPr id="205" name="Google Shape;205;p12"/>
              <p:cNvGrpSpPr/>
              <p:nvPr/>
            </p:nvGrpSpPr>
            <p:grpSpPr>
              <a:xfrm>
                <a:off x="1974" y="2784"/>
                <a:ext cx="426" cy="237"/>
                <a:chOff x="1974" y="2784"/>
                <a:chExt cx="426" cy="237"/>
              </a:xfrm>
            </p:grpSpPr>
            <p:sp>
              <p:nvSpPr>
                <p:cNvPr id="206" name="Google Shape;206;p12"/>
                <p:cNvSpPr/>
                <p:nvPr/>
              </p:nvSpPr>
              <p:spPr>
                <a:xfrm>
                  <a:off x="1974" y="2784"/>
                  <a:ext cx="138" cy="135"/>
                </a:xfrm>
                <a:custGeom>
                  <a:rect b="b" l="l" r="r" t="t"/>
                  <a:pathLst>
                    <a:path extrusionOk="0" h="180" w="216">
                      <a:moveTo>
                        <a:pt x="0" y="102"/>
                      </a:moveTo>
                      <a:lnTo>
                        <a:pt x="132" y="0"/>
                      </a:lnTo>
                      <a:lnTo>
                        <a:pt x="216" y="72"/>
                      </a:lnTo>
                      <a:lnTo>
                        <a:pt x="84" y="180"/>
                      </a:lnTo>
                      <a:lnTo>
                        <a:pt x="0" y="102"/>
                      </a:lnTo>
                      <a:close/>
                    </a:path>
                  </a:pathLst>
                </a:custGeom>
                <a:solidFill>
                  <a:srgbClr val="00336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12"/>
                <p:cNvSpPr/>
                <p:nvPr/>
              </p:nvSpPr>
              <p:spPr>
                <a:xfrm>
                  <a:off x="2028" y="2802"/>
                  <a:ext cx="138" cy="135"/>
                </a:xfrm>
                <a:custGeom>
                  <a:rect b="b" l="l" r="r" t="t"/>
                  <a:pathLst>
                    <a:path extrusionOk="0" h="180" w="216">
                      <a:moveTo>
                        <a:pt x="0" y="102"/>
                      </a:moveTo>
                      <a:lnTo>
                        <a:pt x="132" y="0"/>
                      </a:lnTo>
                      <a:lnTo>
                        <a:pt x="216" y="72"/>
                      </a:lnTo>
                      <a:lnTo>
                        <a:pt x="84" y="180"/>
                      </a:lnTo>
                      <a:lnTo>
                        <a:pt x="0" y="102"/>
                      </a:lnTo>
                      <a:close/>
                    </a:path>
                  </a:pathLst>
                </a:custGeom>
                <a:solidFill>
                  <a:srgbClr val="66C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12"/>
                <p:cNvSpPr/>
                <p:nvPr/>
              </p:nvSpPr>
              <p:spPr>
                <a:xfrm>
                  <a:off x="2082" y="2823"/>
                  <a:ext cx="138" cy="135"/>
                </a:xfrm>
                <a:custGeom>
                  <a:rect b="b" l="l" r="r" t="t"/>
                  <a:pathLst>
                    <a:path extrusionOk="0" h="180" w="216">
                      <a:moveTo>
                        <a:pt x="0" y="102"/>
                      </a:moveTo>
                      <a:lnTo>
                        <a:pt x="132" y="0"/>
                      </a:lnTo>
                      <a:lnTo>
                        <a:pt x="216" y="72"/>
                      </a:lnTo>
                      <a:lnTo>
                        <a:pt x="84" y="180"/>
                      </a:lnTo>
                      <a:lnTo>
                        <a:pt x="0" y="102"/>
                      </a:lnTo>
                      <a:close/>
                    </a:path>
                  </a:pathLst>
                </a:custGeom>
                <a:solidFill>
                  <a:srgbClr val="00336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12"/>
                <p:cNvSpPr/>
                <p:nvPr/>
              </p:nvSpPr>
              <p:spPr>
                <a:xfrm>
                  <a:off x="2145" y="2844"/>
                  <a:ext cx="138" cy="135"/>
                </a:xfrm>
                <a:custGeom>
                  <a:rect b="b" l="l" r="r" t="t"/>
                  <a:pathLst>
                    <a:path extrusionOk="0" h="180" w="216">
                      <a:moveTo>
                        <a:pt x="0" y="102"/>
                      </a:moveTo>
                      <a:lnTo>
                        <a:pt x="132" y="0"/>
                      </a:lnTo>
                      <a:lnTo>
                        <a:pt x="216" y="72"/>
                      </a:lnTo>
                      <a:lnTo>
                        <a:pt x="84" y="180"/>
                      </a:lnTo>
                      <a:lnTo>
                        <a:pt x="0" y="102"/>
                      </a:lnTo>
                      <a:close/>
                    </a:path>
                  </a:pathLst>
                </a:custGeom>
                <a:solidFill>
                  <a:srgbClr val="66C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12"/>
                <p:cNvSpPr/>
                <p:nvPr/>
              </p:nvSpPr>
              <p:spPr>
                <a:xfrm>
                  <a:off x="2199" y="2859"/>
                  <a:ext cx="138" cy="135"/>
                </a:xfrm>
                <a:custGeom>
                  <a:rect b="b" l="l" r="r" t="t"/>
                  <a:pathLst>
                    <a:path extrusionOk="0" h="180" w="216">
                      <a:moveTo>
                        <a:pt x="0" y="102"/>
                      </a:moveTo>
                      <a:lnTo>
                        <a:pt x="132" y="0"/>
                      </a:lnTo>
                      <a:lnTo>
                        <a:pt x="216" y="72"/>
                      </a:lnTo>
                      <a:lnTo>
                        <a:pt x="84" y="180"/>
                      </a:lnTo>
                      <a:lnTo>
                        <a:pt x="0" y="102"/>
                      </a:lnTo>
                      <a:close/>
                    </a:path>
                  </a:pathLst>
                </a:custGeom>
                <a:solidFill>
                  <a:srgbClr val="00336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12"/>
                <p:cNvSpPr/>
                <p:nvPr/>
              </p:nvSpPr>
              <p:spPr>
                <a:xfrm>
                  <a:off x="2262" y="2886"/>
                  <a:ext cx="138" cy="135"/>
                </a:xfrm>
                <a:custGeom>
                  <a:rect b="b" l="l" r="r" t="t"/>
                  <a:pathLst>
                    <a:path extrusionOk="0" h="180" w="216">
                      <a:moveTo>
                        <a:pt x="0" y="102"/>
                      </a:moveTo>
                      <a:lnTo>
                        <a:pt x="132" y="0"/>
                      </a:lnTo>
                      <a:lnTo>
                        <a:pt x="216" y="72"/>
                      </a:lnTo>
                      <a:lnTo>
                        <a:pt x="84" y="180"/>
                      </a:lnTo>
                      <a:lnTo>
                        <a:pt x="0" y="102"/>
                      </a:lnTo>
                      <a:close/>
                    </a:path>
                  </a:pathLst>
                </a:custGeom>
                <a:solidFill>
                  <a:srgbClr val="66C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2" name="Google Shape;212;p12"/>
              <p:cNvSpPr/>
              <p:nvPr/>
            </p:nvSpPr>
            <p:spPr>
              <a:xfrm>
                <a:off x="2046" y="2727"/>
                <a:ext cx="138" cy="135"/>
              </a:xfrm>
              <a:custGeom>
                <a:rect b="b" l="l" r="r" t="t"/>
                <a:pathLst>
                  <a:path extrusionOk="0" h="180" w="216">
                    <a:moveTo>
                      <a:pt x="0" y="102"/>
                    </a:moveTo>
                    <a:lnTo>
                      <a:pt x="132" y="0"/>
                    </a:lnTo>
                    <a:lnTo>
                      <a:pt x="216" y="72"/>
                    </a:lnTo>
                    <a:lnTo>
                      <a:pt x="84" y="180"/>
                    </a:lnTo>
                    <a:lnTo>
                      <a:pt x="0" y="102"/>
                    </a:lnTo>
                    <a:close/>
                  </a:path>
                </a:pathLst>
              </a:custGeom>
              <a:solidFill>
                <a:srgbClr val="8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12"/>
              <p:cNvSpPr/>
              <p:nvPr/>
            </p:nvSpPr>
            <p:spPr>
              <a:xfrm>
                <a:off x="2100" y="2745"/>
                <a:ext cx="138" cy="135"/>
              </a:xfrm>
              <a:custGeom>
                <a:rect b="b" l="l" r="r" t="t"/>
                <a:pathLst>
                  <a:path extrusionOk="0" h="180" w="216">
                    <a:moveTo>
                      <a:pt x="0" y="102"/>
                    </a:moveTo>
                    <a:lnTo>
                      <a:pt x="132" y="0"/>
                    </a:lnTo>
                    <a:lnTo>
                      <a:pt x="216" y="72"/>
                    </a:lnTo>
                    <a:lnTo>
                      <a:pt x="84" y="180"/>
                    </a:lnTo>
                    <a:lnTo>
                      <a:pt x="0" y="102"/>
                    </a:lnTo>
                    <a:close/>
                  </a:path>
                </a:pathLst>
              </a:custGeom>
              <a:solidFill>
                <a:srgbClr val="FF33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12"/>
              <p:cNvSpPr/>
              <p:nvPr/>
            </p:nvSpPr>
            <p:spPr>
              <a:xfrm>
                <a:off x="2154" y="2766"/>
                <a:ext cx="138" cy="135"/>
              </a:xfrm>
              <a:custGeom>
                <a:rect b="b" l="l" r="r" t="t"/>
                <a:pathLst>
                  <a:path extrusionOk="0" h="180" w="216">
                    <a:moveTo>
                      <a:pt x="0" y="102"/>
                    </a:moveTo>
                    <a:lnTo>
                      <a:pt x="132" y="0"/>
                    </a:lnTo>
                    <a:lnTo>
                      <a:pt x="216" y="72"/>
                    </a:lnTo>
                    <a:lnTo>
                      <a:pt x="84" y="180"/>
                    </a:lnTo>
                    <a:lnTo>
                      <a:pt x="0" y="102"/>
                    </a:lnTo>
                    <a:close/>
                  </a:path>
                </a:pathLst>
              </a:custGeom>
              <a:solidFill>
                <a:srgbClr val="8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12"/>
              <p:cNvSpPr/>
              <p:nvPr/>
            </p:nvSpPr>
            <p:spPr>
              <a:xfrm>
                <a:off x="2217" y="2787"/>
                <a:ext cx="138" cy="135"/>
              </a:xfrm>
              <a:custGeom>
                <a:rect b="b" l="l" r="r" t="t"/>
                <a:pathLst>
                  <a:path extrusionOk="0" h="180" w="216">
                    <a:moveTo>
                      <a:pt x="0" y="102"/>
                    </a:moveTo>
                    <a:lnTo>
                      <a:pt x="132" y="0"/>
                    </a:lnTo>
                    <a:lnTo>
                      <a:pt x="216" y="72"/>
                    </a:lnTo>
                    <a:lnTo>
                      <a:pt x="84" y="180"/>
                    </a:lnTo>
                    <a:lnTo>
                      <a:pt x="0" y="102"/>
                    </a:lnTo>
                    <a:close/>
                  </a:path>
                </a:pathLst>
              </a:custGeom>
              <a:solidFill>
                <a:srgbClr val="FF33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12"/>
              <p:cNvSpPr/>
              <p:nvPr/>
            </p:nvSpPr>
            <p:spPr>
              <a:xfrm>
                <a:off x="2271" y="2802"/>
                <a:ext cx="138" cy="135"/>
              </a:xfrm>
              <a:custGeom>
                <a:rect b="b" l="l" r="r" t="t"/>
                <a:pathLst>
                  <a:path extrusionOk="0" h="180" w="216">
                    <a:moveTo>
                      <a:pt x="0" y="102"/>
                    </a:moveTo>
                    <a:lnTo>
                      <a:pt x="132" y="0"/>
                    </a:lnTo>
                    <a:lnTo>
                      <a:pt x="216" y="72"/>
                    </a:lnTo>
                    <a:lnTo>
                      <a:pt x="84" y="180"/>
                    </a:lnTo>
                    <a:lnTo>
                      <a:pt x="0" y="102"/>
                    </a:lnTo>
                    <a:close/>
                  </a:path>
                </a:pathLst>
              </a:custGeom>
              <a:solidFill>
                <a:srgbClr val="8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12"/>
              <p:cNvSpPr/>
              <p:nvPr/>
            </p:nvSpPr>
            <p:spPr>
              <a:xfrm>
                <a:off x="2334" y="2829"/>
                <a:ext cx="138" cy="135"/>
              </a:xfrm>
              <a:custGeom>
                <a:rect b="b" l="l" r="r" t="t"/>
                <a:pathLst>
                  <a:path extrusionOk="0" h="180" w="216">
                    <a:moveTo>
                      <a:pt x="0" y="102"/>
                    </a:moveTo>
                    <a:lnTo>
                      <a:pt x="132" y="0"/>
                    </a:lnTo>
                    <a:lnTo>
                      <a:pt x="216" y="72"/>
                    </a:lnTo>
                    <a:lnTo>
                      <a:pt x="84" y="180"/>
                    </a:lnTo>
                    <a:lnTo>
                      <a:pt x="0" y="102"/>
                    </a:lnTo>
                    <a:close/>
                  </a:path>
                </a:pathLst>
              </a:custGeom>
              <a:solidFill>
                <a:srgbClr val="FF33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12"/>
              <p:cNvSpPr/>
              <p:nvPr/>
            </p:nvSpPr>
            <p:spPr>
              <a:xfrm>
                <a:off x="1857" y="1851"/>
                <a:ext cx="369" cy="1119"/>
              </a:xfrm>
              <a:custGeom>
                <a:rect b="b" l="l" r="r" t="t"/>
                <a:pathLst>
                  <a:path extrusionOk="0" h="1119" w="369">
                    <a:moveTo>
                      <a:pt x="315" y="1053"/>
                    </a:moveTo>
                    <a:lnTo>
                      <a:pt x="369" y="1119"/>
                    </a:lnTo>
                    <a:lnTo>
                      <a:pt x="0" y="0"/>
                    </a:lnTo>
                    <a:lnTo>
                      <a:pt x="315" y="1053"/>
                    </a:lnTo>
                    <a:close/>
                  </a:path>
                </a:pathLst>
              </a:custGeom>
              <a:solidFill>
                <a:srgbClr val="99663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12"/>
              <p:cNvSpPr/>
              <p:nvPr/>
            </p:nvSpPr>
            <p:spPr>
              <a:xfrm>
                <a:off x="1884" y="1845"/>
                <a:ext cx="393" cy="1134"/>
              </a:xfrm>
              <a:custGeom>
                <a:rect b="b" l="l" r="r" t="t"/>
                <a:pathLst>
                  <a:path extrusionOk="0" h="1134" w="393">
                    <a:moveTo>
                      <a:pt x="339" y="1068"/>
                    </a:moveTo>
                    <a:lnTo>
                      <a:pt x="393" y="1134"/>
                    </a:lnTo>
                    <a:lnTo>
                      <a:pt x="0" y="0"/>
                    </a:lnTo>
                    <a:lnTo>
                      <a:pt x="339" y="1068"/>
                    </a:lnTo>
                    <a:close/>
                  </a:path>
                </a:pathLst>
              </a:custGeom>
              <a:solidFill>
                <a:srgbClr val="99663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12"/>
              <p:cNvSpPr/>
              <p:nvPr/>
            </p:nvSpPr>
            <p:spPr>
              <a:xfrm>
                <a:off x="1908" y="1839"/>
                <a:ext cx="432" cy="1164"/>
              </a:xfrm>
              <a:custGeom>
                <a:rect b="b" l="l" r="r" t="t"/>
                <a:pathLst>
                  <a:path extrusionOk="0" h="1164" w="432">
                    <a:moveTo>
                      <a:pt x="378" y="1098"/>
                    </a:moveTo>
                    <a:lnTo>
                      <a:pt x="432" y="1164"/>
                    </a:lnTo>
                    <a:lnTo>
                      <a:pt x="0" y="0"/>
                    </a:lnTo>
                    <a:lnTo>
                      <a:pt x="378" y="1098"/>
                    </a:lnTo>
                    <a:close/>
                  </a:path>
                </a:pathLst>
              </a:custGeom>
              <a:solidFill>
                <a:srgbClr val="99663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1" name="Google Shape;221;p12"/>
            <p:cNvSpPr/>
            <p:nvPr/>
          </p:nvSpPr>
          <p:spPr>
            <a:xfrm>
              <a:off x="1794" y="1902"/>
              <a:ext cx="243" cy="1011"/>
            </a:xfrm>
            <a:custGeom>
              <a:rect b="b" l="l" r="r" t="t"/>
              <a:pathLst>
                <a:path extrusionOk="0" h="1011" w="243">
                  <a:moveTo>
                    <a:pt x="189" y="945"/>
                  </a:moveTo>
                  <a:lnTo>
                    <a:pt x="243" y="1011"/>
                  </a:lnTo>
                  <a:lnTo>
                    <a:pt x="0" y="0"/>
                  </a:lnTo>
                  <a:lnTo>
                    <a:pt x="189" y="945"/>
                  </a:lnTo>
                  <a:close/>
                </a:path>
              </a:pathLst>
            </a:custGeom>
            <a:solidFill>
              <a:srgbClr val="99663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12"/>
            <p:cNvSpPr/>
            <p:nvPr/>
          </p:nvSpPr>
          <p:spPr>
            <a:xfrm>
              <a:off x="1809" y="1884"/>
              <a:ext cx="291" cy="1047"/>
            </a:xfrm>
            <a:custGeom>
              <a:rect b="b" l="l" r="r" t="t"/>
              <a:pathLst>
                <a:path extrusionOk="0" h="1047" w="291">
                  <a:moveTo>
                    <a:pt x="237" y="981"/>
                  </a:moveTo>
                  <a:lnTo>
                    <a:pt x="291" y="1047"/>
                  </a:lnTo>
                  <a:lnTo>
                    <a:pt x="0" y="0"/>
                  </a:lnTo>
                  <a:lnTo>
                    <a:pt x="237" y="981"/>
                  </a:lnTo>
                  <a:close/>
                </a:path>
              </a:pathLst>
            </a:custGeom>
            <a:solidFill>
              <a:srgbClr val="99663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12"/>
            <p:cNvSpPr/>
            <p:nvPr/>
          </p:nvSpPr>
          <p:spPr>
            <a:xfrm>
              <a:off x="1833" y="1878"/>
              <a:ext cx="330" cy="1074"/>
            </a:xfrm>
            <a:custGeom>
              <a:rect b="b" l="l" r="r" t="t"/>
              <a:pathLst>
                <a:path extrusionOk="0" h="1074" w="330">
                  <a:moveTo>
                    <a:pt x="276" y="1008"/>
                  </a:moveTo>
                  <a:lnTo>
                    <a:pt x="330" y="1074"/>
                  </a:lnTo>
                  <a:lnTo>
                    <a:pt x="0" y="0"/>
                  </a:lnTo>
                  <a:lnTo>
                    <a:pt x="276" y="1008"/>
                  </a:lnTo>
                  <a:close/>
                </a:path>
              </a:pathLst>
            </a:custGeom>
            <a:solidFill>
              <a:srgbClr val="99663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4" name="Google Shape;224;p12"/>
          <p:cNvGrpSpPr/>
          <p:nvPr/>
        </p:nvGrpSpPr>
        <p:grpSpPr>
          <a:xfrm>
            <a:off x="4843466" y="2362202"/>
            <a:ext cx="1385887" cy="2181225"/>
            <a:chOff x="2091" y="1584"/>
            <a:chExt cx="873" cy="1374"/>
          </a:xfrm>
        </p:grpSpPr>
        <p:grpSp>
          <p:nvGrpSpPr>
            <p:cNvPr id="225" name="Google Shape;225;p12"/>
            <p:cNvGrpSpPr/>
            <p:nvPr/>
          </p:nvGrpSpPr>
          <p:grpSpPr>
            <a:xfrm>
              <a:off x="2091" y="1671"/>
              <a:ext cx="873" cy="1287"/>
              <a:chOff x="2091" y="1671"/>
              <a:chExt cx="873" cy="1287"/>
            </a:xfrm>
          </p:grpSpPr>
          <p:grpSp>
            <p:nvGrpSpPr>
              <p:cNvPr id="226" name="Google Shape;226;p12"/>
              <p:cNvGrpSpPr/>
              <p:nvPr/>
            </p:nvGrpSpPr>
            <p:grpSpPr>
              <a:xfrm>
                <a:off x="2274" y="2514"/>
                <a:ext cx="690" cy="444"/>
                <a:chOff x="2274" y="2514"/>
                <a:chExt cx="690" cy="444"/>
              </a:xfrm>
            </p:grpSpPr>
            <p:grpSp>
              <p:nvGrpSpPr>
                <p:cNvPr id="227" name="Google Shape;227;p12"/>
                <p:cNvGrpSpPr/>
                <p:nvPr/>
              </p:nvGrpSpPr>
              <p:grpSpPr>
                <a:xfrm>
                  <a:off x="2274" y="2565"/>
                  <a:ext cx="627" cy="393"/>
                  <a:chOff x="2274" y="2568"/>
                  <a:chExt cx="627" cy="393"/>
                </a:xfrm>
              </p:grpSpPr>
              <p:sp>
                <p:nvSpPr>
                  <p:cNvPr id="228" name="Google Shape;228;p12"/>
                  <p:cNvSpPr/>
                  <p:nvPr/>
                </p:nvSpPr>
                <p:spPr>
                  <a:xfrm>
                    <a:off x="2274" y="2568"/>
                    <a:ext cx="138" cy="135"/>
                  </a:xfrm>
                  <a:custGeom>
                    <a:rect b="b" l="l" r="r" t="t"/>
                    <a:pathLst>
                      <a:path extrusionOk="0" h="180" w="216">
                        <a:moveTo>
                          <a:pt x="0" y="102"/>
                        </a:moveTo>
                        <a:lnTo>
                          <a:pt x="132" y="0"/>
                        </a:lnTo>
                        <a:lnTo>
                          <a:pt x="216" y="72"/>
                        </a:lnTo>
                        <a:lnTo>
                          <a:pt x="84" y="180"/>
                        </a:lnTo>
                        <a:lnTo>
                          <a:pt x="0" y="102"/>
                        </a:lnTo>
                        <a:close/>
                      </a:path>
                    </a:pathLst>
                  </a:custGeom>
                  <a:solidFill>
                    <a:srgbClr val="00336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12"/>
                  <p:cNvSpPr/>
                  <p:nvPr/>
                </p:nvSpPr>
                <p:spPr>
                  <a:xfrm>
                    <a:off x="2319" y="2595"/>
                    <a:ext cx="138" cy="135"/>
                  </a:xfrm>
                  <a:custGeom>
                    <a:rect b="b" l="l" r="r" t="t"/>
                    <a:pathLst>
                      <a:path extrusionOk="0" h="180" w="216">
                        <a:moveTo>
                          <a:pt x="0" y="102"/>
                        </a:moveTo>
                        <a:lnTo>
                          <a:pt x="132" y="0"/>
                        </a:lnTo>
                        <a:lnTo>
                          <a:pt x="216" y="72"/>
                        </a:lnTo>
                        <a:lnTo>
                          <a:pt x="84" y="180"/>
                        </a:lnTo>
                        <a:lnTo>
                          <a:pt x="0" y="102"/>
                        </a:lnTo>
                        <a:close/>
                      </a:path>
                    </a:pathLst>
                  </a:custGeom>
                  <a:solidFill>
                    <a:srgbClr val="66C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12"/>
                  <p:cNvSpPr/>
                  <p:nvPr/>
                </p:nvSpPr>
                <p:spPr>
                  <a:xfrm>
                    <a:off x="2355" y="2613"/>
                    <a:ext cx="138" cy="135"/>
                  </a:xfrm>
                  <a:custGeom>
                    <a:rect b="b" l="l" r="r" t="t"/>
                    <a:pathLst>
                      <a:path extrusionOk="0" h="180" w="216">
                        <a:moveTo>
                          <a:pt x="0" y="102"/>
                        </a:moveTo>
                        <a:lnTo>
                          <a:pt x="132" y="0"/>
                        </a:lnTo>
                        <a:lnTo>
                          <a:pt x="216" y="72"/>
                        </a:lnTo>
                        <a:lnTo>
                          <a:pt x="84" y="180"/>
                        </a:lnTo>
                        <a:lnTo>
                          <a:pt x="0" y="102"/>
                        </a:lnTo>
                        <a:close/>
                      </a:path>
                    </a:pathLst>
                  </a:custGeom>
                  <a:solidFill>
                    <a:srgbClr val="00336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12"/>
                  <p:cNvSpPr/>
                  <p:nvPr/>
                </p:nvSpPr>
                <p:spPr>
                  <a:xfrm>
                    <a:off x="2400" y="2634"/>
                    <a:ext cx="138" cy="135"/>
                  </a:xfrm>
                  <a:custGeom>
                    <a:rect b="b" l="l" r="r" t="t"/>
                    <a:pathLst>
                      <a:path extrusionOk="0" h="180" w="216">
                        <a:moveTo>
                          <a:pt x="0" y="102"/>
                        </a:moveTo>
                        <a:lnTo>
                          <a:pt x="132" y="0"/>
                        </a:lnTo>
                        <a:lnTo>
                          <a:pt x="216" y="72"/>
                        </a:lnTo>
                        <a:lnTo>
                          <a:pt x="84" y="180"/>
                        </a:lnTo>
                        <a:lnTo>
                          <a:pt x="0" y="102"/>
                        </a:lnTo>
                        <a:close/>
                      </a:path>
                    </a:pathLst>
                  </a:custGeom>
                  <a:solidFill>
                    <a:srgbClr val="66C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12"/>
                  <p:cNvSpPr/>
                  <p:nvPr/>
                </p:nvSpPr>
                <p:spPr>
                  <a:xfrm>
                    <a:off x="2448" y="2661"/>
                    <a:ext cx="138" cy="135"/>
                  </a:xfrm>
                  <a:custGeom>
                    <a:rect b="b" l="l" r="r" t="t"/>
                    <a:pathLst>
                      <a:path extrusionOk="0" h="180" w="216">
                        <a:moveTo>
                          <a:pt x="0" y="102"/>
                        </a:moveTo>
                        <a:lnTo>
                          <a:pt x="132" y="0"/>
                        </a:lnTo>
                        <a:lnTo>
                          <a:pt x="216" y="72"/>
                        </a:lnTo>
                        <a:lnTo>
                          <a:pt x="84" y="180"/>
                        </a:lnTo>
                        <a:lnTo>
                          <a:pt x="0" y="102"/>
                        </a:lnTo>
                        <a:close/>
                      </a:path>
                    </a:pathLst>
                  </a:custGeom>
                  <a:solidFill>
                    <a:srgbClr val="00336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12"/>
                  <p:cNvSpPr/>
                  <p:nvPr/>
                </p:nvSpPr>
                <p:spPr>
                  <a:xfrm>
                    <a:off x="2502" y="2691"/>
                    <a:ext cx="138" cy="135"/>
                  </a:xfrm>
                  <a:custGeom>
                    <a:rect b="b" l="l" r="r" t="t"/>
                    <a:pathLst>
                      <a:path extrusionOk="0" h="180" w="216">
                        <a:moveTo>
                          <a:pt x="0" y="102"/>
                        </a:moveTo>
                        <a:lnTo>
                          <a:pt x="132" y="0"/>
                        </a:lnTo>
                        <a:lnTo>
                          <a:pt x="216" y="72"/>
                        </a:lnTo>
                        <a:lnTo>
                          <a:pt x="84" y="180"/>
                        </a:lnTo>
                        <a:lnTo>
                          <a:pt x="0" y="102"/>
                        </a:lnTo>
                        <a:close/>
                      </a:path>
                    </a:pathLst>
                  </a:custGeom>
                  <a:solidFill>
                    <a:srgbClr val="66C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12"/>
                  <p:cNvSpPr/>
                  <p:nvPr/>
                </p:nvSpPr>
                <p:spPr>
                  <a:xfrm>
                    <a:off x="2538" y="2703"/>
                    <a:ext cx="138" cy="135"/>
                  </a:xfrm>
                  <a:custGeom>
                    <a:rect b="b" l="l" r="r" t="t"/>
                    <a:pathLst>
                      <a:path extrusionOk="0" h="180" w="216">
                        <a:moveTo>
                          <a:pt x="0" y="102"/>
                        </a:moveTo>
                        <a:lnTo>
                          <a:pt x="132" y="0"/>
                        </a:lnTo>
                        <a:lnTo>
                          <a:pt x="216" y="72"/>
                        </a:lnTo>
                        <a:lnTo>
                          <a:pt x="84" y="180"/>
                        </a:lnTo>
                        <a:lnTo>
                          <a:pt x="0" y="102"/>
                        </a:lnTo>
                        <a:close/>
                      </a:path>
                    </a:pathLst>
                  </a:custGeom>
                  <a:solidFill>
                    <a:srgbClr val="00336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12"/>
                  <p:cNvSpPr/>
                  <p:nvPr/>
                </p:nvSpPr>
                <p:spPr>
                  <a:xfrm>
                    <a:off x="2583" y="2733"/>
                    <a:ext cx="138" cy="135"/>
                  </a:xfrm>
                  <a:custGeom>
                    <a:rect b="b" l="l" r="r" t="t"/>
                    <a:pathLst>
                      <a:path extrusionOk="0" h="180" w="216">
                        <a:moveTo>
                          <a:pt x="0" y="102"/>
                        </a:moveTo>
                        <a:lnTo>
                          <a:pt x="132" y="0"/>
                        </a:lnTo>
                        <a:lnTo>
                          <a:pt x="216" y="72"/>
                        </a:lnTo>
                        <a:lnTo>
                          <a:pt x="84" y="180"/>
                        </a:lnTo>
                        <a:lnTo>
                          <a:pt x="0" y="102"/>
                        </a:lnTo>
                        <a:close/>
                      </a:path>
                    </a:pathLst>
                  </a:custGeom>
                  <a:solidFill>
                    <a:srgbClr val="66C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12"/>
                  <p:cNvSpPr/>
                  <p:nvPr/>
                </p:nvSpPr>
                <p:spPr>
                  <a:xfrm>
                    <a:off x="2616" y="2748"/>
                    <a:ext cx="138" cy="135"/>
                  </a:xfrm>
                  <a:custGeom>
                    <a:rect b="b" l="l" r="r" t="t"/>
                    <a:pathLst>
                      <a:path extrusionOk="0" h="180" w="216">
                        <a:moveTo>
                          <a:pt x="0" y="102"/>
                        </a:moveTo>
                        <a:lnTo>
                          <a:pt x="132" y="0"/>
                        </a:lnTo>
                        <a:lnTo>
                          <a:pt x="216" y="72"/>
                        </a:lnTo>
                        <a:lnTo>
                          <a:pt x="84" y="180"/>
                        </a:lnTo>
                        <a:lnTo>
                          <a:pt x="0" y="102"/>
                        </a:lnTo>
                        <a:close/>
                      </a:path>
                    </a:pathLst>
                  </a:custGeom>
                  <a:solidFill>
                    <a:srgbClr val="00336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12"/>
                  <p:cNvSpPr/>
                  <p:nvPr/>
                </p:nvSpPr>
                <p:spPr>
                  <a:xfrm>
                    <a:off x="2664" y="2769"/>
                    <a:ext cx="138" cy="135"/>
                  </a:xfrm>
                  <a:custGeom>
                    <a:rect b="b" l="l" r="r" t="t"/>
                    <a:pathLst>
                      <a:path extrusionOk="0" h="180" w="216">
                        <a:moveTo>
                          <a:pt x="0" y="102"/>
                        </a:moveTo>
                        <a:lnTo>
                          <a:pt x="132" y="0"/>
                        </a:lnTo>
                        <a:lnTo>
                          <a:pt x="216" y="72"/>
                        </a:lnTo>
                        <a:lnTo>
                          <a:pt x="84" y="180"/>
                        </a:lnTo>
                        <a:lnTo>
                          <a:pt x="0" y="102"/>
                        </a:lnTo>
                        <a:close/>
                      </a:path>
                    </a:pathLst>
                  </a:custGeom>
                  <a:solidFill>
                    <a:srgbClr val="66C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12"/>
                  <p:cNvSpPr/>
                  <p:nvPr/>
                </p:nvSpPr>
                <p:spPr>
                  <a:xfrm>
                    <a:off x="2709" y="2796"/>
                    <a:ext cx="138" cy="135"/>
                  </a:xfrm>
                  <a:custGeom>
                    <a:rect b="b" l="l" r="r" t="t"/>
                    <a:pathLst>
                      <a:path extrusionOk="0" h="180" w="216">
                        <a:moveTo>
                          <a:pt x="0" y="102"/>
                        </a:moveTo>
                        <a:lnTo>
                          <a:pt x="132" y="0"/>
                        </a:lnTo>
                        <a:lnTo>
                          <a:pt x="216" y="72"/>
                        </a:lnTo>
                        <a:lnTo>
                          <a:pt x="84" y="180"/>
                        </a:lnTo>
                        <a:lnTo>
                          <a:pt x="0" y="102"/>
                        </a:lnTo>
                        <a:close/>
                      </a:path>
                    </a:pathLst>
                  </a:custGeom>
                  <a:solidFill>
                    <a:srgbClr val="00336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12"/>
                  <p:cNvSpPr/>
                  <p:nvPr/>
                </p:nvSpPr>
                <p:spPr>
                  <a:xfrm>
                    <a:off x="2763" y="2826"/>
                    <a:ext cx="138" cy="135"/>
                  </a:xfrm>
                  <a:custGeom>
                    <a:rect b="b" l="l" r="r" t="t"/>
                    <a:pathLst>
                      <a:path extrusionOk="0" h="180" w="216">
                        <a:moveTo>
                          <a:pt x="0" y="102"/>
                        </a:moveTo>
                        <a:lnTo>
                          <a:pt x="132" y="0"/>
                        </a:lnTo>
                        <a:lnTo>
                          <a:pt x="216" y="72"/>
                        </a:lnTo>
                        <a:lnTo>
                          <a:pt x="84" y="180"/>
                        </a:lnTo>
                        <a:lnTo>
                          <a:pt x="0" y="102"/>
                        </a:lnTo>
                        <a:close/>
                      </a:path>
                    </a:pathLst>
                  </a:custGeom>
                  <a:solidFill>
                    <a:srgbClr val="66C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0" name="Google Shape;240;p12"/>
                <p:cNvSpPr/>
                <p:nvPr/>
              </p:nvSpPr>
              <p:spPr>
                <a:xfrm>
                  <a:off x="2337" y="2514"/>
                  <a:ext cx="138" cy="135"/>
                </a:xfrm>
                <a:custGeom>
                  <a:rect b="b" l="l" r="r" t="t"/>
                  <a:pathLst>
                    <a:path extrusionOk="0" h="180" w="216">
                      <a:moveTo>
                        <a:pt x="0" y="102"/>
                      </a:moveTo>
                      <a:lnTo>
                        <a:pt x="132" y="0"/>
                      </a:lnTo>
                      <a:lnTo>
                        <a:pt x="216" y="72"/>
                      </a:lnTo>
                      <a:lnTo>
                        <a:pt x="84" y="180"/>
                      </a:lnTo>
                      <a:lnTo>
                        <a:pt x="0" y="102"/>
                      </a:lnTo>
                      <a:close/>
                    </a:path>
                  </a:pathLst>
                </a:custGeom>
                <a:solidFill>
                  <a:srgbClr val="8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12"/>
                <p:cNvSpPr/>
                <p:nvPr/>
              </p:nvSpPr>
              <p:spPr>
                <a:xfrm>
                  <a:off x="2382" y="2541"/>
                  <a:ext cx="138" cy="135"/>
                </a:xfrm>
                <a:custGeom>
                  <a:rect b="b" l="l" r="r" t="t"/>
                  <a:pathLst>
                    <a:path extrusionOk="0" h="180" w="216">
                      <a:moveTo>
                        <a:pt x="0" y="102"/>
                      </a:moveTo>
                      <a:lnTo>
                        <a:pt x="132" y="0"/>
                      </a:lnTo>
                      <a:lnTo>
                        <a:pt x="216" y="72"/>
                      </a:lnTo>
                      <a:lnTo>
                        <a:pt x="84" y="180"/>
                      </a:lnTo>
                      <a:lnTo>
                        <a:pt x="0" y="102"/>
                      </a:lnTo>
                      <a:close/>
                    </a:path>
                  </a:pathLst>
                </a:custGeom>
                <a:solidFill>
                  <a:srgbClr val="FF33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12"/>
                <p:cNvSpPr/>
                <p:nvPr/>
              </p:nvSpPr>
              <p:spPr>
                <a:xfrm>
                  <a:off x="2418" y="2559"/>
                  <a:ext cx="138" cy="135"/>
                </a:xfrm>
                <a:custGeom>
                  <a:rect b="b" l="l" r="r" t="t"/>
                  <a:pathLst>
                    <a:path extrusionOk="0" h="180" w="216">
                      <a:moveTo>
                        <a:pt x="0" y="102"/>
                      </a:moveTo>
                      <a:lnTo>
                        <a:pt x="132" y="0"/>
                      </a:lnTo>
                      <a:lnTo>
                        <a:pt x="216" y="72"/>
                      </a:lnTo>
                      <a:lnTo>
                        <a:pt x="84" y="180"/>
                      </a:lnTo>
                      <a:lnTo>
                        <a:pt x="0" y="102"/>
                      </a:lnTo>
                      <a:close/>
                    </a:path>
                  </a:pathLst>
                </a:custGeom>
                <a:solidFill>
                  <a:srgbClr val="8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12"/>
                <p:cNvSpPr/>
                <p:nvPr/>
              </p:nvSpPr>
              <p:spPr>
                <a:xfrm>
                  <a:off x="2463" y="2580"/>
                  <a:ext cx="138" cy="135"/>
                </a:xfrm>
                <a:custGeom>
                  <a:rect b="b" l="l" r="r" t="t"/>
                  <a:pathLst>
                    <a:path extrusionOk="0" h="180" w="216">
                      <a:moveTo>
                        <a:pt x="0" y="102"/>
                      </a:moveTo>
                      <a:lnTo>
                        <a:pt x="132" y="0"/>
                      </a:lnTo>
                      <a:lnTo>
                        <a:pt x="216" y="72"/>
                      </a:lnTo>
                      <a:lnTo>
                        <a:pt x="84" y="180"/>
                      </a:lnTo>
                      <a:lnTo>
                        <a:pt x="0" y="102"/>
                      </a:lnTo>
                      <a:close/>
                    </a:path>
                  </a:pathLst>
                </a:custGeom>
                <a:solidFill>
                  <a:srgbClr val="FF33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12"/>
                <p:cNvSpPr/>
                <p:nvPr/>
              </p:nvSpPr>
              <p:spPr>
                <a:xfrm>
                  <a:off x="2511" y="2607"/>
                  <a:ext cx="138" cy="135"/>
                </a:xfrm>
                <a:custGeom>
                  <a:rect b="b" l="l" r="r" t="t"/>
                  <a:pathLst>
                    <a:path extrusionOk="0" h="180" w="216">
                      <a:moveTo>
                        <a:pt x="0" y="102"/>
                      </a:moveTo>
                      <a:lnTo>
                        <a:pt x="132" y="0"/>
                      </a:lnTo>
                      <a:lnTo>
                        <a:pt x="216" y="72"/>
                      </a:lnTo>
                      <a:lnTo>
                        <a:pt x="84" y="180"/>
                      </a:lnTo>
                      <a:lnTo>
                        <a:pt x="0" y="102"/>
                      </a:lnTo>
                      <a:close/>
                    </a:path>
                  </a:pathLst>
                </a:custGeom>
                <a:solidFill>
                  <a:srgbClr val="8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12"/>
                <p:cNvSpPr/>
                <p:nvPr/>
              </p:nvSpPr>
              <p:spPr>
                <a:xfrm>
                  <a:off x="2565" y="2637"/>
                  <a:ext cx="138" cy="135"/>
                </a:xfrm>
                <a:custGeom>
                  <a:rect b="b" l="l" r="r" t="t"/>
                  <a:pathLst>
                    <a:path extrusionOk="0" h="180" w="216">
                      <a:moveTo>
                        <a:pt x="0" y="102"/>
                      </a:moveTo>
                      <a:lnTo>
                        <a:pt x="132" y="0"/>
                      </a:lnTo>
                      <a:lnTo>
                        <a:pt x="216" y="72"/>
                      </a:lnTo>
                      <a:lnTo>
                        <a:pt x="84" y="180"/>
                      </a:lnTo>
                      <a:lnTo>
                        <a:pt x="0" y="102"/>
                      </a:lnTo>
                      <a:close/>
                    </a:path>
                  </a:pathLst>
                </a:custGeom>
                <a:solidFill>
                  <a:srgbClr val="FF33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12"/>
                <p:cNvSpPr/>
                <p:nvPr/>
              </p:nvSpPr>
              <p:spPr>
                <a:xfrm>
                  <a:off x="2601" y="2649"/>
                  <a:ext cx="138" cy="135"/>
                </a:xfrm>
                <a:custGeom>
                  <a:rect b="b" l="l" r="r" t="t"/>
                  <a:pathLst>
                    <a:path extrusionOk="0" h="180" w="216">
                      <a:moveTo>
                        <a:pt x="0" y="102"/>
                      </a:moveTo>
                      <a:lnTo>
                        <a:pt x="132" y="0"/>
                      </a:lnTo>
                      <a:lnTo>
                        <a:pt x="216" y="72"/>
                      </a:lnTo>
                      <a:lnTo>
                        <a:pt x="84" y="180"/>
                      </a:lnTo>
                      <a:lnTo>
                        <a:pt x="0" y="102"/>
                      </a:lnTo>
                      <a:close/>
                    </a:path>
                  </a:pathLst>
                </a:custGeom>
                <a:solidFill>
                  <a:srgbClr val="8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12"/>
                <p:cNvSpPr/>
                <p:nvPr/>
              </p:nvSpPr>
              <p:spPr>
                <a:xfrm>
                  <a:off x="2646" y="2679"/>
                  <a:ext cx="138" cy="135"/>
                </a:xfrm>
                <a:custGeom>
                  <a:rect b="b" l="l" r="r" t="t"/>
                  <a:pathLst>
                    <a:path extrusionOk="0" h="180" w="216">
                      <a:moveTo>
                        <a:pt x="0" y="102"/>
                      </a:moveTo>
                      <a:lnTo>
                        <a:pt x="132" y="0"/>
                      </a:lnTo>
                      <a:lnTo>
                        <a:pt x="216" y="72"/>
                      </a:lnTo>
                      <a:lnTo>
                        <a:pt x="84" y="180"/>
                      </a:lnTo>
                      <a:lnTo>
                        <a:pt x="0" y="102"/>
                      </a:lnTo>
                      <a:close/>
                    </a:path>
                  </a:pathLst>
                </a:custGeom>
                <a:solidFill>
                  <a:srgbClr val="FF33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12"/>
                <p:cNvSpPr/>
                <p:nvPr/>
              </p:nvSpPr>
              <p:spPr>
                <a:xfrm>
                  <a:off x="2679" y="2694"/>
                  <a:ext cx="138" cy="135"/>
                </a:xfrm>
                <a:custGeom>
                  <a:rect b="b" l="l" r="r" t="t"/>
                  <a:pathLst>
                    <a:path extrusionOk="0" h="180" w="216">
                      <a:moveTo>
                        <a:pt x="0" y="102"/>
                      </a:moveTo>
                      <a:lnTo>
                        <a:pt x="132" y="0"/>
                      </a:lnTo>
                      <a:lnTo>
                        <a:pt x="216" y="72"/>
                      </a:lnTo>
                      <a:lnTo>
                        <a:pt x="84" y="180"/>
                      </a:lnTo>
                      <a:lnTo>
                        <a:pt x="0" y="102"/>
                      </a:lnTo>
                      <a:close/>
                    </a:path>
                  </a:pathLst>
                </a:custGeom>
                <a:solidFill>
                  <a:srgbClr val="8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12"/>
                <p:cNvSpPr/>
                <p:nvPr/>
              </p:nvSpPr>
              <p:spPr>
                <a:xfrm>
                  <a:off x="2727" y="2715"/>
                  <a:ext cx="138" cy="135"/>
                </a:xfrm>
                <a:custGeom>
                  <a:rect b="b" l="l" r="r" t="t"/>
                  <a:pathLst>
                    <a:path extrusionOk="0" h="180" w="216">
                      <a:moveTo>
                        <a:pt x="0" y="102"/>
                      </a:moveTo>
                      <a:lnTo>
                        <a:pt x="132" y="0"/>
                      </a:lnTo>
                      <a:lnTo>
                        <a:pt x="216" y="72"/>
                      </a:lnTo>
                      <a:lnTo>
                        <a:pt x="84" y="180"/>
                      </a:lnTo>
                      <a:lnTo>
                        <a:pt x="0" y="102"/>
                      </a:lnTo>
                      <a:close/>
                    </a:path>
                  </a:pathLst>
                </a:custGeom>
                <a:solidFill>
                  <a:srgbClr val="FF33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12"/>
                <p:cNvSpPr/>
                <p:nvPr/>
              </p:nvSpPr>
              <p:spPr>
                <a:xfrm>
                  <a:off x="2772" y="2742"/>
                  <a:ext cx="138" cy="135"/>
                </a:xfrm>
                <a:custGeom>
                  <a:rect b="b" l="l" r="r" t="t"/>
                  <a:pathLst>
                    <a:path extrusionOk="0" h="180" w="216">
                      <a:moveTo>
                        <a:pt x="0" y="102"/>
                      </a:moveTo>
                      <a:lnTo>
                        <a:pt x="132" y="0"/>
                      </a:lnTo>
                      <a:lnTo>
                        <a:pt x="216" y="72"/>
                      </a:lnTo>
                      <a:lnTo>
                        <a:pt x="84" y="180"/>
                      </a:lnTo>
                      <a:lnTo>
                        <a:pt x="0" y="102"/>
                      </a:lnTo>
                      <a:close/>
                    </a:path>
                  </a:pathLst>
                </a:custGeom>
                <a:solidFill>
                  <a:srgbClr val="8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12"/>
                <p:cNvSpPr/>
                <p:nvPr/>
              </p:nvSpPr>
              <p:spPr>
                <a:xfrm>
                  <a:off x="2826" y="2772"/>
                  <a:ext cx="138" cy="135"/>
                </a:xfrm>
                <a:custGeom>
                  <a:rect b="b" l="l" r="r" t="t"/>
                  <a:pathLst>
                    <a:path extrusionOk="0" h="180" w="216">
                      <a:moveTo>
                        <a:pt x="0" y="102"/>
                      </a:moveTo>
                      <a:lnTo>
                        <a:pt x="132" y="0"/>
                      </a:lnTo>
                      <a:lnTo>
                        <a:pt x="216" y="72"/>
                      </a:lnTo>
                      <a:lnTo>
                        <a:pt x="84" y="180"/>
                      </a:lnTo>
                      <a:lnTo>
                        <a:pt x="0" y="102"/>
                      </a:lnTo>
                      <a:close/>
                    </a:path>
                  </a:pathLst>
                </a:custGeom>
                <a:solidFill>
                  <a:srgbClr val="FF33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2" name="Google Shape;252;p12"/>
              <p:cNvSpPr/>
              <p:nvPr/>
            </p:nvSpPr>
            <p:spPr>
              <a:xfrm>
                <a:off x="2091" y="1677"/>
                <a:ext cx="243" cy="1011"/>
              </a:xfrm>
              <a:custGeom>
                <a:rect b="b" l="l" r="r" t="t"/>
                <a:pathLst>
                  <a:path extrusionOk="0" h="1011" w="243">
                    <a:moveTo>
                      <a:pt x="189" y="945"/>
                    </a:moveTo>
                    <a:lnTo>
                      <a:pt x="243" y="1011"/>
                    </a:lnTo>
                    <a:lnTo>
                      <a:pt x="0" y="0"/>
                    </a:lnTo>
                    <a:lnTo>
                      <a:pt x="189" y="945"/>
                    </a:lnTo>
                    <a:close/>
                  </a:path>
                </a:pathLst>
              </a:custGeom>
              <a:solidFill>
                <a:srgbClr val="99663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12"/>
              <p:cNvSpPr/>
              <p:nvPr/>
            </p:nvSpPr>
            <p:spPr>
              <a:xfrm>
                <a:off x="2100" y="1671"/>
                <a:ext cx="288" cy="1053"/>
              </a:xfrm>
              <a:custGeom>
                <a:rect b="b" l="l" r="r" t="t"/>
                <a:pathLst>
                  <a:path extrusionOk="0" h="1053" w="288">
                    <a:moveTo>
                      <a:pt x="234" y="987"/>
                    </a:moveTo>
                    <a:lnTo>
                      <a:pt x="288" y="1053"/>
                    </a:lnTo>
                    <a:lnTo>
                      <a:pt x="0" y="0"/>
                    </a:lnTo>
                    <a:lnTo>
                      <a:pt x="234" y="987"/>
                    </a:lnTo>
                    <a:close/>
                  </a:path>
                </a:pathLst>
              </a:custGeom>
              <a:solidFill>
                <a:srgbClr val="99663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4" name="Google Shape;254;p12"/>
            <p:cNvSpPr/>
            <p:nvPr/>
          </p:nvSpPr>
          <p:spPr>
            <a:xfrm>
              <a:off x="2136" y="1659"/>
              <a:ext cx="345" cy="1095"/>
            </a:xfrm>
            <a:custGeom>
              <a:rect b="b" l="l" r="r" t="t"/>
              <a:pathLst>
                <a:path extrusionOk="0" h="1095" w="345">
                  <a:moveTo>
                    <a:pt x="291" y="1029"/>
                  </a:moveTo>
                  <a:lnTo>
                    <a:pt x="345" y="1095"/>
                  </a:lnTo>
                  <a:lnTo>
                    <a:pt x="0" y="0"/>
                  </a:lnTo>
                  <a:lnTo>
                    <a:pt x="291" y="1029"/>
                  </a:lnTo>
                  <a:close/>
                </a:path>
              </a:pathLst>
            </a:custGeom>
            <a:solidFill>
              <a:srgbClr val="99663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12"/>
            <p:cNvSpPr/>
            <p:nvPr/>
          </p:nvSpPr>
          <p:spPr>
            <a:xfrm>
              <a:off x="2115" y="1665"/>
              <a:ext cx="321" cy="1077"/>
            </a:xfrm>
            <a:custGeom>
              <a:rect b="b" l="l" r="r" t="t"/>
              <a:pathLst>
                <a:path extrusionOk="0" h="1077" w="321">
                  <a:moveTo>
                    <a:pt x="267" y="1011"/>
                  </a:moveTo>
                  <a:lnTo>
                    <a:pt x="321" y="1077"/>
                  </a:lnTo>
                  <a:lnTo>
                    <a:pt x="0" y="0"/>
                  </a:lnTo>
                  <a:lnTo>
                    <a:pt x="267" y="1011"/>
                  </a:lnTo>
                  <a:close/>
                </a:path>
              </a:pathLst>
            </a:custGeom>
            <a:solidFill>
              <a:srgbClr val="99663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12"/>
            <p:cNvSpPr/>
            <p:nvPr/>
          </p:nvSpPr>
          <p:spPr>
            <a:xfrm>
              <a:off x="2181" y="1623"/>
              <a:ext cx="474" cy="1230"/>
            </a:xfrm>
            <a:custGeom>
              <a:rect b="b" l="l" r="r" t="t"/>
              <a:pathLst>
                <a:path extrusionOk="0" h="1230" w="474">
                  <a:moveTo>
                    <a:pt x="420" y="1164"/>
                  </a:moveTo>
                  <a:lnTo>
                    <a:pt x="474" y="1230"/>
                  </a:lnTo>
                  <a:lnTo>
                    <a:pt x="0" y="0"/>
                  </a:lnTo>
                  <a:lnTo>
                    <a:pt x="420" y="1164"/>
                  </a:lnTo>
                  <a:close/>
                </a:path>
              </a:pathLst>
            </a:custGeom>
            <a:solidFill>
              <a:srgbClr val="99663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12"/>
            <p:cNvSpPr/>
            <p:nvPr/>
          </p:nvSpPr>
          <p:spPr>
            <a:xfrm>
              <a:off x="2145" y="1644"/>
              <a:ext cx="390" cy="1134"/>
            </a:xfrm>
            <a:custGeom>
              <a:rect b="b" l="l" r="r" t="t"/>
              <a:pathLst>
                <a:path extrusionOk="0" h="1134" w="390">
                  <a:moveTo>
                    <a:pt x="336" y="1068"/>
                  </a:moveTo>
                  <a:lnTo>
                    <a:pt x="390" y="1134"/>
                  </a:lnTo>
                  <a:lnTo>
                    <a:pt x="0" y="0"/>
                  </a:lnTo>
                  <a:lnTo>
                    <a:pt x="336" y="1068"/>
                  </a:lnTo>
                  <a:close/>
                </a:path>
              </a:pathLst>
            </a:custGeom>
            <a:solidFill>
              <a:srgbClr val="99663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12"/>
            <p:cNvSpPr/>
            <p:nvPr/>
          </p:nvSpPr>
          <p:spPr>
            <a:xfrm>
              <a:off x="2169" y="1629"/>
              <a:ext cx="423" cy="1182"/>
            </a:xfrm>
            <a:custGeom>
              <a:rect b="b" l="l" r="r" t="t"/>
              <a:pathLst>
                <a:path extrusionOk="0" h="1182" w="423">
                  <a:moveTo>
                    <a:pt x="369" y="1116"/>
                  </a:moveTo>
                  <a:lnTo>
                    <a:pt x="423" y="1182"/>
                  </a:lnTo>
                  <a:lnTo>
                    <a:pt x="0" y="0"/>
                  </a:lnTo>
                  <a:lnTo>
                    <a:pt x="369" y="1116"/>
                  </a:lnTo>
                  <a:close/>
                </a:path>
              </a:pathLst>
            </a:custGeom>
            <a:solidFill>
              <a:srgbClr val="99663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12"/>
            <p:cNvSpPr/>
            <p:nvPr/>
          </p:nvSpPr>
          <p:spPr>
            <a:xfrm>
              <a:off x="2196" y="1605"/>
              <a:ext cx="510" cy="1266"/>
            </a:xfrm>
            <a:custGeom>
              <a:rect b="b" l="l" r="r" t="t"/>
              <a:pathLst>
                <a:path extrusionOk="0" h="1266" w="510">
                  <a:moveTo>
                    <a:pt x="456" y="1200"/>
                  </a:moveTo>
                  <a:lnTo>
                    <a:pt x="510" y="1266"/>
                  </a:lnTo>
                  <a:lnTo>
                    <a:pt x="0" y="0"/>
                  </a:lnTo>
                  <a:lnTo>
                    <a:pt x="456" y="1200"/>
                  </a:lnTo>
                  <a:close/>
                </a:path>
              </a:pathLst>
            </a:custGeom>
            <a:solidFill>
              <a:srgbClr val="99663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12"/>
            <p:cNvSpPr/>
            <p:nvPr/>
          </p:nvSpPr>
          <p:spPr>
            <a:xfrm>
              <a:off x="2211" y="1602"/>
              <a:ext cx="543" cy="1284"/>
            </a:xfrm>
            <a:custGeom>
              <a:rect b="b" l="l" r="r" t="t"/>
              <a:pathLst>
                <a:path extrusionOk="0" h="1284" w="543">
                  <a:moveTo>
                    <a:pt x="489" y="1218"/>
                  </a:moveTo>
                  <a:lnTo>
                    <a:pt x="543" y="1284"/>
                  </a:lnTo>
                  <a:lnTo>
                    <a:pt x="0" y="0"/>
                  </a:lnTo>
                  <a:lnTo>
                    <a:pt x="489" y="1218"/>
                  </a:lnTo>
                  <a:close/>
                </a:path>
              </a:pathLst>
            </a:custGeom>
            <a:solidFill>
              <a:srgbClr val="99663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12"/>
            <p:cNvSpPr/>
            <p:nvPr/>
          </p:nvSpPr>
          <p:spPr>
            <a:xfrm>
              <a:off x="2217" y="1584"/>
              <a:ext cx="585" cy="1323"/>
            </a:xfrm>
            <a:custGeom>
              <a:rect b="b" l="l" r="r" t="t"/>
              <a:pathLst>
                <a:path extrusionOk="0" h="1323" w="585">
                  <a:moveTo>
                    <a:pt x="531" y="1257"/>
                  </a:moveTo>
                  <a:lnTo>
                    <a:pt x="585" y="1323"/>
                  </a:lnTo>
                  <a:lnTo>
                    <a:pt x="0" y="0"/>
                  </a:lnTo>
                  <a:lnTo>
                    <a:pt x="531" y="1257"/>
                  </a:lnTo>
                  <a:close/>
                </a:path>
              </a:pathLst>
            </a:custGeom>
            <a:solidFill>
              <a:srgbClr val="99663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12"/>
            <p:cNvSpPr/>
            <p:nvPr/>
          </p:nvSpPr>
          <p:spPr>
            <a:xfrm>
              <a:off x="2229" y="1584"/>
              <a:ext cx="627" cy="1356"/>
            </a:xfrm>
            <a:custGeom>
              <a:rect b="b" l="l" r="r" t="t"/>
              <a:pathLst>
                <a:path extrusionOk="0" h="1356" w="627">
                  <a:moveTo>
                    <a:pt x="573" y="1290"/>
                  </a:moveTo>
                  <a:lnTo>
                    <a:pt x="627" y="1356"/>
                  </a:lnTo>
                  <a:lnTo>
                    <a:pt x="0" y="0"/>
                  </a:lnTo>
                  <a:lnTo>
                    <a:pt x="573" y="1290"/>
                  </a:lnTo>
                  <a:close/>
                </a:path>
              </a:pathLst>
            </a:custGeom>
            <a:solidFill>
              <a:srgbClr val="99663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3" name="Google Shape;263;p12"/>
          <p:cNvSpPr txBox="1"/>
          <p:nvPr/>
        </p:nvSpPr>
        <p:spPr>
          <a:xfrm>
            <a:off x="7061203" y="5354641"/>
            <a:ext cx="1692275" cy="261937"/>
          </a:xfrm>
          <a:prstGeom prst="rect">
            <a:avLst/>
          </a:prstGeom>
          <a:solidFill>
            <a:srgbClr val="00666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lt1"/>
                </a:solidFill>
                <a:latin typeface="Times New Roman"/>
                <a:ea typeface="Times New Roman"/>
                <a:cs typeface="Times New Roman"/>
                <a:sym typeface="Times New Roman"/>
              </a:rPr>
              <a:t>MRS MODE</a:t>
            </a:r>
            <a:endParaRPr b="1" i="0" sz="1200" u="none" cap="none" strike="noStrike">
              <a:solidFill>
                <a:srgbClr val="660066"/>
              </a:solidFill>
              <a:latin typeface="Times New Roman"/>
              <a:ea typeface="Times New Roman"/>
              <a:cs typeface="Times New Roman"/>
              <a:sym typeface="Times New Roman"/>
            </a:endParaRPr>
          </a:p>
        </p:txBody>
      </p:sp>
      <p:cxnSp>
        <p:nvCxnSpPr>
          <p:cNvPr id="264" name="Google Shape;264;p12"/>
          <p:cNvCxnSpPr/>
          <p:nvPr/>
        </p:nvCxnSpPr>
        <p:spPr>
          <a:xfrm rot="10800000">
            <a:off x="6319841" y="3594102"/>
            <a:ext cx="865187" cy="747713"/>
          </a:xfrm>
          <a:prstGeom prst="straightConnector1">
            <a:avLst/>
          </a:prstGeom>
          <a:noFill/>
          <a:ln cap="flat" cmpd="sng" w="19050">
            <a:solidFill>
              <a:srgbClr val="000000"/>
            </a:solidFill>
            <a:prstDash val="solid"/>
            <a:round/>
            <a:headEnd len="sm" w="sm" type="none"/>
            <a:tailEnd len="med" w="med" type="triangle"/>
          </a:ln>
        </p:spPr>
      </p:cxnSp>
      <p:sp>
        <p:nvSpPr>
          <p:cNvPr id="265" name="Google Shape;265;p12"/>
          <p:cNvSpPr txBox="1"/>
          <p:nvPr/>
        </p:nvSpPr>
        <p:spPr>
          <a:xfrm>
            <a:off x="-20498" y="53288"/>
            <a:ext cx="8727802"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chemeClr val="lt2"/>
                </a:solidFill>
                <a:latin typeface="Montserrat"/>
                <a:ea typeface="Montserrat"/>
                <a:cs typeface="Montserrat"/>
                <a:sym typeface="Montserrat"/>
              </a:rPr>
              <a:t>Operational Imaging Modes</a:t>
            </a:r>
            <a:endParaRPr b="0" i="0" sz="1400" u="none" cap="none" strike="noStrike">
              <a:solidFill>
                <a:srgbClr val="000000"/>
              </a:solidFill>
              <a:latin typeface="Arial"/>
              <a:ea typeface="Arial"/>
              <a:cs typeface="Arial"/>
              <a:sym typeface="Arial"/>
            </a:endParaRPr>
          </a:p>
        </p:txBody>
      </p:sp>
      <p:sp>
        <p:nvSpPr>
          <p:cNvPr id="266" name="Google Shape;266;p12"/>
          <p:cNvSpPr txBox="1"/>
          <p:nvPr/>
        </p:nvSpPr>
        <p:spPr>
          <a:xfrm>
            <a:off x="6858003" y="4843466"/>
            <a:ext cx="1692275" cy="261937"/>
          </a:xfrm>
          <a:prstGeom prst="rect">
            <a:avLst/>
          </a:prstGeom>
          <a:solidFill>
            <a:srgbClr val="00666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lt1"/>
                </a:solidFill>
                <a:latin typeface="Times New Roman"/>
                <a:ea typeface="Times New Roman"/>
                <a:cs typeface="Times New Roman"/>
                <a:sym typeface="Times New Roman"/>
              </a:rPr>
              <a:t>CRS MODE</a:t>
            </a:r>
            <a:endParaRPr b="1" i="0" sz="1200" u="none" cap="none" strike="noStrike">
              <a:solidFill>
                <a:srgbClr val="660066"/>
              </a:solidFill>
              <a:latin typeface="Times New Roman"/>
              <a:ea typeface="Times New Roman"/>
              <a:cs typeface="Times New Roman"/>
              <a:sym typeface="Times New Roman"/>
            </a:endParaRPr>
          </a:p>
        </p:txBody>
      </p:sp>
      <p:sp>
        <p:nvSpPr>
          <p:cNvPr id="267" name="Google Shape;267;p12"/>
          <p:cNvSpPr txBox="1"/>
          <p:nvPr/>
        </p:nvSpPr>
        <p:spPr>
          <a:xfrm>
            <a:off x="7162803" y="4267202"/>
            <a:ext cx="1692275" cy="261937"/>
          </a:xfrm>
          <a:prstGeom prst="rect">
            <a:avLst/>
          </a:prstGeom>
          <a:solidFill>
            <a:srgbClr val="00666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lt1"/>
                </a:solidFill>
                <a:latin typeface="Times New Roman"/>
                <a:ea typeface="Times New Roman"/>
                <a:cs typeface="Times New Roman"/>
                <a:sym typeface="Times New Roman"/>
              </a:rPr>
              <a:t>HRS MODE</a:t>
            </a:r>
            <a:endParaRPr b="1" i="0" sz="1200" u="none" cap="none" strike="noStrike">
              <a:solidFill>
                <a:srgbClr val="660066"/>
              </a:solidFill>
              <a:latin typeface="Times New Roman"/>
              <a:ea typeface="Times New Roman"/>
              <a:cs typeface="Times New Roman"/>
              <a:sym typeface="Times New Roman"/>
            </a:endParaRPr>
          </a:p>
        </p:txBody>
      </p:sp>
      <p:pic>
        <p:nvPicPr>
          <p:cNvPr descr="ISRO_logo.png" id="268" name="Google Shape;268;p12"/>
          <p:cNvPicPr preferRelativeResize="0"/>
          <p:nvPr/>
        </p:nvPicPr>
        <p:blipFill rotWithShape="1">
          <a:blip r:embed="rId4">
            <a:alphaModFix/>
          </a:blip>
          <a:srcRect b="0" l="0" r="0" t="0"/>
          <a:stretch/>
        </p:blipFill>
        <p:spPr>
          <a:xfrm>
            <a:off x="10903921" y="5478536"/>
            <a:ext cx="1066800" cy="762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graphicFrame>
        <p:nvGraphicFramePr>
          <p:cNvPr id="273" name="Google Shape;273;p13"/>
          <p:cNvGraphicFramePr/>
          <p:nvPr/>
        </p:nvGraphicFramePr>
        <p:xfrm>
          <a:off x="238084" y="1071546"/>
          <a:ext cx="3000000" cy="3000000"/>
        </p:xfrm>
        <a:graphic>
          <a:graphicData uri="http://schemas.openxmlformats.org/drawingml/2006/table">
            <a:tbl>
              <a:tblPr>
                <a:noFill/>
                <a:tableStyleId>{654ABB78-69A3-4269-A3D7-F8284C8B5DE6}</a:tableStyleId>
              </a:tblPr>
              <a:tblGrid>
                <a:gridCol w="1750575"/>
                <a:gridCol w="1461725"/>
                <a:gridCol w="1511375"/>
                <a:gridCol w="1290575"/>
                <a:gridCol w="1843925"/>
              </a:tblGrid>
              <a:tr h="1067975">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MODES</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4572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FRS-1</a:t>
                      </a:r>
                      <a:endParaRPr sz="1400" u="none" cap="none" strike="noStrike">
                        <a:latin typeface="Montserrat"/>
                        <a:ea typeface="Montserrat"/>
                        <a:cs typeface="Montserrat"/>
                        <a:sym typeface="Montserrat"/>
                      </a:endParaRPr>
                    </a:p>
                    <a:p>
                      <a:pPr indent="0" lvl="0" marL="0" marR="4572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(Fine</a:t>
                      </a:r>
                      <a:endParaRPr sz="1400" u="none" cap="none" strike="noStrike">
                        <a:latin typeface="Montserrat"/>
                        <a:ea typeface="Montserrat"/>
                        <a:cs typeface="Montserrat"/>
                        <a:sym typeface="Montserrat"/>
                      </a:endParaRPr>
                    </a:p>
                    <a:p>
                      <a:pPr indent="0" lvl="0" marL="0" marR="4572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 Resolution Stripmap-1)</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4572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FRS-2</a:t>
                      </a:r>
                      <a:endParaRPr sz="1400" u="none" cap="none" strike="noStrike">
                        <a:latin typeface="Montserrat"/>
                        <a:ea typeface="Montserrat"/>
                        <a:cs typeface="Montserrat"/>
                        <a:sym typeface="Montserrat"/>
                      </a:endParaRPr>
                    </a:p>
                    <a:p>
                      <a:pPr indent="0" lvl="0" marL="0" marR="4572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(Fine Resolution Stripmap-2)</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4572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MRS</a:t>
                      </a:r>
                      <a:endParaRPr sz="1400" u="none" cap="none" strike="noStrike">
                        <a:latin typeface="Montserrat"/>
                        <a:ea typeface="Montserrat"/>
                        <a:cs typeface="Montserrat"/>
                        <a:sym typeface="Montserrat"/>
                      </a:endParaRPr>
                    </a:p>
                    <a:p>
                      <a:pPr indent="0" lvl="0" marL="0" marR="4572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(Medium Resolution ScanSAR)</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4572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CRS</a:t>
                      </a:r>
                      <a:endParaRPr sz="1400" u="none" cap="none" strike="noStrike">
                        <a:latin typeface="Montserrat"/>
                        <a:ea typeface="Montserrat"/>
                        <a:cs typeface="Montserrat"/>
                        <a:sym typeface="Montserrat"/>
                      </a:endParaRPr>
                    </a:p>
                    <a:p>
                      <a:pPr indent="0" lvl="0" marL="0" marR="4572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(Coarse</a:t>
                      </a:r>
                      <a:endParaRPr b="1" sz="1400" u="none" cap="none" strike="noStrike">
                        <a:solidFill>
                          <a:schemeClr val="dk1"/>
                        </a:solidFill>
                        <a:latin typeface="Montserrat"/>
                        <a:ea typeface="Montserrat"/>
                        <a:cs typeface="Montserrat"/>
                        <a:sym typeface="Montserrat"/>
                      </a:endParaRPr>
                    </a:p>
                    <a:p>
                      <a:pPr indent="0" lvl="0" marL="0" marR="4572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Resolution</a:t>
                      </a:r>
                      <a:endParaRPr b="1" sz="1400" u="none" cap="none" strike="noStrike">
                        <a:solidFill>
                          <a:schemeClr val="dk1"/>
                        </a:solidFill>
                        <a:latin typeface="Montserrat"/>
                        <a:ea typeface="Montserrat"/>
                        <a:cs typeface="Montserrat"/>
                        <a:sym typeface="Montserrat"/>
                      </a:endParaRPr>
                    </a:p>
                    <a:p>
                      <a:pPr indent="0" lvl="0" marL="0" marR="4572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ScanSAR)</a:t>
                      </a:r>
                      <a:endParaRPr b="1" sz="1400" u="none" cap="none" strike="noStrike">
                        <a:solidFill>
                          <a:schemeClr val="dk1"/>
                        </a:solidFill>
                        <a:latin typeface="Montserrat"/>
                        <a:ea typeface="Montserrat"/>
                        <a:cs typeface="Montserrat"/>
                        <a:sym typeface="Montserrat"/>
                      </a:endParaRPr>
                    </a:p>
                  </a:txBody>
                  <a:tcPr marT="9275" marB="0" marR="66700" marL="66700" anchor="ctr"/>
                </a:tc>
              </a:tr>
              <a:tr h="488875">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Swath (km) </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3683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25</a:t>
                      </a:r>
                      <a:endParaRPr b="1" sz="1400" u="none" cap="none" strike="noStrike">
                        <a:solidFill>
                          <a:schemeClr val="dk1"/>
                        </a:solidFill>
                        <a:latin typeface="Montserrat"/>
                        <a:ea typeface="Montserrat"/>
                        <a:cs typeface="Montserrat"/>
                        <a:sym typeface="Montserrat"/>
                      </a:endParaRPr>
                    </a:p>
                    <a:p>
                      <a:pPr indent="0" lvl="0" marL="0" marR="36830" rtl="0" algn="ctr">
                        <a:lnSpc>
                          <a:spcPct val="115000"/>
                        </a:lnSpc>
                        <a:spcBef>
                          <a:spcPts val="0"/>
                        </a:spcBef>
                        <a:spcAft>
                          <a:spcPts val="0"/>
                        </a:spcAft>
                        <a:buClr>
                          <a:srgbClr val="000000"/>
                        </a:buClr>
                        <a:buSzPts val="1400"/>
                        <a:buFont typeface="Arial"/>
                        <a:buNone/>
                      </a:pPr>
                      <a:r>
                        <a:rPr b="1" baseline="30000" lang="en-GB" sz="1400" u="none" cap="none" strike="noStrike">
                          <a:solidFill>
                            <a:schemeClr val="dk1"/>
                          </a:solidFill>
                          <a:latin typeface="Montserrat"/>
                          <a:ea typeface="Montserrat"/>
                          <a:cs typeface="Montserrat"/>
                          <a:sym typeface="Montserrat"/>
                        </a:rPr>
                        <a:t>#</a:t>
                      </a:r>
                      <a:r>
                        <a:rPr b="1" lang="en-GB" sz="1400" u="none" cap="none" strike="noStrike">
                          <a:solidFill>
                            <a:schemeClr val="dk1"/>
                          </a:solidFill>
                          <a:latin typeface="Montserrat"/>
                          <a:ea typeface="Montserrat"/>
                          <a:cs typeface="Montserrat"/>
                          <a:sym typeface="Montserrat"/>
                        </a:rPr>
                        <a:t>20</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25</a:t>
                      </a:r>
                      <a:endParaRPr b="1" sz="14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400"/>
                        <a:buFont typeface="Arial"/>
                        <a:buNone/>
                      </a:pPr>
                      <a:r>
                        <a:rPr b="1" baseline="30000" lang="en-GB" sz="1400" u="none" cap="none" strike="noStrike">
                          <a:solidFill>
                            <a:schemeClr val="dk1"/>
                          </a:solidFill>
                          <a:latin typeface="Montserrat"/>
                          <a:ea typeface="Montserrat"/>
                          <a:cs typeface="Montserrat"/>
                          <a:sym typeface="Montserrat"/>
                        </a:rPr>
                        <a:t>#</a:t>
                      </a:r>
                      <a:r>
                        <a:rPr b="1" lang="en-GB" sz="1400" u="none" cap="none" strike="noStrike">
                          <a:solidFill>
                            <a:schemeClr val="dk1"/>
                          </a:solidFill>
                          <a:latin typeface="Montserrat"/>
                          <a:ea typeface="Montserrat"/>
                          <a:cs typeface="Montserrat"/>
                          <a:sym typeface="Montserrat"/>
                        </a:rPr>
                        <a:t>20</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 160 </a:t>
                      </a:r>
                      <a:endParaRPr b="1" sz="14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400"/>
                        <a:buFont typeface="Arial"/>
                        <a:buNone/>
                      </a:pPr>
                      <a:r>
                        <a:rPr b="1" baseline="30000" lang="en-GB" sz="1400" u="none" cap="none" strike="noStrike">
                          <a:solidFill>
                            <a:schemeClr val="dk1"/>
                          </a:solidFill>
                          <a:latin typeface="Montserrat"/>
                          <a:ea typeface="Montserrat"/>
                          <a:cs typeface="Montserrat"/>
                          <a:sym typeface="Montserrat"/>
                        </a:rPr>
                        <a:t>#</a:t>
                      </a:r>
                      <a:r>
                        <a:rPr b="1" lang="en-GB" sz="1400" u="none" cap="none" strike="noStrike">
                          <a:solidFill>
                            <a:schemeClr val="dk1"/>
                          </a:solidFill>
                          <a:latin typeface="Montserrat"/>
                          <a:ea typeface="Montserrat"/>
                          <a:cs typeface="Montserrat"/>
                          <a:sym typeface="Montserrat"/>
                        </a:rPr>
                        <a:t>115</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223</a:t>
                      </a:r>
                      <a:endParaRPr b="1"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baseline="30000" lang="en-GB" sz="1400" u="none" cap="none" strike="noStrike">
                          <a:solidFill>
                            <a:schemeClr val="dk1"/>
                          </a:solidFill>
                          <a:latin typeface="Montserrat"/>
                          <a:ea typeface="Montserrat"/>
                          <a:cs typeface="Montserrat"/>
                          <a:sym typeface="Montserrat"/>
                        </a:rPr>
                        <a:t>#</a:t>
                      </a:r>
                      <a:r>
                        <a:rPr b="1" lang="en-GB" sz="1400" u="none" cap="none" strike="noStrike">
                          <a:solidFill>
                            <a:schemeClr val="dk1"/>
                          </a:solidFill>
                          <a:latin typeface="Montserrat"/>
                          <a:ea typeface="Montserrat"/>
                          <a:cs typeface="Montserrat"/>
                          <a:sym typeface="Montserrat"/>
                        </a:rPr>
                        <a:t>168 </a:t>
                      </a:r>
                      <a:endParaRPr b="1" sz="1400" u="none" cap="none" strike="noStrike">
                        <a:solidFill>
                          <a:schemeClr val="dk1"/>
                        </a:solidFill>
                        <a:latin typeface="Montserrat"/>
                        <a:ea typeface="Montserrat"/>
                        <a:cs typeface="Montserrat"/>
                        <a:sym typeface="Montserrat"/>
                      </a:endParaRPr>
                    </a:p>
                  </a:txBody>
                  <a:tcPr marT="9275" marB="0" marR="66700" marL="66700" anchor="ctr"/>
                </a:tc>
              </a:tr>
              <a:tr h="440150">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Azimuth Resolution(m) </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3683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3</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3</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33  </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0" rtl="0" algn="ctr">
                        <a:lnSpc>
                          <a:spcPct val="150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50</a:t>
                      </a:r>
                      <a:endParaRPr b="1" sz="1400" u="none" cap="none" strike="noStrike">
                        <a:solidFill>
                          <a:schemeClr val="dk1"/>
                        </a:solidFill>
                        <a:latin typeface="Montserrat"/>
                        <a:ea typeface="Montserrat"/>
                        <a:cs typeface="Montserrat"/>
                        <a:sym typeface="Montserrat"/>
                      </a:endParaRPr>
                    </a:p>
                  </a:txBody>
                  <a:tcPr marT="9275" marB="0" marR="66700" marL="66700" anchor="ctr"/>
                </a:tc>
              </a:tr>
              <a:tr h="440150">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Slant range resolution(m) </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3683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2 </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4</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8</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0" rtl="0" algn="ctr">
                        <a:lnSpc>
                          <a:spcPct val="150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8</a:t>
                      </a:r>
                      <a:endParaRPr b="1" sz="1400" u="none" cap="none" strike="noStrike">
                        <a:solidFill>
                          <a:schemeClr val="dk1"/>
                        </a:solidFill>
                        <a:latin typeface="Montserrat"/>
                        <a:ea typeface="Montserrat"/>
                        <a:cs typeface="Montserrat"/>
                        <a:sym typeface="Montserrat"/>
                      </a:endParaRPr>
                    </a:p>
                  </a:txBody>
                  <a:tcPr marT="9275" marB="0" marR="66700" marL="66700" anchor="ctr"/>
                </a:tc>
              </a:tr>
              <a:tr h="440150">
                <a:tc>
                  <a:txBody>
                    <a:bodyPr/>
                    <a:lstStyle/>
                    <a:p>
                      <a:pPr indent="0" lvl="0" marL="0" marR="3683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Ground range resolution(m) </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36830" rtl="0" algn="ctr">
                        <a:lnSpc>
                          <a:spcPct val="150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11-2.8</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36830" rtl="0" algn="ctr">
                        <a:lnSpc>
                          <a:spcPct val="150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22-5.6</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36830" rtl="0" algn="ctr">
                        <a:lnSpc>
                          <a:spcPct val="150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45-22</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0" rtl="0" algn="ctr">
                        <a:lnSpc>
                          <a:spcPct val="150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135-45</a:t>
                      </a:r>
                      <a:endParaRPr b="1" sz="1400" u="none" cap="none" strike="noStrike">
                        <a:solidFill>
                          <a:schemeClr val="dk1"/>
                        </a:solidFill>
                        <a:latin typeface="Montserrat"/>
                        <a:ea typeface="Montserrat"/>
                        <a:cs typeface="Montserrat"/>
                        <a:sym typeface="Montserrat"/>
                      </a:endParaRPr>
                    </a:p>
                  </a:txBody>
                  <a:tcPr marT="9275" marB="0" marR="66700" marL="66700" anchor="ctr"/>
                </a:tc>
              </a:tr>
              <a:tr h="440150">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Worst Sigma Naught (dB) </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3683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≤- 18 </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≤-19 </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≤- 18 </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0" rtl="0" algn="ctr">
                        <a:lnSpc>
                          <a:spcPct val="150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≤-18 </a:t>
                      </a:r>
                      <a:endParaRPr b="1" sz="1400" u="none" cap="none" strike="noStrike">
                        <a:solidFill>
                          <a:schemeClr val="dk1"/>
                        </a:solidFill>
                        <a:latin typeface="Montserrat"/>
                        <a:ea typeface="Montserrat"/>
                        <a:cs typeface="Montserrat"/>
                        <a:sym typeface="Montserrat"/>
                      </a:endParaRPr>
                    </a:p>
                  </a:txBody>
                  <a:tcPr marT="9275" marB="0" marR="66700" marL="66700" anchor="ctr"/>
                </a:tc>
              </a:tr>
              <a:tr h="550175">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Off-Nadir (km) </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3683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100 – 650 </a:t>
                      </a:r>
                      <a:endParaRPr b="1" sz="1400" u="none" cap="none" strike="noStrike">
                        <a:solidFill>
                          <a:schemeClr val="dk1"/>
                        </a:solidFill>
                        <a:latin typeface="Montserrat"/>
                        <a:ea typeface="Montserrat"/>
                        <a:cs typeface="Montserrat"/>
                        <a:sym typeface="Montserrat"/>
                      </a:endParaRPr>
                    </a:p>
                    <a:p>
                      <a:pPr indent="0" lvl="0" marL="0" marR="36830" rtl="0" algn="ctr">
                        <a:lnSpc>
                          <a:spcPct val="115000"/>
                        </a:lnSpc>
                        <a:spcBef>
                          <a:spcPts val="0"/>
                        </a:spcBef>
                        <a:spcAft>
                          <a:spcPts val="0"/>
                        </a:spcAft>
                        <a:buClr>
                          <a:srgbClr val="000000"/>
                        </a:buClr>
                        <a:buSzPts val="1400"/>
                        <a:buFont typeface="Arial"/>
                        <a:buNone/>
                      </a:pPr>
                      <a:r>
                        <a:rPr b="1" baseline="30000" lang="en-GB" sz="1400" u="none" cap="none" strike="noStrike">
                          <a:solidFill>
                            <a:schemeClr val="dk1"/>
                          </a:solidFill>
                          <a:latin typeface="Montserrat"/>
                          <a:ea typeface="Montserrat"/>
                          <a:cs typeface="Montserrat"/>
                          <a:sym typeface="Montserrat"/>
                        </a:rPr>
                        <a:t>#</a:t>
                      </a:r>
                      <a:r>
                        <a:rPr b="1" lang="en-GB" sz="1400" u="none" cap="none" strike="noStrike">
                          <a:solidFill>
                            <a:schemeClr val="dk1"/>
                          </a:solidFill>
                          <a:latin typeface="Montserrat"/>
                          <a:ea typeface="Montserrat"/>
                          <a:cs typeface="Montserrat"/>
                          <a:sym typeface="Montserrat"/>
                        </a:rPr>
                        <a:t>100-400 </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100-650 </a:t>
                      </a:r>
                      <a:endParaRPr b="1" sz="14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400"/>
                        <a:buFont typeface="Arial"/>
                        <a:buNone/>
                      </a:pPr>
                      <a:r>
                        <a:rPr b="1" baseline="30000" lang="en-GB" sz="1400" u="none" cap="none" strike="noStrike">
                          <a:solidFill>
                            <a:schemeClr val="dk1"/>
                          </a:solidFill>
                          <a:latin typeface="Montserrat"/>
                          <a:ea typeface="Montserrat"/>
                          <a:cs typeface="Montserrat"/>
                          <a:sym typeface="Montserrat"/>
                        </a:rPr>
                        <a:t>#</a:t>
                      </a:r>
                      <a:r>
                        <a:rPr b="1" lang="en-GB" sz="1400" u="none" cap="none" strike="noStrike">
                          <a:solidFill>
                            <a:schemeClr val="dk1"/>
                          </a:solidFill>
                          <a:latin typeface="Montserrat"/>
                          <a:ea typeface="Montserrat"/>
                          <a:cs typeface="Montserrat"/>
                          <a:sym typeface="Montserrat"/>
                        </a:rPr>
                        <a:t>100-400</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100 - 650 </a:t>
                      </a:r>
                      <a:endParaRPr b="1" sz="14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400"/>
                        <a:buFont typeface="Arial"/>
                        <a:buNone/>
                      </a:pPr>
                      <a:r>
                        <a:rPr b="1" baseline="30000" lang="en-GB" sz="1400" u="none" cap="none" strike="noStrike">
                          <a:solidFill>
                            <a:schemeClr val="dk1"/>
                          </a:solidFill>
                          <a:latin typeface="Montserrat"/>
                          <a:ea typeface="Montserrat"/>
                          <a:cs typeface="Montserrat"/>
                          <a:sym typeface="Montserrat"/>
                        </a:rPr>
                        <a:t>#</a:t>
                      </a:r>
                      <a:r>
                        <a:rPr b="1" lang="en-GB" sz="1400" u="none" cap="none" strike="noStrike">
                          <a:solidFill>
                            <a:schemeClr val="dk1"/>
                          </a:solidFill>
                          <a:latin typeface="Montserrat"/>
                          <a:ea typeface="Montserrat"/>
                          <a:cs typeface="Montserrat"/>
                          <a:sym typeface="Montserrat"/>
                        </a:rPr>
                        <a:t>100-400</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100 - 650 </a:t>
                      </a:r>
                      <a:endParaRPr b="1" sz="14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#100-400</a:t>
                      </a:r>
                      <a:endParaRPr b="1" sz="1400" u="none" cap="none" strike="noStrike">
                        <a:solidFill>
                          <a:schemeClr val="dk1"/>
                        </a:solidFill>
                        <a:latin typeface="Montserrat"/>
                        <a:ea typeface="Montserrat"/>
                        <a:cs typeface="Montserrat"/>
                        <a:sym typeface="Montserrat"/>
                      </a:endParaRPr>
                    </a:p>
                  </a:txBody>
                  <a:tcPr marT="9275" marB="0" marR="66700" marL="66700" anchor="ctr"/>
                </a:tc>
              </a:tr>
              <a:tr h="550175">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Look Angle (deg)</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3683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11-49</a:t>
                      </a:r>
                      <a:br>
                        <a:rPr b="1" lang="en-GB" sz="1400" u="none" cap="none" strike="noStrike">
                          <a:solidFill>
                            <a:schemeClr val="dk1"/>
                          </a:solidFill>
                          <a:latin typeface="Montserrat"/>
                          <a:ea typeface="Montserrat"/>
                          <a:cs typeface="Montserrat"/>
                          <a:sym typeface="Montserrat"/>
                        </a:rPr>
                      </a:br>
                      <a:r>
                        <a:rPr b="1" lang="en-GB" sz="1400" u="none" cap="none" strike="noStrike">
                          <a:solidFill>
                            <a:schemeClr val="dk1"/>
                          </a:solidFill>
                          <a:latin typeface="Montserrat"/>
                          <a:ea typeface="Montserrat"/>
                          <a:cs typeface="Montserrat"/>
                          <a:sym typeface="Montserrat"/>
                        </a:rPr>
                        <a:t>#11-37</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36830" rtl="0" algn="ctr">
                        <a:lnSpc>
                          <a:spcPct val="115000"/>
                        </a:lnSpc>
                        <a:spcBef>
                          <a:spcPts val="0"/>
                        </a:spcBef>
                        <a:spcAft>
                          <a:spcPts val="0"/>
                        </a:spcAft>
                        <a:buClr>
                          <a:schemeClr val="dk1"/>
                        </a:buClr>
                        <a:buSzPts val="1400"/>
                        <a:buFont typeface="Arial"/>
                        <a:buNone/>
                      </a:pPr>
                      <a:r>
                        <a:rPr b="1" lang="en-GB" sz="1400" u="none" cap="none" strike="noStrike">
                          <a:solidFill>
                            <a:schemeClr val="dk1"/>
                          </a:solidFill>
                          <a:latin typeface="Montserrat"/>
                          <a:ea typeface="Montserrat"/>
                          <a:cs typeface="Montserrat"/>
                          <a:sym typeface="Montserrat"/>
                        </a:rPr>
                        <a:t>11-49</a:t>
                      </a:r>
                      <a:br>
                        <a:rPr b="1" lang="en-GB" sz="1400" u="none" cap="none" strike="noStrike">
                          <a:solidFill>
                            <a:schemeClr val="dk1"/>
                          </a:solidFill>
                          <a:latin typeface="Montserrat"/>
                          <a:ea typeface="Montserrat"/>
                          <a:cs typeface="Montserrat"/>
                          <a:sym typeface="Montserrat"/>
                        </a:rPr>
                      </a:br>
                      <a:r>
                        <a:rPr b="1" lang="en-GB" sz="1400" u="none" cap="none" strike="noStrike">
                          <a:solidFill>
                            <a:schemeClr val="dk1"/>
                          </a:solidFill>
                          <a:latin typeface="Montserrat"/>
                          <a:ea typeface="Montserrat"/>
                          <a:cs typeface="Montserrat"/>
                          <a:sym typeface="Montserrat"/>
                        </a:rPr>
                        <a:t>#11-37</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36830" rtl="0" algn="ctr">
                        <a:lnSpc>
                          <a:spcPct val="115000"/>
                        </a:lnSpc>
                        <a:spcBef>
                          <a:spcPts val="0"/>
                        </a:spcBef>
                        <a:spcAft>
                          <a:spcPts val="0"/>
                        </a:spcAft>
                        <a:buClr>
                          <a:schemeClr val="dk1"/>
                        </a:buClr>
                        <a:buSzPts val="1400"/>
                        <a:buFont typeface="Arial"/>
                        <a:buNone/>
                      </a:pPr>
                      <a:r>
                        <a:rPr b="1" lang="en-GB" sz="1400" u="none" cap="none" strike="noStrike">
                          <a:solidFill>
                            <a:schemeClr val="dk1"/>
                          </a:solidFill>
                          <a:latin typeface="Montserrat"/>
                          <a:ea typeface="Montserrat"/>
                          <a:cs typeface="Montserrat"/>
                          <a:sym typeface="Montserrat"/>
                        </a:rPr>
                        <a:t>11-49</a:t>
                      </a:r>
                      <a:br>
                        <a:rPr b="1" lang="en-GB" sz="1400" u="none" cap="none" strike="noStrike">
                          <a:solidFill>
                            <a:schemeClr val="dk1"/>
                          </a:solidFill>
                          <a:latin typeface="Montserrat"/>
                          <a:ea typeface="Montserrat"/>
                          <a:cs typeface="Montserrat"/>
                          <a:sym typeface="Montserrat"/>
                        </a:rPr>
                      </a:br>
                      <a:r>
                        <a:rPr b="1" lang="en-GB" sz="1400" u="none" cap="none" strike="noStrike">
                          <a:solidFill>
                            <a:schemeClr val="dk1"/>
                          </a:solidFill>
                          <a:latin typeface="Montserrat"/>
                          <a:ea typeface="Montserrat"/>
                          <a:cs typeface="Montserrat"/>
                          <a:sym typeface="Montserrat"/>
                        </a:rPr>
                        <a:t>#11-37</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36830" rtl="0" algn="ctr">
                        <a:lnSpc>
                          <a:spcPct val="115000"/>
                        </a:lnSpc>
                        <a:spcBef>
                          <a:spcPts val="0"/>
                        </a:spcBef>
                        <a:spcAft>
                          <a:spcPts val="0"/>
                        </a:spcAft>
                        <a:buClr>
                          <a:schemeClr val="dk1"/>
                        </a:buClr>
                        <a:buSzPts val="1400"/>
                        <a:buFont typeface="Arial"/>
                        <a:buNone/>
                      </a:pPr>
                      <a:r>
                        <a:rPr b="1" lang="en-GB" sz="1400" u="none" cap="none" strike="noStrike">
                          <a:solidFill>
                            <a:schemeClr val="dk1"/>
                          </a:solidFill>
                          <a:latin typeface="Montserrat"/>
                          <a:ea typeface="Montserrat"/>
                          <a:cs typeface="Montserrat"/>
                          <a:sym typeface="Montserrat"/>
                        </a:rPr>
                        <a:t>11-49</a:t>
                      </a:r>
                      <a:br>
                        <a:rPr b="1" lang="en-GB" sz="1400" u="none" cap="none" strike="noStrike">
                          <a:solidFill>
                            <a:schemeClr val="dk1"/>
                          </a:solidFill>
                          <a:latin typeface="Montserrat"/>
                          <a:ea typeface="Montserrat"/>
                          <a:cs typeface="Montserrat"/>
                          <a:sym typeface="Montserrat"/>
                        </a:rPr>
                      </a:br>
                      <a:r>
                        <a:rPr b="1" lang="en-GB" sz="1400" u="none" cap="none" strike="noStrike">
                          <a:solidFill>
                            <a:schemeClr val="dk1"/>
                          </a:solidFill>
                          <a:latin typeface="Montserrat"/>
                          <a:ea typeface="Montserrat"/>
                          <a:cs typeface="Montserrat"/>
                          <a:sym typeface="Montserrat"/>
                        </a:rPr>
                        <a:t>#11-37</a:t>
                      </a:r>
                      <a:endParaRPr b="1" sz="1400" u="none" cap="none" strike="noStrike">
                        <a:solidFill>
                          <a:schemeClr val="dk1"/>
                        </a:solidFill>
                        <a:latin typeface="Montserrat"/>
                        <a:ea typeface="Montserrat"/>
                        <a:cs typeface="Montserrat"/>
                        <a:sym typeface="Montserrat"/>
                      </a:endParaRPr>
                    </a:p>
                  </a:txBody>
                  <a:tcPr marT="9275" marB="0" marR="66700" marL="66700" anchor="ctr"/>
                </a:tc>
              </a:tr>
              <a:tr h="654275">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Polarization</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3683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Single, Dual, </a:t>
                      </a:r>
                      <a:endParaRPr sz="1400" u="none" cap="none" strike="noStrike">
                        <a:latin typeface="Montserrat"/>
                        <a:ea typeface="Montserrat"/>
                        <a:cs typeface="Montserrat"/>
                        <a:sym typeface="Montserrat"/>
                      </a:endParaRPr>
                    </a:p>
                    <a:p>
                      <a:pPr indent="0" lvl="0" marL="0" marR="3683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Hybrid, Full</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3683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Single, Dual, </a:t>
                      </a:r>
                      <a:endParaRPr sz="1400" u="none" cap="none" strike="noStrike">
                        <a:latin typeface="Montserrat"/>
                        <a:ea typeface="Montserrat"/>
                        <a:cs typeface="Montserrat"/>
                        <a:sym typeface="Montserrat"/>
                      </a:endParaRPr>
                    </a:p>
                    <a:p>
                      <a:pPr indent="0" lvl="0" marL="0" marR="3683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Hybrid, Full</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3683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Single, Dual, </a:t>
                      </a:r>
                      <a:endParaRPr sz="1400" u="none" cap="none" strike="noStrike">
                        <a:latin typeface="Montserrat"/>
                        <a:ea typeface="Montserrat"/>
                        <a:cs typeface="Montserrat"/>
                        <a:sym typeface="Montserrat"/>
                      </a:endParaRPr>
                    </a:p>
                    <a:p>
                      <a:pPr indent="0" lvl="0" marL="0" marR="3683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Hybrid, Full</a:t>
                      </a:r>
                      <a:endParaRPr b="1" sz="1400" u="none" cap="none" strike="noStrike">
                        <a:solidFill>
                          <a:schemeClr val="dk1"/>
                        </a:solidFill>
                        <a:latin typeface="Montserrat"/>
                        <a:ea typeface="Montserrat"/>
                        <a:cs typeface="Montserrat"/>
                        <a:sym typeface="Montserrat"/>
                      </a:endParaRPr>
                    </a:p>
                  </a:txBody>
                  <a:tcPr marT="9275" marB="0" marR="66700" marL="66700" anchor="ctr"/>
                </a:tc>
                <a:tc>
                  <a:txBody>
                    <a:bodyPr/>
                    <a:lstStyle/>
                    <a:p>
                      <a:pPr indent="0" lvl="0" marL="0" marR="3683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Single, Dual, </a:t>
                      </a:r>
                      <a:endParaRPr sz="1400" u="none" cap="none" strike="noStrike">
                        <a:latin typeface="Montserrat"/>
                        <a:ea typeface="Montserrat"/>
                        <a:cs typeface="Montserrat"/>
                        <a:sym typeface="Montserrat"/>
                      </a:endParaRPr>
                    </a:p>
                    <a:p>
                      <a:pPr indent="0" lvl="0" marL="0" marR="36830" rtl="0" algn="ctr">
                        <a:lnSpc>
                          <a:spcPct val="115000"/>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Hybrid, Full</a:t>
                      </a:r>
                      <a:endParaRPr b="1" sz="1400" u="none" cap="none" strike="noStrike">
                        <a:solidFill>
                          <a:schemeClr val="dk1"/>
                        </a:solidFill>
                        <a:latin typeface="Montserrat"/>
                        <a:ea typeface="Montserrat"/>
                        <a:cs typeface="Montserrat"/>
                        <a:sym typeface="Montserrat"/>
                      </a:endParaRPr>
                    </a:p>
                  </a:txBody>
                  <a:tcPr marT="9275" marB="0" marR="66700" marL="66700" anchor="ctr"/>
                </a:tc>
              </a:tr>
            </a:tbl>
          </a:graphicData>
        </a:graphic>
      </p:graphicFrame>
      <p:sp>
        <p:nvSpPr>
          <p:cNvPr id="274" name="Google Shape;274;p13"/>
          <p:cNvSpPr/>
          <p:nvPr/>
        </p:nvSpPr>
        <p:spPr>
          <a:xfrm>
            <a:off x="1881158" y="6556252"/>
            <a:ext cx="3500462" cy="276999"/>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GB" sz="1200" u="none" cap="none" strike="noStrike">
                <a:solidFill>
                  <a:schemeClr val="dk1"/>
                </a:solidFill>
                <a:latin typeface="Calibri"/>
                <a:ea typeface="Calibri"/>
                <a:cs typeface="Calibri"/>
                <a:sym typeface="Calibri"/>
              </a:rPr>
              <a:t># represents specifications for Full Polarimetric mode. </a:t>
            </a:r>
            <a:endParaRPr b="0" i="0" sz="2000" u="none" cap="none" strike="noStrike">
              <a:solidFill>
                <a:schemeClr val="dk1"/>
              </a:solidFill>
              <a:latin typeface="Arial"/>
              <a:ea typeface="Arial"/>
              <a:cs typeface="Arial"/>
              <a:sym typeface="Arial"/>
            </a:endParaRPr>
          </a:p>
        </p:txBody>
      </p:sp>
      <p:pic>
        <p:nvPicPr>
          <p:cNvPr descr="ISRO_logo.png" id="275" name="Google Shape;275;p13"/>
          <p:cNvPicPr preferRelativeResize="0"/>
          <p:nvPr/>
        </p:nvPicPr>
        <p:blipFill rotWithShape="1">
          <a:blip r:embed="rId3">
            <a:alphaModFix/>
          </a:blip>
          <a:srcRect b="0" l="0" r="0" t="0"/>
          <a:stretch/>
        </p:blipFill>
        <p:spPr>
          <a:xfrm>
            <a:off x="11334556" y="5665281"/>
            <a:ext cx="571472" cy="642943"/>
          </a:xfrm>
          <a:prstGeom prst="rect">
            <a:avLst/>
          </a:prstGeom>
          <a:noFill/>
          <a:ln>
            <a:noFill/>
          </a:ln>
        </p:spPr>
      </p:pic>
      <p:sp>
        <p:nvSpPr>
          <p:cNvPr id="276" name="Google Shape;276;p13"/>
          <p:cNvSpPr/>
          <p:nvPr/>
        </p:nvSpPr>
        <p:spPr>
          <a:xfrm>
            <a:off x="0" y="97835"/>
            <a:ext cx="6555000"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Montserrat"/>
                <a:ea typeface="Montserrat"/>
                <a:cs typeface="Montserrat"/>
                <a:sym typeface="Montserrat"/>
              </a:rPr>
              <a:t>Product Specifications</a:t>
            </a:r>
            <a:endParaRPr b="0" i="0" sz="1400" u="none" cap="none" strike="noStrike">
              <a:solidFill>
                <a:srgbClr val="000000"/>
              </a:solidFill>
              <a:latin typeface="Arial"/>
              <a:ea typeface="Arial"/>
              <a:cs typeface="Arial"/>
              <a:sym typeface="Arial"/>
            </a:endParaRPr>
          </a:p>
        </p:txBody>
      </p:sp>
      <p:pic>
        <p:nvPicPr>
          <p:cNvPr id="277" name="Google Shape;277;p13"/>
          <p:cNvPicPr preferRelativeResize="0"/>
          <p:nvPr/>
        </p:nvPicPr>
        <p:blipFill rotWithShape="1">
          <a:blip r:embed="rId4">
            <a:alphaModFix/>
          </a:blip>
          <a:srcRect b="0" l="0" r="0" t="0"/>
          <a:stretch/>
        </p:blipFill>
        <p:spPr>
          <a:xfrm>
            <a:off x="8310578" y="1142984"/>
            <a:ext cx="3151905" cy="457203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14"/>
          <p:cNvSpPr txBox="1"/>
          <p:nvPr/>
        </p:nvSpPr>
        <p:spPr>
          <a:xfrm>
            <a:off x="-1583634" y="186271"/>
            <a:ext cx="9892748"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Montserrat"/>
                <a:ea typeface="Montserrat"/>
                <a:cs typeface="Montserrat"/>
                <a:sym typeface="Montserrat"/>
              </a:rPr>
              <a:t>EOS-04 Data Products </a:t>
            </a:r>
            <a:endParaRPr b="0" i="0" sz="1400" u="none" cap="none" strike="noStrike">
              <a:solidFill>
                <a:srgbClr val="000000"/>
              </a:solidFill>
              <a:latin typeface="Arial"/>
              <a:ea typeface="Arial"/>
              <a:cs typeface="Arial"/>
              <a:sym typeface="Arial"/>
            </a:endParaRPr>
          </a:p>
        </p:txBody>
      </p:sp>
      <p:graphicFrame>
        <p:nvGraphicFramePr>
          <p:cNvPr id="283" name="Google Shape;283;p14"/>
          <p:cNvGraphicFramePr/>
          <p:nvPr/>
        </p:nvGraphicFramePr>
        <p:xfrm>
          <a:off x="874644" y="1101162"/>
          <a:ext cx="3000000" cy="3000000"/>
        </p:xfrm>
        <a:graphic>
          <a:graphicData uri="http://schemas.openxmlformats.org/drawingml/2006/table">
            <a:tbl>
              <a:tblPr>
                <a:noFill/>
                <a:tableStyleId>{4D2031AA-1FB0-4343-B8DF-3068639EAA42}</a:tableStyleId>
              </a:tblPr>
              <a:tblGrid>
                <a:gridCol w="1201775"/>
                <a:gridCol w="3423250"/>
              </a:tblGrid>
              <a:tr h="992900">
                <a:tc gridSpan="2">
                  <a:txBody>
                    <a:bodyPr/>
                    <a:lstStyle/>
                    <a:p>
                      <a:pPr indent="0" lvl="0" marL="0" marR="0" rtl="0" algn="ctr">
                        <a:lnSpc>
                          <a:spcPct val="92857"/>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Levels of Data Products</a:t>
                      </a:r>
                      <a:endParaRPr sz="1400" u="none" cap="none" strike="noStrike"/>
                    </a:p>
                  </a:txBody>
                  <a:tcPr marT="0" marB="0"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F88B3"/>
                    </a:solidFill>
                  </a:tcPr>
                </a:tc>
                <a:tc hMerge="1"/>
              </a:tr>
              <a:tr h="688075">
                <a:tc>
                  <a:txBody>
                    <a:bodyPr/>
                    <a:lstStyle/>
                    <a:p>
                      <a:pPr indent="0" lvl="0" marL="0" marR="0" rtl="0" algn="ctr">
                        <a:lnSpc>
                          <a:spcPct val="92857"/>
                        </a:lnSpc>
                        <a:spcBef>
                          <a:spcPts val="0"/>
                        </a:spcBef>
                        <a:spcAft>
                          <a:spcPts val="0"/>
                        </a:spcAft>
                        <a:buClr>
                          <a:srgbClr val="000000"/>
                        </a:buClr>
                        <a:buSzPts val="1400"/>
                        <a:buFont typeface="Arial"/>
                        <a:buNone/>
                      </a:pPr>
                      <a:r>
                        <a:rPr b="0" lang="en-GB" sz="1400" u="none" cap="none" strike="noStrike">
                          <a:solidFill>
                            <a:schemeClr val="dk1"/>
                          </a:solidFill>
                          <a:latin typeface="Montserrat"/>
                          <a:ea typeface="Montserrat"/>
                          <a:cs typeface="Montserrat"/>
                          <a:sym typeface="Montserrat"/>
                        </a:rPr>
                        <a:t>Level -0  </a:t>
                      </a:r>
                      <a:endParaRPr b="0" sz="1400" u="none" cap="none" strike="noStrike">
                        <a:solidFill>
                          <a:schemeClr val="dk1"/>
                        </a:solidFill>
                        <a:latin typeface="Montserrat"/>
                        <a:ea typeface="Montserrat"/>
                        <a:cs typeface="Montserrat"/>
                        <a:sym typeface="Montserrat"/>
                      </a:endParaRPr>
                    </a:p>
                  </a:txBody>
                  <a:tcPr marT="0" marB="0"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F88B3"/>
                    </a:solidFill>
                  </a:tcPr>
                </a:tc>
                <a:tc>
                  <a:txBody>
                    <a:bodyPr/>
                    <a:lstStyle/>
                    <a:p>
                      <a:pPr indent="0" lvl="0" marL="0" marR="0" rtl="0" algn="ctr">
                        <a:lnSpc>
                          <a:spcPct val="92857"/>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Raw Signal Product</a:t>
                      </a:r>
                      <a:endParaRPr sz="1400" u="none" cap="none" strike="noStrike"/>
                    </a:p>
                    <a:p>
                      <a:pPr indent="0" lvl="0" marL="0" marR="0" rtl="0" algn="ctr">
                        <a:lnSpc>
                          <a:spcPct val="92857"/>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 (Generic Binary)</a:t>
                      </a:r>
                      <a:endParaRPr b="1" sz="1400" u="none" cap="none" strike="noStrike">
                        <a:solidFill>
                          <a:schemeClr val="dk1"/>
                        </a:solidFill>
                        <a:latin typeface="Montserrat"/>
                        <a:ea typeface="Montserrat"/>
                        <a:cs typeface="Montserrat"/>
                        <a:sym typeface="Montserrat"/>
                      </a:endParaRPr>
                    </a:p>
                  </a:txBody>
                  <a:tcPr marT="0" marB="0"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82794A">
                        <a:alpha val="16862"/>
                      </a:srgbClr>
                    </a:solidFill>
                  </a:tcPr>
                </a:tc>
              </a:tr>
              <a:tr h="1126575">
                <a:tc>
                  <a:txBody>
                    <a:bodyPr/>
                    <a:lstStyle/>
                    <a:p>
                      <a:pPr indent="0" lvl="0" marL="0" marR="0" rtl="0" algn="ctr">
                        <a:lnSpc>
                          <a:spcPct val="92857"/>
                        </a:lnSpc>
                        <a:spcBef>
                          <a:spcPts val="0"/>
                        </a:spcBef>
                        <a:spcAft>
                          <a:spcPts val="0"/>
                        </a:spcAft>
                        <a:buClr>
                          <a:schemeClr val="dk1"/>
                        </a:buClr>
                        <a:buSzPts val="1400"/>
                        <a:buFont typeface="Arial"/>
                        <a:buNone/>
                      </a:pPr>
                      <a:r>
                        <a:rPr b="0" lang="en-GB" sz="1400" u="none" cap="none" strike="noStrike">
                          <a:solidFill>
                            <a:schemeClr val="dk1"/>
                          </a:solidFill>
                          <a:latin typeface="Montserrat"/>
                          <a:ea typeface="Montserrat"/>
                          <a:cs typeface="Montserrat"/>
                          <a:sym typeface="Montserrat"/>
                        </a:rPr>
                        <a:t>Level-1</a:t>
                      </a:r>
                      <a:endParaRPr sz="1400" u="none" cap="none" strike="noStrike"/>
                    </a:p>
                  </a:txBody>
                  <a:tcPr marT="0" marB="0"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F88B3"/>
                    </a:solidFill>
                  </a:tcPr>
                </a:tc>
                <a:tc>
                  <a:txBody>
                    <a:bodyPr/>
                    <a:lstStyle/>
                    <a:p>
                      <a:pPr indent="0" lvl="0" marL="0" marR="0" rtl="0" algn="ctr">
                        <a:lnSpc>
                          <a:spcPct val="92857"/>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Geo-Tagged Products-</a:t>
                      </a:r>
                      <a:endParaRPr sz="1400" u="none" cap="none" strike="noStrike"/>
                    </a:p>
                    <a:p>
                      <a:pPr indent="0" lvl="0" marL="0" marR="0" rtl="0" algn="ctr">
                        <a:lnSpc>
                          <a:spcPct val="92857"/>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Single Look Complex &amp;</a:t>
                      </a:r>
                      <a:endParaRPr sz="1400" u="none" cap="none" strike="noStrike"/>
                    </a:p>
                    <a:p>
                      <a:pPr indent="0" lvl="0" marL="0" marR="0" rtl="0" algn="ctr">
                        <a:lnSpc>
                          <a:spcPct val="92857"/>
                        </a:lnSpc>
                        <a:spcBef>
                          <a:spcPts val="0"/>
                        </a:spcBef>
                        <a:spcAft>
                          <a:spcPts val="0"/>
                        </a:spcAft>
                        <a:buClr>
                          <a:srgbClr val="000000"/>
                        </a:buClr>
                        <a:buSzPts val="1400"/>
                        <a:buFont typeface="Arial"/>
                        <a:buNone/>
                      </a:pPr>
                      <a:r>
                        <a:t/>
                      </a:r>
                      <a:endParaRPr sz="1400" u="none" cap="none" strike="noStrike">
                        <a:solidFill>
                          <a:schemeClr val="dk1"/>
                        </a:solidFill>
                        <a:latin typeface="Montserrat"/>
                        <a:ea typeface="Montserrat"/>
                        <a:cs typeface="Montserrat"/>
                        <a:sym typeface="Montserrat"/>
                      </a:endParaRPr>
                    </a:p>
                    <a:p>
                      <a:pPr indent="0" lvl="0" marL="0" marR="0" rtl="0" algn="ctr">
                        <a:lnSpc>
                          <a:spcPct val="92857"/>
                        </a:lnSpc>
                        <a:spcBef>
                          <a:spcPts val="0"/>
                        </a:spcBef>
                        <a:spcAft>
                          <a:spcPts val="0"/>
                        </a:spcAft>
                        <a:buClr>
                          <a:srgbClr val="000000"/>
                        </a:buClr>
                        <a:buSzPts val="1400"/>
                        <a:buFont typeface="Arial"/>
                        <a:buNone/>
                      </a:pPr>
                      <a:r>
                        <a:rPr b="0" lang="en-GB" sz="1400" u="none" cap="none" strike="noStrike">
                          <a:solidFill>
                            <a:schemeClr val="dk1"/>
                          </a:solidFill>
                          <a:latin typeface="Montserrat"/>
                          <a:ea typeface="Montserrat"/>
                          <a:cs typeface="Montserrat"/>
                          <a:sym typeface="Montserrat"/>
                        </a:rPr>
                        <a:t>Ground Range Products</a:t>
                      </a:r>
                      <a:endParaRPr sz="1400" u="none" cap="none" strike="noStrike"/>
                    </a:p>
                    <a:p>
                      <a:pPr indent="0" lvl="0" marL="0" marR="0" rtl="0" algn="ctr">
                        <a:lnSpc>
                          <a:spcPct val="92857"/>
                        </a:lnSpc>
                        <a:spcBef>
                          <a:spcPts val="0"/>
                        </a:spcBef>
                        <a:spcAft>
                          <a:spcPts val="0"/>
                        </a:spcAft>
                        <a:buClr>
                          <a:srgbClr val="000000"/>
                        </a:buClr>
                        <a:buSzPts val="1400"/>
                        <a:buFont typeface="Arial"/>
                        <a:buNone/>
                      </a:pPr>
                      <a:r>
                        <a:rPr b="0" lang="en-GB" sz="1400" u="none" cap="none" strike="noStrike">
                          <a:solidFill>
                            <a:schemeClr val="dk1"/>
                          </a:solidFill>
                          <a:latin typeface="Montserrat"/>
                          <a:ea typeface="Montserrat"/>
                          <a:cs typeface="Montserrat"/>
                          <a:sym typeface="Montserrat"/>
                        </a:rPr>
                        <a:t>(CEOS/GeoTiff)</a:t>
                      </a:r>
                      <a:endParaRPr b="0" sz="1400" u="none" cap="none" strike="noStrike">
                        <a:solidFill>
                          <a:schemeClr val="dk1"/>
                        </a:solidFill>
                        <a:latin typeface="Montserrat"/>
                        <a:ea typeface="Montserrat"/>
                        <a:cs typeface="Montserrat"/>
                        <a:sym typeface="Montserrat"/>
                      </a:endParaRPr>
                    </a:p>
                  </a:txBody>
                  <a:tcPr marT="0" marB="0"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82794A">
                        <a:alpha val="16862"/>
                      </a:srgbClr>
                    </a:solidFill>
                  </a:tcPr>
                </a:tc>
              </a:tr>
              <a:tr h="815875">
                <a:tc>
                  <a:txBody>
                    <a:bodyPr/>
                    <a:lstStyle/>
                    <a:p>
                      <a:pPr indent="0" lvl="0" marL="0" marR="0" rtl="0" algn="ctr">
                        <a:lnSpc>
                          <a:spcPct val="92857"/>
                        </a:lnSpc>
                        <a:spcBef>
                          <a:spcPts val="0"/>
                        </a:spcBef>
                        <a:spcAft>
                          <a:spcPts val="0"/>
                        </a:spcAft>
                        <a:buClr>
                          <a:srgbClr val="000000"/>
                        </a:buClr>
                        <a:buSzPts val="1400"/>
                        <a:buFont typeface="Arial"/>
                        <a:buNone/>
                      </a:pPr>
                      <a:r>
                        <a:rPr b="0" lang="en-GB" sz="1400" u="none" cap="none" strike="noStrike">
                          <a:solidFill>
                            <a:schemeClr val="dk1"/>
                          </a:solidFill>
                          <a:latin typeface="Montserrat"/>
                          <a:ea typeface="Montserrat"/>
                          <a:cs typeface="Montserrat"/>
                          <a:sym typeface="Montserrat"/>
                        </a:rPr>
                        <a:t>Level-2A</a:t>
                      </a:r>
                      <a:endParaRPr sz="1400" u="none" cap="none" strike="noStrike"/>
                    </a:p>
                    <a:p>
                      <a:pPr indent="0" lvl="0" marL="0" marR="0" rtl="0" algn="ctr">
                        <a:lnSpc>
                          <a:spcPct val="92857"/>
                        </a:lnSpc>
                        <a:spcBef>
                          <a:spcPts val="0"/>
                        </a:spcBef>
                        <a:spcAft>
                          <a:spcPts val="0"/>
                        </a:spcAft>
                        <a:buClr>
                          <a:srgbClr val="000000"/>
                        </a:buClr>
                        <a:buSzPts val="1400"/>
                        <a:buFont typeface="Arial"/>
                        <a:buNone/>
                      </a:pPr>
                      <a:r>
                        <a:rPr b="0" lang="en-GB" sz="1400" u="none" cap="none" strike="noStrike">
                          <a:solidFill>
                            <a:schemeClr val="dk1"/>
                          </a:solidFill>
                          <a:latin typeface="Montserrat"/>
                          <a:ea typeface="Montserrat"/>
                          <a:cs typeface="Montserrat"/>
                          <a:sym typeface="Montserrat"/>
                        </a:rPr>
                        <a:t>Georef</a:t>
                      </a:r>
                      <a:endParaRPr b="0" sz="1400" u="none" cap="none" strike="noStrike">
                        <a:solidFill>
                          <a:schemeClr val="dk1"/>
                        </a:solidFill>
                        <a:latin typeface="Montserrat"/>
                        <a:ea typeface="Montserrat"/>
                        <a:cs typeface="Montserrat"/>
                        <a:sym typeface="Montserrat"/>
                      </a:endParaRPr>
                    </a:p>
                  </a:txBody>
                  <a:tcPr marT="0" marB="0"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F88B3"/>
                    </a:solidFill>
                  </a:tcPr>
                </a:tc>
                <a:tc>
                  <a:txBody>
                    <a:bodyPr/>
                    <a:lstStyle/>
                    <a:p>
                      <a:pPr indent="0" lvl="0" marL="0" marR="0" rtl="0" algn="ctr">
                        <a:lnSpc>
                          <a:spcPct val="92857"/>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Enhanced Terrain corrected Geo Referenced Product (GeoTiff)</a:t>
                      </a:r>
                      <a:endParaRPr b="1" sz="1400" u="none" cap="none" strike="noStrike">
                        <a:solidFill>
                          <a:schemeClr val="dk1"/>
                        </a:solidFill>
                        <a:latin typeface="Montserrat"/>
                        <a:ea typeface="Montserrat"/>
                        <a:cs typeface="Montserrat"/>
                        <a:sym typeface="Montserrat"/>
                      </a:endParaRPr>
                    </a:p>
                  </a:txBody>
                  <a:tcPr marT="0" marB="0"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82794A">
                        <a:alpha val="16862"/>
                      </a:srgbClr>
                    </a:solidFill>
                  </a:tcPr>
                </a:tc>
              </a:tr>
              <a:tr h="815875">
                <a:tc>
                  <a:txBody>
                    <a:bodyPr/>
                    <a:lstStyle/>
                    <a:p>
                      <a:pPr indent="0" lvl="0" marL="0" marR="0" rtl="0" algn="ctr">
                        <a:lnSpc>
                          <a:spcPct val="92857"/>
                        </a:lnSpc>
                        <a:spcBef>
                          <a:spcPts val="0"/>
                        </a:spcBef>
                        <a:spcAft>
                          <a:spcPts val="0"/>
                        </a:spcAft>
                        <a:buClr>
                          <a:srgbClr val="000000"/>
                        </a:buClr>
                        <a:buSzPts val="1400"/>
                        <a:buFont typeface="Arial"/>
                        <a:buNone/>
                      </a:pPr>
                      <a:r>
                        <a:rPr b="0" lang="en-GB" sz="1400" u="none" cap="none" strike="noStrike">
                          <a:solidFill>
                            <a:srgbClr val="002060"/>
                          </a:solidFill>
                          <a:latin typeface="Montserrat"/>
                          <a:ea typeface="Montserrat"/>
                          <a:cs typeface="Montserrat"/>
                          <a:sym typeface="Montserrat"/>
                        </a:rPr>
                        <a:t>Level-2B</a:t>
                      </a:r>
                      <a:endParaRPr sz="1400" u="none" cap="none" strike="noStrike"/>
                    </a:p>
                  </a:txBody>
                  <a:tcPr marT="0" marB="0"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F88B3"/>
                    </a:solidFill>
                  </a:tcPr>
                </a:tc>
                <a:tc>
                  <a:txBody>
                    <a:bodyPr/>
                    <a:lstStyle/>
                    <a:p>
                      <a:pPr indent="0" lvl="0" marL="0" marR="0" rtl="0" algn="ctr">
                        <a:lnSpc>
                          <a:spcPct val="92857"/>
                        </a:lnSpc>
                        <a:spcBef>
                          <a:spcPts val="0"/>
                        </a:spcBef>
                        <a:spcAft>
                          <a:spcPts val="0"/>
                        </a:spcAft>
                        <a:buClr>
                          <a:srgbClr val="000000"/>
                        </a:buClr>
                        <a:buSzPts val="1400"/>
                        <a:buFont typeface="Arial"/>
                        <a:buNone/>
                      </a:pPr>
                      <a:r>
                        <a:rPr b="0" lang="en-GB" sz="1400" u="none" cap="none" strike="noStrike">
                          <a:solidFill>
                            <a:srgbClr val="002060"/>
                          </a:solidFill>
                          <a:latin typeface="Montserrat"/>
                          <a:ea typeface="Montserrat"/>
                          <a:cs typeface="Montserrat"/>
                          <a:sym typeface="Montserrat"/>
                        </a:rPr>
                        <a:t>Terrain Normalized Analysis Ready Data (ARD) product</a:t>
                      </a:r>
                      <a:endParaRPr sz="1400" u="none" cap="none" strike="noStrike"/>
                    </a:p>
                  </a:txBody>
                  <a:tcPr marT="0" marB="0"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82794A">
                        <a:alpha val="16862"/>
                      </a:srgbClr>
                    </a:solidFill>
                  </a:tcPr>
                </a:tc>
              </a:tr>
            </a:tbl>
          </a:graphicData>
        </a:graphic>
      </p:graphicFrame>
      <p:graphicFrame>
        <p:nvGraphicFramePr>
          <p:cNvPr id="284" name="Google Shape;284;p14"/>
          <p:cNvGraphicFramePr/>
          <p:nvPr/>
        </p:nvGraphicFramePr>
        <p:xfrm>
          <a:off x="5614380" y="1101162"/>
          <a:ext cx="3000000" cy="3000000"/>
        </p:xfrm>
        <a:graphic>
          <a:graphicData uri="http://schemas.openxmlformats.org/drawingml/2006/table">
            <a:tbl>
              <a:tblPr>
                <a:noFill/>
                <a:tableStyleId>{4D2031AA-1FB0-4343-B8DF-3068639EAA42}</a:tableStyleId>
              </a:tblPr>
              <a:tblGrid>
                <a:gridCol w="1201775"/>
                <a:gridCol w="3423250"/>
              </a:tblGrid>
              <a:tr h="678250">
                <a:tc gridSpan="2">
                  <a:txBody>
                    <a:bodyPr/>
                    <a:lstStyle/>
                    <a:p>
                      <a:pPr indent="0" lvl="0" marL="0" marR="0" rtl="0" algn="ctr">
                        <a:lnSpc>
                          <a:spcPct val="92857"/>
                        </a:lnSpc>
                        <a:spcBef>
                          <a:spcPts val="0"/>
                        </a:spcBef>
                        <a:spcAft>
                          <a:spcPts val="0"/>
                        </a:spcAft>
                        <a:buClr>
                          <a:srgbClr val="000000"/>
                        </a:buClr>
                        <a:buSzPts val="1400"/>
                        <a:buFont typeface="Arial"/>
                        <a:buNone/>
                      </a:pPr>
                      <a:r>
                        <a:rPr b="1" lang="en-GB" sz="1400" u="none" cap="none" strike="noStrike">
                          <a:solidFill>
                            <a:schemeClr val="dk1"/>
                          </a:solidFill>
                          <a:latin typeface="Montserrat"/>
                          <a:ea typeface="Montserrat"/>
                          <a:cs typeface="Montserrat"/>
                          <a:sym typeface="Montserrat"/>
                        </a:rPr>
                        <a:t>Value Added Products</a:t>
                      </a:r>
                      <a:endParaRPr sz="1400" u="none" cap="none" strike="noStrike"/>
                    </a:p>
                  </a:txBody>
                  <a:tcPr marT="0" marB="0"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82794A">
                        <a:alpha val="16862"/>
                      </a:srgbClr>
                    </a:solidFill>
                  </a:tcPr>
                </a:tc>
                <a:tc hMerge="1"/>
              </a:tr>
              <a:tr h="637250">
                <a:tc>
                  <a:txBody>
                    <a:bodyPr/>
                    <a:lstStyle/>
                    <a:p>
                      <a:pPr indent="0" lvl="0" marL="0" marR="0" rtl="0" algn="ctr">
                        <a:lnSpc>
                          <a:spcPct val="92857"/>
                        </a:lnSpc>
                        <a:spcBef>
                          <a:spcPts val="0"/>
                        </a:spcBef>
                        <a:spcAft>
                          <a:spcPts val="0"/>
                        </a:spcAft>
                        <a:buClr>
                          <a:srgbClr val="000000"/>
                        </a:buClr>
                        <a:buSzPts val="1400"/>
                        <a:buFont typeface="Arial"/>
                        <a:buNone/>
                      </a:pPr>
                      <a:r>
                        <a:rPr b="0" lang="en-GB" sz="1400" u="none" cap="none" strike="noStrike">
                          <a:solidFill>
                            <a:schemeClr val="dk1"/>
                          </a:solidFill>
                          <a:latin typeface="Montserrat"/>
                          <a:ea typeface="Montserrat"/>
                          <a:cs typeface="Montserrat"/>
                          <a:sym typeface="Montserrat"/>
                        </a:rPr>
                        <a:t>Level-1C</a:t>
                      </a:r>
                      <a:endParaRPr sz="1400" u="none" cap="none" strike="noStrike"/>
                    </a:p>
                  </a:txBody>
                  <a:tcPr marT="0" marB="0"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F88B3"/>
                    </a:solidFill>
                  </a:tcPr>
                </a:tc>
                <a:tc>
                  <a:txBody>
                    <a:bodyPr/>
                    <a:lstStyle/>
                    <a:p>
                      <a:pPr indent="0" lvl="0" marL="0" marR="0" rtl="0" algn="ctr">
                        <a:lnSpc>
                          <a:spcPct val="92857"/>
                        </a:lnSpc>
                        <a:spcBef>
                          <a:spcPts val="0"/>
                        </a:spcBef>
                        <a:spcAft>
                          <a:spcPts val="0"/>
                        </a:spcAft>
                        <a:buClr>
                          <a:srgbClr val="000000"/>
                        </a:buClr>
                        <a:buSzPts val="1400"/>
                        <a:buFont typeface="Arial"/>
                        <a:buNone/>
                      </a:pPr>
                      <a:r>
                        <a:rPr b="0" lang="en-GB" sz="1400" u="none" cap="none" strike="noStrike">
                          <a:solidFill>
                            <a:schemeClr val="dk1"/>
                          </a:solidFill>
                          <a:latin typeface="Montserrat"/>
                          <a:ea typeface="Montserrat"/>
                          <a:cs typeface="Montserrat"/>
                          <a:sym typeface="Montserrat"/>
                        </a:rPr>
                        <a:t>Geo-tagged Polarimetric products</a:t>
                      </a:r>
                      <a:endParaRPr sz="1400" u="none" cap="none" strike="noStrike"/>
                    </a:p>
                  </a:txBody>
                  <a:tcPr marT="0" marB="0"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82794A">
                        <a:alpha val="16862"/>
                      </a:srgbClr>
                    </a:solidFill>
                  </a:tcPr>
                </a:tc>
              </a:tr>
              <a:tr h="637250">
                <a:tc>
                  <a:txBody>
                    <a:bodyPr/>
                    <a:lstStyle/>
                    <a:p>
                      <a:pPr indent="0" lvl="0" marL="0" marR="0" rtl="0" algn="ctr">
                        <a:lnSpc>
                          <a:spcPct val="92857"/>
                        </a:lnSpc>
                        <a:spcBef>
                          <a:spcPts val="0"/>
                        </a:spcBef>
                        <a:spcAft>
                          <a:spcPts val="0"/>
                        </a:spcAft>
                        <a:buClr>
                          <a:srgbClr val="000000"/>
                        </a:buClr>
                        <a:buSzPts val="1400"/>
                        <a:buFont typeface="Arial"/>
                        <a:buNone/>
                      </a:pPr>
                      <a:r>
                        <a:rPr b="0" lang="en-GB" sz="1400" u="none" cap="none" strike="noStrike">
                          <a:solidFill>
                            <a:schemeClr val="dk1"/>
                          </a:solidFill>
                          <a:latin typeface="Montserrat"/>
                          <a:ea typeface="Montserrat"/>
                          <a:cs typeface="Montserrat"/>
                          <a:sym typeface="Montserrat"/>
                        </a:rPr>
                        <a:t>Level-3A</a:t>
                      </a:r>
                      <a:endParaRPr sz="1400" u="none" cap="none" strike="noStrike"/>
                    </a:p>
                  </a:txBody>
                  <a:tcPr marT="0" marB="0"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F88B3"/>
                    </a:solidFill>
                  </a:tcPr>
                </a:tc>
                <a:tc>
                  <a:txBody>
                    <a:bodyPr/>
                    <a:lstStyle/>
                    <a:p>
                      <a:pPr indent="0" lvl="0" marL="0" marR="0" rtl="0" algn="ctr">
                        <a:lnSpc>
                          <a:spcPct val="92857"/>
                        </a:lnSpc>
                        <a:spcBef>
                          <a:spcPts val="0"/>
                        </a:spcBef>
                        <a:spcAft>
                          <a:spcPts val="0"/>
                        </a:spcAft>
                        <a:buClr>
                          <a:srgbClr val="000000"/>
                        </a:buClr>
                        <a:buSzPts val="1400"/>
                        <a:buFont typeface="Arial"/>
                        <a:buNone/>
                      </a:pPr>
                      <a:r>
                        <a:rPr b="0" lang="en-GB" sz="1400" u="none" cap="none" strike="noStrike">
                          <a:solidFill>
                            <a:schemeClr val="dk1"/>
                          </a:solidFill>
                          <a:latin typeface="Montserrat"/>
                          <a:ea typeface="Montserrat"/>
                          <a:cs typeface="Montserrat"/>
                          <a:sym typeface="Montserrat"/>
                        </a:rPr>
                        <a:t>Geo-referenced  Polarimetric products</a:t>
                      </a:r>
                      <a:endParaRPr sz="1400" u="none" cap="none" strike="noStrike"/>
                    </a:p>
                  </a:txBody>
                  <a:tcPr marT="0" marB="0"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82794A">
                        <a:alpha val="16862"/>
                      </a:srgbClr>
                    </a:solidFill>
                  </a:tcPr>
                </a:tc>
              </a:tr>
              <a:tr h="1134875">
                <a:tc>
                  <a:txBody>
                    <a:bodyPr/>
                    <a:lstStyle/>
                    <a:p>
                      <a:pPr indent="0" lvl="0" marL="0" marR="0" rtl="0" algn="ctr">
                        <a:lnSpc>
                          <a:spcPct val="92857"/>
                        </a:lnSpc>
                        <a:spcBef>
                          <a:spcPts val="0"/>
                        </a:spcBef>
                        <a:spcAft>
                          <a:spcPts val="0"/>
                        </a:spcAft>
                        <a:buClr>
                          <a:srgbClr val="000000"/>
                        </a:buClr>
                        <a:buSzPts val="1400"/>
                        <a:buFont typeface="Arial"/>
                        <a:buNone/>
                      </a:pPr>
                      <a:r>
                        <a:rPr b="0" lang="en-GB" sz="1400" u="none" cap="none" strike="noStrike">
                          <a:solidFill>
                            <a:srgbClr val="7030A0"/>
                          </a:solidFill>
                          <a:latin typeface="Montserrat"/>
                          <a:ea typeface="Montserrat"/>
                          <a:cs typeface="Montserrat"/>
                          <a:sym typeface="Montserrat"/>
                        </a:rPr>
                        <a:t>Mosaic</a:t>
                      </a:r>
                      <a:endParaRPr sz="1400" u="none" cap="none" strike="noStrike"/>
                    </a:p>
                  </a:txBody>
                  <a:tcPr marT="0" marB="0"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F88B3"/>
                    </a:solidFill>
                  </a:tcPr>
                </a:tc>
                <a:tc>
                  <a:txBody>
                    <a:bodyPr/>
                    <a:lstStyle/>
                    <a:p>
                      <a:pPr indent="0" lvl="0" marL="0" marR="0" rtl="0" algn="ctr">
                        <a:lnSpc>
                          <a:spcPct val="92857"/>
                        </a:lnSpc>
                        <a:spcBef>
                          <a:spcPts val="0"/>
                        </a:spcBef>
                        <a:spcAft>
                          <a:spcPts val="0"/>
                        </a:spcAft>
                        <a:buClr>
                          <a:srgbClr val="000000"/>
                        </a:buClr>
                        <a:buSzPts val="1400"/>
                        <a:buFont typeface="Arial"/>
                        <a:buNone/>
                      </a:pPr>
                      <a:r>
                        <a:rPr b="0" lang="en-GB" sz="1400" u="none" cap="none" strike="noStrike">
                          <a:solidFill>
                            <a:srgbClr val="7030A0"/>
                          </a:solidFill>
                          <a:latin typeface="Montserrat"/>
                          <a:ea typeface="Montserrat"/>
                          <a:cs typeface="Montserrat"/>
                          <a:sym typeface="Montserrat"/>
                        </a:rPr>
                        <a:t>India Mosaic (for systematic coverage)</a:t>
                      </a:r>
                      <a:endParaRPr sz="1400" u="none" cap="none" strike="noStrike"/>
                    </a:p>
                    <a:p>
                      <a:pPr indent="0" lvl="0" marL="0" marR="0" rtl="0" algn="ctr">
                        <a:lnSpc>
                          <a:spcPct val="92857"/>
                        </a:lnSpc>
                        <a:spcBef>
                          <a:spcPts val="0"/>
                        </a:spcBef>
                        <a:spcAft>
                          <a:spcPts val="0"/>
                        </a:spcAft>
                        <a:buClr>
                          <a:srgbClr val="000000"/>
                        </a:buClr>
                        <a:buSzPts val="1400"/>
                        <a:buFont typeface="Arial"/>
                        <a:buNone/>
                      </a:pPr>
                      <a:r>
                        <a:rPr b="0" lang="en-GB" sz="1400" u="none" cap="none" strike="noStrike">
                          <a:solidFill>
                            <a:srgbClr val="7030A0"/>
                          </a:solidFill>
                          <a:latin typeface="Montserrat"/>
                          <a:ea typeface="Montserrat"/>
                          <a:cs typeface="Montserrat"/>
                          <a:sym typeface="Montserrat"/>
                        </a:rPr>
                        <a:t>(yet to be operationalised)</a:t>
                      </a:r>
                      <a:endParaRPr sz="1400" u="none" cap="none" strike="noStrike"/>
                    </a:p>
                  </a:txBody>
                  <a:tcPr marT="0" marB="0"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82794A">
                        <a:alpha val="16862"/>
                      </a:srgbClr>
                    </a:solidFill>
                  </a:tcPr>
                </a:tc>
              </a:tr>
              <a:tr h="1267825">
                <a:tc gridSpan="2">
                  <a:txBody>
                    <a:bodyPr/>
                    <a:lstStyle/>
                    <a:p>
                      <a:pPr indent="0" lvl="0" marL="0" marR="0" rtl="0" algn="ctr">
                        <a:lnSpc>
                          <a:spcPct val="92857"/>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Projection: UTM (Level-2)</a:t>
                      </a:r>
                      <a:endParaRPr sz="1400" u="none" cap="none" strike="noStrike"/>
                    </a:p>
                    <a:p>
                      <a:pPr indent="0" lvl="0" marL="0" marR="0" rtl="0" algn="ctr">
                        <a:lnSpc>
                          <a:spcPct val="92857"/>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Datum : WGS84 (Level-2) </a:t>
                      </a:r>
                      <a:endParaRPr sz="1400" u="none" cap="none" strike="noStrike"/>
                    </a:p>
                    <a:p>
                      <a:pPr indent="0" lvl="0" marL="0" marR="0" rtl="0" algn="ctr">
                        <a:lnSpc>
                          <a:spcPct val="92857"/>
                        </a:lnSpc>
                        <a:spcBef>
                          <a:spcPts val="0"/>
                        </a:spcBef>
                        <a:spcAft>
                          <a:spcPts val="0"/>
                        </a:spcAft>
                        <a:buClr>
                          <a:srgbClr val="000000"/>
                        </a:buClr>
                        <a:buSzPts val="1400"/>
                        <a:buFont typeface="Arial"/>
                        <a:buNone/>
                      </a:pPr>
                      <a:r>
                        <a:rPr lang="en-GB" sz="1400" u="none" cap="none" strike="noStrike">
                          <a:solidFill>
                            <a:schemeClr val="dk1"/>
                          </a:solidFill>
                          <a:latin typeface="Montserrat"/>
                          <a:ea typeface="Montserrat"/>
                          <a:cs typeface="Montserrat"/>
                          <a:sym typeface="Montserrat"/>
                        </a:rPr>
                        <a:t>Resampling : CC (Level-2)</a:t>
                      </a:r>
                      <a:endParaRPr sz="1400" u="none" cap="none" strike="noStrike"/>
                    </a:p>
                    <a:p>
                      <a:pPr indent="0" lvl="0" marL="0" marR="0" rtl="0" algn="ctr">
                        <a:lnSpc>
                          <a:spcPct val="92857"/>
                        </a:lnSpc>
                        <a:spcBef>
                          <a:spcPts val="0"/>
                        </a:spcBef>
                        <a:spcAft>
                          <a:spcPts val="0"/>
                        </a:spcAft>
                        <a:buClr>
                          <a:srgbClr val="000000"/>
                        </a:buClr>
                        <a:buSzPts val="1400"/>
                        <a:buFont typeface="Arial"/>
                        <a:buNone/>
                      </a:pPr>
                      <a:r>
                        <a:t/>
                      </a:r>
                      <a:endParaRPr sz="1400" u="none" cap="none" strike="noStrike">
                        <a:solidFill>
                          <a:schemeClr val="dk1"/>
                        </a:solidFill>
                        <a:latin typeface="Montserrat"/>
                        <a:ea typeface="Montserrat"/>
                        <a:cs typeface="Montserrat"/>
                        <a:sym typeface="Montserrat"/>
                      </a:endParaRPr>
                    </a:p>
                  </a:txBody>
                  <a:tcPr marT="0" marB="0" marR="68575" marL="6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82794A">
                        <a:alpha val="16862"/>
                      </a:srgbClr>
                    </a:solidFill>
                  </a:tcPr>
                </a:tc>
                <a:tc hMerge="1"/>
              </a:tr>
            </a:tbl>
          </a:graphicData>
        </a:graphic>
      </p:graphicFrame>
      <p:pic>
        <p:nvPicPr>
          <p:cNvPr id="285" name="Google Shape;285;p14"/>
          <p:cNvPicPr preferRelativeResize="0"/>
          <p:nvPr/>
        </p:nvPicPr>
        <p:blipFill rotWithShape="1">
          <a:blip r:embed="rId3">
            <a:alphaModFix/>
          </a:blip>
          <a:srcRect b="0" l="0" r="0" t="0"/>
          <a:stretch/>
        </p:blipFill>
        <p:spPr>
          <a:xfrm>
            <a:off x="11330609" y="5677531"/>
            <a:ext cx="692426" cy="646232"/>
          </a:xfrm>
          <a:prstGeom prst="rect">
            <a:avLst/>
          </a:prstGeom>
          <a:noFill/>
          <a:ln>
            <a:noFill/>
          </a:ln>
        </p:spPr>
      </p:pic>
      <p:sp>
        <p:nvSpPr>
          <p:cNvPr id="286" name="Google Shape;286;p14"/>
          <p:cNvSpPr/>
          <p:nvPr/>
        </p:nvSpPr>
        <p:spPr>
          <a:xfrm>
            <a:off x="881026" y="5643578"/>
            <a:ext cx="9358378" cy="857256"/>
          </a:xfrm>
          <a:prstGeom prst="rect">
            <a:avLst/>
          </a:prstGeom>
          <a:solidFill>
            <a:schemeClr val="accen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Clr>
                <a:srgbClr val="000000"/>
              </a:buClr>
              <a:buSzPts val="2000"/>
              <a:buFont typeface="Arial"/>
              <a:buNone/>
            </a:pPr>
            <a:r>
              <a:t/>
            </a:r>
            <a:endParaRPr b="1" i="0" sz="2000" u="none" cap="none" strike="noStrike">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600"/>
              <a:buFont typeface="Arial"/>
              <a:buNone/>
            </a:pPr>
            <a:r>
              <a:rPr b="1" i="0" lang="en-GB" sz="1600" u="none" cap="none" strike="noStrike">
                <a:solidFill>
                  <a:schemeClr val="lt1"/>
                </a:solidFill>
                <a:latin typeface="Montserrat"/>
                <a:ea typeface="Montserrat"/>
                <a:cs typeface="Montserrat"/>
                <a:sym typeface="Montserrat"/>
              </a:rPr>
              <a:t>EOS-04 data is available at Bhoonidhi web portal for user ordering</a:t>
            </a:r>
            <a:endParaRPr b="0" i="0" sz="1600" u="none" cap="none" strike="noStrike">
              <a:solidFill>
                <a:schemeClr val="lt1"/>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600"/>
              <a:buFont typeface="Arial"/>
              <a:buNone/>
            </a:pPr>
            <a:r>
              <a:rPr b="1" i="0" lang="en-GB" sz="1600" u="none" cap="none" strike="noStrike">
                <a:solidFill>
                  <a:schemeClr val="lt1"/>
                </a:solidFill>
                <a:latin typeface="Montserrat"/>
                <a:ea typeface="Montserrat"/>
                <a:cs typeface="Montserrat"/>
                <a:sym typeface="Montserrat"/>
              </a:rPr>
              <a:t>https://bhoonidhi.nrsc.gov.in</a:t>
            </a:r>
            <a:endParaRPr b="0" i="0" sz="1600" u="none" cap="none" strike="noStrike">
              <a:solidFill>
                <a:schemeClr val="lt1"/>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2000"/>
              <a:buFont typeface="Arial"/>
              <a:buNone/>
            </a:pPr>
            <a:r>
              <a:t/>
            </a:r>
            <a:endParaRPr b="1" i="0" sz="2000" u="none" cap="none" strike="noStrike">
              <a:solidFill>
                <a:srgbClr val="7030A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
          <p:cNvSpPr txBox="1"/>
          <p:nvPr>
            <p:ph type="title"/>
          </p:nvPr>
        </p:nvSpPr>
        <p:spPr>
          <a:xfrm>
            <a:off x="241852" y="228599"/>
            <a:ext cx="8229600" cy="63976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sz="3600">
                <a:solidFill>
                  <a:schemeClr val="lt1"/>
                </a:solidFill>
                <a:latin typeface="Montserrat"/>
                <a:ea typeface="Montserrat"/>
                <a:cs typeface="Montserrat"/>
                <a:sym typeface="Montserrat"/>
              </a:rPr>
              <a:t>EOS-04 –  Towards CARD-SAR </a:t>
            </a:r>
            <a:endParaRPr/>
          </a:p>
        </p:txBody>
      </p:sp>
      <p:sp>
        <p:nvSpPr>
          <p:cNvPr id="292" name="Google Shape;292;p3"/>
          <p:cNvSpPr txBox="1"/>
          <p:nvPr>
            <p:ph idx="1" type="body"/>
          </p:nvPr>
        </p:nvSpPr>
        <p:spPr>
          <a:xfrm>
            <a:off x="238084" y="1071546"/>
            <a:ext cx="7810512" cy="5357850"/>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285750" lvl="0" marL="285750" rtl="0" algn="just">
              <a:lnSpc>
                <a:spcPct val="150000"/>
              </a:lnSpc>
              <a:spcBef>
                <a:spcPts val="0"/>
              </a:spcBef>
              <a:spcAft>
                <a:spcPts val="0"/>
              </a:spcAft>
              <a:buSzPts val="1600"/>
              <a:buFont typeface="Noto Sans Symbols"/>
              <a:buChar char="❖"/>
            </a:pPr>
            <a:r>
              <a:rPr lang="en-GB" sz="1600">
                <a:solidFill>
                  <a:schemeClr val="dk1"/>
                </a:solidFill>
                <a:latin typeface="Montserrat"/>
                <a:ea typeface="Montserrat"/>
                <a:cs typeface="Montserrat"/>
                <a:sym typeface="Montserrat"/>
              </a:rPr>
              <a:t>The EOS-04 NRB data is designed to be  CEOS  NRB v5.5  compliant  .</a:t>
            </a:r>
            <a:r>
              <a:rPr b="0" lang="en-GB" sz="1600" u="none" cap="none" strike="noStrike">
                <a:solidFill>
                  <a:srgbClr val="000000"/>
                </a:solidFill>
                <a:latin typeface="Montserrat"/>
                <a:ea typeface="Montserrat"/>
                <a:cs typeface="Montserrat"/>
                <a:sym typeface="Montserrat"/>
              </a:rPr>
              <a:t> The NRB data pixels indicate the true backscatter of the land cover without any over-estimation, which allows for immediate analysis with minimum additional user effort. The product is     designed to be in compliance with CEOS CARD4L-NRB product family specifications.</a:t>
            </a:r>
            <a:endParaRPr sz="1600"/>
          </a:p>
          <a:p>
            <a:pPr indent="-285750" lvl="0" marL="285750" rtl="0" algn="just">
              <a:lnSpc>
                <a:spcPct val="150000"/>
              </a:lnSpc>
              <a:spcBef>
                <a:spcPts val="0"/>
              </a:spcBef>
              <a:spcAft>
                <a:spcPts val="0"/>
              </a:spcAft>
              <a:buSzPts val="1600"/>
              <a:buFont typeface="Noto Sans Symbols"/>
              <a:buChar char="❖"/>
            </a:pPr>
            <a:r>
              <a:rPr lang="en-GB" sz="1600">
                <a:solidFill>
                  <a:schemeClr val="dk1"/>
                </a:solidFill>
                <a:latin typeface="Montserrat"/>
                <a:ea typeface="Montserrat"/>
                <a:cs typeface="Montserrat"/>
                <a:sym typeface="Montserrat"/>
              </a:rPr>
              <a:t>Level-2B data products are geo-coded incorporating the Copernicus 30m Digital Elevation Model DEM (2019 version)  and comprise the Terrain-flattened Gamma-Naught backscatter coefficient for each polarization (e.g., HH, HV, VV, VH, RH, and RV) .</a:t>
            </a:r>
            <a:endParaRPr sz="1600"/>
          </a:p>
          <a:p>
            <a:pPr indent="-285750" lvl="0" marL="285750" rtl="0" algn="just">
              <a:lnSpc>
                <a:spcPct val="150000"/>
              </a:lnSpc>
              <a:spcBef>
                <a:spcPts val="0"/>
              </a:spcBef>
              <a:spcAft>
                <a:spcPts val="0"/>
              </a:spcAft>
              <a:buSzPts val="1600"/>
              <a:buFont typeface="Noto Sans Symbols"/>
              <a:buChar char="❖"/>
            </a:pPr>
            <a:r>
              <a:rPr lang="en-GB" sz="1600">
                <a:solidFill>
                  <a:schemeClr val="dk1"/>
                </a:solidFill>
                <a:latin typeface="Montserrat"/>
                <a:ea typeface="Montserrat"/>
                <a:cs typeface="Montserrat"/>
                <a:sym typeface="Montserrat"/>
              </a:rPr>
              <a:t>EOS-04   NRB is applicable to the MRS and CRS ScanSAR modes, in the current DP  version  (v 1.1.02)</a:t>
            </a:r>
            <a:endParaRPr sz="1600"/>
          </a:p>
          <a:p>
            <a:pPr indent="-285750" lvl="0" marL="285750" rtl="0" algn="just">
              <a:lnSpc>
                <a:spcPct val="150000"/>
              </a:lnSpc>
              <a:spcBef>
                <a:spcPts val="0"/>
              </a:spcBef>
              <a:spcAft>
                <a:spcPts val="0"/>
              </a:spcAft>
              <a:buSzPts val="1600"/>
              <a:buFont typeface="Noto Sans Symbols"/>
              <a:buChar char="❖"/>
            </a:pPr>
            <a:r>
              <a:rPr lang="en-GB" sz="1600">
                <a:solidFill>
                  <a:schemeClr val="dk1"/>
                </a:solidFill>
                <a:latin typeface="Montserrat"/>
                <a:ea typeface="Montserrat"/>
                <a:cs typeface="Montserrat"/>
                <a:sym typeface="Montserrat"/>
              </a:rPr>
              <a:t>The Per Pixel Meta  data  includes   the  Local Incidence Angle File ,Mask File , Scattering Area File  and  the product meta  file  in ASCII and xml formats .</a:t>
            </a:r>
            <a:endParaRPr sz="1600"/>
          </a:p>
          <a:p>
            <a:pPr indent="0" lvl="0" marL="0" rtl="0" algn="just">
              <a:lnSpc>
                <a:spcPct val="100000"/>
              </a:lnSpc>
              <a:spcBef>
                <a:spcPts val="0"/>
              </a:spcBef>
              <a:spcAft>
                <a:spcPts val="0"/>
              </a:spcAft>
              <a:buSzPts val="1400"/>
              <a:buNone/>
            </a:pPr>
            <a:r>
              <a:t/>
            </a:r>
            <a:endParaRPr sz="1800"/>
          </a:p>
        </p:txBody>
      </p:sp>
      <p:pic>
        <p:nvPicPr>
          <p:cNvPr id="293" name="Google Shape;293;p3"/>
          <p:cNvPicPr preferRelativeResize="0"/>
          <p:nvPr/>
        </p:nvPicPr>
        <p:blipFill rotWithShape="1">
          <a:blip r:embed="rId3">
            <a:alphaModFix/>
          </a:blip>
          <a:srcRect b="0" l="0" r="0" t="0"/>
          <a:stretch/>
        </p:blipFill>
        <p:spPr>
          <a:xfrm>
            <a:off x="11309408" y="5696293"/>
            <a:ext cx="835264" cy="646232"/>
          </a:xfrm>
          <a:prstGeom prst="rect">
            <a:avLst/>
          </a:prstGeom>
          <a:noFill/>
          <a:ln>
            <a:noFill/>
          </a:ln>
        </p:spPr>
      </p:pic>
      <p:pic>
        <p:nvPicPr>
          <p:cNvPr id="294" name="Google Shape;294;p3"/>
          <p:cNvPicPr preferRelativeResize="0"/>
          <p:nvPr/>
        </p:nvPicPr>
        <p:blipFill rotWithShape="1">
          <a:blip r:embed="rId4">
            <a:alphaModFix/>
          </a:blip>
          <a:srcRect b="0" l="0" r="0" t="0"/>
          <a:stretch/>
        </p:blipFill>
        <p:spPr>
          <a:xfrm>
            <a:off x="8167702" y="1142984"/>
            <a:ext cx="3022600" cy="5214974"/>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352"/>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15"/>
          <p:cNvPicPr preferRelativeResize="0"/>
          <p:nvPr/>
        </p:nvPicPr>
        <p:blipFill rotWithShape="1">
          <a:blip r:embed="rId3">
            <a:alphaModFix/>
          </a:blip>
          <a:srcRect b="0" l="0" r="0" t="0"/>
          <a:stretch/>
        </p:blipFill>
        <p:spPr>
          <a:xfrm>
            <a:off x="1729408" y="1017104"/>
            <a:ext cx="8150088" cy="54864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1960"/>
              </a:srgbClr>
            </a:outerShdw>
          </a:effectLst>
        </p:spPr>
      </p:pic>
      <p:sp>
        <p:nvSpPr>
          <p:cNvPr id="300" name="Google Shape;300;p15"/>
          <p:cNvSpPr txBox="1"/>
          <p:nvPr/>
        </p:nvSpPr>
        <p:spPr>
          <a:xfrm>
            <a:off x="139148" y="241853"/>
            <a:ext cx="886172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GB" sz="2800" u="none" cap="none" strike="noStrike">
                <a:solidFill>
                  <a:schemeClr val="lt1"/>
                </a:solidFill>
                <a:latin typeface="Montserrat"/>
                <a:ea typeface="Montserrat"/>
                <a:cs typeface="Montserrat"/>
                <a:sym typeface="Montserrat"/>
              </a:rPr>
              <a:t>EOS-04 -NRB   Product  Contents and Attributes</a:t>
            </a:r>
            <a:endParaRPr b="0" i="0" sz="1400" u="none" cap="none" strike="noStrike">
              <a:solidFill>
                <a:srgbClr val="000000"/>
              </a:solidFill>
              <a:latin typeface="Arial"/>
              <a:ea typeface="Arial"/>
              <a:cs typeface="Arial"/>
              <a:sym typeface="Arial"/>
            </a:endParaRPr>
          </a:p>
        </p:txBody>
      </p:sp>
      <p:pic>
        <p:nvPicPr>
          <p:cNvPr id="301" name="Google Shape;301;p15"/>
          <p:cNvPicPr preferRelativeResize="0"/>
          <p:nvPr/>
        </p:nvPicPr>
        <p:blipFill rotWithShape="1">
          <a:blip r:embed="rId4">
            <a:alphaModFix/>
          </a:blip>
          <a:srcRect b="0" l="0" r="0" t="0"/>
          <a:stretch/>
        </p:blipFill>
        <p:spPr>
          <a:xfrm>
            <a:off x="11101440" y="5729814"/>
            <a:ext cx="902286" cy="64623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Hari Sharan</dc:creator>
</cp:coreProperties>
</file>