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06" r:id="rId3"/>
    <p:sldId id="307" r:id="rId4"/>
    <p:sldId id="308" r:id="rId5"/>
    <p:sldId id="309" r:id="rId6"/>
    <p:sldId id="310" r:id="rId7"/>
    <p:sldId id="311" r:id="rId8"/>
    <p:sldId id="313" r:id="rId9"/>
    <p:sldId id="302" r:id="rId10"/>
    <p:sldId id="303" r:id="rId11"/>
    <p:sldId id="304" r:id="rId12"/>
    <p:sldId id="287" r:id="rId13"/>
    <p:sldId id="315" r:id="rId14"/>
  </p:sldIdLst>
  <p:sldSz cx="12192000" cy="6858000"/>
  <p:notesSz cx="6858000" cy="9144000"/>
  <p:embeddedFontLst>
    <p:embeddedFont>
      <p:font typeface="Montserrat" panose="020B0604020202020204" charset="0"/>
      <p:regular r:id="rId16"/>
      <p:bold r:id="rId17"/>
      <p:italic r:id="rId18"/>
      <p:boldItalic r:id="rId19"/>
    </p:embeddedFont>
    <p:embeddedFont>
      <p:font typeface="DejaVu Sans" panose="020B0603030804020204" pitchFamily="3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133" userDrawn="1">
          <p15:clr>
            <a:srgbClr val="A4A3A4"/>
          </p15:clr>
        </p15:guide>
        <p15:guide id="4" orient="horz" pos="2387" userDrawn="1">
          <p15:clr>
            <a:srgbClr val="A4A3A4"/>
          </p15:clr>
        </p15:guide>
        <p15:guide id="5" pos="7446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KezFcd/tbErMdLornd0RlAOCY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7F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05" autoAdjust="0"/>
  </p:normalViewPr>
  <p:slideViewPr>
    <p:cSldViewPr snapToGrid="0" showGuides="1">
      <p:cViewPr varScale="1">
        <p:scale>
          <a:sx n="115" d="100"/>
          <a:sy n="115" d="100"/>
        </p:scale>
        <p:origin x="396" y="96"/>
      </p:cViewPr>
      <p:guideLst>
        <p:guide orient="horz" pos="2205"/>
        <p:guide pos="3840"/>
        <p:guide orient="horz" pos="4133"/>
        <p:guide orient="horz" pos="2387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6403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8295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AR" dirty="0" smtClean="0"/>
              <a:t>SAO2:</a:t>
            </a:r>
          </a:p>
          <a:p>
            <a:pPr marR="0" algn="l" rtl="0" fontAlgn="ctr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Operative</a:t>
            </a:r>
            <a:r>
              <a:rPr lang="es-ES" sz="1100" b="1" i="0" u="none" strike="noStrike" baseline="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1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TOPSAR </a:t>
            </a:r>
            <a:r>
              <a:rPr lang="es-ES" sz="1100" b="1" i="0" u="none" strike="noStrike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interferometric</a:t>
            </a:r>
            <a:r>
              <a:rPr lang="es-ES" sz="1100" b="1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1" i="0" u="none" strike="noStrike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products</a:t>
            </a:r>
            <a:r>
              <a:rPr lang="es-ES" sz="1100" b="1" i="0" u="none" strike="noStrike" baseline="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1" i="0" u="none" strike="noStrike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allow</a:t>
            </a:r>
            <a:r>
              <a:rPr lang="es-ES" sz="1100" b="1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1" i="0" u="none" strike="noStrike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es-ES" sz="1100" b="1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1" i="0" u="none" strike="noStrike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improved</a:t>
            </a:r>
            <a:r>
              <a:rPr lang="es-ES" sz="1100" b="1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1" i="0" u="none" strike="noStrike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coverage</a:t>
            </a:r>
            <a:r>
              <a:rPr lang="es-ES" sz="1100" b="1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1100" b="1" i="0" u="none" strike="noStrike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better</a:t>
            </a:r>
            <a:r>
              <a:rPr lang="es-ES" sz="1100" b="1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1" i="0" u="none" strike="noStrike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revisit</a:t>
            </a:r>
            <a:r>
              <a:rPr lang="es-ES" sz="1100" b="1" i="0" u="none" strike="noStrike" dirty="0" smtClean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time</a:t>
            </a:r>
            <a:endParaRPr lang="es-AR" sz="1000" b="0" i="0" u="none" strike="noStrike" dirty="0" smtClean="0">
              <a:effectLst/>
              <a:latin typeface="Arial" panose="020B0604020202020204" pitchFamily="34" charset="0"/>
            </a:endParaRPr>
          </a:p>
          <a:p>
            <a:pPr marR="0" algn="l" rtl="0" fontAlgn="ctr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Improved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knowledge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orbit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(precise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orbit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accuracies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better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than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 cm) to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avoid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orbital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fringes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artifacts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es-AR" sz="1000" b="0" i="0" u="none" strike="noStrike" dirty="0" smtClean="0">
              <a:effectLst/>
              <a:latin typeface="Arial" panose="020B0604020202020204" pitchFamily="34" charset="0"/>
            </a:endParaRPr>
          </a:p>
          <a:p>
            <a:pPr marR="0" algn="l" rtl="0" fontAlgn="ctr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Orbital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tube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200 m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rms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around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nominal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operational</a:t>
            </a:r>
            <a:r>
              <a:rPr lang="es-ES" sz="1100" b="0" i="0" u="none" strike="noStrike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orbit</a:t>
            </a:r>
            <a:r>
              <a:rPr lang="es-ES" sz="1100" b="0" i="0" u="none" strike="noStrike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optimizing</a:t>
            </a:r>
            <a:r>
              <a:rPr lang="es-ES" sz="1100" b="0" i="0" u="none" strike="noStrike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DInSAR</a:t>
            </a:r>
            <a:r>
              <a:rPr lang="es-ES" sz="1100" b="0" i="0" u="none" strike="noStrike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100" b="0" i="0" u="none" strike="noStrike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applications</a:t>
            </a:r>
            <a:r>
              <a:rPr lang="es-ES" sz="11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es-AR" sz="1000" b="0" i="0" u="none" strike="noStrike" dirty="0" smtClean="0">
              <a:effectLst/>
              <a:latin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3559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955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7850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14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4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14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0339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6768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3218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493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5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5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5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5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5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2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 October 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7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October 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9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9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LSI-VC-13, 23-24 March 2023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23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918AAF-CE24-3542-9ED6-E4EE86624496}" type="datetimeFigureOut">
              <a:rPr lang="en-US" smtClean="0"/>
              <a:t>10/9/2023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8C7F34-962E-5C46-A517-BC8DD47DCCA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49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4"/>
          <p:cNvPicPr preferRelativeResize="0"/>
          <p:nvPr/>
        </p:nvPicPr>
        <p:blipFill rotWithShape="1">
          <a:blip r:embed="rId8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title"/>
          </p:nvPr>
        </p:nvSpPr>
        <p:spPr>
          <a:xfrm>
            <a:off x="176047" y="175937"/>
            <a:ext cx="6157185" cy="528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LSI-VC-14</a:t>
            </a:r>
            <a:endParaRPr sz="7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7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 smtClean="0">
                <a:latin typeface="Montserrat"/>
                <a:ea typeface="Montserrat"/>
                <a:cs typeface="Montserrat"/>
                <a:sym typeface="Montserrat"/>
              </a:rPr>
              <a:t>ARD </a:t>
            </a:r>
            <a:r>
              <a:rPr lang="en-GB" sz="4000" i="1" dirty="0" smtClean="0"/>
              <a:t>for SAOCOM and </a:t>
            </a:r>
            <a:r>
              <a:rPr lang="en-GB" sz="4000" i="1" dirty="0" smtClean="0">
                <a:latin typeface="Montserrat"/>
                <a:ea typeface="Montserrat"/>
                <a:cs typeface="Montserrat"/>
                <a:sym typeface="Montserrat"/>
              </a:rPr>
              <a:t>CONAE´s Updates 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7222284" y="3844120"/>
            <a:ext cx="4832943" cy="301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D. Dadamia, CONAE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L. Frulla, CONAE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2.13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2023, ESA/ESRIN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10th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October 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 txBox="1">
            <a:spLocks/>
          </p:cNvSpPr>
          <p:nvPr/>
        </p:nvSpPr>
        <p:spPr>
          <a:xfrm>
            <a:off x="121824" y="1031740"/>
            <a:ext cx="11221157" cy="5742487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Send letter to: </a:t>
            </a:r>
            <a:r>
              <a:rPr lang="en-US" sz="3200" u="sng" dirty="0">
                <a:solidFill>
                  <a:srgbClr val="0000FF"/>
                </a:solidFill>
                <a:latin typeface="Arial" panose="020B0604020202020204" pitchFamily="34" charset="0"/>
              </a:rPr>
              <a:t>u_inter@conae.gov.ar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s-ES" sz="3200" dirty="0" err="1">
                <a:solidFill>
                  <a:schemeClr val="tx1"/>
                </a:solidFill>
              </a:rPr>
              <a:t>Direct</a:t>
            </a:r>
            <a:r>
              <a:rPr lang="es-ES" sz="3200" dirty="0">
                <a:solidFill>
                  <a:schemeClr val="tx1"/>
                </a:solidFill>
              </a:rPr>
              <a:t> the letter  to </a:t>
            </a:r>
            <a:r>
              <a:rPr lang="es-ES" sz="3200" dirty="0" err="1">
                <a:solidFill>
                  <a:schemeClr val="tx1"/>
                </a:solidFill>
              </a:rPr>
              <a:t>CONAE’s</a:t>
            </a:r>
            <a:r>
              <a:rPr lang="es-ES" sz="3200" dirty="0">
                <a:solidFill>
                  <a:schemeClr val="tx1"/>
                </a:solidFill>
              </a:rPr>
              <a:t> CEOS Principal (</a:t>
            </a:r>
            <a:r>
              <a:rPr lang="es-ES" sz="3200" dirty="0" err="1">
                <a:solidFill>
                  <a:schemeClr val="tx1"/>
                </a:solidFill>
              </a:rPr>
              <a:t>Eng</a:t>
            </a:r>
            <a:r>
              <a:rPr lang="es-ES" sz="3200" dirty="0">
                <a:solidFill>
                  <a:schemeClr val="tx1"/>
                </a:solidFill>
              </a:rPr>
              <a:t>. Raul </a:t>
            </a:r>
            <a:r>
              <a:rPr lang="es-ES" sz="3200" dirty="0" err="1">
                <a:solidFill>
                  <a:schemeClr val="tx1"/>
                </a:solidFill>
              </a:rPr>
              <a:t>Kulichevsky</a:t>
            </a:r>
            <a:r>
              <a:rPr lang="es-ES" sz="3200" dirty="0">
                <a:solidFill>
                  <a:schemeClr val="tx1"/>
                </a:solidFill>
              </a:rPr>
              <a:t>) </a:t>
            </a:r>
            <a:r>
              <a:rPr lang="en-US" sz="3200" dirty="0">
                <a:solidFill>
                  <a:schemeClr val="tx1"/>
                </a:solidFill>
              </a:rPr>
              <a:t>describing the overall project, its objectives, duration, participants, the area of interest (including, if possible, files in KML or Shapefile formats).</a:t>
            </a:r>
          </a:p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Sign the License of Use by </a:t>
            </a:r>
            <a:r>
              <a:rPr lang="en-US" sz="3200" dirty="0" smtClean="0">
                <a:solidFill>
                  <a:schemeClr val="tx1"/>
                </a:solidFill>
              </a:rPr>
              <a:t>all </a:t>
            </a:r>
            <a:r>
              <a:rPr lang="en-US" sz="3200" dirty="0">
                <a:solidFill>
                  <a:schemeClr val="tx1"/>
                </a:solidFill>
              </a:rPr>
              <a:t>project </a:t>
            </a:r>
            <a:r>
              <a:rPr lang="en-US" sz="3200" dirty="0" smtClean="0">
                <a:solidFill>
                  <a:schemeClr val="tx1"/>
                </a:solidFill>
              </a:rPr>
              <a:t>participants </a:t>
            </a:r>
            <a:r>
              <a:rPr lang="en-US" sz="3200" dirty="0">
                <a:solidFill>
                  <a:schemeClr val="tx1"/>
                </a:solidFill>
              </a:rPr>
              <a:t>who will work with the images.</a:t>
            </a:r>
          </a:p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Require the images to </a:t>
            </a:r>
            <a:r>
              <a:rPr lang="en-US" sz="3200" u="sng" dirty="0">
                <a:solidFill>
                  <a:srgbClr val="0000FF"/>
                </a:solidFill>
                <a:latin typeface="Arial" panose="020B0604020202020204" pitchFamily="34" charset="0"/>
              </a:rPr>
              <a:t>u_inter@conae.gov.ar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(archived/new).</a:t>
            </a:r>
          </a:p>
          <a:p>
            <a:pPr>
              <a:spcBef>
                <a:spcPts val="30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tx1"/>
                </a:solidFill>
              </a:rPr>
              <a:t>Data will be transferred through FTP</a:t>
            </a:r>
          </a:p>
          <a:p>
            <a:pPr>
              <a:spcBef>
                <a:spcPts val="800"/>
              </a:spcBef>
            </a:pPr>
            <a:endParaRPr 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176400"/>
            <a:ext cx="9753600" cy="1014471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  <a:lvl2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2pPr>
            <a:lvl3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3pPr>
            <a:lvl4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4pPr>
            <a:lvl5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5pPr>
            <a:lvl6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6pPr>
            <a:lvl7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7pPr>
            <a:lvl8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8pPr>
            <a:lvl9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9pPr>
          </a:lstStyle>
          <a:p>
            <a:r>
              <a:rPr lang="en-GB" dirty="0">
                <a:sym typeface="Montserrat"/>
              </a:rPr>
              <a:t>SAOCOM Data </a:t>
            </a:r>
            <a:r>
              <a:rPr lang="en-GB" dirty="0" smtClean="0">
                <a:sym typeface="Montserrat"/>
              </a:rPr>
              <a:t>Access</a:t>
            </a:r>
            <a:r>
              <a:rPr lang="en-GB" sz="1200" b="1" dirty="0" smtClean="0">
                <a:sym typeface="Montserrat"/>
              </a:rPr>
              <a:t>(2/3)</a:t>
            </a:r>
            <a:endParaRPr lang="en-GB" sz="1200" b="1" dirty="0">
              <a:sym typeface="Montserrat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0045700" y="1031740"/>
            <a:ext cx="2146300" cy="682436"/>
            <a:chOff x="10045700" y="1031740"/>
            <a:chExt cx="2146300" cy="682436"/>
          </a:xfrm>
        </p:grpSpPr>
        <p:sp>
          <p:nvSpPr>
            <p:cNvPr id="3" name="Rectángulo redondeado 2"/>
            <p:cNvSpPr/>
            <p:nvPr/>
          </p:nvSpPr>
          <p:spPr>
            <a:xfrm>
              <a:off x="10045700" y="1031740"/>
              <a:ext cx="2146300" cy="68243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Marcador de contenido 2"/>
            <p:cNvSpPr txBox="1">
              <a:spLocks/>
            </p:cNvSpPr>
            <p:nvPr/>
          </p:nvSpPr>
          <p:spPr>
            <a:xfrm>
              <a:off x="10167524" y="1069516"/>
              <a:ext cx="2024476" cy="568460"/>
            </a:xfrm>
            <a:prstGeom prst="rect">
              <a:avLst/>
            </a:prstGeom>
          </p:spPr>
          <p:txBody>
            <a:bodyPr vert="horz" lIns="121920" tIns="60960" rIns="121920" bIns="60960" rtlCol="0" anchor="t" anchorCtr="0"/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es-MX" sz="2400" dirty="0" err="1">
                  <a:solidFill>
                    <a:schemeClr val="tx1"/>
                  </a:solidFill>
                  <a:effectLst/>
                  <a:latin typeface="Arial"/>
                </a:rPr>
                <a:t>p</a:t>
              </a:r>
              <a:r>
                <a:rPr lang="es-MX" sz="2400" dirty="0" err="1" smtClean="0">
                  <a:solidFill>
                    <a:schemeClr val="tx1"/>
                  </a:solidFill>
                  <a:effectLst/>
                  <a:latin typeface="Arial"/>
                </a:rPr>
                <a:t>roject</a:t>
              </a:r>
              <a:r>
                <a:rPr lang="es-MX" sz="2400" dirty="0" smtClean="0">
                  <a:solidFill>
                    <a:schemeClr val="tx1"/>
                  </a:solidFill>
                  <a:effectLst/>
                  <a:latin typeface="Arial"/>
                </a:rPr>
                <a:t> case</a:t>
              </a:r>
              <a:endParaRPr lang="es-MX" sz="2400" dirty="0">
                <a:solidFill>
                  <a:schemeClr val="tx1"/>
                </a:solidFill>
                <a:effectLst/>
                <a:latin typeface="Arial"/>
              </a:endParaRPr>
            </a:p>
            <a:p>
              <a:pPr algn="just">
                <a:defRPr/>
              </a:pPr>
              <a:endParaRPr lang="es-ES" sz="2400" dirty="0">
                <a:solidFill>
                  <a:schemeClr val="tx1"/>
                </a:solidFill>
                <a:effectLst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9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49299" y="1044466"/>
            <a:ext cx="10835047" cy="5491801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563469" y="985197"/>
            <a:ext cx="3933472" cy="577961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400" b="1" kern="0" dirty="0">
                <a:solidFill>
                  <a:schemeClr val="tx1"/>
                </a:solidFill>
                <a:latin typeface="Arial"/>
                <a:cs typeface="Arial"/>
              </a:rPr>
              <a:t>2. </a:t>
            </a:r>
            <a:r>
              <a:rPr lang="es-ES" sz="2400" b="1" kern="0" dirty="0" err="1">
                <a:solidFill>
                  <a:schemeClr val="tx1"/>
                </a:solidFill>
                <a:latin typeface="Arial"/>
                <a:cs typeface="Arial"/>
              </a:rPr>
              <a:t>One</a:t>
            </a:r>
            <a:r>
              <a:rPr lang="es-ES" sz="2400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" sz="2400" b="1" kern="0" dirty="0" err="1">
                <a:solidFill>
                  <a:schemeClr val="tx1"/>
                </a:solidFill>
                <a:latin typeface="Arial"/>
                <a:cs typeface="Arial"/>
              </a:rPr>
              <a:t>click</a:t>
            </a:r>
            <a:r>
              <a:rPr lang="es-ES" sz="2400" b="1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" sz="2400" b="1" kern="0" dirty="0" err="1">
                <a:solidFill>
                  <a:schemeClr val="tx1"/>
                </a:solidFill>
                <a:latin typeface="Arial"/>
                <a:cs typeface="Arial"/>
              </a:rPr>
              <a:t>possibility</a:t>
            </a:r>
            <a:endParaRPr lang="es-MX" sz="2400" b="1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endParaRPr lang="es-ES" sz="2400" b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21600" y="176400"/>
            <a:ext cx="9753600" cy="1014471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  <a:lvl2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2pPr>
            <a:lvl3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3pPr>
            <a:lvl4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4pPr>
            <a:lvl5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5pPr>
            <a:lvl6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6pPr>
            <a:lvl7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7pPr>
            <a:lvl8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8pPr>
            <a:lvl9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9pPr>
          </a:lstStyle>
          <a:p>
            <a:r>
              <a:rPr lang="en-GB" dirty="0">
                <a:sym typeface="Montserrat"/>
              </a:rPr>
              <a:t>SAOCOM Data </a:t>
            </a:r>
            <a:r>
              <a:rPr lang="en-GB" dirty="0" smtClean="0">
                <a:sym typeface="Montserrat"/>
              </a:rPr>
              <a:t>Access</a:t>
            </a:r>
            <a:r>
              <a:rPr lang="en-GB" sz="1200" b="1" dirty="0" smtClean="0">
                <a:sym typeface="Montserrat"/>
              </a:rPr>
              <a:t>(3/3)</a:t>
            </a:r>
            <a:endParaRPr lang="en-GB" sz="1200" b="1" dirty="0">
              <a:sym typeface="Montserrat"/>
            </a:endParaRPr>
          </a:p>
        </p:txBody>
      </p:sp>
      <p:sp>
        <p:nvSpPr>
          <p:cNvPr id="9" name="CuadroTexto 8"/>
          <p:cNvSpPr txBox="1"/>
          <p:nvPr/>
        </p:nvSpPr>
        <p:spPr bwMode="auto">
          <a:xfrm rot="20359328">
            <a:off x="-330358" y="3260518"/>
            <a:ext cx="12829348" cy="461665"/>
          </a:xfrm>
          <a:prstGeom prst="rect">
            <a:avLst/>
          </a:prstGeom>
          <a:solidFill>
            <a:srgbClr val="FFCC00">
              <a:alpha val="82000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ctr">
              <a:buFont typeface="Wingdings" panose="05000000000000000000" pitchFamily="2" charset="2"/>
              <a:buChar char="ü"/>
              <a:defRPr sz="2400">
                <a:solidFill>
                  <a:srgbClr val="0000FF"/>
                </a:solidFill>
              </a:defRPr>
            </a:lvl1pPr>
          </a:lstStyle>
          <a:p>
            <a:r>
              <a:rPr lang="es-ES" dirty="0"/>
              <a:t>https://registro.conae.gov.ar/registracion/view/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8996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AR" dirty="0" err="1" smtClean="0">
                <a:latin typeface="Montserrat"/>
                <a:ea typeface="Montserrat"/>
                <a:cs typeface="Montserrat"/>
                <a:sym typeface="Montserrat"/>
              </a:rPr>
              <a:t>National</a:t>
            </a:r>
            <a:r>
              <a:rPr lang="es-AR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AR" dirty="0" err="1" smtClean="0">
                <a:latin typeface="Montserrat"/>
                <a:ea typeface="Montserrat"/>
                <a:cs typeface="Montserrat"/>
                <a:sym typeface="Montserrat"/>
              </a:rPr>
              <a:t>Space</a:t>
            </a:r>
            <a:r>
              <a:rPr lang="es-AR" dirty="0" smtClean="0">
                <a:latin typeface="Montserrat"/>
                <a:ea typeface="Montserrat"/>
                <a:cs typeface="Montserrat"/>
                <a:sym typeface="Montserrat"/>
              </a:rPr>
              <a:t> Plan/</a:t>
            </a:r>
            <a:r>
              <a:rPr lang="es-AR" dirty="0" err="1" smtClean="0">
                <a:latin typeface="Montserrat"/>
                <a:ea typeface="Montserrat"/>
                <a:cs typeface="Montserrat"/>
                <a:sym typeface="Montserrat"/>
              </a:rPr>
              <a:t>Updates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" name="Grupo 42"/>
          <p:cNvGrpSpPr/>
          <p:nvPr/>
        </p:nvGrpSpPr>
        <p:grpSpPr>
          <a:xfrm>
            <a:off x="-486860" y="2809098"/>
            <a:ext cx="13182246" cy="842870"/>
            <a:chOff x="-471081" y="2560177"/>
            <a:chExt cx="13182246" cy="84287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471081" y="2560177"/>
              <a:ext cx="13094322" cy="842870"/>
            </a:xfrm>
            <a:prstGeom prst="rect">
              <a:avLst/>
            </a:prstGeom>
          </p:spPr>
        </p:pic>
        <p:sp>
          <p:nvSpPr>
            <p:cNvPr id="42" name="Rectángulo 41"/>
            <p:cNvSpPr/>
            <p:nvPr/>
          </p:nvSpPr>
          <p:spPr>
            <a:xfrm>
              <a:off x="12058650" y="2973084"/>
              <a:ext cx="652515" cy="251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Triángulo isósceles 5"/>
            <p:cNvSpPr/>
            <p:nvPr/>
          </p:nvSpPr>
          <p:spPr>
            <a:xfrm rot="5400000">
              <a:off x="11996128" y="2995525"/>
              <a:ext cx="180000" cy="21600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cxnSp>
        <p:nvCxnSpPr>
          <p:cNvPr id="45" name="Conector recto 44"/>
          <p:cNvCxnSpPr/>
          <p:nvPr/>
        </p:nvCxnSpPr>
        <p:spPr>
          <a:xfrm>
            <a:off x="341030" y="3442689"/>
            <a:ext cx="0" cy="180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contenido 2"/>
          <p:cNvSpPr txBox="1">
            <a:spLocks/>
          </p:cNvSpPr>
          <p:nvPr/>
        </p:nvSpPr>
        <p:spPr>
          <a:xfrm>
            <a:off x="-115022" y="3540816"/>
            <a:ext cx="1577975" cy="440150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600" kern="0" dirty="0" smtClean="0">
                <a:solidFill>
                  <a:schemeClr val="tx1"/>
                </a:solidFill>
                <a:latin typeface="Arial"/>
                <a:cs typeface="Arial"/>
              </a:rPr>
              <a:t>SAOCOM 1A</a:t>
            </a:r>
            <a:endParaRPr lang="es-MX" sz="160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endParaRPr lang="es-ES" sz="16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0" name="Marcador de contenido 2"/>
          <p:cNvSpPr txBox="1">
            <a:spLocks/>
          </p:cNvSpPr>
          <p:nvPr/>
        </p:nvSpPr>
        <p:spPr>
          <a:xfrm>
            <a:off x="1020066" y="3790350"/>
            <a:ext cx="1500188" cy="440150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600" kern="0" dirty="0" smtClean="0">
                <a:solidFill>
                  <a:schemeClr val="tx1"/>
                </a:solidFill>
                <a:latin typeface="Arial"/>
                <a:cs typeface="Arial"/>
              </a:rPr>
              <a:t>SAOCOM 1B</a:t>
            </a:r>
            <a:endParaRPr lang="es-MX" sz="160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endParaRPr lang="es-ES" sz="1600" dirty="0">
              <a:solidFill>
                <a:schemeClr val="tx1"/>
              </a:solidFill>
              <a:latin typeface="Arial"/>
            </a:endParaRPr>
          </a:p>
        </p:txBody>
      </p:sp>
      <p:cxnSp>
        <p:nvCxnSpPr>
          <p:cNvPr id="51" name="Conector recto 50"/>
          <p:cNvCxnSpPr/>
          <p:nvPr/>
        </p:nvCxnSpPr>
        <p:spPr>
          <a:xfrm>
            <a:off x="1785926" y="3442689"/>
            <a:ext cx="0" cy="396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Marcador de contenido 2"/>
          <p:cNvSpPr txBox="1">
            <a:spLocks/>
          </p:cNvSpPr>
          <p:nvPr/>
        </p:nvSpPr>
        <p:spPr>
          <a:xfrm>
            <a:off x="7643282" y="3540101"/>
            <a:ext cx="1371600" cy="440150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600" kern="0" dirty="0" smtClean="0">
                <a:solidFill>
                  <a:schemeClr val="tx1"/>
                </a:solidFill>
                <a:latin typeface="Arial"/>
                <a:cs typeface="Arial"/>
              </a:rPr>
              <a:t>SAOCOM 2</a:t>
            </a:r>
            <a:endParaRPr lang="es-MX" sz="160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endParaRPr lang="es-ES" sz="1600" dirty="0">
              <a:solidFill>
                <a:schemeClr val="tx1"/>
              </a:solidFill>
              <a:latin typeface="Arial"/>
            </a:endParaRPr>
          </a:p>
        </p:txBody>
      </p:sp>
      <p:cxnSp>
        <p:nvCxnSpPr>
          <p:cNvPr id="53" name="Conector recto 52"/>
          <p:cNvCxnSpPr/>
          <p:nvPr/>
        </p:nvCxnSpPr>
        <p:spPr>
          <a:xfrm>
            <a:off x="8267309" y="3437888"/>
            <a:ext cx="0" cy="2304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>
            <a:off x="8991894" y="3442689"/>
            <a:ext cx="0" cy="468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>
            <a:off x="11827626" y="3447347"/>
            <a:ext cx="0" cy="792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>
            <a:off x="5386284" y="3439536"/>
            <a:ext cx="0" cy="180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Marcador de contenido 2"/>
          <p:cNvSpPr txBox="1">
            <a:spLocks/>
          </p:cNvSpPr>
          <p:nvPr/>
        </p:nvSpPr>
        <p:spPr>
          <a:xfrm>
            <a:off x="4752973" y="3555237"/>
            <a:ext cx="1371600" cy="480317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defRPr/>
            </a:pP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SABIA-Mar</a:t>
            </a:r>
          </a:p>
          <a:p>
            <a:pPr algn="ctr">
              <a:lnSpc>
                <a:spcPts val="1600"/>
              </a:lnSpc>
              <a:defRPr/>
            </a:pP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(</a:t>
            </a:r>
            <a:r>
              <a:rPr lang="es-ES" sz="1600" dirty="0" err="1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ocean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)</a:t>
            </a:r>
            <a:endParaRPr lang="es-ES" sz="16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62" name="Marcador de contenido 2"/>
          <p:cNvSpPr txBox="1">
            <a:spLocks/>
          </p:cNvSpPr>
          <p:nvPr/>
        </p:nvSpPr>
        <p:spPr>
          <a:xfrm>
            <a:off x="5361103" y="4054706"/>
            <a:ext cx="1647762" cy="638645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defTabSz="457200" eaLnBrk="1" latinLnBrk="0" hangingPunct="1">
              <a:defRPr sz="1600" kern="0">
                <a:solidFill>
                  <a:schemeClr val="tx1"/>
                </a:solidFill>
                <a:ea typeface="+mn-ea"/>
              </a:defRPr>
            </a:lvl1pPr>
            <a:lvl2pPr marL="457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Patagonia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Beta</a:t>
            </a:r>
          </a:p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ship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detection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Marcador de contenido 2"/>
          <p:cNvSpPr txBox="1">
            <a:spLocks/>
          </p:cNvSpPr>
          <p:nvPr/>
        </p:nvSpPr>
        <p:spPr>
          <a:xfrm>
            <a:off x="6724203" y="4792976"/>
            <a:ext cx="1643861" cy="885806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defTabSz="457200" eaLnBrk="1" latinLnBrk="0" hangingPunct="1">
              <a:defRPr sz="1600" kern="0">
                <a:solidFill>
                  <a:schemeClr val="tx1"/>
                </a:solidFill>
                <a:ea typeface="+mn-ea"/>
              </a:defRPr>
            </a:lvl1pPr>
            <a:lvl2pPr marL="457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SARE Beta</a:t>
            </a:r>
          </a:p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environmental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monitoring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" name="Marcador de contenido 2"/>
          <p:cNvSpPr txBox="1">
            <a:spLocks/>
          </p:cNvSpPr>
          <p:nvPr/>
        </p:nvSpPr>
        <p:spPr>
          <a:xfrm>
            <a:off x="7625213" y="5709627"/>
            <a:ext cx="1306061" cy="894376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defTabSz="457200" eaLnBrk="1" latinLnBrk="0" hangingPunct="1">
              <a:defRPr sz="1600" kern="0">
                <a:solidFill>
                  <a:schemeClr val="tx1"/>
                </a:solidFill>
                <a:ea typeface="+mn-ea"/>
              </a:defRPr>
            </a:lvl1pPr>
            <a:lvl2pPr marL="457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SARE I</a:t>
            </a:r>
          </a:p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s-AR" dirty="0" err="1">
                <a:solidFill>
                  <a:schemeClr val="accent6">
                    <a:lumMod val="75000"/>
                  </a:schemeClr>
                </a:solidFill>
              </a:rPr>
              <a:t>fishing</a:t>
            </a:r>
            <a:r>
              <a:rPr lang="es-A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monitoring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Marcador de contenido 2"/>
          <p:cNvSpPr txBox="1">
            <a:spLocks/>
          </p:cNvSpPr>
          <p:nvPr/>
        </p:nvSpPr>
        <p:spPr>
          <a:xfrm>
            <a:off x="9136163" y="5698635"/>
            <a:ext cx="1221672" cy="862503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defTabSz="457200" eaLnBrk="1" latinLnBrk="0" hangingPunct="1">
              <a:defRPr sz="1600" kern="0">
                <a:solidFill>
                  <a:schemeClr val="tx1"/>
                </a:solidFill>
                <a:ea typeface="+mn-ea"/>
              </a:defRPr>
            </a:lvl1pPr>
            <a:lvl2pPr marL="457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SARE III</a:t>
            </a:r>
          </a:p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s-AR" dirty="0" err="1">
                <a:solidFill>
                  <a:schemeClr val="accent6">
                    <a:lumMod val="75000"/>
                  </a:schemeClr>
                </a:solidFill>
              </a:rPr>
              <a:t>climate</a:t>
            </a:r>
            <a:r>
              <a:rPr lang="es-A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laboratory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8" name="Marcador de contenido 2"/>
          <p:cNvSpPr txBox="1">
            <a:spLocks/>
          </p:cNvSpPr>
          <p:nvPr/>
        </p:nvSpPr>
        <p:spPr>
          <a:xfrm>
            <a:off x="10539161" y="4178732"/>
            <a:ext cx="1849436" cy="514620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600" kern="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Geoestacionario</a:t>
            </a:r>
            <a:endParaRPr lang="es-MX" sz="1600" dirty="0">
              <a:solidFill>
                <a:schemeClr val="accent2">
                  <a:lumMod val="50000"/>
                </a:schemeClr>
              </a:solidFill>
              <a:latin typeface="Arial"/>
            </a:endParaRPr>
          </a:p>
          <a:p>
            <a:pPr>
              <a:defRPr/>
            </a:pPr>
            <a:endParaRPr lang="es-ES" sz="1600" dirty="0">
              <a:solidFill>
                <a:schemeClr val="accent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58" name="Marcador de contenido 2"/>
          <p:cNvSpPr txBox="1">
            <a:spLocks/>
          </p:cNvSpPr>
          <p:nvPr/>
        </p:nvSpPr>
        <p:spPr>
          <a:xfrm>
            <a:off x="10953949" y="3540101"/>
            <a:ext cx="1371600" cy="440150"/>
          </a:xfrm>
          <a:prstGeom prst="rect">
            <a:avLst/>
          </a:prstGeom>
          <a:noFill/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600" kern="0" dirty="0" smtClean="0">
                <a:solidFill>
                  <a:schemeClr val="tx1"/>
                </a:solidFill>
                <a:latin typeface="Arial"/>
                <a:cs typeface="Arial"/>
              </a:rPr>
              <a:t>SAOCOM 3</a:t>
            </a:r>
            <a:endParaRPr lang="es-MX" sz="160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endParaRPr lang="es-ES" sz="1600" dirty="0">
              <a:solidFill>
                <a:schemeClr val="tx1"/>
              </a:solidFill>
              <a:latin typeface="Arial"/>
            </a:endParaRPr>
          </a:p>
        </p:txBody>
      </p:sp>
      <p:cxnSp>
        <p:nvCxnSpPr>
          <p:cNvPr id="70" name="Conector recto 69"/>
          <p:cNvCxnSpPr/>
          <p:nvPr/>
        </p:nvCxnSpPr>
        <p:spPr>
          <a:xfrm>
            <a:off x="6105319" y="3449434"/>
            <a:ext cx="0" cy="684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>
            <a:off x="7549343" y="3450118"/>
            <a:ext cx="0" cy="1368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>
            <a:off x="9716002" y="3432889"/>
            <a:ext cx="0" cy="2304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ángulo redondeado 74"/>
          <p:cNvSpPr/>
          <p:nvPr/>
        </p:nvSpPr>
        <p:spPr bwMode="auto">
          <a:xfrm>
            <a:off x="2520254" y="1050864"/>
            <a:ext cx="6429936" cy="176550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8000" tIns="0" rIns="18000" bIns="0" numCol="1" rtlCol="0" anchor="t" anchorCtr="0" compatLnSpc="1"/>
          <a:lstStyle/>
          <a:p>
            <a:pPr marL="182563" indent="-182563">
              <a:lnSpc>
                <a:spcPts val="2200"/>
              </a:lnSpc>
              <a:buFont typeface="Wingdings" panose="05000000000000000000" pitchFamily="2" charset="2"/>
              <a:buChar char="ü"/>
              <a:tabLst>
                <a:tab pos="408240" algn="l"/>
              </a:tabLst>
              <a:defRPr/>
            </a:pPr>
            <a:r>
              <a:rPr lang="en-US" sz="2000" spc="-1" dirty="0">
                <a:latin typeface="+mn-lt"/>
                <a:ea typeface="DejaVu Sans"/>
              </a:rPr>
              <a:t>Better geometric resolution</a:t>
            </a:r>
          </a:p>
          <a:p>
            <a:pPr marL="182563" lvl="0" indent="-182563">
              <a:lnSpc>
                <a:spcPts val="2200"/>
              </a:lnSpc>
              <a:buFont typeface="Wingdings" panose="05000000000000000000" pitchFamily="2" charset="2"/>
              <a:buChar char="ü"/>
              <a:tabLst>
                <a:tab pos="408240" algn="l"/>
              </a:tabLst>
              <a:defRPr/>
            </a:pPr>
            <a:r>
              <a:rPr lang="en-US" sz="2000" spc="-1" dirty="0" smtClean="0">
                <a:latin typeface="+mn-lt"/>
                <a:ea typeface="DejaVu Sans"/>
              </a:rPr>
              <a:t>Operative </a:t>
            </a:r>
            <a:r>
              <a:rPr lang="en-US" sz="2000" spc="-1" dirty="0">
                <a:latin typeface="+mn-lt"/>
                <a:ea typeface="DejaVu Sans"/>
              </a:rPr>
              <a:t>TOPSAR interferometric </a:t>
            </a:r>
            <a:r>
              <a:rPr lang="en-US" sz="2000" spc="-1" dirty="0" smtClean="0">
                <a:latin typeface="+mn-lt"/>
                <a:ea typeface="DejaVu Sans"/>
              </a:rPr>
              <a:t>products</a:t>
            </a:r>
          </a:p>
          <a:p>
            <a:pPr marL="182563" lvl="0" indent="-182563">
              <a:lnSpc>
                <a:spcPts val="2200"/>
              </a:lnSpc>
              <a:buFont typeface="Wingdings" panose="05000000000000000000" pitchFamily="2" charset="2"/>
              <a:buChar char="ü"/>
              <a:tabLst>
                <a:tab pos="408240" algn="l"/>
              </a:tabLst>
              <a:defRPr/>
            </a:pPr>
            <a:r>
              <a:rPr lang="en-US" sz="2000" spc="-1" dirty="0">
                <a:latin typeface="+mn-lt"/>
                <a:ea typeface="DejaVu Sans"/>
              </a:rPr>
              <a:t>Improved knowledge of the orbit</a:t>
            </a:r>
            <a:endParaRPr lang="en-US" sz="2000" b="0" kern="0" spc="-1" dirty="0" smtClean="0">
              <a:solidFill>
                <a:srgbClr val="000000"/>
              </a:solidFill>
              <a:latin typeface="+mn-lt"/>
              <a:ea typeface="DejaVu Sans"/>
            </a:endParaRPr>
          </a:p>
          <a:p>
            <a:pPr marL="182563" lvl="0" indent="-182563">
              <a:lnSpc>
                <a:spcPts val="2200"/>
              </a:lnSpc>
              <a:buFont typeface="Wingdings" panose="05000000000000000000" pitchFamily="2" charset="2"/>
              <a:buChar char="ü"/>
              <a:tabLst>
                <a:tab pos="408240" algn="l"/>
              </a:tabLst>
              <a:defRPr/>
            </a:pPr>
            <a:r>
              <a:rPr lang="en-US" sz="2000" spc="-1" dirty="0" smtClean="0">
                <a:latin typeface="+mn-lt"/>
                <a:ea typeface="DejaVu Sans"/>
              </a:rPr>
              <a:t>Better orbital tube/improve interferometric capabilities</a:t>
            </a:r>
          </a:p>
          <a:p>
            <a:pPr marL="182563" lvl="0" indent="-182563">
              <a:lnSpc>
                <a:spcPts val="2200"/>
              </a:lnSpc>
              <a:buFont typeface="Wingdings" panose="05000000000000000000" pitchFamily="2" charset="2"/>
              <a:buChar char="ü"/>
              <a:tabLst>
                <a:tab pos="408240" algn="l"/>
              </a:tabLst>
              <a:defRPr/>
            </a:pPr>
            <a:r>
              <a:rPr lang="en-US" sz="2000" spc="-1" dirty="0">
                <a:latin typeface="+mn-lt"/>
                <a:ea typeface="DejaVu Sans"/>
              </a:rPr>
              <a:t>Interferometric wide swath modes </a:t>
            </a:r>
          </a:p>
          <a:p>
            <a:pPr marL="182563" lvl="0" indent="-182563">
              <a:lnSpc>
                <a:spcPts val="2200"/>
              </a:lnSpc>
              <a:buFont typeface="Wingdings" panose="05000000000000000000" pitchFamily="2" charset="2"/>
              <a:buChar char="ü"/>
              <a:tabLst>
                <a:tab pos="408240" algn="l"/>
              </a:tabLst>
              <a:defRPr/>
            </a:pPr>
            <a:r>
              <a:rPr lang="en-US" sz="2000" spc="-1" dirty="0">
                <a:latin typeface="+mn-lt"/>
                <a:ea typeface="DejaVu Sans"/>
              </a:rPr>
              <a:t>Better duty </a:t>
            </a:r>
            <a:r>
              <a:rPr lang="en-US" sz="2000" spc="-1" dirty="0" smtClean="0">
                <a:latin typeface="+mn-lt"/>
                <a:ea typeface="DejaVu Sans"/>
              </a:rPr>
              <a:t>cycle</a:t>
            </a:r>
          </a:p>
        </p:txBody>
      </p:sp>
      <p:cxnSp>
        <p:nvCxnSpPr>
          <p:cNvPr id="77" name="Conector recto 76"/>
          <p:cNvCxnSpPr/>
          <p:nvPr/>
        </p:nvCxnSpPr>
        <p:spPr>
          <a:xfrm>
            <a:off x="8267309" y="2394946"/>
            <a:ext cx="0" cy="468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ángulo redondeado 77"/>
          <p:cNvSpPr/>
          <p:nvPr/>
        </p:nvSpPr>
        <p:spPr bwMode="auto">
          <a:xfrm>
            <a:off x="9063107" y="1848897"/>
            <a:ext cx="3151117" cy="484403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8000" tIns="0" rIns="18000" bIns="0" numCol="1" rtlCol="0" anchor="ctr" anchorCtr="0" compatLnSpc="1"/>
          <a:lstStyle/>
          <a:p>
            <a:pPr marL="182563" lvl="0" indent="-182563">
              <a:lnSpc>
                <a:spcPts val="2600"/>
              </a:lnSpc>
              <a:buFont typeface="Wingdings" panose="05000000000000000000" pitchFamily="2" charset="2"/>
              <a:buChar char="ü"/>
              <a:tabLst>
                <a:tab pos="408240" algn="l"/>
              </a:tabLst>
              <a:defRPr/>
            </a:pPr>
            <a:r>
              <a:rPr lang="en-US" sz="2400" spc="-1" dirty="0" smtClean="0">
                <a:latin typeface="+mn-lt"/>
                <a:ea typeface="DejaVu Sans"/>
              </a:rPr>
              <a:t>Digital beam forming</a:t>
            </a:r>
          </a:p>
        </p:txBody>
      </p:sp>
      <p:cxnSp>
        <p:nvCxnSpPr>
          <p:cNvPr id="81" name="Conector recto 80"/>
          <p:cNvCxnSpPr/>
          <p:nvPr/>
        </p:nvCxnSpPr>
        <p:spPr>
          <a:xfrm>
            <a:off x="11824652" y="2250355"/>
            <a:ext cx="0" cy="61200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/>
          <p:cNvGrpSpPr/>
          <p:nvPr/>
        </p:nvGrpSpPr>
        <p:grpSpPr>
          <a:xfrm>
            <a:off x="8204390" y="3847952"/>
            <a:ext cx="1573450" cy="1637704"/>
            <a:chOff x="8204390" y="3847952"/>
            <a:chExt cx="1573450" cy="1637704"/>
          </a:xfrm>
        </p:grpSpPr>
        <p:sp>
          <p:nvSpPr>
            <p:cNvPr id="54" name="Marcador de contenido 2"/>
            <p:cNvSpPr txBox="1">
              <a:spLocks/>
            </p:cNvSpPr>
            <p:nvPr/>
          </p:nvSpPr>
          <p:spPr>
            <a:xfrm>
              <a:off x="8332997" y="3847952"/>
              <a:ext cx="1316237" cy="440150"/>
            </a:xfrm>
            <a:prstGeom prst="rect">
              <a:avLst/>
            </a:prstGeom>
          </p:spPr>
          <p:txBody>
            <a:bodyPr vert="horz" lIns="121920" tIns="60960" rIns="121920" bIns="60960" rtlCol="0" anchor="t" anchorCtr="0"/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s-ES" sz="1600" kern="0" dirty="0" err="1" smtClean="0">
                  <a:solidFill>
                    <a:schemeClr val="tx1"/>
                  </a:solidFill>
                  <a:latin typeface="Arial"/>
                  <a:cs typeface="Arial"/>
                </a:rPr>
                <a:t>Companion</a:t>
              </a:r>
              <a:endParaRPr lang="es-MX" sz="1600" dirty="0">
                <a:solidFill>
                  <a:schemeClr val="tx1"/>
                </a:solidFill>
                <a:latin typeface="Arial"/>
              </a:endParaRPr>
            </a:p>
            <a:p>
              <a:pPr>
                <a:defRPr/>
              </a:pPr>
              <a:endParaRPr lang="es-ES" sz="1600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66" name="Marcador de contenido 2"/>
            <p:cNvSpPr txBox="1">
              <a:spLocks/>
            </p:cNvSpPr>
            <p:nvPr/>
          </p:nvSpPr>
          <p:spPr>
            <a:xfrm>
              <a:off x="8204390" y="4153656"/>
              <a:ext cx="1573450" cy="1332000"/>
            </a:xfrm>
            <a:prstGeom prst="rect">
              <a:avLst/>
            </a:prstGeom>
          </p:spPr>
          <p:txBody>
            <a:bodyPr vert="horz" lIns="121920" tIns="60960" rIns="121920" bIns="60960" rtlCol="0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defTabSz="457200" eaLnBrk="1" latinLnBrk="0" hangingPunct="1">
                <a:defRPr sz="1600" kern="0">
                  <a:solidFill>
                    <a:schemeClr val="tx1"/>
                  </a:solidFill>
                  <a:ea typeface="+mn-ea"/>
                </a:defRPr>
              </a:lvl1pPr>
              <a:lvl2pPr marL="457200" defTabSz="45720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defTabSz="45720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defTabSz="45720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defTabSz="45720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defTabSz="45720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defTabSz="45720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defTabSz="45720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defTabSz="45720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dirty="0" smtClean="0"/>
                <a:t>SARE II</a:t>
              </a:r>
            </a:p>
            <a:p>
              <a:pPr algn="ctr"/>
              <a:r>
                <a:rPr lang="es-ES" dirty="0" smtClean="0"/>
                <a:t>(single </a:t>
              </a:r>
              <a:r>
                <a:rPr lang="es-ES" dirty="0" err="1"/>
                <a:t>pass</a:t>
              </a:r>
              <a:r>
                <a:rPr lang="es-ES" dirty="0"/>
                <a:t> </a:t>
              </a:r>
              <a:r>
                <a:rPr lang="es-ES" dirty="0" err="1"/>
                <a:t>interferometric</a:t>
              </a:r>
              <a:r>
                <a:rPr lang="es-ES" dirty="0"/>
                <a:t> </a:t>
              </a:r>
              <a:r>
                <a:rPr lang="es-ES" dirty="0" err="1" smtClean="0"/>
                <a:t>acquisitions</a:t>
              </a:r>
              <a:r>
                <a:rPr lang="es-ES" dirty="0" smtClean="0"/>
                <a:t> </a:t>
              </a:r>
              <a:r>
                <a:rPr lang="es-ES" dirty="0" err="1" smtClean="0"/>
                <a:t>with</a:t>
              </a:r>
              <a:r>
                <a:rPr lang="es-ES" dirty="0" smtClean="0"/>
                <a:t> SAO2)</a:t>
              </a:r>
              <a:endParaRPr lang="es-ES" dirty="0"/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8330230" y="3905677"/>
              <a:ext cx="1339698" cy="156449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88" name="Marcador de contenido 2"/>
          <p:cNvSpPr txBox="1">
            <a:spLocks/>
          </p:cNvSpPr>
          <p:nvPr/>
        </p:nvSpPr>
        <p:spPr>
          <a:xfrm>
            <a:off x="7639200" y="3538800"/>
            <a:ext cx="1371600" cy="440150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600" kern="0" dirty="0" smtClean="0">
                <a:solidFill>
                  <a:schemeClr val="tx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/>
                <a:cs typeface="Arial"/>
              </a:rPr>
              <a:t>SAOCOM 2</a:t>
            </a:r>
            <a:endParaRPr lang="es-MX" sz="1600" dirty="0">
              <a:solidFill>
                <a:schemeClr val="tx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  <a:latin typeface="Arial"/>
            </a:endParaRPr>
          </a:p>
          <a:p>
            <a:pPr>
              <a:defRPr/>
            </a:pPr>
            <a:endParaRPr lang="es-ES" sz="16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89" name="Marcador de contenido 2"/>
          <p:cNvSpPr txBox="1">
            <a:spLocks/>
          </p:cNvSpPr>
          <p:nvPr/>
        </p:nvSpPr>
        <p:spPr>
          <a:xfrm>
            <a:off x="10954800" y="3538800"/>
            <a:ext cx="1371600" cy="440150"/>
          </a:xfrm>
          <a:prstGeom prst="rect">
            <a:avLst/>
          </a:prstGeom>
          <a:noFill/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600" kern="0" dirty="0" smtClean="0">
                <a:solidFill>
                  <a:schemeClr val="tx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/>
                <a:cs typeface="Arial"/>
              </a:rPr>
              <a:t>SAOCOM 3</a:t>
            </a:r>
            <a:endParaRPr lang="es-MX" sz="1600" dirty="0">
              <a:solidFill>
                <a:schemeClr val="tx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  <a:latin typeface="Arial"/>
            </a:endParaRPr>
          </a:p>
          <a:p>
            <a:pPr>
              <a:defRPr/>
            </a:pPr>
            <a:endParaRPr lang="es-ES" sz="16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05" name="Imagen 104"/>
          <p:cNvPicPr>
            <a:picLocks noChangeAspect="1"/>
          </p:cNvPicPr>
          <p:nvPr/>
        </p:nvPicPr>
        <p:blipFill rotWithShape="1">
          <a:blip r:embed="rId4"/>
          <a:srcRect t="4589" b="-1"/>
          <a:stretch/>
        </p:blipFill>
        <p:spPr>
          <a:xfrm>
            <a:off x="4719058" y="4670427"/>
            <a:ext cx="2134602" cy="178256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800" y="3646800"/>
            <a:ext cx="1497600" cy="29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5" grpId="0"/>
      <p:bldP spid="67" grpId="0"/>
      <p:bldP spid="68" grpId="0"/>
      <p:bldP spid="75" grpId="0" animBg="1"/>
      <p:bldP spid="78" grpId="0" animBg="1"/>
      <p:bldP spid="88" grpId="0"/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482953" y="2420811"/>
            <a:ext cx="6157185" cy="162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s-ES" sz="7500" dirty="0" err="1" smtClean="0">
                <a:latin typeface="Montserrat"/>
                <a:ea typeface="Montserrat"/>
                <a:cs typeface="Montserrat"/>
                <a:sym typeface="Montserrat"/>
              </a:rPr>
              <a:t>Thank</a:t>
            </a:r>
            <a:r>
              <a:rPr lang="es-ES" sz="7500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7500" dirty="0" err="1" smtClean="0">
                <a:latin typeface="Montserrat"/>
                <a:ea typeface="Montserrat"/>
                <a:cs typeface="Montserrat"/>
                <a:sym typeface="Montserrat"/>
              </a:rPr>
              <a:t>you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160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381434F-BDF5-1928-0D35-DB91F417F34A}"/>
              </a:ext>
            </a:extLst>
          </p:cNvPr>
          <p:cNvSpPr txBox="1"/>
          <p:nvPr/>
        </p:nvSpPr>
        <p:spPr>
          <a:xfrm>
            <a:off x="189290" y="4962522"/>
            <a:ext cx="1769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 err="1"/>
              <a:t>StripMap</a:t>
            </a:r>
            <a:r>
              <a:rPr lang="es-AR" sz="2000" dirty="0"/>
              <a:t> SAOCOM</a:t>
            </a:r>
          </a:p>
          <a:p>
            <a:pPr algn="ctr"/>
            <a:r>
              <a:rPr lang="es-AR" sz="2000" dirty="0"/>
              <a:t>L1A: SLC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83F7E8A-8D4D-9EC2-0845-235023E4A9B3}"/>
              </a:ext>
            </a:extLst>
          </p:cNvPr>
          <p:cNvSpPr txBox="1"/>
          <p:nvPr/>
        </p:nvSpPr>
        <p:spPr>
          <a:xfrm>
            <a:off x="8263134" y="2638783"/>
            <a:ext cx="20236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/>
              <a:t>SIGMA0</a:t>
            </a:r>
          </a:p>
          <a:p>
            <a:pPr algn="ctr"/>
            <a:r>
              <a:rPr lang="es-AR" sz="2000" dirty="0" err="1"/>
              <a:t>Corrected</a:t>
            </a:r>
            <a:r>
              <a:rPr lang="es-AR" sz="2000" dirty="0"/>
              <a:t> </a:t>
            </a:r>
            <a:r>
              <a:rPr lang="es-AR" sz="2000" dirty="0" err="1"/>
              <a:t>by</a:t>
            </a:r>
            <a:r>
              <a:rPr lang="es-AR" sz="2000" dirty="0"/>
              <a:t> Local </a:t>
            </a:r>
            <a:r>
              <a:rPr lang="es-AR" sz="2000" dirty="0" err="1"/>
              <a:t>Incidence</a:t>
            </a:r>
            <a:r>
              <a:rPr lang="es-AR" sz="2000" dirty="0"/>
              <a:t> Angle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C25CB89-B620-AB12-56E3-24827192D672}"/>
              </a:ext>
            </a:extLst>
          </p:cNvPr>
          <p:cNvSpPr txBox="1"/>
          <p:nvPr/>
        </p:nvSpPr>
        <p:spPr>
          <a:xfrm>
            <a:off x="10462011" y="2936194"/>
            <a:ext cx="14226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/>
              <a:t>GAMMA0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B551424-CC2D-643E-0A82-20D27481A7A0}"/>
              </a:ext>
            </a:extLst>
          </p:cNvPr>
          <p:cNvSpPr txBox="1"/>
          <p:nvPr/>
        </p:nvSpPr>
        <p:spPr>
          <a:xfrm>
            <a:off x="10005676" y="594569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/>
              <a:t>DEM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5FBC3CA-D9FB-8B4E-2409-59FECD9439F3}"/>
              </a:ext>
            </a:extLst>
          </p:cNvPr>
          <p:cNvSpPr txBox="1"/>
          <p:nvPr/>
        </p:nvSpPr>
        <p:spPr>
          <a:xfrm>
            <a:off x="10941045" y="5451573"/>
            <a:ext cx="1176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 err="1"/>
              <a:t>Layover</a:t>
            </a:r>
            <a:r>
              <a:rPr lang="es-AR" sz="2000" dirty="0"/>
              <a:t> Shadow </a:t>
            </a:r>
            <a:r>
              <a:rPr lang="es-AR" sz="2000" dirty="0" err="1"/>
              <a:t>Mask</a:t>
            </a:r>
            <a:endParaRPr lang="es-AR"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4E93A47-2464-5616-7205-D128A6A89480}"/>
              </a:ext>
            </a:extLst>
          </p:cNvPr>
          <p:cNvSpPr txBox="1"/>
          <p:nvPr/>
        </p:nvSpPr>
        <p:spPr>
          <a:xfrm>
            <a:off x="7888703" y="5703957"/>
            <a:ext cx="207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err="1"/>
              <a:t>Projected</a:t>
            </a:r>
            <a:r>
              <a:rPr lang="es-AR" sz="2000" dirty="0"/>
              <a:t> Local </a:t>
            </a:r>
            <a:r>
              <a:rPr lang="es-AR" sz="2000" dirty="0" err="1"/>
              <a:t>Incidence</a:t>
            </a:r>
            <a:r>
              <a:rPr lang="es-AR" sz="2000" dirty="0"/>
              <a:t> </a:t>
            </a:r>
            <a:r>
              <a:rPr lang="es-AR" sz="2000" dirty="0" err="1"/>
              <a:t>Map</a:t>
            </a:r>
            <a:endParaRPr lang="es-AR" sz="20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B692C60-C1A6-E7A9-0E77-1D01D4924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576" y="1569441"/>
            <a:ext cx="2867685" cy="15245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ED0174AF-3490-E15D-A68B-CA2543F0B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857" y="3725320"/>
            <a:ext cx="2143125" cy="21431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F79CF53-B718-24B8-06D9-608785645582}"/>
              </a:ext>
            </a:extLst>
          </p:cNvPr>
          <p:cNvSpPr txBox="1"/>
          <p:nvPr/>
        </p:nvSpPr>
        <p:spPr>
          <a:xfrm>
            <a:off x="4665819" y="2955127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B6DB6F75-7A73-7442-AB1E-8CB42D0D9A74}"/>
              </a:ext>
            </a:extLst>
          </p:cNvPr>
          <p:cNvSpPr/>
          <p:nvPr/>
        </p:nvSpPr>
        <p:spPr>
          <a:xfrm>
            <a:off x="3382956" y="1348832"/>
            <a:ext cx="3218745" cy="4752975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80187E3-D118-625B-65BB-07FDBC52B4F9}"/>
              </a:ext>
            </a:extLst>
          </p:cNvPr>
          <p:cNvSpPr txBox="1"/>
          <p:nvPr/>
        </p:nvSpPr>
        <p:spPr>
          <a:xfrm>
            <a:off x="444556" y="1745797"/>
            <a:ext cx="202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q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57EEA4E-629E-3A90-E8C8-37CAAD637265}"/>
              </a:ext>
            </a:extLst>
          </p:cNvPr>
          <p:cNvSpPr txBox="1"/>
          <p:nvPr/>
        </p:nvSpPr>
        <p:spPr>
          <a:xfrm>
            <a:off x="1635845" y="2172270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/>
              <a:t>i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0399CFE0-B39D-7EA7-0A24-FAE69947284C}"/>
              </a:ext>
            </a:extLst>
          </p:cNvPr>
          <p:cNvSpPr/>
          <p:nvPr/>
        </p:nvSpPr>
        <p:spPr>
          <a:xfrm>
            <a:off x="8227500" y="1043707"/>
            <a:ext cx="3885208" cy="2895696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8928115-4726-C1B1-D2C6-B70CFA866A7F}"/>
              </a:ext>
            </a:extLst>
          </p:cNvPr>
          <p:cNvSpPr txBox="1"/>
          <p:nvPr/>
        </p:nvSpPr>
        <p:spPr>
          <a:xfrm>
            <a:off x="6725929" y="2053574"/>
            <a:ext cx="1080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/>
              <a:t>Outputs</a:t>
            </a:r>
          </a:p>
          <a:p>
            <a:r>
              <a:rPr lang="es-AR" sz="2000" dirty="0" err="1"/>
              <a:t>Images</a:t>
            </a:r>
            <a:endParaRPr lang="es-AR" sz="2000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5D0D5A26-87B5-F42E-3EB3-CE4A19D8279A}"/>
              </a:ext>
            </a:extLst>
          </p:cNvPr>
          <p:cNvSpPr/>
          <p:nvPr/>
        </p:nvSpPr>
        <p:spPr>
          <a:xfrm>
            <a:off x="7904226" y="4131005"/>
            <a:ext cx="4202901" cy="2337908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1119B904-899C-29ED-5639-983E885808D7}"/>
              </a:ext>
            </a:extLst>
          </p:cNvPr>
          <p:cNvSpPr txBox="1"/>
          <p:nvPr/>
        </p:nvSpPr>
        <p:spPr>
          <a:xfrm>
            <a:off x="6677607" y="5042237"/>
            <a:ext cx="1226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dirty="0"/>
              <a:t>Outputs</a:t>
            </a:r>
          </a:p>
          <a:p>
            <a:pPr algn="ctr"/>
            <a:r>
              <a:rPr lang="es-AR" sz="2000" dirty="0" err="1"/>
              <a:t>Auxiliary</a:t>
            </a:r>
            <a:r>
              <a:rPr lang="es-AR" sz="2000" dirty="0"/>
              <a:t> </a:t>
            </a:r>
          </a:p>
          <a:p>
            <a:pPr algn="ctr"/>
            <a:r>
              <a:rPr lang="es-AR" sz="2000" dirty="0"/>
              <a:t>Data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12989FF0-0B69-5127-0E05-EEF8DDE5BA4B}"/>
              </a:ext>
            </a:extLst>
          </p:cNvPr>
          <p:cNvSpPr/>
          <p:nvPr/>
        </p:nvSpPr>
        <p:spPr>
          <a:xfrm>
            <a:off x="-1" y="1488346"/>
            <a:ext cx="2350935" cy="456955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38AF060F-CB91-E586-3962-15C87247C77B}"/>
              </a:ext>
            </a:extLst>
          </p:cNvPr>
          <p:cNvSpPr txBox="1"/>
          <p:nvPr/>
        </p:nvSpPr>
        <p:spPr>
          <a:xfrm>
            <a:off x="609387" y="1112988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/>
              <a:t>Inputs</a:t>
            </a:r>
          </a:p>
        </p:txBody>
      </p:sp>
      <p:sp>
        <p:nvSpPr>
          <p:cNvPr id="23" name="Flecha: a la derecha 50">
            <a:extLst>
              <a:ext uri="{FF2B5EF4-FFF2-40B4-BE49-F238E27FC236}">
                <a16:creationId xmlns:a16="http://schemas.microsoft.com/office/drawing/2014/main" xmlns="" id="{D1ADE848-50FB-A18E-DC62-E5BF99A3349F}"/>
              </a:ext>
            </a:extLst>
          </p:cNvPr>
          <p:cNvSpPr/>
          <p:nvPr/>
        </p:nvSpPr>
        <p:spPr>
          <a:xfrm>
            <a:off x="2571750" y="3773123"/>
            <a:ext cx="456238" cy="23690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Flecha: a la derecha 51">
            <a:extLst>
              <a:ext uri="{FF2B5EF4-FFF2-40B4-BE49-F238E27FC236}">
                <a16:creationId xmlns:a16="http://schemas.microsoft.com/office/drawing/2014/main" xmlns="" id="{8C8D5921-0F44-10BF-F5E7-0F7F94A64A9D}"/>
              </a:ext>
            </a:extLst>
          </p:cNvPr>
          <p:cNvSpPr/>
          <p:nvPr/>
        </p:nvSpPr>
        <p:spPr>
          <a:xfrm>
            <a:off x="6890241" y="3725320"/>
            <a:ext cx="456238" cy="23690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5" name="Imagen 24" descr="Fuegos artificiales en el cielo&#10;&#10;Descripción generada automáticamente con confianza media">
            <a:extLst>
              <a:ext uri="{FF2B5EF4-FFF2-40B4-BE49-F238E27FC236}">
                <a16:creationId xmlns:a16="http://schemas.microsoft.com/office/drawing/2014/main" xmlns="" id="{CDD3F7BF-EF63-EB42-7C18-8E85B64BD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571" y="4371836"/>
            <a:ext cx="1299429" cy="1285875"/>
          </a:xfrm>
          <a:prstGeom prst="rect">
            <a:avLst/>
          </a:prstGeom>
        </p:spPr>
      </p:pic>
      <p:pic>
        <p:nvPicPr>
          <p:cNvPr id="26" name="Imagen 25" descr="Imagen que contiene árbol&#10;&#10;Descripción generada automáticamente">
            <a:extLst>
              <a:ext uri="{FF2B5EF4-FFF2-40B4-BE49-F238E27FC236}">
                <a16:creationId xmlns:a16="http://schemas.microsoft.com/office/drawing/2014/main" xmlns="" id="{F013F7EC-EB1E-EC82-A594-01ABAF9CC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650" y="4449189"/>
            <a:ext cx="1584758" cy="1059221"/>
          </a:xfrm>
          <a:prstGeom prst="rect">
            <a:avLst/>
          </a:prstGeom>
        </p:spPr>
      </p:pic>
      <p:pic>
        <p:nvPicPr>
          <p:cNvPr id="27" name="Imagen 2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2344A7A7-D459-36EC-8BD4-82DA5D4E4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0618" y="4391105"/>
            <a:ext cx="1662197" cy="1110980"/>
          </a:xfrm>
          <a:prstGeom prst="rect">
            <a:avLst/>
          </a:prstGeom>
        </p:spPr>
      </p:pic>
      <p:pic>
        <p:nvPicPr>
          <p:cNvPr id="28" name="Imagen 2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xmlns="" id="{47620424-FBE5-0274-2D74-3873361126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814" y="1341869"/>
            <a:ext cx="2025225" cy="1353621"/>
          </a:xfrm>
          <a:prstGeom prst="rect">
            <a:avLst/>
          </a:prstGeom>
        </p:spPr>
      </p:pic>
      <p:pic>
        <p:nvPicPr>
          <p:cNvPr id="29" name="Imagen 28" descr="Imagen que contiene edificio, árbol, pared&#10;&#10;Descripción generada automáticamente">
            <a:extLst>
              <a:ext uri="{FF2B5EF4-FFF2-40B4-BE49-F238E27FC236}">
                <a16:creationId xmlns:a16="http://schemas.microsoft.com/office/drawing/2014/main" xmlns="" id="{F312814C-237F-B16E-23BA-2EE2DE2C86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9181" y="1402059"/>
            <a:ext cx="2066757" cy="1381380"/>
          </a:xfrm>
          <a:prstGeom prst="rect">
            <a:avLst/>
          </a:prstGeom>
        </p:spPr>
      </p:pic>
      <p:pic>
        <p:nvPicPr>
          <p:cNvPr id="30" name="Imagen 29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xmlns="" id="{4900153C-426D-BA7A-5F56-444840959D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872" r="38936"/>
          <a:stretch/>
        </p:blipFill>
        <p:spPr>
          <a:xfrm>
            <a:off x="169355" y="2118770"/>
            <a:ext cx="857975" cy="2472697"/>
          </a:xfrm>
          <a:prstGeom prst="rect">
            <a:avLst/>
          </a:prstGeom>
        </p:spPr>
      </p:pic>
      <p:pic>
        <p:nvPicPr>
          <p:cNvPr id="31" name="Imagen 30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xmlns="" id="{8A53AD22-CBD8-DFC7-953D-DDFE6FB18C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352" t="4861" r="38104" b="3611"/>
          <a:stretch/>
        </p:blipFill>
        <p:spPr>
          <a:xfrm>
            <a:off x="1238857" y="2567487"/>
            <a:ext cx="857975" cy="2229395"/>
          </a:xfrm>
          <a:prstGeom prst="rect">
            <a:avLst/>
          </a:prstGeom>
        </p:spPr>
      </p:pic>
      <p:sp>
        <p:nvSpPr>
          <p:cNvPr id="32" name="Google Shape;8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AR" dirty="0" smtClean="0">
                <a:latin typeface="Montserrat"/>
                <a:ea typeface="Montserrat"/>
                <a:cs typeface="Montserrat"/>
                <a:sym typeface="Montserrat"/>
              </a:rPr>
              <a:t>ARD SOFTWARE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740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938ED89-A555-BDA0-A3DA-CC4BE30C4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7" y="1483803"/>
            <a:ext cx="2350474" cy="12496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DBA3632-F717-219B-8DBF-93FFBF81462A}"/>
              </a:ext>
            </a:extLst>
          </p:cNvPr>
          <p:cNvSpPr txBox="1"/>
          <p:nvPr/>
        </p:nvSpPr>
        <p:spPr>
          <a:xfrm>
            <a:off x="2412340" y="1139117"/>
            <a:ext cx="42302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We use Python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Create the software that run on bash SNAP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Process masks </a:t>
            </a:r>
            <a:r>
              <a:rPr lang="en-US" sz="2000" dirty="0"/>
              <a:t>and build XML </a:t>
            </a:r>
            <a:r>
              <a:rPr lang="en-US" sz="2000" dirty="0" smtClean="0"/>
              <a:t>ARD </a:t>
            </a:r>
            <a:r>
              <a:rPr lang="en-US" sz="2000" dirty="0"/>
              <a:t>format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9078EAD-DE40-1F55-352C-824F3F349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74" y="3448442"/>
            <a:ext cx="2143125" cy="21431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01EF861-50B8-8CF0-6437-004843037141}"/>
              </a:ext>
            </a:extLst>
          </p:cNvPr>
          <p:cNvSpPr txBox="1"/>
          <p:nvPr/>
        </p:nvSpPr>
        <p:spPr>
          <a:xfrm>
            <a:off x="864577" y="2637718"/>
            <a:ext cx="414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4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9A37239-2BE8-B5DB-5DE7-FC60268D79F9}"/>
              </a:ext>
            </a:extLst>
          </p:cNvPr>
          <p:cNvSpPr txBox="1"/>
          <p:nvPr/>
        </p:nvSpPr>
        <p:spPr>
          <a:xfrm>
            <a:off x="2412340" y="3779903"/>
            <a:ext cx="3905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Process SAOCOM images using SNAP tools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310BBC1-E069-7FA3-CE9A-84C7178DBD74}"/>
              </a:ext>
            </a:extLst>
          </p:cNvPr>
          <p:cNvSpPr txBox="1"/>
          <p:nvPr/>
        </p:nvSpPr>
        <p:spPr>
          <a:xfrm>
            <a:off x="2435121" y="3387076"/>
            <a:ext cx="3042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We use SNAP to:</a:t>
            </a:r>
          </a:p>
        </p:txBody>
      </p:sp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xmlns="" id="{15FF5087-34FE-1B9B-B1B3-9E22C0038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959" y="4447960"/>
            <a:ext cx="3948714" cy="17810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092" y="1969528"/>
            <a:ext cx="5630831" cy="3000107"/>
          </a:xfrm>
          <a:prstGeom prst="rect">
            <a:avLst/>
          </a:prstGeom>
        </p:spPr>
      </p:pic>
      <p:sp>
        <p:nvSpPr>
          <p:cNvPr id="11" name="Flecha derecha 10"/>
          <p:cNvSpPr/>
          <p:nvPr/>
        </p:nvSpPr>
        <p:spPr>
          <a:xfrm>
            <a:off x="6110503" y="3262188"/>
            <a:ext cx="338589" cy="2022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CuadroTexto 11"/>
          <p:cNvSpPr txBox="1"/>
          <p:nvPr/>
        </p:nvSpPr>
        <p:spPr>
          <a:xfrm>
            <a:off x="9644904" y="3918633"/>
            <a:ext cx="1391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ARD SIGMA0</a:t>
            </a:r>
          </a:p>
          <a:p>
            <a:r>
              <a:rPr lang="es-AR" dirty="0" smtClean="0"/>
              <a:t>ARD GAMMA0</a:t>
            </a:r>
          </a:p>
          <a:p>
            <a:r>
              <a:rPr lang="es-AR" dirty="0" smtClean="0"/>
              <a:t>ARD</a:t>
            </a:r>
            <a:endParaRPr lang="es-AR" dirty="0"/>
          </a:p>
        </p:txBody>
      </p:sp>
      <p:cxnSp>
        <p:nvCxnSpPr>
          <p:cNvPr id="14" name="Conector recto de flecha 13"/>
          <p:cNvCxnSpPr>
            <a:stCxn id="12" idx="1"/>
          </p:cNvCxnSpPr>
          <p:nvPr/>
        </p:nvCxnSpPr>
        <p:spPr>
          <a:xfrm flipH="1">
            <a:off x="9164097" y="4287965"/>
            <a:ext cx="480807" cy="1132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8699773" y="1606371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SAOCOM CATALOG</a:t>
            </a:r>
            <a:endParaRPr lang="es-AR" dirty="0"/>
          </a:p>
        </p:txBody>
      </p:sp>
      <p:sp>
        <p:nvSpPr>
          <p:cNvPr id="16" name="Google Shape;8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AR" dirty="0" smtClean="0">
                <a:latin typeface="Montserrat"/>
                <a:ea typeface="Montserrat"/>
                <a:cs typeface="Montserrat"/>
                <a:sym typeface="Montserrat"/>
              </a:rPr>
              <a:t>ARD SOFTWARE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031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de flecha 5"/>
          <p:cNvCxnSpPr/>
          <p:nvPr/>
        </p:nvCxnSpPr>
        <p:spPr>
          <a:xfrm flipV="1">
            <a:off x="6121944" y="2225956"/>
            <a:ext cx="1213237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6269067" y="5066680"/>
            <a:ext cx="1213237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80;p3"/>
          <p:cNvSpPr txBox="1">
            <a:spLocks/>
          </p:cNvSpPr>
          <p:nvPr/>
        </p:nvSpPr>
        <p:spPr>
          <a:xfrm>
            <a:off x="0" y="17757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SAOCOM ARD Outputs </a:t>
            </a:r>
            <a:r>
              <a:rPr lang="es-AR" dirty="0" err="1" smtClean="0"/>
              <a:t>Example</a:t>
            </a:r>
            <a:endParaRPr lang="es-AR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58" y="3848518"/>
            <a:ext cx="5235859" cy="25083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97" y="1048113"/>
            <a:ext cx="5208714" cy="250531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482304" y="1900661"/>
            <a:ext cx="2364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/>
              <a:t>XML Files SIGMA0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655854" y="4866625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/>
              <a:t>XML Files Gamma0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25498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AR" dirty="0"/>
              <a:t>SAOCOM ARD Outputs </a:t>
            </a:r>
            <a:r>
              <a:rPr lang="es-AR" dirty="0" err="1"/>
              <a:t>Example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10" y="985179"/>
            <a:ext cx="2217762" cy="558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60" y="985180"/>
            <a:ext cx="2217761" cy="558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65" y="985181"/>
            <a:ext cx="2216975" cy="557802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52" y="985182"/>
            <a:ext cx="2216974" cy="557802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038578" y="61152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>
                <a:solidFill>
                  <a:schemeClr val="bg1"/>
                </a:solidFill>
              </a:rPr>
              <a:t>SIGMA0_HH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226487" y="6070388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>
                <a:solidFill>
                  <a:schemeClr val="bg1"/>
                </a:solidFill>
              </a:rPr>
              <a:t>SIGMA0_HV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234320" y="6070389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>
                <a:solidFill>
                  <a:schemeClr val="bg1"/>
                </a:solidFill>
              </a:rPr>
              <a:t>SIGMA0_VH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462152" y="6070389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>
                <a:solidFill>
                  <a:schemeClr val="bg1"/>
                </a:solidFill>
              </a:rPr>
              <a:t>SIGMA0_VV</a:t>
            </a:r>
            <a:endParaRPr lang="es-AR" sz="2000" dirty="0">
              <a:solidFill>
                <a:schemeClr val="bg1"/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681" y="985183"/>
            <a:ext cx="2217761" cy="5580000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10870016" y="5854944"/>
            <a:ext cx="14013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R:SIGMA0_HH</a:t>
            </a:r>
            <a:endParaRPr lang="es-AR" dirty="0">
              <a:solidFill>
                <a:schemeClr val="bg1"/>
              </a:solidFill>
            </a:endParaRPr>
          </a:p>
          <a:p>
            <a:r>
              <a:rPr lang="es-AR" dirty="0" smtClean="0">
                <a:solidFill>
                  <a:schemeClr val="bg1"/>
                </a:solidFill>
              </a:rPr>
              <a:t>B:SIGMA0_HV</a:t>
            </a:r>
            <a:endParaRPr lang="es-AR" dirty="0">
              <a:solidFill>
                <a:schemeClr val="bg1"/>
              </a:solidFill>
            </a:endParaRPr>
          </a:p>
          <a:p>
            <a:r>
              <a:rPr lang="es-AR" dirty="0" smtClean="0">
                <a:solidFill>
                  <a:schemeClr val="bg1"/>
                </a:solidFill>
              </a:rPr>
              <a:t>G:SIGMA0_VV</a:t>
            </a:r>
            <a:endParaRPr lang="es-AR" dirty="0">
              <a:solidFill>
                <a:schemeClr val="bg1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-1124" y="985181"/>
            <a:ext cx="1331736" cy="1789525"/>
            <a:chOff x="4414108" y="992493"/>
            <a:chExt cx="1331736" cy="1789525"/>
          </a:xfrm>
        </p:grpSpPr>
        <p:pic>
          <p:nvPicPr>
            <p:cNvPr id="23" name="Picture 2" descr="Mexico Physical Ma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962" y="992493"/>
              <a:ext cx="1285534" cy="828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ángulo 23"/>
            <p:cNvSpPr/>
            <p:nvPr/>
          </p:nvSpPr>
          <p:spPr>
            <a:xfrm>
              <a:off x="5082729" y="1287739"/>
              <a:ext cx="45719" cy="813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xmlns="" id="{99B1F098-F0A5-0CC2-8BD1-B2B6CE419ECC}"/>
                </a:ext>
              </a:extLst>
            </p:cNvPr>
            <p:cNvSpPr txBox="1"/>
            <p:nvPr/>
          </p:nvSpPr>
          <p:spPr bwMode="auto">
            <a:xfrm>
              <a:off x="4414108" y="1766355"/>
              <a:ext cx="1331736" cy="10156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AR" sz="1200" dirty="0" smtClean="0">
                  <a:solidFill>
                    <a:schemeClr val="bg1"/>
                  </a:solidFill>
                </a:rPr>
                <a:t>SAOCOM 1A CONAE.L-Band</a:t>
              </a:r>
              <a:endParaRPr lang="es-AR" sz="1200" dirty="0">
                <a:solidFill>
                  <a:schemeClr val="bg1"/>
                </a:solidFill>
              </a:endParaRPr>
            </a:p>
            <a:p>
              <a:pPr algn="ctr"/>
              <a:r>
                <a:rPr lang="es-AR" sz="1200" dirty="0" err="1" smtClean="0">
                  <a:solidFill>
                    <a:schemeClr val="bg1"/>
                  </a:solidFill>
                </a:rPr>
                <a:t>StripMap</a:t>
              </a:r>
              <a:endParaRPr lang="es-AR" sz="1200" dirty="0">
                <a:solidFill>
                  <a:schemeClr val="bg1"/>
                </a:solidFill>
              </a:endParaRPr>
            </a:p>
            <a:p>
              <a:pPr algn="ctr"/>
              <a:r>
                <a:rPr lang="es-AR" sz="1200" dirty="0" err="1" smtClean="0">
                  <a:solidFill>
                    <a:schemeClr val="bg1"/>
                  </a:solidFill>
                </a:rPr>
                <a:t>Mexico</a:t>
              </a:r>
              <a:endParaRPr lang="es-AR" sz="12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200" dirty="0" err="1">
                  <a:solidFill>
                    <a:schemeClr val="bg1"/>
                  </a:solidFill>
                </a:rPr>
                <a:t>April</a:t>
              </a:r>
              <a:r>
                <a:rPr lang="es-AR" sz="1200" dirty="0">
                  <a:solidFill>
                    <a:schemeClr val="bg1"/>
                  </a:solidFill>
                </a:rPr>
                <a:t> 18, 2021</a:t>
              </a:r>
              <a:endParaRPr lang="es-A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Flecha derecha 25"/>
          <p:cNvSpPr/>
          <p:nvPr/>
        </p:nvSpPr>
        <p:spPr>
          <a:xfrm>
            <a:off x="9690652" y="3774191"/>
            <a:ext cx="281028" cy="2809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27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05" y="1011082"/>
            <a:ext cx="2203540" cy="5544079"/>
          </a:xfrm>
          <a:prstGeom prst="rect">
            <a:avLst/>
          </a:prstGeom>
        </p:spPr>
      </p:pic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AR" dirty="0"/>
              <a:t>SAOCOM ARD Outputs </a:t>
            </a:r>
            <a:r>
              <a:rPr lang="es-AR" dirty="0" err="1"/>
              <a:t>Example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4" y="975161"/>
            <a:ext cx="2217761" cy="558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58" y="975161"/>
            <a:ext cx="2217761" cy="558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90" y="975161"/>
            <a:ext cx="2217761" cy="558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53" y="975161"/>
            <a:ext cx="2217761" cy="5580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47016" y="6081928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>
                <a:solidFill>
                  <a:schemeClr val="bg1"/>
                </a:solidFill>
              </a:rPr>
              <a:t>GAMMA0_HH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102101" y="6081928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>
                <a:solidFill>
                  <a:schemeClr val="bg1"/>
                </a:solidFill>
              </a:rPr>
              <a:t>GAMMA</a:t>
            </a:r>
            <a:r>
              <a:rPr lang="es-AR" sz="2000" dirty="0" smtClean="0">
                <a:solidFill>
                  <a:schemeClr val="bg1"/>
                </a:solidFill>
              </a:rPr>
              <a:t>0_HV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160237" y="6068528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>
                <a:solidFill>
                  <a:schemeClr val="bg1"/>
                </a:solidFill>
              </a:rPr>
              <a:t>GAMMA</a:t>
            </a:r>
            <a:r>
              <a:rPr lang="es-AR" sz="2000" dirty="0" smtClean="0">
                <a:solidFill>
                  <a:schemeClr val="bg1"/>
                </a:solidFill>
              </a:rPr>
              <a:t>0_VH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7420497" y="6068528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>
                <a:solidFill>
                  <a:schemeClr val="bg1"/>
                </a:solidFill>
              </a:rPr>
              <a:t>GAMMA0_VV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0794470" y="5853083"/>
            <a:ext cx="15007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R:GAMMA0_HH</a:t>
            </a:r>
            <a:endParaRPr lang="es-AR" dirty="0">
              <a:solidFill>
                <a:schemeClr val="bg1"/>
              </a:solidFill>
            </a:endParaRPr>
          </a:p>
          <a:p>
            <a:r>
              <a:rPr lang="es-AR" dirty="0" smtClean="0">
                <a:solidFill>
                  <a:schemeClr val="bg1"/>
                </a:solidFill>
              </a:rPr>
              <a:t>B:</a:t>
            </a:r>
            <a:r>
              <a:rPr lang="es-AR" dirty="0">
                <a:solidFill>
                  <a:schemeClr val="bg1"/>
                </a:solidFill>
              </a:rPr>
              <a:t>GAMMA</a:t>
            </a:r>
            <a:r>
              <a:rPr lang="es-AR" dirty="0" smtClean="0">
                <a:solidFill>
                  <a:schemeClr val="bg1"/>
                </a:solidFill>
              </a:rPr>
              <a:t>0_HV</a:t>
            </a:r>
            <a:endParaRPr lang="es-AR" dirty="0">
              <a:solidFill>
                <a:schemeClr val="bg1"/>
              </a:solidFill>
            </a:endParaRPr>
          </a:p>
          <a:p>
            <a:r>
              <a:rPr lang="es-AR" dirty="0" smtClean="0">
                <a:solidFill>
                  <a:schemeClr val="bg1"/>
                </a:solidFill>
              </a:rPr>
              <a:t>G:</a:t>
            </a:r>
            <a:r>
              <a:rPr lang="es-AR" dirty="0">
                <a:solidFill>
                  <a:schemeClr val="bg1"/>
                </a:solidFill>
              </a:rPr>
              <a:t>GAMMA</a:t>
            </a:r>
            <a:r>
              <a:rPr lang="es-AR" dirty="0" smtClean="0">
                <a:solidFill>
                  <a:schemeClr val="bg1"/>
                </a:solidFill>
              </a:rPr>
              <a:t>0_VV</a:t>
            </a:r>
            <a:endParaRPr lang="es-AR" dirty="0">
              <a:solidFill>
                <a:schemeClr val="bg1"/>
              </a:solidFill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16417" y="985181"/>
            <a:ext cx="1285534" cy="828741"/>
            <a:chOff x="4439962" y="992493"/>
            <a:chExt cx="1285534" cy="828741"/>
          </a:xfrm>
        </p:grpSpPr>
        <p:pic>
          <p:nvPicPr>
            <p:cNvPr id="25" name="Picture 2" descr="Mexico Physical Ma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962" y="992493"/>
              <a:ext cx="1285534" cy="828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ángulo 25"/>
            <p:cNvSpPr/>
            <p:nvPr/>
          </p:nvSpPr>
          <p:spPr>
            <a:xfrm>
              <a:off x="5082729" y="1287739"/>
              <a:ext cx="45719" cy="813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28" name="Flecha derecha 27"/>
          <p:cNvSpPr/>
          <p:nvPr/>
        </p:nvSpPr>
        <p:spPr>
          <a:xfrm>
            <a:off x="9690652" y="3774191"/>
            <a:ext cx="281028" cy="2809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99B1F098-F0A5-0CC2-8BD1-B2B6CE419ECC}"/>
              </a:ext>
            </a:extLst>
          </p:cNvPr>
          <p:cNvSpPr txBox="1"/>
          <p:nvPr/>
        </p:nvSpPr>
        <p:spPr bwMode="auto">
          <a:xfrm>
            <a:off x="-9437" y="1759043"/>
            <a:ext cx="1331736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s-AR" sz="1200" dirty="0" smtClean="0">
                <a:solidFill>
                  <a:schemeClr val="bg1"/>
                </a:solidFill>
              </a:rPr>
              <a:t>SAOCOM 1A CONAE.L-Band</a:t>
            </a:r>
            <a:endParaRPr lang="es-AR" sz="1200" dirty="0">
              <a:solidFill>
                <a:schemeClr val="bg1"/>
              </a:solidFill>
            </a:endParaRPr>
          </a:p>
          <a:p>
            <a:pPr algn="ctr"/>
            <a:r>
              <a:rPr lang="es-AR" sz="1200" dirty="0" err="1" smtClean="0">
                <a:solidFill>
                  <a:schemeClr val="bg1"/>
                </a:solidFill>
              </a:rPr>
              <a:t>StripMap</a:t>
            </a:r>
            <a:endParaRPr lang="es-AR" sz="1200" dirty="0">
              <a:solidFill>
                <a:schemeClr val="bg1"/>
              </a:solidFill>
            </a:endParaRPr>
          </a:p>
          <a:p>
            <a:pPr algn="ctr"/>
            <a:r>
              <a:rPr lang="es-AR" sz="1200" dirty="0" err="1" smtClean="0">
                <a:solidFill>
                  <a:schemeClr val="bg1"/>
                </a:solidFill>
              </a:rPr>
              <a:t>Mexico</a:t>
            </a:r>
            <a:endParaRPr lang="es-AR" sz="1200" dirty="0" smtClean="0">
              <a:solidFill>
                <a:schemeClr val="bg1"/>
              </a:solidFill>
            </a:endParaRPr>
          </a:p>
          <a:p>
            <a:pPr algn="ctr"/>
            <a:r>
              <a:rPr lang="es-AR" sz="1200" dirty="0" err="1">
                <a:solidFill>
                  <a:schemeClr val="bg1"/>
                </a:solidFill>
              </a:rPr>
              <a:t>April</a:t>
            </a:r>
            <a:r>
              <a:rPr lang="es-AR" sz="1200" dirty="0">
                <a:solidFill>
                  <a:schemeClr val="bg1"/>
                </a:solidFill>
              </a:rPr>
              <a:t> 18, 2021</a:t>
            </a:r>
            <a:endParaRPr lang="es-A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2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00" y="998227"/>
            <a:ext cx="2203540" cy="554407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93" y="979962"/>
            <a:ext cx="2220706" cy="5587270"/>
          </a:xfrm>
          <a:prstGeom prst="rect">
            <a:avLst/>
          </a:prstGeom>
        </p:spPr>
      </p:pic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AR" dirty="0"/>
              <a:t>SAOCOM ARD Outputs </a:t>
            </a:r>
            <a:r>
              <a:rPr lang="es-AR" dirty="0" err="1"/>
              <a:t>Example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43" y="992493"/>
            <a:ext cx="2205418" cy="55498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697" y="979962"/>
            <a:ext cx="2220303" cy="558727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818410" y="5878303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dirty="0" err="1">
                <a:solidFill>
                  <a:schemeClr val="bg1"/>
                </a:solidFill>
              </a:rPr>
              <a:t>Layover</a:t>
            </a:r>
            <a:r>
              <a:rPr lang="es-AR" sz="2000" dirty="0">
                <a:solidFill>
                  <a:schemeClr val="bg1"/>
                </a:solidFill>
              </a:rPr>
              <a:t> </a:t>
            </a:r>
            <a:endParaRPr lang="es-AR" sz="2000" dirty="0" smtClean="0">
              <a:solidFill>
                <a:schemeClr val="bg1"/>
              </a:solidFill>
            </a:endParaRPr>
          </a:p>
          <a:p>
            <a:pPr algn="ctr"/>
            <a:r>
              <a:rPr lang="es-AR" sz="2000" dirty="0" smtClean="0">
                <a:solidFill>
                  <a:schemeClr val="bg1"/>
                </a:solidFill>
              </a:rPr>
              <a:t>Shadow </a:t>
            </a:r>
            <a:r>
              <a:rPr lang="es-AR" sz="2000" dirty="0" err="1">
                <a:solidFill>
                  <a:schemeClr val="bg1"/>
                </a:solidFill>
              </a:rPr>
              <a:t>Mask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830082" y="5853491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err="1" smtClean="0">
                <a:solidFill>
                  <a:schemeClr val="bg1"/>
                </a:solidFill>
              </a:rPr>
              <a:t>Projected</a:t>
            </a:r>
            <a:r>
              <a:rPr lang="es-AR" sz="2000" dirty="0" smtClean="0">
                <a:solidFill>
                  <a:schemeClr val="bg1"/>
                </a:solidFill>
              </a:rPr>
              <a:t> Local </a:t>
            </a:r>
            <a:endParaRPr lang="es-AR" sz="2000" dirty="0" smtClean="0">
              <a:solidFill>
                <a:schemeClr val="bg1"/>
              </a:solidFill>
            </a:endParaRPr>
          </a:p>
          <a:p>
            <a:r>
              <a:rPr lang="es-AR" sz="2000" dirty="0" err="1" smtClean="0">
                <a:solidFill>
                  <a:schemeClr val="bg1"/>
                </a:solidFill>
              </a:rPr>
              <a:t>Incidence</a:t>
            </a:r>
            <a:r>
              <a:rPr lang="es-AR" sz="2000" dirty="0" smtClean="0">
                <a:solidFill>
                  <a:schemeClr val="bg1"/>
                </a:solidFill>
              </a:rPr>
              <a:t> </a:t>
            </a:r>
            <a:r>
              <a:rPr lang="es-AR" sz="2000" dirty="0" err="1">
                <a:solidFill>
                  <a:schemeClr val="bg1"/>
                </a:solidFill>
              </a:rPr>
              <a:t>Map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419364" y="6093103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schemeClr val="bg1"/>
                </a:solidFill>
              </a:rPr>
              <a:t>DEM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977330" y="979962"/>
            <a:ext cx="1768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dirty="0" err="1" smtClean="0">
                <a:solidFill>
                  <a:schemeClr val="bg1"/>
                </a:solidFill>
              </a:rPr>
              <a:t>Auxiliary</a:t>
            </a:r>
            <a:r>
              <a:rPr lang="es-AR" sz="2000" dirty="0" smtClean="0">
                <a:solidFill>
                  <a:schemeClr val="bg1"/>
                </a:solidFill>
              </a:rPr>
              <a:t> Data</a:t>
            </a:r>
            <a:endParaRPr lang="es-AR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" y="979962"/>
            <a:ext cx="2220650" cy="558727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-19488" y="5853491"/>
            <a:ext cx="14013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R:SIGMA0_HH</a:t>
            </a:r>
            <a:endParaRPr lang="es-AR" dirty="0">
              <a:solidFill>
                <a:schemeClr val="bg1"/>
              </a:solidFill>
            </a:endParaRPr>
          </a:p>
          <a:p>
            <a:r>
              <a:rPr lang="es-AR" dirty="0" smtClean="0">
                <a:solidFill>
                  <a:schemeClr val="bg1"/>
                </a:solidFill>
              </a:rPr>
              <a:t>B:SIGMA0_HV</a:t>
            </a:r>
            <a:endParaRPr lang="es-AR" dirty="0">
              <a:solidFill>
                <a:schemeClr val="bg1"/>
              </a:solidFill>
            </a:endParaRPr>
          </a:p>
          <a:p>
            <a:r>
              <a:rPr lang="es-AR" dirty="0" smtClean="0">
                <a:solidFill>
                  <a:schemeClr val="bg1"/>
                </a:solidFill>
              </a:rPr>
              <a:t>G:SIGMA0_VV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134228" y="5866022"/>
            <a:ext cx="15007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R:GAMMA0_HH</a:t>
            </a:r>
            <a:endParaRPr lang="es-AR" dirty="0">
              <a:solidFill>
                <a:schemeClr val="bg1"/>
              </a:solidFill>
            </a:endParaRPr>
          </a:p>
          <a:p>
            <a:r>
              <a:rPr lang="es-AR" dirty="0" smtClean="0">
                <a:solidFill>
                  <a:schemeClr val="bg1"/>
                </a:solidFill>
              </a:rPr>
              <a:t>B:</a:t>
            </a:r>
            <a:r>
              <a:rPr lang="es-AR" dirty="0">
                <a:solidFill>
                  <a:schemeClr val="bg1"/>
                </a:solidFill>
              </a:rPr>
              <a:t>GAMMA</a:t>
            </a:r>
            <a:r>
              <a:rPr lang="es-AR" dirty="0" smtClean="0">
                <a:solidFill>
                  <a:schemeClr val="bg1"/>
                </a:solidFill>
              </a:rPr>
              <a:t>0_HV</a:t>
            </a:r>
            <a:endParaRPr lang="es-AR" dirty="0">
              <a:solidFill>
                <a:schemeClr val="bg1"/>
              </a:solidFill>
            </a:endParaRPr>
          </a:p>
          <a:p>
            <a:r>
              <a:rPr lang="es-AR" dirty="0" smtClean="0">
                <a:solidFill>
                  <a:schemeClr val="bg1"/>
                </a:solidFill>
              </a:rPr>
              <a:t>G:</a:t>
            </a:r>
            <a:r>
              <a:rPr lang="es-AR" dirty="0">
                <a:solidFill>
                  <a:schemeClr val="bg1"/>
                </a:solidFill>
              </a:rPr>
              <a:t>GAMMA</a:t>
            </a:r>
            <a:r>
              <a:rPr lang="es-AR" dirty="0" smtClean="0">
                <a:solidFill>
                  <a:schemeClr val="bg1"/>
                </a:solidFill>
              </a:rPr>
              <a:t>0_VV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026" name="Picture 2" descr="Mexico Physical Ma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542" y="1076653"/>
            <a:ext cx="1285534" cy="82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5054163" y="1287739"/>
            <a:ext cx="45719" cy="813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99B1F098-F0A5-0CC2-8BD1-B2B6CE419ECC}"/>
              </a:ext>
            </a:extLst>
          </p:cNvPr>
          <p:cNvSpPr txBox="1"/>
          <p:nvPr/>
        </p:nvSpPr>
        <p:spPr bwMode="auto">
          <a:xfrm>
            <a:off x="4414107" y="1945388"/>
            <a:ext cx="1331736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s-AR" sz="1200" dirty="0" smtClean="0">
                <a:solidFill>
                  <a:schemeClr val="bg1"/>
                </a:solidFill>
              </a:rPr>
              <a:t>SAOCOM 1A CONAE.L-Band</a:t>
            </a:r>
            <a:endParaRPr lang="es-AR" sz="1200" dirty="0">
              <a:solidFill>
                <a:schemeClr val="bg1"/>
              </a:solidFill>
            </a:endParaRPr>
          </a:p>
          <a:p>
            <a:pPr algn="ctr"/>
            <a:r>
              <a:rPr lang="es-AR" sz="1200" dirty="0" err="1" smtClean="0">
                <a:solidFill>
                  <a:schemeClr val="bg1"/>
                </a:solidFill>
              </a:rPr>
              <a:t>StripMap</a:t>
            </a:r>
            <a:endParaRPr lang="es-AR" sz="1200" dirty="0">
              <a:solidFill>
                <a:schemeClr val="bg1"/>
              </a:solidFill>
            </a:endParaRPr>
          </a:p>
          <a:p>
            <a:pPr algn="ctr"/>
            <a:r>
              <a:rPr lang="es-AR" sz="1200" dirty="0" err="1" smtClean="0">
                <a:solidFill>
                  <a:schemeClr val="bg1"/>
                </a:solidFill>
              </a:rPr>
              <a:t>Mexico</a:t>
            </a:r>
            <a:endParaRPr lang="es-AR" sz="1200" dirty="0" smtClean="0">
              <a:solidFill>
                <a:schemeClr val="bg1"/>
              </a:solidFill>
            </a:endParaRPr>
          </a:p>
          <a:p>
            <a:pPr algn="ctr"/>
            <a:r>
              <a:rPr lang="es-AR" sz="1200" dirty="0" err="1">
                <a:solidFill>
                  <a:schemeClr val="bg1"/>
                </a:solidFill>
              </a:rPr>
              <a:t>April</a:t>
            </a:r>
            <a:r>
              <a:rPr lang="es-AR" sz="1200" dirty="0">
                <a:solidFill>
                  <a:schemeClr val="bg1"/>
                </a:solidFill>
              </a:rPr>
              <a:t> </a:t>
            </a:r>
            <a:r>
              <a:rPr lang="es-AR" sz="1200" dirty="0" smtClean="0">
                <a:solidFill>
                  <a:schemeClr val="bg1"/>
                </a:solidFill>
              </a:rPr>
              <a:t>18, </a:t>
            </a:r>
            <a:r>
              <a:rPr lang="es-AR" sz="1200" dirty="0" smtClean="0">
                <a:solidFill>
                  <a:schemeClr val="bg1"/>
                </a:solidFill>
              </a:rPr>
              <a:t>2021</a:t>
            </a:r>
            <a:endParaRPr lang="es-A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title"/>
          </p:nvPr>
        </p:nvSpPr>
        <p:spPr>
          <a:xfrm>
            <a:off x="176047" y="1907465"/>
            <a:ext cx="6157185" cy="24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 smtClean="0">
                <a:latin typeface="Montserrat"/>
                <a:ea typeface="Montserrat"/>
                <a:cs typeface="Montserrat"/>
                <a:sym typeface="Montserrat"/>
              </a:rPr>
              <a:t>SAOCOM Data Access </a:t>
            </a:r>
            <a:r>
              <a:rPr lang="en-GB" sz="4000" i="1" dirty="0" smtClean="0"/>
              <a:t>and </a:t>
            </a:r>
            <a:r>
              <a:rPr lang="en-GB" sz="4000" i="1" dirty="0" smtClean="0">
                <a:latin typeface="Montserrat"/>
                <a:ea typeface="Montserrat"/>
                <a:cs typeface="Montserrat"/>
                <a:sym typeface="Montserrat"/>
              </a:rPr>
              <a:t>CONAE´s Updates 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815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4"/>
          <p:cNvSpPr txBox="1">
            <a:spLocks/>
          </p:cNvSpPr>
          <p:nvPr/>
        </p:nvSpPr>
        <p:spPr>
          <a:xfrm>
            <a:off x="21600" y="176400"/>
            <a:ext cx="9753600" cy="1014471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  <a:lvl2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2pPr>
            <a:lvl3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3pPr>
            <a:lvl4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4pPr>
            <a:lvl5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5pPr>
            <a:lvl6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6pPr>
            <a:lvl7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7pPr>
            <a:lvl8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8pPr>
            <a:lvl9pPr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</a:defRPr>
            </a:lvl9pPr>
          </a:lstStyle>
          <a:p>
            <a:r>
              <a:rPr lang="en-GB" dirty="0">
                <a:sym typeface="Montserrat"/>
              </a:rPr>
              <a:t>SAOCOM Data </a:t>
            </a:r>
            <a:r>
              <a:rPr lang="en-GB" dirty="0" smtClean="0">
                <a:sym typeface="Montserrat"/>
              </a:rPr>
              <a:t>Access</a:t>
            </a:r>
            <a:r>
              <a:rPr lang="en-GB" sz="1200" b="1" dirty="0" smtClean="0">
                <a:sym typeface="Montserrat"/>
              </a:rPr>
              <a:t>(1/3)</a:t>
            </a:r>
            <a:endParaRPr lang="en-GB" sz="1200" b="1" dirty="0">
              <a:sym typeface="Montserrat"/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532762" y="2103462"/>
            <a:ext cx="10839015" cy="1671594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SAOCOM Catalogue can be navigated freely to identify already existing data. Upon registration, </a:t>
            </a:r>
            <a:r>
              <a:rPr lang="en-US" sz="2400" kern="0" dirty="0" err="1">
                <a:solidFill>
                  <a:schemeClr val="tx1"/>
                </a:solidFill>
                <a:latin typeface="Arial"/>
                <a:cs typeface="Arial"/>
              </a:rPr>
              <a:t>quicklooks</a:t>
            </a:r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 can be seen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pPr lvl="1">
              <a:defRPr/>
            </a:pPr>
            <a:r>
              <a:rPr lang="en-US" sz="2400" u="sng" dirty="0" smtClean="0">
                <a:solidFill>
                  <a:srgbClr val="0000FF"/>
                </a:solidFill>
              </a:rPr>
              <a:t>https</a:t>
            </a:r>
            <a:r>
              <a:rPr lang="en-US" sz="2400" u="sng" dirty="0">
                <a:solidFill>
                  <a:srgbClr val="0000FF"/>
                </a:solidFill>
              </a:rPr>
              <a:t>://</a:t>
            </a:r>
            <a:r>
              <a:rPr lang="en-US" sz="2400" u="sng" dirty="0" smtClean="0">
                <a:solidFill>
                  <a:srgbClr val="0000FF"/>
                </a:solidFill>
              </a:rPr>
              <a:t>catalogos.conae.gov.ar/catalogo/catalogoSat.html</a:t>
            </a:r>
            <a:endParaRPr lang="es-MX" sz="30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49FA771-A0CC-4FB2-B4C3-71E8BB105275}"/>
              </a:ext>
            </a:extLst>
          </p:cNvPr>
          <p:cNvSpPr txBox="1"/>
          <p:nvPr/>
        </p:nvSpPr>
        <p:spPr>
          <a:xfrm>
            <a:off x="7013317" y="4244116"/>
            <a:ext cx="4165248" cy="1225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2" algn="ctr">
              <a:lnSpc>
                <a:spcPts val="3600"/>
              </a:lnSpc>
              <a:defRPr/>
            </a:pPr>
            <a:r>
              <a:rPr lang="en-US" sz="2400" u="sng" dirty="0" smtClean="0">
                <a:solidFill>
                  <a:srgbClr val="0000FF"/>
                </a:solidFill>
              </a:rPr>
              <a:t>u_inter@conae.gov.ar</a:t>
            </a:r>
          </a:p>
          <a:p>
            <a:pPr lvl="2" algn="ctr">
              <a:lnSpc>
                <a:spcPts val="3600"/>
              </a:lnSpc>
              <a:defRPr/>
            </a:pPr>
            <a:r>
              <a:rPr lang="en-US" altLang="es-AR" sz="2400" dirty="0" smtClean="0"/>
              <a:t>(outside </a:t>
            </a:r>
            <a:r>
              <a:rPr lang="en-US" altLang="es-AR" sz="2400" dirty="0"/>
              <a:t>ASI</a:t>
            </a:r>
            <a:r>
              <a:rPr lang="en-US" altLang="es-AR" sz="2400" dirty="0">
                <a:cs typeface="Arial" charset="0"/>
              </a:rPr>
              <a:t> exclusivity </a:t>
            </a:r>
            <a:r>
              <a:rPr lang="en-US" altLang="es-AR" sz="2400" dirty="0" smtClean="0"/>
              <a:t>area)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0" y="956708"/>
            <a:ext cx="12192000" cy="577961"/>
            <a:chOff x="0" y="956705"/>
            <a:chExt cx="12192000" cy="577961"/>
          </a:xfrm>
        </p:grpSpPr>
        <p:sp>
          <p:nvSpPr>
            <p:cNvPr id="2" name="Rectángulo 1"/>
            <p:cNvSpPr/>
            <p:nvPr/>
          </p:nvSpPr>
          <p:spPr>
            <a:xfrm>
              <a:off x="0" y="1043709"/>
              <a:ext cx="12192000" cy="3602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Marcador de contenido 2"/>
            <p:cNvSpPr txBox="1">
              <a:spLocks/>
            </p:cNvSpPr>
            <p:nvPr/>
          </p:nvSpPr>
          <p:spPr>
            <a:xfrm>
              <a:off x="1479727" y="956705"/>
              <a:ext cx="9115072" cy="577961"/>
            </a:xfrm>
            <a:prstGeom prst="rect">
              <a:avLst/>
            </a:prstGeom>
          </p:spPr>
          <p:txBody>
            <a:bodyPr vert="horz" lIns="121920" tIns="60960" rIns="121920" bIns="60960" rtlCol="0" anchor="t" anchorCtr="0"/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2400" kern="0" dirty="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  <a:r>
                <a:rPr lang="es-ES" sz="2400" kern="0" dirty="0" smtClean="0">
                  <a:solidFill>
                    <a:schemeClr val="tx1"/>
                  </a:solidFill>
                  <a:latin typeface="Arial"/>
                  <a:cs typeface="Arial"/>
                </a:rPr>
                <a:t> </a:t>
              </a:r>
              <a:r>
                <a:rPr lang="es-ES" sz="2400" kern="0" dirty="0" err="1">
                  <a:solidFill>
                    <a:schemeClr val="tx1"/>
                  </a:solidFill>
                  <a:latin typeface="Arial"/>
                  <a:cs typeface="Arial"/>
                </a:rPr>
                <a:t>possibilities</a:t>
              </a:r>
              <a:r>
                <a:rPr lang="es-ES" sz="2400" kern="0" dirty="0">
                  <a:solidFill>
                    <a:schemeClr val="tx1"/>
                  </a:solidFill>
                  <a:latin typeface="Arial"/>
                  <a:cs typeface="Arial"/>
                </a:rPr>
                <a:t>:</a:t>
              </a:r>
              <a:endParaRPr lang="es-MX" sz="2400" dirty="0">
                <a:solidFill>
                  <a:schemeClr val="tx1"/>
                </a:solidFill>
                <a:latin typeface="Arial"/>
              </a:endParaRPr>
            </a:p>
            <a:p>
              <a:pPr algn="ctr">
                <a:defRPr/>
              </a:pPr>
              <a:endParaRPr lang="es-ES" sz="2400" dirty="0">
                <a:solidFill>
                  <a:schemeClr val="tx1"/>
                </a:solidFill>
                <a:latin typeface="Arial"/>
              </a:endParaRPr>
            </a:p>
          </p:txBody>
        </p:sp>
      </p:grpSp>
      <p:sp>
        <p:nvSpPr>
          <p:cNvPr id="9" name="Marcador de contenido 2"/>
          <p:cNvSpPr txBox="1">
            <a:spLocks/>
          </p:cNvSpPr>
          <p:nvPr/>
        </p:nvSpPr>
        <p:spPr>
          <a:xfrm>
            <a:off x="139772" y="1730935"/>
            <a:ext cx="2296584" cy="577961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400" b="1" kern="0" dirty="0">
                <a:solidFill>
                  <a:schemeClr val="tx1"/>
                </a:solidFill>
                <a:latin typeface="Arial"/>
                <a:cs typeface="Arial"/>
              </a:rPr>
              <a:t>1. </a:t>
            </a:r>
            <a:r>
              <a:rPr lang="es-ES" sz="2400" b="1" kern="0" dirty="0" smtClean="0">
                <a:solidFill>
                  <a:schemeClr val="tx1"/>
                </a:solidFill>
                <a:latin typeface="Arial"/>
                <a:cs typeface="Arial"/>
              </a:rPr>
              <a:t>Catalogues</a:t>
            </a:r>
            <a:endParaRPr lang="es-MX" sz="2400" b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884770" y="4338970"/>
            <a:ext cx="2162860" cy="928482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s-AR" sz="2400" kern="0" dirty="0" err="1">
                <a:solidFill>
                  <a:schemeClr val="tx1"/>
                </a:solidFill>
                <a:latin typeface="Arial"/>
                <a:cs typeface="Arial"/>
              </a:rPr>
              <a:t>agreement</a:t>
            </a:r>
            <a:endParaRPr lang="es-AR" sz="2400" kern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s-MX" sz="2400" dirty="0" err="1">
                <a:solidFill>
                  <a:schemeClr val="tx1"/>
                </a:solidFill>
                <a:latin typeface="Arial"/>
              </a:rPr>
              <a:t>project</a:t>
            </a:r>
            <a:endParaRPr lang="es-MX" sz="2400" dirty="0">
              <a:solidFill>
                <a:schemeClr val="tx1"/>
              </a:solidFill>
              <a:latin typeface="Arial"/>
            </a:endParaRPr>
          </a:p>
          <a:p>
            <a:pPr algn="just">
              <a:defRPr/>
            </a:pPr>
            <a:endParaRPr lang="es-ES" sz="24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" name="Flecha derecha 2"/>
          <p:cNvSpPr/>
          <p:nvPr/>
        </p:nvSpPr>
        <p:spPr bwMode="auto">
          <a:xfrm>
            <a:off x="3047631" y="4633736"/>
            <a:ext cx="922713" cy="272449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es-AR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Cerrar llave 3"/>
          <p:cNvSpPr/>
          <p:nvPr/>
        </p:nvSpPr>
        <p:spPr bwMode="auto">
          <a:xfrm>
            <a:off x="2839812" y="4392366"/>
            <a:ext cx="91440" cy="761628"/>
          </a:xfrm>
          <a:prstGeom prst="rightBrac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es-AR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3920469" y="4480979"/>
            <a:ext cx="2344189" cy="577961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AR" sz="2400" kern="0" dirty="0" err="1">
                <a:solidFill>
                  <a:schemeClr val="tx1"/>
                </a:solidFill>
                <a:latin typeface="Arial"/>
                <a:cs typeface="Arial"/>
              </a:rPr>
              <a:t>Licence</a:t>
            </a:r>
            <a:r>
              <a:rPr lang="es-AR" sz="2400" kern="0" dirty="0">
                <a:solidFill>
                  <a:schemeClr val="tx1"/>
                </a:solidFill>
                <a:latin typeface="Arial"/>
                <a:cs typeface="Arial"/>
              </a:rPr>
              <a:t> to Use</a:t>
            </a:r>
            <a:endParaRPr lang="es-ES" sz="24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6" name="Flecha derecha 15"/>
          <p:cNvSpPr/>
          <p:nvPr/>
        </p:nvSpPr>
        <p:spPr bwMode="auto">
          <a:xfrm>
            <a:off x="6172823" y="4633736"/>
            <a:ext cx="921600" cy="272449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es-AR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698561" y="5154828"/>
            <a:ext cx="2461439" cy="1324796"/>
          </a:xfrm>
          <a:prstGeom prst="rect">
            <a:avLst/>
          </a:prstGeom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884769" y="4704919"/>
            <a:ext cx="1652136" cy="539364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s-MX" sz="2400" dirty="0" err="1" smtClean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project</a:t>
            </a:r>
            <a:endParaRPr lang="es-MX" sz="2400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pPr algn="just">
              <a:defRPr/>
            </a:pPr>
            <a:endParaRPr lang="es-ES" sz="2400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  <p:sp>
        <p:nvSpPr>
          <p:cNvPr id="23" name="Flecha derecha 22"/>
          <p:cNvSpPr/>
          <p:nvPr/>
        </p:nvSpPr>
        <p:spPr bwMode="auto">
          <a:xfrm rot="5400000">
            <a:off x="1190244" y="5593089"/>
            <a:ext cx="1124762" cy="427149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es-AR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527506" y="3781881"/>
            <a:ext cx="10839015" cy="633567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2400" kern="0" dirty="0" smtClean="0">
                <a:solidFill>
                  <a:schemeClr val="tx1"/>
                </a:solidFill>
                <a:latin typeface="Arial"/>
                <a:cs typeface="Arial"/>
              </a:rPr>
              <a:t>To </a:t>
            </a:r>
            <a:r>
              <a:rPr lang="es-ES" sz="2400" kern="0" dirty="0" err="1" smtClean="0">
                <a:solidFill>
                  <a:schemeClr val="tx1"/>
                </a:solidFill>
                <a:latin typeface="Arial"/>
                <a:cs typeface="Arial"/>
              </a:rPr>
              <a:t>access</a:t>
            </a:r>
            <a:r>
              <a:rPr lang="es-ES" sz="2400" kern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" sz="2400" kern="0" dirty="0" err="1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lang="es-ES" sz="2400" kern="0" dirty="0">
                <a:solidFill>
                  <a:schemeClr val="tx1"/>
                </a:solidFill>
                <a:latin typeface="Arial"/>
                <a:cs typeface="Arial"/>
              </a:rPr>
              <a:t> data:</a:t>
            </a:r>
          </a:p>
        </p:txBody>
      </p:sp>
    </p:spTree>
    <p:extLst>
      <p:ext uri="{BB962C8B-B14F-4D97-AF65-F5344CB8AC3E}">
        <p14:creationId xmlns:p14="http://schemas.microsoft.com/office/powerpoint/2010/main" val="297479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  <p:bldP spid="3" grpId="0" animBg="1"/>
      <p:bldP spid="4" grpId="0" animBg="1"/>
      <p:bldP spid="13" grpId="0"/>
      <p:bldP spid="16" grpId="0" animBg="1"/>
      <p:bldP spid="22" grpId="0"/>
      <p:bldP spid="23" grpId="0" animBg="1"/>
      <p:bldP spid="24" grpId="0"/>
    </p:bld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464</Words>
  <Application>Microsoft Office PowerPoint</Application>
  <PresentationFormat>Panorámica</PresentationFormat>
  <Paragraphs>139</Paragraphs>
  <Slides>13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Wingdings</vt:lpstr>
      <vt:lpstr>Arial</vt:lpstr>
      <vt:lpstr>Montserrat</vt:lpstr>
      <vt:lpstr>DejaVu Sans</vt:lpstr>
      <vt:lpstr>ceos</vt:lpstr>
      <vt:lpstr>LSI-VC-14 2023 ARD for SAOCOM and CONAE´s Updates </vt:lpstr>
      <vt:lpstr>ARD SOFTWARE</vt:lpstr>
      <vt:lpstr>ARD SOFTWARE</vt:lpstr>
      <vt:lpstr>Presentación de PowerPoint</vt:lpstr>
      <vt:lpstr>SAOCOM ARD Outputs Example</vt:lpstr>
      <vt:lpstr>SAOCOM ARD Outputs Example</vt:lpstr>
      <vt:lpstr>SAOCOM ARD Outputs Example</vt:lpstr>
      <vt:lpstr>SAOCOM Data Access and CONAE´s Updates </vt:lpstr>
      <vt:lpstr>Presentación de PowerPoint</vt:lpstr>
      <vt:lpstr>Presentación de PowerPoint</vt:lpstr>
      <vt:lpstr>Presentación de PowerPoint</vt:lpstr>
      <vt:lpstr>National Space Plan/Updates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LSI-VC-14 2023 Presentation Template and Guidance</dc:title>
  <dc:creator>user</dc:creator>
  <cp:lastModifiedBy>usuario3</cp:lastModifiedBy>
  <cp:revision>76</cp:revision>
  <dcterms:modified xsi:type="dcterms:W3CDTF">2023-10-09T15:45:17Z</dcterms:modified>
</cp:coreProperties>
</file>